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732" r:id="rId7"/>
    <p:sldMasterId id="2147483746" r:id="rId8"/>
  </p:sldMasterIdLst>
  <p:notesMasterIdLst>
    <p:notesMasterId r:id="rId120"/>
  </p:notesMasterIdLst>
  <p:handoutMasterIdLst>
    <p:handoutMasterId r:id="rId121"/>
  </p:handoutMasterIdLst>
  <p:sldIdLst>
    <p:sldId id="351" r:id="rId9"/>
    <p:sldId id="501" r:id="rId10"/>
    <p:sldId id="502" r:id="rId11"/>
    <p:sldId id="451" r:id="rId12"/>
    <p:sldId id="453" r:id="rId13"/>
    <p:sldId id="338" r:id="rId14"/>
    <p:sldId id="462" r:id="rId15"/>
    <p:sldId id="471" r:id="rId16"/>
    <p:sldId id="464" r:id="rId17"/>
    <p:sldId id="463" r:id="rId18"/>
    <p:sldId id="465" r:id="rId19"/>
    <p:sldId id="626" r:id="rId20"/>
    <p:sldId id="468" r:id="rId21"/>
    <p:sldId id="483" r:id="rId22"/>
    <p:sldId id="466" r:id="rId23"/>
    <p:sldId id="606" r:id="rId24"/>
    <p:sldId id="625" r:id="rId25"/>
    <p:sldId id="472" r:id="rId26"/>
    <p:sldId id="628" r:id="rId27"/>
    <p:sldId id="480" r:id="rId28"/>
    <p:sldId id="429" r:id="rId29"/>
    <p:sldId id="629" r:id="rId30"/>
    <p:sldId id="630" r:id="rId31"/>
    <p:sldId id="610" r:id="rId32"/>
    <p:sldId id="474" r:id="rId33"/>
    <p:sldId id="479" r:id="rId34"/>
    <p:sldId id="481" r:id="rId35"/>
    <p:sldId id="509" r:id="rId36"/>
    <p:sldId id="482" r:id="rId37"/>
    <p:sldId id="454" r:id="rId38"/>
    <p:sldId id="485" r:id="rId39"/>
    <p:sldId id="486" r:id="rId40"/>
    <p:sldId id="632" r:id="rId41"/>
    <p:sldId id="487" r:id="rId42"/>
    <p:sldId id="591" r:id="rId43"/>
    <p:sldId id="488" r:id="rId44"/>
    <p:sldId id="493" r:id="rId45"/>
    <p:sldId id="492" r:id="rId46"/>
    <p:sldId id="489" r:id="rId47"/>
    <p:sldId id="490" r:id="rId48"/>
    <p:sldId id="491" r:id="rId49"/>
    <p:sldId id="494" r:id="rId50"/>
    <p:sldId id="499" r:id="rId51"/>
    <p:sldId id="622" r:id="rId52"/>
    <p:sldId id="621" r:id="rId53"/>
    <p:sldId id="497" r:id="rId54"/>
    <p:sldId id="498" r:id="rId55"/>
    <p:sldId id="624" r:id="rId56"/>
    <p:sldId id="510" r:id="rId57"/>
    <p:sldId id="511" r:id="rId58"/>
    <p:sldId id="512" r:id="rId59"/>
    <p:sldId id="513" r:id="rId60"/>
    <p:sldId id="456" r:id="rId61"/>
    <p:sldId id="541" r:id="rId62"/>
    <p:sldId id="633" r:id="rId63"/>
    <p:sldId id="542" r:id="rId64"/>
    <p:sldId id="543" r:id="rId65"/>
    <p:sldId id="544" r:id="rId66"/>
    <p:sldId id="545" r:id="rId67"/>
    <p:sldId id="634" r:id="rId68"/>
    <p:sldId id="550" r:id="rId69"/>
    <p:sldId id="552" r:id="rId70"/>
    <p:sldId id="551" r:id="rId71"/>
    <p:sldId id="553" r:id="rId72"/>
    <p:sldId id="592" r:id="rId73"/>
    <p:sldId id="555" r:id="rId74"/>
    <p:sldId id="556" r:id="rId75"/>
    <p:sldId id="578" r:id="rId76"/>
    <p:sldId id="546" r:id="rId77"/>
    <p:sldId id="547" r:id="rId78"/>
    <p:sldId id="548" r:id="rId79"/>
    <p:sldId id="538" r:id="rId80"/>
    <p:sldId id="561" r:id="rId81"/>
    <p:sldId id="569" r:id="rId82"/>
    <p:sldId id="566" r:id="rId83"/>
    <p:sldId id="636" r:id="rId84"/>
    <p:sldId id="570" r:id="rId85"/>
    <p:sldId id="615" r:id="rId86"/>
    <p:sldId id="574" r:id="rId87"/>
    <p:sldId id="563" r:id="rId88"/>
    <p:sldId id="565" r:id="rId89"/>
    <p:sldId id="523" r:id="rId90"/>
    <p:sldId id="527" r:id="rId91"/>
    <p:sldId id="580" r:id="rId92"/>
    <p:sldId id="529" r:id="rId93"/>
    <p:sldId id="581" r:id="rId94"/>
    <p:sldId id="587" r:id="rId95"/>
    <p:sldId id="601" r:id="rId96"/>
    <p:sldId id="602" r:id="rId97"/>
    <p:sldId id="588" r:id="rId98"/>
    <p:sldId id="575" r:id="rId99"/>
    <p:sldId id="576" r:id="rId100"/>
    <p:sldId id="604" r:id="rId101"/>
    <p:sldId id="572" r:id="rId102"/>
    <p:sldId id="558" r:id="rId103"/>
    <p:sldId id="559" r:id="rId104"/>
    <p:sldId id="560" r:id="rId105"/>
    <p:sldId id="594" r:id="rId106"/>
    <p:sldId id="585" r:id="rId107"/>
    <p:sldId id="596" r:id="rId108"/>
    <p:sldId id="597" r:id="rId109"/>
    <p:sldId id="598" r:id="rId110"/>
    <p:sldId id="600" r:id="rId111"/>
    <p:sldId id="589" r:id="rId112"/>
    <p:sldId id="627" r:id="rId113"/>
    <p:sldId id="516" r:id="rId114"/>
    <p:sldId id="517" r:id="rId115"/>
    <p:sldId id="484" r:id="rId116"/>
    <p:sldId id="460" r:id="rId117"/>
    <p:sldId id="347" r:id="rId118"/>
    <p:sldId id="350" r:id="rId119"/>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and overview" id="{0FCDF57B-4D05-4905-87BB-DC4AB867D4D7}">
          <p14:sldIdLst>
            <p14:sldId id="351"/>
            <p14:sldId id="501"/>
            <p14:sldId id="502"/>
          </p14:sldIdLst>
        </p14:section>
        <p14:section name="Session 1: Setting the Scene" id="{5AAECDC8-D2EE-43E4-BB14-4058EFC1D2D4}">
          <p14:sldIdLst>
            <p14:sldId id="451"/>
            <p14:sldId id="453"/>
            <p14:sldId id="338"/>
            <p14:sldId id="462"/>
            <p14:sldId id="471"/>
            <p14:sldId id="464"/>
            <p14:sldId id="463"/>
            <p14:sldId id="465"/>
            <p14:sldId id="626"/>
            <p14:sldId id="468"/>
            <p14:sldId id="483"/>
            <p14:sldId id="466"/>
            <p14:sldId id="606"/>
            <p14:sldId id="625"/>
            <p14:sldId id="472"/>
            <p14:sldId id="628"/>
            <p14:sldId id="480"/>
            <p14:sldId id="429"/>
            <p14:sldId id="629"/>
            <p14:sldId id="630"/>
            <p14:sldId id="610"/>
            <p14:sldId id="474"/>
            <p14:sldId id="479"/>
            <p14:sldId id="481"/>
            <p14:sldId id="509"/>
            <p14:sldId id="482"/>
          </p14:sldIdLst>
        </p14:section>
        <p14:section name="Session 2: Pre-assessment" id="{B90DDBBA-D1D4-4DB6-A524-CC39804095BB}">
          <p14:sldIdLst>
            <p14:sldId id="454"/>
            <p14:sldId id="485"/>
            <p14:sldId id="486"/>
            <p14:sldId id="632"/>
            <p14:sldId id="487"/>
            <p14:sldId id="591"/>
            <p14:sldId id="488"/>
            <p14:sldId id="493"/>
            <p14:sldId id="492"/>
            <p14:sldId id="489"/>
            <p14:sldId id="490"/>
            <p14:sldId id="491"/>
            <p14:sldId id="494"/>
            <p14:sldId id="499"/>
            <p14:sldId id="622"/>
            <p14:sldId id="621"/>
            <p14:sldId id="497"/>
            <p14:sldId id="498"/>
            <p14:sldId id="624"/>
            <p14:sldId id="510"/>
            <p14:sldId id="511"/>
            <p14:sldId id="512"/>
            <p14:sldId id="513"/>
          </p14:sldIdLst>
        </p14:section>
        <p14:section name="Session 3: Enquiry/Assessment process" id="{44BBCC4C-C909-4FEA-BFA1-E02DFF872B06}">
          <p14:sldIdLst>
            <p14:sldId id="456"/>
            <p14:sldId id="541"/>
            <p14:sldId id="633"/>
            <p14:sldId id="542"/>
            <p14:sldId id="543"/>
            <p14:sldId id="544"/>
            <p14:sldId id="545"/>
            <p14:sldId id="634"/>
            <p14:sldId id="550"/>
            <p14:sldId id="552"/>
            <p14:sldId id="551"/>
            <p14:sldId id="553"/>
            <p14:sldId id="592"/>
            <p14:sldId id="555"/>
            <p14:sldId id="556"/>
            <p14:sldId id="578"/>
            <p14:sldId id="546"/>
            <p14:sldId id="547"/>
            <p14:sldId id="548"/>
          </p14:sldIdLst>
        </p14:section>
        <p14:section name="Session 4: Allocation process" id="{58E98F94-101F-43CB-A634-08EDA4116873}">
          <p14:sldIdLst>
            <p14:sldId id="538"/>
            <p14:sldId id="561"/>
            <p14:sldId id="569"/>
            <p14:sldId id="566"/>
            <p14:sldId id="636"/>
            <p14:sldId id="570"/>
            <p14:sldId id="615"/>
            <p14:sldId id="574"/>
            <p14:sldId id="563"/>
            <p14:sldId id="565"/>
            <p14:sldId id="523"/>
            <p14:sldId id="527"/>
            <p14:sldId id="580"/>
            <p14:sldId id="529"/>
            <p14:sldId id="581"/>
            <p14:sldId id="587"/>
            <p14:sldId id="601"/>
            <p14:sldId id="602"/>
            <p14:sldId id="588"/>
            <p14:sldId id="575"/>
            <p14:sldId id="576"/>
            <p14:sldId id="604"/>
            <p14:sldId id="572"/>
            <p14:sldId id="558"/>
            <p14:sldId id="559"/>
            <p14:sldId id="560"/>
          </p14:sldIdLst>
        </p14:section>
        <p14:section name="Session 5: Demonstration Video" id="{14FD1FDC-F70E-42E1-9C20-2C9D2C165631}">
          <p14:sldIdLst>
            <p14:sldId id="594"/>
            <p14:sldId id="585"/>
            <p14:sldId id="596"/>
            <p14:sldId id="597"/>
            <p14:sldId id="598"/>
            <p14:sldId id="600"/>
          </p14:sldIdLst>
        </p14:section>
        <p14:section name="Q&amp;A, what’s to come and closing" id="{623523A1-765A-402D-A122-70B7BF4F1470}">
          <p14:sldIdLst>
            <p14:sldId id="589"/>
            <p14:sldId id="627"/>
            <p14:sldId id="516"/>
            <p14:sldId id="517"/>
            <p14:sldId id="484"/>
            <p14:sldId id="460"/>
            <p14:sldId id="347"/>
            <p14:sldId id="350"/>
          </p14:sldIdLst>
        </p14:section>
      </p14:sectionLst>
    </p:ext>
    <p:ext uri="{EFAFB233-063F-42B5-8137-9DF3F51BA10A}">
      <p15:sldGuideLst xmlns:p15="http://schemas.microsoft.com/office/powerpoint/2012/main">
        <p15:guide id="1" orient="horz" pos="2183" userDrawn="1">
          <p15:clr>
            <a:srgbClr val="A4A3A4"/>
          </p15:clr>
        </p15:guide>
        <p15:guide id="2" pos="211" userDrawn="1">
          <p15:clr>
            <a:srgbClr val="A4A3A4"/>
          </p15:clr>
        </p15:guide>
        <p15:guide id="3" pos="3840" userDrawn="1">
          <p15:clr>
            <a:srgbClr val="A4A3A4"/>
          </p15:clr>
        </p15:guide>
        <p15:guide id="4" pos="7469" userDrawn="1">
          <p15:clr>
            <a:srgbClr val="A4A3A4"/>
          </p15:clr>
        </p15:guide>
        <p15:guide id="5" orient="horz" pos="4110" userDrawn="1">
          <p15:clr>
            <a:srgbClr val="A4A3A4"/>
          </p15:clr>
        </p15:guide>
        <p15:guide id="6" orient="horz" pos="799" userDrawn="1">
          <p15:clr>
            <a:srgbClr val="A4A3A4"/>
          </p15:clr>
        </p15:guide>
        <p15:guide id="7" orient="horz" pos="572" userDrawn="1">
          <p15:clr>
            <a:srgbClr val="A4A3A4"/>
          </p15:clr>
        </p15:guide>
        <p15:guide id="8" orient="horz"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D8390A-27BC-1544-C301-174E874F3675}" name="Jennifer de Vries" initials="Jd" userId="S::Jennifer.de.Vries@nz.ey.com::411e89db-f1e4-4494-8a64-ca04fd0bedea" providerId="AD"/>
  <p188:author id="{6352171C-1200-550D-B462-E1B05F4300B2}" name="George Glover" initials="GG" userId="S::George.Glover@nz.ey.com::0d89769d-2574-4170-aabc-079fc71a42b0" providerId="AD"/>
  <p188:author id="{09E55724-FED6-78D2-E045-2AC85A9E7F39}" name="Sara Kidd" initials="" userId="S::Sara.Kidd002@msd.govt.nz::dabce084-8a7f-4ddc-b0d8-e42f1d5b738a" providerId="AD"/>
  <p188:author id="{F7F5775C-D2CF-C344-91A2-12EC53BAC875}" name="Sara Kidd" initials="SK" userId="S::sara.kidd002@msd.govt.nz::dabce084-8a7f-4ddc-b0d8-e42f1d5b738a" providerId="AD"/>
  <p188:author id="{BC7ACA68-E9C4-21B9-D3D5-5E32758CD016}" name="Alastair Hill" initials="AH" userId="S::Alastair.Hill013@msd.govt.nz::674d348a-f8c1-48ec-b864-473cb37af826" providerId="AD"/>
  <p188:author id="{2EDA5AAE-4D7B-BB82-3A31-6F3EFEDFA425}" name="Kaye Cunningham" initials="KC" userId="S::kaye.cunningham010@msd.govt.nz::1e3c23d0-0ed2-4f8f-b127-61e5e551b4da" providerId="AD"/>
  <p188:author id="{F956CCAF-600B-84A1-41BF-131658518FEF}" name="Jeff Cornwell" initials="JC" userId="S::jeff.cornwell011@msd.govt.nz::598d4f5b-77d6-43b9-98ca-ebd10d2dafeb" providerId="AD"/>
  <p188:author id="{F88862C9-A373-8230-EDC7-B50999004565}" name="Catherine Poutasi" initials="CP" userId="S::Catherine.Poutasi001@msd.govt.nz::f0a6b08c-50d9-4ceb-b384-c06b2591d9f8" providerId="AD"/>
  <p188:author id="{3A2104D1-9E75-142D-3940-1A8CA2CF58DD}" name="Kaye Cunningham" initials="KC" userId="S::kaye.cunningham010_msd.govt.nz#ext#@eygs.onmicrosoft.com::0c884fd6-a233-418a-b720-d17ff10a6338" providerId="AD"/>
  <p188:author id="{CF3F09DD-B4EB-FA58-CD63-335AC186B4FD}" name="Philip Roy" initials="PR" userId="S::philip.roy004@msd.govt.nz::a442a26b-b5f5-44d0-90b3-caaea39669b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F2B6"/>
    <a:srgbClr val="5C991F"/>
    <a:srgbClr val="B50000"/>
    <a:srgbClr val="141414"/>
    <a:srgbClr val="F7FDF1"/>
    <a:srgbClr val="1F588C"/>
    <a:srgbClr val="BFBFBF"/>
    <a:srgbClr val="F3FBEB"/>
    <a:srgbClr val="F7FAF5"/>
    <a:srgbClr val="D61A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2B9496-510D-41CB-BBD6-BCEFAA0C810E}" v="103" dt="2026-03-10T23:58:01.3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324"/>
      </p:cViewPr>
      <p:guideLst>
        <p:guide orient="horz" pos="2183"/>
        <p:guide pos="211"/>
        <p:guide pos="3840"/>
        <p:guide pos="7469"/>
        <p:guide orient="horz" pos="4110"/>
        <p:guide orient="horz" pos="799"/>
        <p:guide orient="horz" pos="572"/>
        <p:guide orient="horz" pos="216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117" Type="http://schemas.openxmlformats.org/officeDocument/2006/relationships/slide" Target="slides/slide109.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12" Type="http://schemas.openxmlformats.org/officeDocument/2006/relationships/slide" Target="slides/slide104.xml"/><Relationship Id="rId16" Type="http://schemas.openxmlformats.org/officeDocument/2006/relationships/slide" Target="slides/slide8.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viewProps" Target="viewProps.xml"/><Relationship Id="rId128" Type="http://schemas.microsoft.com/office/2018/10/relationships/authors" Target="authors.xml"/><Relationship Id="rId5" Type="http://schemas.openxmlformats.org/officeDocument/2006/relationships/customXml" Target="../customXml/item5.xml"/><Relationship Id="rId90" Type="http://schemas.openxmlformats.org/officeDocument/2006/relationships/slide" Target="slides/slide82.xml"/><Relationship Id="rId95" Type="http://schemas.openxmlformats.org/officeDocument/2006/relationships/slide" Target="slides/slide87.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13" Type="http://schemas.openxmlformats.org/officeDocument/2006/relationships/slide" Target="slides/slide105.xml"/><Relationship Id="rId118" Type="http://schemas.openxmlformats.org/officeDocument/2006/relationships/slide" Target="slides/slide110.xml"/><Relationship Id="rId126" Type="http://schemas.microsoft.com/office/2016/11/relationships/changesInfo" Target="changesInfos/changesInfo1.xml"/><Relationship Id="rId8" Type="http://schemas.openxmlformats.org/officeDocument/2006/relationships/slideMaster" Target="slideMasters/slideMaster3.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103" Type="http://schemas.openxmlformats.org/officeDocument/2006/relationships/slide" Target="slides/slide95.xml"/><Relationship Id="rId108" Type="http://schemas.openxmlformats.org/officeDocument/2006/relationships/slide" Target="slides/slide100.xml"/><Relationship Id="rId116" Type="http://schemas.openxmlformats.org/officeDocument/2006/relationships/slide" Target="slides/slide108.xml"/><Relationship Id="rId124"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11" Type="http://schemas.openxmlformats.org/officeDocument/2006/relationships/slide" Target="slides/slide103.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slide" Target="slides/slide98.xml"/><Relationship Id="rId114" Type="http://schemas.openxmlformats.org/officeDocument/2006/relationships/slide" Target="slides/slide106.xml"/><Relationship Id="rId119" Type="http://schemas.openxmlformats.org/officeDocument/2006/relationships/slide" Target="slides/slide111.xml"/><Relationship Id="rId127" Type="http://schemas.microsoft.com/office/2015/10/relationships/revisionInfo" Target="revisionInfo.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Master" Target="slideMasters/slideMaster2.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 Id="rId61" Type="http://schemas.openxmlformats.org/officeDocument/2006/relationships/slide" Target="slides/slide53.xml"/><Relationship Id="rId82" Type="http://schemas.openxmlformats.org/officeDocument/2006/relationships/slide" Target="slides/slide7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Cornwell" userId="598d4f5b-77d6-43b9-98ca-ebd10d2dafeb" providerId="ADAL" clId="{EF2B9496-510D-41CB-BBD6-BCEFAA0C810E}"/>
    <pc:docChg chg="modSld">
      <pc:chgData name="Jeff Cornwell" userId="598d4f5b-77d6-43b9-98ca-ebd10d2dafeb" providerId="ADAL" clId="{EF2B9496-510D-41CB-BBD6-BCEFAA0C810E}" dt="2026-03-10T23:58:01.365" v="158" actId="113"/>
      <pc:docMkLst>
        <pc:docMk/>
      </pc:docMkLst>
      <pc:sldChg chg="modSp">
        <pc:chgData name="Jeff Cornwell" userId="598d4f5b-77d6-43b9-98ca-ebd10d2dafeb" providerId="ADAL" clId="{EF2B9496-510D-41CB-BBD6-BCEFAA0C810E}" dt="2026-03-10T23:58:01.365" v="158" actId="113"/>
        <pc:sldMkLst>
          <pc:docMk/>
          <pc:sldMk cId="2964947080" sldId="498"/>
        </pc:sldMkLst>
        <pc:spChg chg="mod">
          <ac:chgData name="Jeff Cornwell" userId="598d4f5b-77d6-43b9-98ca-ebd10d2dafeb" providerId="ADAL" clId="{EF2B9496-510D-41CB-BBD6-BCEFAA0C810E}" dt="2026-03-10T23:58:01.365" v="158" actId="113"/>
          <ac:spMkLst>
            <pc:docMk/>
            <pc:sldMk cId="2964947080" sldId="498"/>
            <ac:spMk id="4" creationId="{C5D0DB38-C1D0-2793-55D1-6748F7A74CA3}"/>
          </ac:spMkLst>
        </pc:spChg>
      </pc:sldChg>
      <pc:sldChg chg="modSp">
        <pc:chgData name="Jeff Cornwell" userId="598d4f5b-77d6-43b9-98ca-ebd10d2dafeb" providerId="ADAL" clId="{EF2B9496-510D-41CB-BBD6-BCEFAA0C810E}" dt="2026-03-10T23:52:43.977" v="16" actId="20577"/>
        <pc:sldMkLst>
          <pc:docMk/>
          <pc:sldMk cId="1582913729" sldId="499"/>
        </pc:sldMkLst>
        <pc:spChg chg="mod">
          <ac:chgData name="Jeff Cornwell" userId="598d4f5b-77d6-43b9-98ca-ebd10d2dafeb" providerId="ADAL" clId="{EF2B9496-510D-41CB-BBD6-BCEFAA0C810E}" dt="2026-03-10T23:52:43.977" v="16" actId="20577"/>
          <ac:spMkLst>
            <pc:docMk/>
            <pc:sldMk cId="1582913729" sldId="499"/>
            <ac:spMk id="4" creationId="{951FD8EA-B657-D4A8-F9D6-9B681FE74AB5}"/>
          </ac:spMkLst>
        </pc:spChg>
      </pc:sldChg>
      <pc:sldChg chg="modSp mod">
        <pc:chgData name="Jeff Cornwell" userId="598d4f5b-77d6-43b9-98ca-ebd10d2dafeb" providerId="ADAL" clId="{EF2B9496-510D-41CB-BBD6-BCEFAA0C810E}" dt="2026-03-10T23:56:16.606" v="72" actId="404"/>
        <pc:sldMkLst>
          <pc:docMk/>
          <pc:sldMk cId="765436557" sldId="621"/>
        </pc:sldMkLst>
        <pc:spChg chg="mod">
          <ac:chgData name="Jeff Cornwell" userId="598d4f5b-77d6-43b9-98ca-ebd10d2dafeb" providerId="ADAL" clId="{EF2B9496-510D-41CB-BBD6-BCEFAA0C810E}" dt="2026-03-10T23:56:16.606" v="72" actId="404"/>
          <ac:spMkLst>
            <pc:docMk/>
            <pc:sldMk cId="765436557" sldId="621"/>
            <ac:spMk id="3" creationId="{3763624A-81DD-2FFF-DE11-8BB37C980544}"/>
          </ac:spMkLst>
        </pc:spChg>
      </pc:sldChg>
      <pc:sldChg chg="modSp mod">
        <pc:chgData name="Jeff Cornwell" userId="598d4f5b-77d6-43b9-98ca-ebd10d2dafeb" providerId="ADAL" clId="{EF2B9496-510D-41CB-BBD6-BCEFAA0C810E}" dt="2026-03-10T23:55:49.977" v="63" actId="20577"/>
        <pc:sldMkLst>
          <pc:docMk/>
          <pc:sldMk cId="3806998247" sldId="622"/>
        </pc:sldMkLst>
        <pc:spChg chg="mod">
          <ac:chgData name="Jeff Cornwell" userId="598d4f5b-77d6-43b9-98ca-ebd10d2dafeb" providerId="ADAL" clId="{EF2B9496-510D-41CB-BBD6-BCEFAA0C810E}" dt="2026-03-10T23:55:49.977" v="63" actId="20577"/>
          <ac:spMkLst>
            <pc:docMk/>
            <pc:sldMk cId="3806998247" sldId="622"/>
            <ac:spMk id="3" creationId="{5C8DE815-5637-4D8D-3867-C6E6605A8CA4}"/>
          </ac:spMkLst>
        </pc:spChg>
      </pc:sldChg>
    </pc:docChg>
  </pc:docChgLst>
  <pc:docChgLst>
    <pc:chgData name="Jennifer de Vries" userId="411e89db-f1e4-4494-8a64-ca04fd0bedea" providerId="ADAL" clId="{7BE02DB3-928E-4C1A-86BB-FF975FAFD773}"/>
    <pc:docChg chg="undo custSel delSld modSld sldOrd modSection">
      <pc:chgData name="Jennifer de Vries" userId="411e89db-f1e4-4494-8a64-ca04fd0bedea" providerId="ADAL" clId="{7BE02DB3-928E-4C1A-86BB-FF975FAFD773}" dt="2026-01-26T22:35:55.585" v="420" actId="17846"/>
      <pc:docMkLst>
        <pc:docMk/>
      </pc:docMkLst>
      <pc:sldChg chg="modSp mod">
        <pc:chgData name="Jennifer de Vries" userId="411e89db-f1e4-4494-8a64-ca04fd0bedea" providerId="ADAL" clId="{7BE02DB3-928E-4C1A-86BB-FF975FAFD773}" dt="2026-01-26T22:09:05.809" v="95" actId="6549"/>
        <pc:sldMkLst>
          <pc:docMk/>
          <pc:sldMk cId="3327293806" sldId="347"/>
        </pc:sldMkLst>
        <pc:spChg chg="mod">
          <ac:chgData name="Jennifer de Vries" userId="411e89db-f1e4-4494-8a64-ca04fd0bedea" providerId="ADAL" clId="{7BE02DB3-928E-4C1A-86BB-FF975FAFD773}" dt="2026-01-26T22:09:05.809" v="95" actId="6549"/>
          <ac:spMkLst>
            <pc:docMk/>
            <pc:sldMk cId="3327293806" sldId="347"/>
            <ac:spMk id="6" creationId="{3EA924E2-2806-3C50-BCF0-381C99AE93D0}"/>
          </ac:spMkLst>
        </pc:spChg>
      </pc:sldChg>
      <pc:sldChg chg="modSp mod">
        <pc:chgData name="Jennifer de Vries" userId="411e89db-f1e4-4494-8a64-ca04fd0bedea" providerId="ADAL" clId="{7BE02DB3-928E-4C1A-86BB-FF975FAFD773}" dt="2026-01-26T22:35:29.582" v="419" actId="20577"/>
        <pc:sldMkLst>
          <pc:docMk/>
          <pc:sldMk cId="1477493073" sldId="350"/>
        </pc:sldMkLst>
        <pc:spChg chg="mod">
          <ac:chgData name="Jennifer de Vries" userId="411e89db-f1e4-4494-8a64-ca04fd0bedea" providerId="ADAL" clId="{7BE02DB3-928E-4C1A-86BB-FF975FAFD773}" dt="2026-01-26T22:35:29.582" v="419" actId="20577"/>
          <ac:spMkLst>
            <pc:docMk/>
            <pc:sldMk cId="1477493073" sldId="350"/>
            <ac:spMk id="2" creationId="{8063B3A7-3811-7320-73C4-E756B61BFD1A}"/>
          </ac:spMkLst>
        </pc:spChg>
      </pc:sldChg>
      <pc:sldChg chg="modSp mod">
        <pc:chgData name="Jennifer de Vries" userId="411e89db-f1e4-4494-8a64-ca04fd0bedea" providerId="ADAL" clId="{7BE02DB3-928E-4C1A-86BB-FF975FAFD773}" dt="2026-01-26T22:08:14.752" v="93" actId="20577"/>
        <pc:sldMkLst>
          <pc:docMk/>
          <pc:sldMk cId="779075937" sldId="460"/>
        </pc:sldMkLst>
        <pc:spChg chg="mod">
          <ac:chgData name="Jennifer de Vries" userId="411e89db-f1e4-4494-8a64-ca04fd0bedea" providerId="ADAL" clId="{7BE02DB3-928E-4C1A-86BB-FF975FAFD773}" dt="2026-01-26T22:08:14.752" v="93" actId="20577"/>
          <ac:spMkLst>
            <pc:docMk/>
            <pc:sldMk cId="779075937" sldId="460"/>
            <ac:spMk id="3" creationId="{DF6EC717-DA14-27FE-CBA1-E3DC1DB245A0}"/>
          </ac:spMkLst>
        </pc:spChg>
      </pc:sldChg>
      <pc:sldChg chg="modSp mod">
        <pc:chgData name="Jennifer de Vries" userId="411e89db-f1e4-4494-8a64-ca04fd0bedea" providerId="ADAL" clId="{7BE02DB3-928E-4C1A-86BB-FF975FAFD773}" dt="2026-01-26T22:35:00.008" v="369" actId="20577"/>
        <pc:sldMkLst>
          <pc:docMk/>
          <pc:sldMk cId="3268287583" sldId="484"/>
        </pc:sldMkLst>
        <pc:spChg chg="mod">
          <ac:chgData name="Jennifer de Vries" userId="411e89db-f1e4-4494-8a64-ca04fd0bedea" providerId="ADAL" clId="{7BE02DB3-928E-4C1A-86BB-FF975FAFD773}" dt="2026-01-26T22:35:00.008" v="369" actId="20577"/>
          <ac:spMkLst>
            <pc:docMk/>
            <pc:sldMk cId="3268287583" sldId="484"/>
            <ac:spMk id="3" creationId="{0CBBD880-2C4D-3C5B-5426-9F7EB92D0F15}"/>
          </ac:spMkLst>
        </pc:spChg>
      </pc:sldChg>
      <pc:sldChg chg="modSp mod">
        <pc:chgData name="Jennifer de Vries" userId="411e89db-f1e4-4494-8a64-ca04fd0bedea" providerId="ADAL" clId="{7BE02DB3-928E-4C1A-86BB-FF975FAFD773}" dt="2026-01-26T22:33:04.956" v="279" actId="255"/>
        <pc:sldMkLst>
          <pc:docMk/>
          <pc:sldMk cId="1582913729" sldId="499"/>
        </pc:sldMkLst>
        <pc:spChg chg="mod">
          <ac:chgData name="Jennifer de Vries" userId="411e89db-f1e4-4494-8a64-ca04fd0bedea" providerId="ADAL" clId="{7BE02DB3-928E-4C1A-86BB-FF975FAFD773}" dt="2026-01-26T22:32:58.986" v="277" actId="1076"/>
          <ac:spMkLst>
            <pc:docMk/>
            <pc:sldMk cId="1582913729" sldId="499"/>
            <ac:spMk id="3" creationId="{A79B88B2-1BCF-5570-470E-274046F140AB}"/>
          </ac:spMkLst>
        </pc:spChg>
        <pc:spChg chg="mod">
          <ac:chgData name="Jennifer de Vries" userId="411e89db-f1e4-4494-8a64-ca04fd0bedea" providerId="ADAL" clId="{7BE02DB3-928E-4C1A-86BB-FF975FAFD773}" dt="2026-01-26T22:33:04.956" v="279" actId="255"/>
          <ac:spMkLst>
            <pc:docMk/>
            <pc:sldMk cId="1582913729" sldId="499"/>
            <ac:spMk id="4" creationId="{951FD8EA-B657-D4A8-F9D6-9B681FE74AB5}"/>
          </ac:spMkLst>
        </pc:spChg>
      </pc:sldChg>
      <pc:sldChg chg="modSp mod">
        <pc:chgData name="Jennifer de Vries" userId="411e89db-f1e4-4494-8a64-ca04fd0bedea" providerId="ADAL" clId="{7BE02DB3-928E-4C1A-86BB-FF975FAFD773}" dt="2026-01-26T22:25:45.859" v="188" actId="108"/>
        <pc:sldMkLst>
          <pc:docMk/>
          <pc:sldMk cId="86930566" sldId="501"/>
        </pc:sldMkLst>
        <pc:spChg chg="mod">
          <ac:chgData name="Jennifer de Vries" userId="411e89db-f1e4-4494-8a64-ca04fd0bedea" providerId="ADAL" clId="{7BE02DB3-928E-4C1A-86BB-FF975FAFD773}" dt="2026-01-26T22:25:45.859" v="188" actId="108"/>
          <ac:spMkLst>
            <pc:docMk/>
            <pc:sldMk cId="86930566" sldId="501"/>
            <ac:spMk id="4" creationId="{D7DBF380-CEDD-E045-375E-6513F57D7031}"/>
          </ac:spMkLst>
        </pc:spChg>
      </pc:sldChg>
      <pc:sldChg chg="modSp mod">
        <pc:chgData name="Jennifer de Vries" userId="411e89db-f1e4-4494-8a64-ca04fd0bedea" providerId="ADAL" clId="{7BE02DB3-928E-4C1A-86BB-FF975FAFD773}" dt="2026-01-26T22:34:08.493" v="345" actId="20577"/>
        <pc:sldMkLst>
          <pc:docMk/>
          <pc:sldMk cId="2979152005" sldId="502"/>
        </pc:sldMkLst>
        <pc:spChg chg="mod">
          <ac:chgData name="Jennifer de Vries" userId="411e89db-f1e4-4494-8a64-ca04fd0bedea" providerId="ADAL" clId="{7BE02DB3-928E-4C1A-86BB-FF975FAFD773}" dt="2026-01-26T22:26:13.303" v="206" actId="20577"/>
          <ac:spMkLst>
            <pc:docMk/>
            <pc:sldMk cId="2979152005" sldId="502"/>
            <ac:spMk id="2" creationId="{D2FD1740-F7E1-BCF2-7BD6-9A82C2C4E92C}"/>
          </ac:spMkLst>
        </pc:spChg>
        <pc:graphicFrameChg chg="mod modGraphic">
          <ac:chgData name="Jennifer de Vries" userId="411e89db-f1e4-4494-8a64-ca04fd0bedea" providerId="ADAL" clId="{7BE02DB3-928E-4C1A-86BB-FF975FAFD773}" dt="2026-01-26T22:34:08.493" v="345" actId="20577"/>
          <ac:graphicFrameMkLst>
            <pc:docMk/>
            <pc:sldMk cId="2979152005" sldId="502"/>
            <ac:graphicFrameMk id="3" creationId="{8DE7BC49-6B26-2520-0A3E-A37314D689CF}"/>
          </ac:graphicFrameMkLst>
        </pc:graphicFrameChg>
      </pc:sldChg>
      <pc:sldChg chg="ord">
        <pc:chgData name="Jennifer de Vries" userId="411e89db-f1e4-4494-8a64-ca04fd0bedea" providerId="ADAL" clId="{7BE02DB3-928E-4C1A-86BB-FF975FAFD773}" dt="2026-01-26T22:02:08.892" v="43" actId="20578"/>
        <pc:sldMkLst>
          <pc:docMk/>
          <pc:sldMk cId="2866536177" sldId="516"/>
        </pc:sldMkLst>
      </pc:sldChg>
      <pc:sldChg chg="modSp mod">
        <pc:chgData name="Jennifer de Vries" userId="411e89db-f1e4-4494-8a64-ca04fd0bedea" providerId="ADAL" clId="{7BE02DB3-928E-4C1A-86BB-FF975FAFD773}" dt="2026-01-26T22:33:58.869" v="326" actId="20577"/>
        <pc:sldMkLst>
          <pc:docMk/>
          <pc:sldMk cId="1203682982" sldId="585"/>
        </pc:sldMkLst>
        <pc:spChg chg="mod">
          <ac:chgData name="Jennifer de Vries" userId="411e89db-f1e4-4494-8a64-ca04fd0bedea" providerId="ADAL" clId="{7BE02DB3-928E-4C1A-86BB-FF975FAFD773}" dt="2026-01-26T22:33:58.869" v="326" actId="20577"/>
          <ac:spMkLst>
            <pc:docMk/>
            <pc:sldMk cId="1203682982" sldId="585"/>
            <ac:spMk id="3" creationId="{6284FBE1-C524-DD07-D240-D0CD53D52A05}"/>
          </ac:spMkLst>
        </pc:spChg>
      </pc:sldChg>
      <pc:sldChg chg="modSp mod">
        <pc:chgData name="Jennifer de Vries" userId="411e89db-f1e4-4494-8a64-ca04fd0bedea" providerId="ADAL" clId="{7BE02DB3-928E-4C1A-86BB-FF975FAFD773}" dt="2026-01-26T22:33:52.085" v="303" actId="20577"/>
        <pc:sldMkLst>
          <pc:docMk/>
          <pc:sldMk cId="2604587224" sldId="594"/>
        </pc:sldMkLst>
        <pc:spChg chg="mod">
          <ac:chgData name="Jennifer de Vries" userId="411e89db-f1e4-4494-8a64-ca04fd0bedea" providerId="ADAL" clId="{7BE02DB3-928E-4C1A-86BB-FF975FAFD773}" dt="2026-01-26T22:33:52.085" v="303" actId="20577"/>
          <ac:spMkLst>
            <pc:docMk/>
            <pc:sldMk cId="2604587224" sldId="594"/>
            <ac:spMk id="2" creationId="{D6A53023-BAC7-DCCD-2057-CC4697EBD2DF}"/>
          </ac:spMkLst>
        </pc:spChg>
      </pc:sldChg>
      <pc:sldChg chg="modSp mod">
        <pc:chgData name="Jennifer de Vries" userId="411e89db-f1e4-4494-8a64-ca04fd0bedea" providerId="ADAL" clId="{7BE02DB3-928E-4C1A-86BB-FF975FAFD773}" dt="2026-01-26T22:34:44.378" v="347" actId="1076"/>
        <pc:sldMkLst>
          <pc:docMk/>
          <pc:sldMk cId="3592558716" sldId="627"/>
        </pc:sldMkLst>
        <pc:spChg chg="mod">
          <ac:chgData name="Jennifer de Vries" userId="411e89db-f1e4-4494-8a64-ca04fd0bedea" providerId="ADAL" clId="{7BE02DB3-928E-4C1A-86BB-FF975FAFD773}" dt="2026-01-26T22:00:25.043" v="0" actId="20577"/>
          <ac:spMkLst>
            <pc:docMk/>
            <pc:sldMk cId="3592558716" sldId="627"/>
            <ac:spMk id="2" creationId="{0F3CD5EC-FE72-7A81-B844-30638CBCDA7E}"/>
          </ac:spMkLst>
        </pc:spChg>
        <pc:graphicFrameChg chg="mod modGraphic">
          <ac:chgData name="Jennifer de Vries" userId="411e89db-f1e4-4494-8a64-ca04fd0bedea" providerId="ADAL" clId="{7BE02DB3-928E-4C1A-86BB-FF975FAFD773}" dt="2026-01-26T22:34:44.378" v="347" actId="1076"/>
          <ac:graphicFrameMkLst>
            <pc:docMk/>
            <pc:sldMk cId="3592558716" sldId="627"/>
            <ac:graphicFrameMk id="3" creationId="{1D73B606-AD55-C690-D71C-D34279C85B8D}"/>
          </ac:graphicFrameMkLst>
        </pc:graphicFrameChg>
      </pc:sldChg>
    </pc:docChg>
  </pc:docChgLst>
  <pc:docChgLst>
    <pc:chgData name="Jeff Cornwell" userId="S::jeff.cornwell011_msd.govt.nz#ext#@eygs.onmicrosoft.com::80ddd53f-153e-4ae3-8063-355d24aa57a5" providerId="AD" clId="Web-{AC739B87-66F5-9945-6371-D793612F692F}"/>
    <pc:docChg chg="modSld">
      <pc:chgData name="Jeff Cornwell" userId="S::jeff.cornwell011_msd.govt.nz#ext#@eygs.onmicrosoft.com::80ddd53f-153e-4ae3-8063-355d24aa57a5" providerId="AD" clId="Web-{AC739B87-66F5-9945-6371-D793612F692F}" dt="2026-01-28T21:47:20.226" v="1" actId="20577"/>
      <pc:docMkLst>
        <pc:docMk/>
      </pc:docMkLst>
      <pc:sldChg chg="modSp">
        <pc:chgData name="Jeff Cornwell" userId="S::jeff.cornwell011_msd.govt.nz#ext#@eygs.onmicrosoft.com::80ddd53f-153e-4ae3-8063-355d24aa57a5" providerId="AD" clId="Web-{AC739B87-66F5-9945-6371-D793612F692F}" dt="2026-01-28T21:47:20.226" v="1" actId="20577"/>
        <pc:sldMkLst>
          <pc:docMk/>
          <pc:sldMk cId="393065298" sldId="509"/>
        </pc:sldMkLst>
        <pc:spChg chg="mod">
          <ac:chgData name="Jeff Cornwell" userId="S::jeff.cornwell011_msd.govt.nz#ext#@eygs.onmicrosoft.com::80ddd53f-153e-4ae3-8063-355d24aa57a5" providerId="AD" clId="Web-{AC739B87-66F5-9945-6371-D793612F692F}" dt="2026-01-28T21:47:20.226" v="1" actId="20577"/>
          <ac:spMkLst>
            <pc:docMk/>
            <pc:sldMk cId="393065298" sldId="509"/>
            <ac:spMk id="4" creationId="{9B97F0B6-1A2F-FDF2-FF48-D13EA797EB98}"/>
          </ac:spMkLst>
        </pc:spChg>
      </pc:sldChg>
    </pc:docChg>
  </pc:docChgLst>
  <pc:docChgLst>
    <pc:chgData name="Jeff Cornwell" userId="598d4f5b-77d6-43b9-98ca-ebd10d2dafeb" providerId="ADAL" clId="{89BD0434-EC6B-43E3-ABE6-5C482034BAEA}"/>
    <pc:docChg chg="undo custSel addSld modSld sldOrd modNotesMaster modHandout">
      <pc:chgData name="Jeff Cornwell" userId="598d4f5b-77d6-43b9-98ca-ebd10d2dafeb" providerId="ADAL" clId="{89BD0434-EC6B-43E3-ABE6-5C482034BAEA}" dt="2026-02-09T03:34:18.762" v="1662" actId="20577"/>
      <pc:docMkLst>
        <pc:docMk/>
      </pc:docMkLst>
      <pc:sldChg chg="modNotesTx">
        <pc:chgData name="Jeff Cornwell" userId="598d4f5b-77d6-43b9-98ca-ebd10d2dafeb" providerId="ADAL" clId="{89BD0434-EC6B-43E3-ABE6-5C482034BAEA}" dt="2026-02-09T03:19:42.551" v="920" actId="6549"/>
        <pc:sldMkLst>
          <pc:docMk/>
          <pc:sldMk cId="1406499239" sldId="429"/>
        </pc:sldMkLst>
      </pc:sldChg>
      <pc:sldChg chg="modSp mod modNotesTx">
        <pc:chgData name="Jeff Cornwell" userId="598d4f5b-77d6-43b9-98ca-ebd10d2dafeb" providerId="ADAL" clId="{89BD0434-EC6B-43E3-ABE6-5C482034BAEA}" dt="2026-02-09T03:34:18.762" v="1662" actId="20577"/>
        <pc:sldMkLst>
          <pc:docMk/>
          <pc:sldMk cId="779075937" sldId="460"/>
        </pc:sldMkLst>
        <pc:spChg chg="mod">
          <ac:chgData name="Jeff Cornwell" userId="598d4f5b-77d6-43b9-98ca-ebd10d2dafeb" providerId="ADAL" clId="{89BD0434-EC6B-43E3-ABE6-5C482034BAEA}" dt="2026-02-04T20:16:08.533" v="235" actId="27636"/>
          <ac:spMkLst>
            <pc:docMk/>
            <pc:sldMk cId="779075937" sldId="460"/>
            <ac:spMk id="3" creationId="{DF6EC717-DA14-27FE-CBA1-E3DC1DB245A0}"/>
          </ac:spMkLst>
        </pc:spChg>
      </pc:sldChg>
      <pc:sldChg chg="modNotesTx">
        <pc:chgData name="Jeff Cornwell" userId="598d4f5b-77d6-43b9-98ca-ebd10d2dafeb" providerId="ADAL" clId="{89BD0434-EC6B-43E3-ABE6-5C482034BAEA}" dt="2026-02-08T21:49:18.251" v="458" actId="6549"/>
        <pc:sldMkLst>
          <pc:docMk/>
          <pc:sldMk cId="4131280510" sldId="463"/>
        </pc:sldMkLst>
      </pc:sldChg>
      <pc:sldChg chg="modNotesTx">
        <pc:chgData name="Jeff Cornwell" userId="598d4f5b-77d6-43b9-98ca-ebd10d2dafeb" providerId="ADAL" clId="{89BD0434-EC6B-43E3-ABE6-5C482034BAEA}" dt="2026-02-08T21:47:40.606" v="457" actId="20577"/>
        <pc:sldMkLst>
          <pc:docMk/>
          <pc:sldMk cId="2325409042" sldId="471"/>
        </pc:sldMkLst>
      </pc:sldChg>
      <pc:sldChg chg="addSp delSp mod">
        <pc:chgData name="Jeff Cornwell" userId="598d4f5b-77d6-43b9-98ca-ebd10d2dafeb" providerId="ADAL" clId="{89BD0434-EC6B-43E3-ABE6-5C482034BAEA}" dt="2026-02-04T00:19:45.111" v="192" actId="22"/>
        <pc:sldMkLst>
          <pc:docMk/>
          <pc:sldMk cId="3385135638" sldId="480"/>
        </pc:sldMkLst>
      </pc:sldChg>
      <pc:sldChg chg="modNotesTx">
        <pc:chgData name="Jeff Cornwell" userId="598d4f5b-77d6-43b9-98ca-ebd10d2dafeb" providerId="ADAL" clId="{89BD0434-EC6B-43E3-ABE6-5C482034BAEA}" dt="2026-02-09T03:15:15.811" v="618" actId="20577"/>
        <pc:sldMkLst>
          <pc:docMk/>
          <pc:sldMk cId="3873478094" sldId="483"/>
        </pc:sldMkLst>
      </pc:sldChg>
      <pc:sldChg chg="modNotesTx">
        <pc:chgData name="Jeff Cornwell" userId="598d4f5b-77d6-43b9-98ca-ebd10d2dafeb" providerId="ADAL" clId="{89BD0434-EC6B-43E3-ABE6-5C482034BAEA}" dt="2026-02-09T03:25:51.556" v="1301" actId="20577"/>
        <pc:sldMkLst>
          <pc:docMk/>
          <pc:sldMk cId="2964947080" sldId="498"/>
        </pc:sldMkLst>
      </pc:sldChg>
      <pc:sldChg chg="modSp modAnim modNotesTx">
        <pc:chgData name="Jeff Cornwell" userId="598d4f5b-77d6-43b9-98ca-ebd10d2dafeb" providerId="ADAL" clId="{89BD0434-EC6B-43E3-ABE6-5C482034BAEA}" dt="2026-02-09T03:24:26.937" v="1201" actId="20577"/>
        <pc:sldMkLst>
          <pc:docMk/>
          <pc:sldMk cId="1582913729" sldId="499"/>
        </pc:sldMkLst>
        <pc:spChg chg="mod">
          <ac:chgData name="Jeff Cornwell" userId="598d4f5b-77d6-43b9-98ca-ebd10d2dafeb" providerId="ADAL" clId="{89BD0434-EC6B-43E3-ABE6-5C482034BAEA}" dt="2026-02-02T20:53:58.230" v="189" actId="13926"/>
          <ac:spMkLst>
            <pc:docMk/>
            <pc:sldMk cId="1582913729" sldId="499"/>
            <ac:spMk id="4" creationId="{951FD8EA-B657-D4A8-F9D6-9B681FE74AB5}"/>
          </ac:spMkLst>
        </pc:spChg>
      </pc:sldChg>
      <pc:sldChg chg="modSp mod">
        <pc:chgData name="Jeff Cornwell" userId="598d4f5b-77d6-43b9-98ca-ebd10d2dafeb" providerId="ADAL" clId="{89BD0434-EC6B-43E3-ABE6-5C482034BAEA}" dt="2026-02-02T20:51:42.374" v="188" actId="20577"/>
        <pc:sldMkLst>
          <pc:docMk/>
          <pc:sldMk cId="393065298" sldId="509"/>
        </pc:sldMkLst>
        <pc:spChg chg="mod">
          <ac:chgData name="Jeff Cornwell" userId="598d4f5b-77d6-43b9-98ca-ebd10d2dafeb" providerId="ADAL" clId="{89BD0434-EC6B-43E3-ABE6-5C482034BAEA}" dt="2026-02-02T20:51:42.374" v="188" actId="20577"/>
          <ac:spMkLst>
            <pc:docMk/>
            <pc:sldMk cId="393065298" sldId="509"/>
            <ac:spMk id="4" creationId="{9B97F0B6-1A2F-FDF2-FF48-D13EA797EB98}"/>
          </ac:spMkLst>
        </pc:spChg>
      </pc:sldChg>
      <pc:sldChg chg="modNotesTx">
        <pc:chgData name="Jeff Cornwell" userId="598d4f5b-77d6-43b9-98ca-ebd10d2dafeb" providerId="ADAL" clId="{89BD0434-EC6B-43E3-ABE6-5C482034BAEA}" dt="2026-02-09T03:31:52.738" v="1512" actId="20577"/>
        <pc:sldMkLst>
          <pc:docMk/>
          <pc:sldMk cId="885077884" sldId="529"/>
        </pc:sldMkLst>
      </pc:sldChg>
      <pc:sldChg chg="modSp mod">
        <pc:chgData name="Jeff Cornwell" userId="598d4f5b-77d6-43b9-98ca-ebd10d2dafeb" providerId="ADAL" clId="{89BD0434-EC6B-43E3-ABE6-5C482034BAEA}" dt="2026-02-09T01:14:18.679" v="470" actId="313"/>
        <pc:sldMkLst>
          <pc:docMk/>
          <pc:sldMk cId="3780999278" sldId="570"/>
        </pc:sldMkLst>
        <pc:graphicFrameChg chg="modGraphic">
          <ac:chgData name="Jeff Cornwell" userId="598d4f5b-77d6-43b9-98ca-ebd10d2dafeb" providerId="ADAL" clId="{89BD0434-EC6B-43E3-ABE6-5C482034BAEA}" dt="2026-02-09T01:14:18.679" v="470" actId="313"/>
          <ac:graphicFrameMkLst>
            <pc:docMk/>
            <pc:sldMk cId="3780999278" sldId="570"/>
            <ac:graphicFrameMk id="5" creationId="{37299249-53C4-354A-83FB-E23E690CF841}"/>
          </ac:graphicFrameMkLst>
        </pc:graphicFrameChg>
      </pc:sldChg>
      <pc:sldChg chg="modNotesTx">
        <pc:chgData name="Jeff Cornwell" userId="598d4f5b-77d6-43b9-98ca-ebd10d2dafeb" providerId="ADAL" clId="{89BD0434-EC6B-43E3-ABE6-5C482034BAEA}" dt="2026-02-09T03:20:20.206" v="924" actId="20577"/>
        <pc:sldMkLst>
          <pc:docMk/>
          <pc:sldMk cId="4271823492" sldId="608"/>
        </pc:sldMkLst>
      </pc:sldChg>
      <pc:sldChg chg="modSp mod modNotesTx">
        <pc:chgData name="Jeff Cornwell" userId="598d4f5b-77d6-43b9-98ca-ebd10d2dafeb" providerId="ADAL" clId="{89BD0434-EC6B-43E3-ABE6-5C482034BAEA}" dt="2026-02-09T03:20:50.166" v="925" actId="20577"/>
        <pc:sldMkLst>
          <pc:docMk/>
          <pc:sldMk cId="4124211299" sldId="610"/>
        </pc:sldMkLst>
        <pc:graphicFrameChg chg="modGraphic">
          <ac:chgData name="Jeff Cornwell" userId="598d4f5b-77d6-43b9-98ca-ebd10d2dafeb" providerId="ADAL" clId="{89BD0434-EC6B-43E3-ABE6-5C482034BAEA}" dt="2026-02-09T01:14:08.735" v="468" actId="313"/>
          <ac:graphicFrameMkLst>
            <pc:docMk/>
            <pc:sldMk cId="4124211299" sldId="610"/>
            <ac:graphicFrameMk id="3" creationId="{7A1C696D-F35B-294B-14AE-6A39144B6DAC}"/>
          </ac:graphicFrameMkLst>
        </pc:graphicFrameChg>
      </pc:sldChg>
      <pc:sldChg chg="modSp mod">
        <pc:chgData name="Jeff Cornwell" userId="598d4f5b-77d6-43b9-98ca-ebd10d2dafeb" providerId="ADAL" clId="{89BD0434-EC6B-43E3-ABE6-5C482034BAEA}" dt="2026-02-09T01:14:06.592" v="467" actId="313"/>
        <pc:sldMkLst>
          <pc:docMk/>
          <pc:sldMk cId="1617911210" sldId="615"/>
        </pc:sldMkLst>
        <pc:graphicFrameChg chg="modGraphic">
          <ac:chgData name="Jeff Cornwell" userId="598d4f5b-77d6-43b9-98ca-ebd10d2dafeb" providerId="ADAL" clId="{89BD0434-EC6B-43E3-ABE6-5C482034BAEA}" dt="2026-02-09T01:14:06.592" v="467" actId="313"/>
          <ac:graphicFrameMkLst>
            <pc:docMk/>
            <pc:sldMk cId="1617911210" sldId="615"/>
            <ac:graphicFrameMk id="5" creationId="{890DFB6F-C106-A3D5-ED51-8C7E99B5EC7E}"/>
          </ac:graphicFrameMkLst>
        </pc:graphicFrameChg>
      </pc:sldChg>
      <pc:sldChg chg="modSp mod">
        <pc:chgData name="Jeff Cornwell" userId="598d4f5b-77d6-43b9-98ca-ebd10d2dafeb" providerId="ADAL" clId="{89BD0434-EC6B-43E3-ABE6-5C482034BAEA}" dt="2026-02-09T01:14:16.958" v="469" actId="313"/>
        <pc:sldMkLst>
          <pc:docMk/>
          <pc:sldMk cId="3731300019" sldId="619"/>
        </pc:sldMkLst>
      </pc:sldChg>
      <pc:sldChg chg="modNotesTx">
        <pc:chgData name="Jeff Cornwell" userId="598d4f5b-77d6-43b9-98ca-ebd10d2dafeb" providerId="ADAL" clId="{89BD0434-EC6B-43E3-ABE6-5C482034BAEA}" dt="2026-02-09T03:32:48.706" v="1521" actId="20577"/>
        <pc:sldMkLst>
          <pc:docMk/>
          <pc:sldMk cId="3592558716" sldId="627"/>
        </pc:sldMkLst>
      </pc:sldChg>
      <pc:sldChg chg="modSp add mod ord modNotesTx">
        <pc:chgData name="Jeff Cornwell" userId="598d4f5b-77d6-43b9-98ca-ebd10d2dafeb" providerId="ADAL" clId="{89BD0434-EC6B-43E3-ABE6-5C482034BAEA}" dt="2026-02-09T03:17:49.696" v="873" actId="20577"/>
        <pc:sldMkLst>
          <pc:docMk/>
          <pc:sldMk cId="2329105561" sldId="628"/>
        </pc:sldMkLst>
        <pc:spChg chg="mod">
          <ac:chgData name="Jeff Cornwell" userId="598d4f5b-77d6-43b9-98ca-ebd10d2dafeb" providerId="ADAL" clId="{89BD0434-EC6B-43E3-ABE6-5C482034BAEA}" dt="2026-02-04T00:20:20.064" v="198" actId="6549"/>
          <ac:spMkLst>
            <pc:docMk/>
            <pc:sldMk cId="2329105561" sldId="628"/>
            <ac:spMk id="6" creationId="{0FD89786-3419-E287-252C-3385E466EB49}"/>
          </ac:spMkLst>
        </pc:spChg>
      </pc:sldChg>
    </pc:docChg>
  </pc:docChgLst>
  <pc:docChgLst>
    <pc:chgData name="Jeff Cornwell" userId="598d4f5b-77d6-43b9-98ca-ebd10d2dafeb" providerId="ADAL" clId="{A4066348-6B08-4B47-9463-06DA365C2662}"/>
    <pc:docChg chg="addSld delSld modSld modSection">
      <pc:chgData name="Jeff Cornwell" userId="598d4f5b-77d6-43b9-98ca-ebd10d2dafeb" providerId="ADAL" clId="{A4066348-6B08-4B47-9463-06DA365C2662}" dt="2026-03-03T19:28:36.941" v="14" actId="47"/>
      <pc:docMkLst>
        <pc:docMk/>
      </pc:docMkLst>
      <pc:sldChg chg="del">
        <pc:chgData name="Jeff Cornwell" userId="598d4f5b-77d6-43b9-98ca-ebd10d2dafeb" providerId="ADAL" clId="{A4066348-6B08-4B47-9463-06DA365C2662}" dt="2026-03-02T19:43:13.743" v="1" actId="47"/>
        <pc:sldMkLst>
          <pc:docMk/>
          <pc:sldMk cId="4271823492" sldId="608"/>
        </pc:sldMkLst>
      </pc:sldChg>
      <pc:sldChg chg="add del">
        <pc:chgData name="Jeff Cornwell" userId="598d4f5b-77d6-43b9-98ca-ebd10d2dafeb" providerId="ADAL" clId="{A4066348-6B08-4B47-9463-06DA365C2662}" dt="2026-03-03T19:28:15.061" v="11"/>
        <pc:sldMkLst>
          <pc:docMk/>
          <pc:sldMk cId="4124211299" sldId="610"/>
        </pc:sldMkLst>
      </pc:sldChg>
      <pc:sldChg chg="del">
        <pc:chgData name="Jeff Cornwell" userId="598d4f5b-77d6-43b9-98ca-ebd10d2dafeb" providerId="ADAL" clId="{A4066348-6B08-4B47-9463-06DA365C2662}" dt="2026-03-02T19:43:45.386" v="4" actId="47"/>
        <pc:sldMkLst>
          <pc:docMk/>
          <pc:sldMk cId="3401231044" sldId="616"/>
        </pc:sldMkLst>
      </pc:sldChg>
      <pc:sldChg chg="del">
        <pc:chgData name="Jeff Cornwell" userId="598d4f5b-77d6-43b9-98ca-ebd10d2dafeb" providerId="ADAL" clId="{A4066348-6B08-4B47-9463-06DA365C2662}" dt="2026-03-02T19:46:05.721" v="6" actId="47"/>
        <pc:sldMkLst>
          <pc:docMk/>
          <pc:sldMk cId="1388570512" sldId="617"/>
        </pc:sldMkLst>
      </pc:sldChg>
      <pc:sldChg chg="del">
        <pc:chgData name="Jeff Cornwell" userId="598d4f5b-77d6-43b9-98ca-ebd10d2dafeb" providerId="ADAL" clId="{A4066348-6B08-4B47-9463-06DA365C2662}" dt="2026-03-02T19:46:36.059" v="8" actId="2696"/>
        <pc:sldMkLst>
          <pc:docMk/>
          <pc:sldMk cId="4002552580" sldId="618"/>
        </pc:sldMkLst>
      </pc:sldChg>
      <pc:sldChg chg="del">
        <pc:chgData name="Jeff Cornwell" userId="598d4f5b-77d6-43b9-98ca-ebd10d2dafeb" providerId="ADAL" clId="{A4066348-6B08-4B47-9463-06DA365C2662}" dt="2026-03-02T19:47:19.510" v="10" actId="47"/>
        <pc:sldMkLst>
          <pc:docMk/>
          <pc:sldMk cId="3731300019" sldId="619"/>
        </pc:sldMkLst>
      </pc:sldChg>
      <pc:sldChg chg="add">
        <pc:chgData name="Jeff Cornwell" userId="598d4f5b-77d6-43b9-98ca-ebd10d2dafeb" providerId="ADAL" clId="{A4066348-6B08-4B47-9463-06DA365C2662}" dt="2026-03-02T19:42:59.118" v="0"/>
        <pc:sldMkLst>
          <pc:docMk/>
          <pc:sldMk cId="4080082284" sldId="629"/>
        </pc:sldMkLst>
      </pc:sldChg>
      <pc:sldChg chg="add">
        <pc:chgData name="Jeff Cornwell" userId="598d4f5b-77d6-43b9-98ca-ebd10d2dafeb" providerId="ADAL" clId="{A4066348-6B08-4B47-9463-06DA365C2662}" dt="2026-03-02T19:42:59.118" v="0"/>
        <pc:sldMkLst>
          <pc:docMk/>
          <pc:sldMk cId="310628580" sldId="630"/>
        </pc:sldMkLst>
      </pc:sldChg>
      <pc:sldChg chg="add del">
        <pc:chgData name="Jeff Cornwell" userId="598d4f5b-77d6-43b9-98ca-ebd10d2dafeb" providerId="ADAL" clId="{A4066348-6B08-4B47-9463-06DA365C2662}" dt="2026-03-03T19:28:18.164" v="12" actId="47"/>
        <pc:sldMkLst>
          <pc:docMk/>
          <pc:sldMk cId="1777230515" sldId="631"/>
        </pc:sldMkLst>
      </pc:sldChg>
      <pc:sldChg chg="add">
        <pc:chgData name="Jeff Cornwell" userId="598d4f5b-77d6-43b9-98ca-ebd10d2dafeb" providerId="ADAL" clId="{A4066348-6B08-4B47-9463-06DA365C2662}" dt="2026-03-02T19:43:42.153" v="3"/>
        <pc:sldMkLst>
          <pc:docMk/>
          <pc:sldMk cId="4290132181" sldId="632"/>
        </pc:sldMkLst>
      </pc:sldChg>
      <pc:sldChg chg="add">
        <pc:chgData name="Jeff Cornwell" userId="598d4f5b-77d6-43b9-98ca-ebd10d2dafeb" providerId="ADAL" clId="{A4066348-6B08-4B47-9463-06DA365C2662}" dt="2026-03-02T19:45:25.601" v="5"/>
        <pc:sldMkLst>
          <pc:docMk/>
          <pc:sldMk cId="290200328" sldId="633"/>
        </pc:sldMkLst>
      </pc:sldChg>
      <pc:sldChg chg="add">
        <pc:chgData name="Jeff Cornwell" userId="598d4f5b-77d6-43b9-98ca-ebd10d2dafeb" providerId="ADAL" clId="{A4066348-6B08-4B47-9463-06DA365C2662}" dt="2026-03-02T19:46:30.650" v="7"/>
        <pc:sldMkLst>
          <pc:docMk/>
          <pc:sldMk cId="4102090216" sldId="634"/>
        </pc:sldMkLst>
      </pc:sldChg>
      <pc:sldChg chg="add del">
        <pc:chgData name="Jeff Cornwell" userId="598d4f5b-77d6-43b9-98ca-ebd10d2dafeb" providerId="ADAL" clId="{A4066348-6B08-4B47-9463-06DA365C2662}" dt="2026-03-03T19:28:36.941" v="14" actId="47"/>
        <pc:sldMkLst>
          <pc:docMk/>
          <pc:sldMk cId="3592452854" sldId="635"/>
        </pc:sldMkLst>
      </pc:sldChg>
      <pc:sldChg chg="add">
        <pc:chgData name="Jeff Cornwell" userId="598d4f5b-77d6-43b9-98ca-ebd10d2dafeb" providerId="ADAL" clId="{A4066348-6B08-4B47-9463-06DA365C2662}" dt="2026-03-03T19:28:34.050" v="13"/>
        <pc:sldMkLst>
          <pc:docMk/>
          <pc:sldMk cId="2180616518" sldId="63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62B7BA-7AC3-4B0A-86FB-DCF315F72DBB}" type="doc">
      <dgm:prSet loTypeId="urn:microsoft.com/office/officeart/2005/8/layout/chevron1" loCatId="process" qsTypeId="urn:microsoft.com/office/officeart/2005/8/quickstyle/simple3" qsCatId="simple" csTypeId="urn:microsoft.com/office/officeart/2005/8/colors/accent1_2" csCatId="accent1" phldr="1"/>
      <dgm:spPr/>
      <dgm:t>
        <a:bodyPr/>
        <a:lstStyle/>
        <a:p>
          <a:endParaRPr lang="en-NZ"/>
        </a:p>
      </dgm:t>
    </dgm:pt>
    <dgm:pt modelId="{165E61E3-A8E9-4E61-BE30-E8FC9605C23D}">
      <dgm:prSet phldrT="[Text]" phldr="0"/>
      <dgm:spPr/>
      <dgm:t>
        <a:bodyPr/>
        <a:lstStyle/>
        <a:p>
          <a:endParaRPr lang="en-NZ"/>
        </a:p>
      </dgm:t>
    </dgm:pt>
    <dgm:pt modelId="{37539FDB-1228-41F3-BF78-73014E7D0797}" type="parTrans" cxnId="{106EBFF9-65F8-4704-99D4-006C362B4A2D}">
      <dgm:prSet/>
      <dgm:spPr/>
      <dgm:t>
        <a:bodyPr/>
        <a:lstStyle/>
        <a:p>
          <a:endParaRPr lang="en-NZ"/>
        </a:p>
      </dgm:t>
    </dgm:pt>
    <dgm:pt modelId="{892B232E-B186-4348-972C-28FB40B7B694}" type="sibTrans" cxnId="{106EBFF9-65F8-4704-99D4-006C362B4A2D}">
      <dgm:prSet/>
      <dgm:spPr/>
      <dgm:t>
        <a:bodyPr/>
        <a:lstStyle/>
        <a:p>
          <a:endParaRPr lang="en-NZ"/>
        </a:p>
      </dgm:t>
    </dgm:pt>
    <dgm:pt modelId="{4A0E316B-95F4-414D-8AA0-A22AB68277A5}">
      <dgm:prSet phldrT="[Text]" phldr="0"/>
      <dgm:spPr>
        <a:solidFill>
          <a:schemeClr val="accent1">
            <a:lumMod val="40000"/>
            <a:lumOff val="60000"/>
          </a:schemeClr>
        </a:solidFill>
      </dgm:spPr>
      <dgm:t>
        <a:bodyPr/>
        <a:lstStyle/>
        <a:p>
          <a:endParaRPr lang="en-NZ"/>
        </a:p>
      </dgm:t>
    </dgm:pt>
    <dgm:pt modelId="{6ECD5598-811F-4F14-872A-241F39672E9C}" type="parTrans" cxnId="{F8A5610B-9D43-4049-A5B7-7B605DD2962B}">
      <dgm:prSet/>
      <dgm:spPr/>
      <dgm:t>
        <a:bodyPr/>
        <a:lstStyle/>
        <a:p>
          <a:endParaRPr lang="en-NZ"/>
        </a:p>
      </dgm:t>
    </dgm:pt>
    <dgm:pt modelId="{92371936-9AA3-4274-95EF-53BDFAC35D8F}" type="sibTrans" cxnId="{F8A5610B-9D43-4049-A5B7-7B605DD2962B}">
      <dgm:prSet/>
      <dgm:spPr/>
      <dgm:t>
        <a:bodyPr/>
        <a:lstStyle/>
        <a:p>
          <a:endParaRPr lang="en-NZ"/>
        </a:p>
      </dgm:t>
    </dgm:pt>
    <dgm:pt modelId="{F88E933E-63F5-4D30-8877-F6687196C062}">
      <dgm:prSet phldrT="[Text]" phldr="0"/>
      <dgm:spPr>
        <a:solidFill>
          <a:schemeClr val="accent1">
            <a:lumMod val="60000"/>
            <a:lumOff val="40000"/>
          </a:schemeClr>
        </a:solidFill>
      </dgm:spPr>
      <dgm:t>
        <a:bodyPr/>
        <a:lstStyle/>
        <a:p>
          <a:endParaRPr lang="en-NZ"/>
        </a:p>
      </dgm:t>
    </dgm:pt>
    <dgm:pt modelId="{D2C48E1F-5F27-4069-9AEE-5D1EE6514B88}" type="parTrans" cxnId="{54B91D5F-9E09-4628-B4CA-CD10AD3D01BB}">
      <dgm:prSet/>
      <dgm:spPr/>
      <dgm:t>
        <a:bodyPr/>
        <a:lstStyle/>
        <a:p>
          <a:endParaRPr lang="en-NZ"/>
        </a:p>
      </dgm:t>
    </dgm:pt>
    <dgm:pt modelId="{FD6B85BE-566E-44B8-9E64-5BDDC9694C5A}" type="sibTrans" cxnId="{54B91D5F-9E09-4628-B4CA-CD10AD3D01BB}">
      <dgm:prSet/>
      <dgm:spPr/>
      <dgm:t>
        <a:bodyPr/>
        <a:lstStyle/>
        <a:p>
          <a:endParaRPr lang="en-NZ"/>
        </a:p>
      </dgm:t>
    </dgm:pt>
    <dgm:pt modelId="{ABE4E9BB-6576-47FB-900B-CAA7CAA052E5}">
      <dgm:prSet phldrT="[Text]" phldr="0"/>
      <dgm:spPr>
        <a:solidFill>
          <a:schemeClr val="accent1">
            <a:lumMod val="75000"/>
          </a:schemeClr>
        </a:solidFill>
      </dgm:spPr>
      <dgm:t>
        <a:bodyPr/>
        <a:lstStyle/>
        <a:p>
          <a:endParaRPr lang="en-NZ"/>
        </a:p>
      </dgm:t>
    </dgm:pt>
    <dgm:pt modelId="{87C70D7E-5837-4E9C-94A1-B7D3B31C7BFC}" type="parTrans" cxnId="{1BDDA68B-B019-4278-82A1-8C8FD07596DF}">
      <dgm:prSet/>
      <dgm:spPr/>
      <dgm:t>
        <a:bodyPr/>
        <a:lstStyle/>
        <a:p>
          <a:endParaRPr lang="en-NZ"/>
        </a:p>
      </dgm:t>
    </dgm:pt>
    <dgm:pt modelId="{CFEB0E8D-76C2-4061-BE77-D0B0A19A9FD7}" type="sibTrans" cxnId="{1BDDA68B-B019-4278-82A1-8C8FD07596DF}">
      <dgm:prSet/>
      <dgm:spPr/>
      <dgm:t>
        <a:bodyPr/>
        <a:lstStyle/>
        <a:p>
          <a:endParaRPr lang="en-NZ"/>
        </a:p>
      </dgm:t>
    </dgm:pt>
    <dgm:pt modelId="{F78A8345-E4D6-4D6F-A100-F308E802F731}" type="pres">
      <dgm:prSet presAssocID="{E162B7BA-7AC3-4B0A-86FB-DCF315F72DBB}" presName="Name0" presStyleCnt="0">
        <dgm:presLayoutVars>
          <dgm:dir/>
          <dgm:animLvl val="lvl"/>
          <dgm:resizeHandles val="exact"/>
        </dgm:presLayoutVars>
      </dgm:prSet>
      <dgm:spPr/>
    </dgm:pt>
    <dgm:pt modelId="{ED082472-4812-4BE0-BB22-31B7A50538B3}" type="pres">
      <dgm:prSet presAssocID="{165E61E3-A8E9-4E61-BE30-E8FC9605C23D}" presName="parTxOnly" presStyleLbl="node1" presStyleIdx="0" presStyleCnt="4">
        <dgm:presLayoutVars>
          <dgm:chMax val="0"/>
          <dgm:chPref val="0"/>
          <dgm:bulletEnabled val="1"/>
        </dgm:presLayoutVars>
      </dgm:prSet>
      <dgm:spPr/>
    </dgm:pt>
    <dgm:pt modelId="{36DF386B-FDCD-482F-B862-4A3D44176BA4}" type="pres">
      <dgm:prSet presAssocID="{892B232E-B186-4348-972C-28FB40B7B694}" presName="parTxOnlySpace" presStyleCnt="0"/>
      <dgm:spPr/>
    </dgm:pt>
    <dgm:pt modelId="{AB11BCDD-AEE8-4A66-B69C-6D539F8CC148}" type="pres">
      <dgm:prSet presAssocID="{4A0E316B-95F4-414D-8AA0-A22AB68277A5}" presName="parTxOnly" presStyleLbl="node1" presStyleIdx="1" presStyleCnt="4">
        <dgm:presLayoutVars>
          <dgm:chMax val="0"/>
          <dgm:chPref val="0"/>
          <dgm:bulletEnabled val="1"/>
        </dgm:presLayoutVars>
      </dgm:prSet>
      <dgm:spPr/>
    </dgm:pt>
    <dgm:pt modelId="{6E4B3F16-9296-459D-AE12-070E3D4053C2}" type="pres">
      <dgm:prSet presAssocID="{92371936-9AA3-4274-95EF-53BDFAC35D8F}" presName="parTxOnlySpace" presStyleCnt="0"/>
      <dgm:spPr/>
    </dgm:pt>
    <dgm:pt modelId="{11452184-7393-4E6D-AE8E-7D89B942EF0F}" type="pres">
      <dgm:prSet presAssocID="{F88E933E-63F5-4D30-8877-F6687196C062}" presName="parTxOnly" presStyleLbl="node1" presStyleIdx="2" presStyleCnt="4">
        <dgm:presLayoutVars>
          <dgm:chMax val="0"/>
          <dgm:chPref val="0"/>
          <dgm:bulletEnabled val="1"/>
        </dgm:presLayoutVars>
      </dgm:prSet>
      <dgm:spPr/>
    </dgm:pt>
    <dgm:pt modelId="{69BADA2D-5D53-42CD-AD2D-4589A44848D1}" type="pres">
      <dgm:prSet presAssocID="{FD6B85BE-566E-44B8-9E64-5BDDC9694C5A}" presName="parTxOnlySpace" presStyleCnt="0"/>
      <dgm:spPr/>
    </dgm:pt>
    <dgm:pt modelId="{15E8226E-7156-485C-8BFA-5B9051B51E25}" type="pres">
      <dgm:prSet presAssocID="{ABE4E9BB-6576-47FB-900B-CAA7CAA052E5}" presName="parTxOnly" presStyleLbl="node1" presStyleIdx="3" presStyleCnt="4">
        <dgm:presLayoutVars>
          <dgm:chMax val="0"/>
          <dgm:chPref val="0"/>
          <dgm:bulletEnabled val="1"/>
        </dgm:presLayoutVars>
      </dgm:prSet>
      <dgm:spPr/>
    </dgm:pt>
  </dgm:ptLst>
  <dgm:cxnLst>
    <dgm:cxn modelId="{F8A5610B-9D43-4049-A5B7-7B605DD2962B}" srcId="{E162B7BA-7AC3-4B0A-86FB-DCF315F72DBB}" destId="{4A0E316B-95F4-414D-8AA0-A22AB68277A5}" srcOrd="1" destOrd="0" parTransId="{6ECD5598-811F-4F14-872A-241F39672E9C}" sibTransId="{92371936-9AA3-4274-95EF-53BDFAC35D8F}"/>
    <dgm:cxn modelId="{54B91D5F-9E09-4628-B4CA-CD10AD3D01BB}" srcId="{E162B7BA-7AC3-4B0A-86FB-DCF315F72DBB}" destId="{F88E933E-63F5-4D30-8877-F6687196C062}" srcOrd="2" destOrd="0" parTransId="{D2C48E1F-5F27-4069-9AEE-5D1EE6514B88}" sibTransId="{FD6B85BE-566E-44B8-9E64-5BDDC9694C5A}"/>
    <dgm:cxn modelId="{3E35C04E-434D-4AC6-8DE2-91A59386D155}" type="presOf" srcId="{E162B7BA-7AC3-4B0A-86FB-DCF315F72DBB}" destId="{F78A8345-E4D6-4D6F-A100-F308E802F731}" srcOrd="0" destOrd="0" presId="urn:microsoft.com/office/officeart/2005/8/layout/chevron1"/>
    <dgm:cxn modelId="{3E89407B-40E3-444B-A275-707A20970B2B}" type="presOf" srcId="{165E61E3-A8E9-4E61-BE30-E8FC9605C23D}" destId="{ED082472-4812-4BE0-BB22-31B7A50538B3}" srcOrd="0" destOrd="0" presId="urn:microsoft.com/office/officeart/2005/8/layout/chevron1"/>
    <dgm:cxn modelId="{1989BC7F-0CEF-4806-A51D-39562B0E0500}" type="presOf" srcId="{ABE4E9BB-6576-47FB-900B-CAA7CAA052E5}" destId="{15E8226E-7156-485C-8BFA-5B9051B51E25}" srcOrd="0" destOrd="0" presId="urn:microsoft.com/office/officeart/2005/8/layout/chevron1"/>
    <dgm:cxn modelId="{1BDDA68B-B019-4278-82A1-8C8FD07596DF}" srcId="{E162B7BA-7AC3-4B0A-86FB-DCF315F72DBB}" destId="{ABE4E9BB-6576-47FB-900B-CAA7CAA052E5}" srcOrd="3" destOrd="0" parTransId="{87C70D7E-5837-4E9C-94A1-B7D3B31C7BFC}" sibTransId="{CFEB0E8D-76C2-4061-BE77-D0B0A19A9FD7}"/>
    <dgm:cxn modelId="{84E0808F-F99B-4448-8C5B-1336072657CA}" type="presOf" srcId="{F88E933E-63F5-4D30-8877-F6687196C062}" destId="{11452184-7393-4E6D-AE8E-7D89B942EF0F}" srcOrd="0" destOrd="0" presId="urn:microsoft.com/office/officeart/2005/8/layout/chevron1"/>
    <dgm:cxn modelId="{C6B2EAF7-9555-4293-AF8F-E775BF971CE6}" type="presOf" srcId="{4A0E316B-95F4-414D-8AA0-A22AB68277A5}" destId="{AB11BCDD-AEE8-4A66-B69C-6D539F8CC148}" srcOrd="0" destOrd="0" presId="urn:microsoft.com/office/officeart/2005/8/layout/chevron1"/>
    <dgm:cxn modelId="{106EBFF9-65F8-4704-99D4-006C362B4A2D}" srcId="{E162B7BA-7AC3-4B0A-86FB-DCF315F72DBB}" destId="{165E61E3-A8E9-4E61-BE30-E8FC9605C23D}" srcOrd="0" destOrd="0" parTransId="{37539FDB-1228-41F3-BF78-73014E7D0797}" sibTransId="{892B232E-B186-4348-972C-28FB40B7B694}"/>
    <dgm:cxn modelId="{5B03AA0A-D715-4CBE-82C5-1F33AE99ED24}" type="presParOf" srcId="{F78A8345-E4D6-4D6F-A100-F308E802F731}" destId="{ED082472-4812-4BE0-BB22-31B7A50538B3}" srcOrd="0" destOrd="0" presId="urn:microsoft.com/office/officeart/2005/8/layout/chevron1"/>
    <dgm:cxn modelId="{4B3B74BD-9801-4E3F-A58E-E79654A60AE4}" type="presParOf" srcId="{F78A8345-E4D6-4D6F-A100-F308E802F731}" destId="{36DF386B-FDCD-482F-B862-4A3D44176BA4}" srcOrd="1" destOrd="0" presId="urn:microsoft.com/office/officeart/2005/8/layout/chevron1"/>
    <dgm:cxn modelId="{9666983A-5E91-4A26-96D8-046B609370CE}" type="presParOf" srcId="{F78A8345-E4D6-4D6F-A100-F308E802F731}" destId="{AB11BCDD-AEE8-4A66-B69C-6D539F8CC148}" srcOrd="2" destOrd="0" presId="urn:microsoft.com/office/officeart/2005/8/layout/chevron1"/>
    <dgm:cxn modelId="{419AE12C-40CB-47CB-86EF-3EC2A5EF0791}" type="presParOf" srcId="{F78A8345-E4D6-4D6F-A100-F308E802F731}" destId="{6E4B3F16-9296-459D-AE12-070E3D4053C2}" srcOrd="3" destOrd="0" presId="urn:microsoft.com/office/officeart/2005/8/layout/chevron1"/>
    <dgm:cxn modelId="{6F71AD14-57AD-433F-9C7B-FCDE63682E8A}" type="presParOf" srcId="{F78A8345-E4D6-4D6F-A100-F308E802F731}" destId="{11452184-7393-4E6D-AE8E-7D89B942EF0F}" srcOrd="4" destOrd="0" presId="urn:microsoft.com/office/officeart/2005/8/layout/chevron1"/>
    <dgm:cxn modelId="{315E4F66-A98B-4525-B7A1-C78DC8FE3D51}" type="presParOf" srcId="{F78A8345-E4D6-4D6F-A100-F308E802F731}" destId="{69BADA2D-5D53-42CD-AD2D-4589A44848D1}" srcOrd="5" destOrd="0" presId="urn:microsoft.com/office/officeart/2005/8/layout/chevron1"/>
    <dgm:cxn modelId="{520F8D4B-6483-403E-98B4-8CD4C4D532A4}" type="presParOf" srcId="{F78A8345-E4D6-4D6F-A100-F308E802F731}" destId="{15E8226E-7156-485C-8BFA-5B9051B51E25}"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D64F4B-EAC8-4F6C-987E-DE20BA45777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NZ"/>
        </a:p>
      </dgm:t>
    </dgm:pt>
    <dgm:pt modelId="{BCCD00F1-2344-4208-B11F-4F2F2984C457}">
      <dgm:prSet phldrT="[Text]" custT="1"/>
      <dgm:spPr>
        <a:solidFill>
          <a:schemeClr val="accent1"/>
        </a:solidFill>
      </dgm:spPr>
      <dgm:t>
        <a:bodyPr/>
        <a:lstStyle/>
        <a:p>
          <a:r>
            <a:rPr lang="en-NZ" sz="1400"/>
            <a:t>Complete assessment process</a:t>
          </a:r>
        </a:p>
      </dgm:t>
    </dgm:pt>
    <dgm:pt modelId="{AD56CBF9-A2D8-40DD-AA31-DFB4D99ABDE9}" type="parTrans" cxnId="{6D953C32-574E-4914-AFAA-169B293BC9C8}">
      <dgm:prSet/>
      <dgm:spPr/>
      <dgm:t>
        <a:bodyPr/>
        <a:lstStyle/>
        <a:p>
          <a:endParaRPr lang="en-NZ" sz="2400"/>
        </a:p>
      </dgm:t>
    </dgm:pt>
    <dgm:pt modelId="{EDD76AB1-8566-4E72-9783-3FE83DB51A17}" type="sibTrans" cxnId="{6D953C32-574E-4914-AFAA-169B293BC9C8}">
      <dgm:prSet/>
      <dgm:spPr/>
      <dgm:t>
        <a:bodyPr/>
        <a:lstStyle/>
        <a:p>
          <a:endParaRPr lang="en-NZ" sz="2400"/>
        </a:p>
      </dgm:t>
    </dgm:pt>
    <dgm:pt modelId="{12A53E0C-689B-40DE-916D-5B0328C7023A}">
      <dgm:prSet phldrT="[Text]" custT="1"/>
      <dgm:spPr>
        <a:solidFill>
          <a:schemeClr val="bg1">
            <a:lumMod val="65000"/>
          </a:schemeClr>
        </a:solidFill>
      </dgm:spPr>
      <dgm:t>
        <a:bodyPr/>
        <a:lstStyle/>
        <a:p>
          <a:r>
            <a:rPr lang="en-NZ" sz="1400"/>
            <a:t>Generate indicative range calculation</a:t>
          </a:r>
        </a:p>
      </dgm:t>
    </dgm:pt>
    <dgm:pt modelId="{39FA057B-7C2B-4A47-B0EC-125A68992781}" type="parTrans" cxnId="{7BF697E1-CC8C-469E-8E8E-E497BB4F1F53}">
      <dgm:prSet/>
      <dgm:spPr/>
      <dgm:t>
        <a:bodyPr/>
        <a:lstStyle/>
        <a:p>
          <a:endParaRPr lang="en-NZ" sz="2400"/>
        </a:p>
      </dgm:t>
    </dgm:pt>
    <dgm:pt modelId="{3FEB1913-56A5-43FA-9D36-45D0660CD4F8}" type="sibTrans" cxnId="{7BF697E1-CC8C-469E-8E8E-E497BB4F1F53}">
      <dgm:prSet/>
      <dgm:spPr/>
      <dgm:t>
        <a:bodyPr/>
        <a:lstStyle/>
        <a:p>
          <a:endParaRPr lang="en-NZ" sz="2400"/>
        </a:p>
      </dgm:t>
    </dgm:pt>
    <dgm:pt modelId="{ABDE195E-BDFB-4291-BCAF-6556406F4CB9}">
      <dgm:prSet phldrT="[Text]" custT="1"/>
      <dgm:spPr>
        <a:solidFill>
          <a:schemeClr val="accent1"/>
        </a:solidFill>
      </dgm:spPr>
      <dgm:t>
        <a:bodyPr/>
        <a:lstStyle/>
        <a:p>
          <a:r>
            <a:rPr lang="en-NZ" sz="1400"/>
            <a:t>Review indicative range </a:t>
          </a:r>
        </a:p>
      </dgm:t>
    </dgm:pt>
    <dgm:pt modelId="{96699C65-417D-4C5B-B62A-ACC585208157}" type="parTrans" cxnId="{13C0DB67-83D9-4BE3-A205-63A9BEFEE171}">
      <dgm:prSet/>
      <dgm:spPr/>
      <dgm:t>
        <a:bodyPr/>
        <a:lstStyle/>
        <a:p>
          <a:endParaRPr lang="en-NZ" sz="2400"/>
        </a:p>
      </dgm:t>
    </dgm:pt>
    <dgm:pt modelId="{13F31BF9-D758-47FB-A906-F68B3B5806CF}" type="sibTrans" cxnId="{13C0DB67-83D9-4BE3-A205-63A9BEFEE171}">
      <dgm:prSet/>
      <dgm:spPr/>
      <dgm:t>
        <a:bodyPr/>
        <a:lstStyle/>
        <a:p>
          <a:endParaRPr lang="en-NZ" sz="2400"/>
        </a:p>
      </dgm:t>
    </dgm:pt>
    <dgm:pt modelId="{BD412A18-665A-49F2-A85D-F77FAA64CB98}">
      <dgm:prSet phldrT="[Text]" custT="1"/>
      <dgm:spPr>
        <a:solidFill>
          <a:schemeClr val="accent1"/>
        </a:solidFill>
      </dgm:spPr>
      <dgm:t>
        <a:bodyPr/>
        <a:lstStyle/>
        <a:p>
          <a:r>
            <a:rPr lang="en-NZ" sz="1400"/>
            <a:t>Receive email notification that indicative range is ready</a:t>
          </a:r>
        </a:p>
      </dgm:t>
    </dgm:pt>
    <dgm:pt modelId="{EFE08BBE-A1D3-493A-8896-E1CB1C5132E2}" type="parTrans" cxnId="{D72F8FC3-2FCF-48DB-9995-1A9F233ED289}">
      <dgm:prSet/>
      <dgm:spPr/>
      <dgm:t>
        <a:bodyPr/>
        <a:lstStyle/>
        <a:p>
          <a:endParaRPr lang="en-NZ"/>
        </a:p>
      </dgm:t>
    </dgm:pt>
    <dgm:pt modelId="{FD46235A-73C8-42EF-A27D-01C2568EA0F0}" type="sibTrans" cxnId="{D72F8FC3-2FCF-48DB-9995-1A9F233ED289}">
      <dgm:prSet/>
      <dgm:spPr/>
      <dgm:t>
        <a:bodyPr/>
        <a:lstStyle/>
        <a:p>
          <a:endParaRPr lang="en-NZ"/>
        </a:p>
      </dgm:t>
    </dgm:pt>
    <dgm:pt modelId="{A3F17406-DCF7-46A0-8330-48132DEB39E8}">
      <dgm:prSet phldrT="[Text]" custT="1"/>
      <dgm:spPr>
        <a:solidFill>
          <a:schemeClr val="accent1"/>
        </a:solidFill>
      </dgm:spPr>
      <dgm:t>
        <a:bodyPr/>
        <a:lstStyle/>
        <a:p>
          <a:r>
            <a:rPr lang="en-NZ" sz="1400"/>
            <a:t>Meet with disabled person to develop My DSS Funding Plan</a:t>
          </a:r>
        </a:p>
      </dgm:t>
    </dgm:pt>
    <dgm:pt modelId="{2A921C3B-07DD-4EFF-AC34-881D49E0052A}" type="parTrans" cxnId="{474B693C-1463-4BFA-9BEA-8A3A8F8B4426}">
      <dgm:prSet/>
      <dgm:spPr/>
      <dgm:t>
        <a:bodyPr/>
        <a:lstStyle/>
        <a:p>
          <a:endParaRPr lang="en-NZ"/>
        </a:p>
      </dgm:t>
    </dgm:pt>
    <dgm:pt modelId="{62B70624-DD19-48BE-AAB0-A9E41A1A470E}" type="sibTrans" cxnId="{474B693C-1463-4BFA-9BEA-8A3A8F8B4426}">
      <dgm:prSet/>
      <dgm:spPr/>
      <dgm:t>
        <a:bodyPr/>
        <a:lstStyle/>
        <a:p>
          <a:endParaRPr lang="en-NZ"/>
        </a:p>
      </dgm:t>
    </dgm:pt>
    <dgm:pt modelId="{11078724-C542-4C2D-BB87-33987A8C47EE}" type="pres">
      <dgm:prSet presAssocID="{CDD64F4B-EAC8-4F6C-987E-DE20BA457772}" presName="Name0" presStyleCnt="0">
        <dgm:presLayoutVars>
          <dgm:dir/>
          <dgm:animLvl val="lvl"/>
          <dgm:resizeHandles val="exact"/>
        </dgm:presLayoutVars>
      </dgm:prSet>
      <dgm:spPr/>
    </dgm:pt>
    <dgm:pt modelId="{0B8DBC06-29A0-4D3F-B6B4-DA0316092CAE}" type="pres">
      <dgm:prSet presAssocID="{BCCD00F1-2344-4208-B11F-4F2F2984C457}" presName="parTxOnly" presStyleLbl="node1" presStyleIdx="0" presStyleCnt="5">
        <dgm:presLayoutVars>
          <dgm:chMax val="0"/>
          <dgm:chPref val="0"/>
          <dgm:bulletEnabled val="1"/>
        </dgm:presLayoutVars>
      </dgm:prSet>
      <dgm:spPr/>
    </dgm:pt>
    <dgm:pt modelId="{8D9ECCDD-CEBA-43CA-A488-D47DD085EA30}" type="pres">
      <dgm:prSet presAssocID="{EDD76AB1-8566-4E72-9783-3FE83DB51A17}" presName="parTxOnlySpace" presStyleCnt="0"/>
      <dgm:spPr/>
    </dgm:pt>
    <dgm:pt modelId="{4285189D-41A2-4647-AF8B-2BA2C6B5DAB2}" type="pres">
      <dgm:prSet presAssocID="{12A53E0C-689B-40DE-916D-5B0328C7023A}" presName="parTxOnly" presStyleLbl="node1" presStyleIdx="1" presStyleCnt="5">
        <dgm:presLayoutVars>
          <dgm:chMax val="0"/>
          <dgm:chPref val="0"/>
          <dgm:bulletEnabled val="1"/>
        </dgm:presLayoutVars>
      </dgm:prSet>
      <dgm:spPr/>
    </dgm:pt>
    <dgm:pt modelId="{3B958964-CB24-4D26-8EE1-3B4C988BABB6}" type="pres">
      <dgm:prSet presAssocID="{3FEB1913-56A5-43FA-9D36-45D0660CD4F8}" presName="parTxOnlySpace" presStyleCnt="0"/>
      <dgm:spPr/>
    </dgm:pt>
    <dgm:pt modelId="{08FD0B3D-56EA-47EE-AFDE-485D3E8289C1}" type="pres">
      <dgm:prSet presAssocID="{BD412A18-665A-49F2-A85D-F77FAA64CB98}" presName="parTxOnly" presStyleLbl="node1" presStyleIdx="2" presStyleCnt="5">
        <dgm:presLayoutVars>
          <dgm:chMax val="0"/>
          <dgm:chPref val="0"/>
          <dgm:bulletEnabled val="1"/>
        </dgm:presLayoutVars>
      </dgm:prSet>
      <dgm:spPr/>
    </dgm:pt>
    <dgm:pt modelId="{58CCB69E-F0F9-4B98-B7AF-1AAE6BCA04C4}" type="pres">
      <dgm:prSet presAssocID="{FD46235A-73C8-42EF-A27D-01C2568EA0F0}" presName="parTxOnlySpace" presStyleCnt="0"/>
      <dgm:spPr/>
    </dgm:pt>
    <dgm:pt modelId="{CF76F02A-D00A-432F-ADF7-162F4211047A}" type="pres">
      <dgm:prSet presAssocID="{ABDE195E-BDFB-4291-BCAF-6556406F4CB9}" presName="parTxOnly" presStyleLbl="node1" presStyleIdx="3" presStyleCnt="5">
        <dgm:presLayoutVars>
          <dgm:chMax val="0"/>
          <dgm:chPref val="0"/>
          <dgm:bulletEnabled val="1"/>
        </dgm:presLayoutVars>
      </dgm:prSet>
      <dgm:spPr/>
    </dgm:pt>
    <dgm:pt modelId="{ED86D676-9A3E-4E49-9DA7-C69CC5A9B687}" type="pres">
      <dgm:prSet presAssocID="{13F31BF9-D758-47FB-A906-F68B3B5806CF}" presName="parTxOnlySpace" presStyleCnt="0"/>
      <dgm:spPr/>
    </dgm:pt>
    <dgm:pt modelId="{36432A82-300C-4DC0-9F17-E36FDE2B9D60}" type="pres">
      <dgm:prSet presAssocID="{A3F17406-DCF7-46A0-8330-48132DEB39E8}" presName="parTxOnly" presStyleLbl="node1" presStyleIdx="4" presStyleCnt="5">
        <dgm:presLayoutVars>
          <dgm:chMax val="0"/>
          <dgm:chPref val="0"/>
          <dgm:bulletEnabled val="1"/>
        </dgm:presLayoutVars>
      </dgm:prSet>
      <dgm:spPr/>
    </dgm:pt>
  </dgm:ptLst>
  <dgm:cxnLst>
    <dgm:cxn modelId="{226AD520-3429-4340-A4DF-99A0010D8C44}" type="presOf" srcId="{ABDE195E-BDFB-4291-BCAF-6556406F4CB9}" destId="{CF76F02A-D00A-432F-ADF7-162F4211047A}" srcOrd="0" destOrd="0" presId="urn:microsoft.com/office/officeart/2005/8/layout/chevron1"/>
    <dgm:cxn modelId="{6D953C32-574E-4914-AFAA-169B293BC9C8}" srcId="{CDD64F4B-EAC8-4F6C-987E-DE20BA457772}" destId="{BCCD00F1-2344-4208-B11F-4F2F2984C457}" srcOrd="0" destOrd="0" parTransId="{AD56CBF9-A2D8-40DD-AA31-DFB4D99ABDE9}" sibTransId="{EDD76AB1-8566-4E72-9783-3FE83DB51A17}"/>
    <dgm:cxn modelId="{474B693C-1463-4BFA-9BEA-8A3A8F8B4426}" srcId="{CDD64F4B-EAC8-4F6C-987E-DE20BA457772}" destId="{A3F17406-DCF7-46A0-8330-48132DEB39E8}" srcOrd="4" destOrd="0" parTransId="{2A921C3B-07DD-4EFF-AC34-881D49E0052A}" sibTransId="{62B70624-DD19-48BE-AAB0-A9E41A1A470E}"/>
    <dgm:cxn modelId="{788EE560-B82F-4E9E-B5AC-1506BC76CE4D}" type="presOf" srcId="{A3F17406-DCF7-46A0-8330-48132DEB39E8}" destId="{36432A82-300C-4DC0-9F17-E36FDE2B9D60}" srcOrd="0" destOrd="0" presId="urn:microsoft.com/office/officeart/2005/8/layout/chevron1"/>
    <dgm:cxn modelId="{FC043243-813F-431E-8778-3B6B55DAE231}" type="presOf" srcId="{BD412A18-665A-49F2-A85D-F77FAA64CB98}" destId="{08FD0B3D-56EA-47EE-AFDE-485D3E8289C1}" srcOrd="0" destOrd="0" presId="urn:microsoft.com/office/officeart/2005/8/layout/chevron1"/>
    <dgm:cxn modelId="{13C0DB67-83D9-4BE3-A205-63A9BEFEE171}" srcId="{CDD64F4B-EAC8-4F6C-987E-DE20BA457772}" destId="{ABDE195E-BDFB-4291-BCAF-6556406F4CB9}" srcOrd="3" destOrd="0" parTransId="{96699C65-417D-4C5B-B62A-ACC585208157}" sibTransId="{13F31BF9-D758-47FB-A906-F68B3B5806CF}"/>
    <dgm:cxn modelId="{0D3C4AB1-7BF8-4361-A628-83DA1806AA33}" type="presOf" srcId="{BCCD00F1-2344-4208-B11F-4F2F2984C457}" destId="{0B8DBC06-29A0-4D3F-B6B4-DA0316092CAE}" srcOrd="0" destOrd="0" presId="urn:microsoft.com/office/officeart/2005/8/layout/chevron1"/>
    <dgm:cxn modelId="{D72F8FC3-2FCF-48DB-9995-1A9F233ED289}" srcId="{CDD64F4B-EAC8-4F6C-987E-DE20BA457772}" destId="{BD412A18-665A-49F2-A85D-F77FAA64CB98}" srcOrd="2" destOrd="0" parTransId="{EFE08BBE-A1D3-493A-8896-E1CB1C5132E2}" sibTransId="{FD46235A-73C8-42EF-A27D-01C2568EA0F0}"/>
    <dgm:cxn modelId="{2246F9D8-4231-46AB-800E-D2BBCBC920CA}" type="presOf" srcId="{CDD64F4B-EAC8-4F6C-987E-DE20BA457772}" destId="{11078724-C542-4C2D-BB87-33987A8C47EE}" srcOrd="0" destOrd="0" presId="urn:microsoft.com/office/officeart/2005/8/layout/chevron1"/>
    <dgm:cxn modelId="{7BF697E1-CC8C-469E-8E8E-E497BB4F1F53}" srcId="{CDD64F4B-EAC8-4F6C-987E-DE20BA457772}" destId="{12A53E0C-689B-40DE-916D-5B0328C7023A}" srcOrd="1" destOrd="0" parTransId="{39FA057B-7C2B-4A47-B0EC-125A68992781}" sibTransId="{3FEB1913-56A5-43FA-9D36-45D0660CD4F8}"/>
    <dgm:cxn modelId="{264806F8-E704-41AA-BE47-2E02D23DB356}" type="presOf" srcId="{12A53E0C-689B-40DE-916D-5B0328C7023A}" destId="{4285189D-41A2-4647-AF8B-2BA2C6B5DAB2}" srcOrd="0" destOrd="0" presId="urn:microsoft.com/office/officeart/2005/8/layout/chevron1"/>
    <dgm:cxn modelId="{BAF614EE-F8D2-4672-8A29-055389EF897E}" type="presParOf" srcId="{11078724-C542-4C2D-BB87-33987A8C47EE}" destId="{0B8DBC06-29A0-4D3F-B6B4-DA0316092CAE}" srcOrd="0" destOrd="0" presId="urn:microsoft.com/office/officeart/2005/8/layout/chevron1"/>
    <dgm:cxn modelId="{D105DC25-A9DF-4AEB-AA4B-16EC281FA322}" type="presParOf" srcId="{11078724-C542-4C2D-BB87-33987A8C47EE}" destId="{8D9ECCDD-CEBA-43CA-A488-D47DD085EA30}" srcOrd="1" destOrd="0" presId="urn:microsoft.com/office/officeart/2005/8/layout/chevron1"/>
    <dgm:cxn modelId="{019175D7-3769-4B9C-B97C-7FDC1E3FA850}" type="presParOf" srcId="{11078724-C542-4C2D-BB87-33987A8C47EE}" destId="{4285189D-41A2-4647-AF8B-2BA2C6B5DAB2}" srcOrd="2" destOrd="0" presId="urn:microsoft.com/office/officeart/2005/8/layout/chevron1"/>
    <dgm:cxn modelId="{3AEFAC33-4B69-4AC8-913E-5CF49F36C0CF}" type="presParOf" srcId="{11078724-C542-4C2D-BB87-33987A8C47EE}" destId="{3B958964-CB24-4D26-8EE1-3B4C988BABB6}" srcOrd="3" destOrd="0" presId="urn:microsoft.com/office/officeart/2005/8/layout/chevron1"/>
    <dgm:cxn modelId="{50343B2C-6CCF-41BC-8571-404BFEFAE0DC}" type="presParOf" srcId="{11078724-C542-4C2D-BB87-33987A8C47EE}" destId="{08FD0B3D-56EA-47EE-AFDE-485D3E8289C1}" srcOrd="4" destOrd="0" presId="urn:microsoft.com/office/officeart/2005/8/layout/chevron1"/>
    <dgm:cxn modelId="{B7A20333-E3E4-4909-B5CA-091F048FCFA1}" type="presParOf" srcId="{11078724-C542-4C2D-BB87-33987A8C47EE}" destId="{58CCB69E-F0F9-4B98-B7AF-1AAE6BCA04C4}" srcOrd="5" destOrd="0" presId="urn:microsoft.com/office/officeart/2005/8/layout/chevron1"/>
    <dgm:cxn modelId="{BD4FEB96-4E92-4AD0-876F-2725130F779F}" type="presParOf" srcId="{11078724-C542-4C2D-BB87-33987A8C47EE}" destId="{CF76F02A-D00A-432F-ADF7-162F4211047A}" srcOrd="6" destOrd="0" presId="urn:microsoft.com/office/officeart/2005/8/layout/chevron1"/>
    <dgm:cxn modelId="{E24B30A7-E516-435B-A550-C71FEEF34FF2}" type="presParOf" srcId="{11078724-C542-4C2D-BB87-33987A8C47EE}" destId="{ED86D676-9A3E-4E49-9DA7-C69CC5A9B687}" srcOrd="7" destOrd="0" presId="urn:microsoft.com/office/officeart/2005/8/layout/chevron1"/>
    <dgm:cxn modelId="{4A578FD2-3292-429E-AE7F-E24C442A5A4E}" type="presParOf" srcId="{11078724-C542-4C2D-BB87-33987A8C47EE}" destId="{36432A82-300C-4DC0-9F17-E36FDE2B9D60}"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82472-4812-4BE0-BB22-31B7A50538B3}">
      <dsp:nvSpPr>
        <dsp:cNvPr id="0" name=""/>
        <dsp:cNvSpPr/>
      </dsp:nvSpPr>
      <dsp:spPr>
        <a:xfrm>
          <a:off x="3673" y="2099191"/>
          <a:ext cx="2138574" cy="855429"/>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026" tIns="69342" rIns="69342" bIns="69342" numCol="1" spcCol="1270" anchor="ctr" anchorCtr="0">
          <a:noAutofit/>
        </a:bodyPr>
        <a:lstStyle/>
        <a:p>
          <a:pPr marL="0" lvl="0" indent="0" algn="ctr" defTabSz="2311400">
            <a:lnSpc>
              <a:spcPct val="90000"/>
            </a:lnSpc>
            <a:spcBef>
              <a:spcPct val="0"/>
            </a:spcBef>
            <a:spcAft>
              <a:spcPct val="35000"/>
            </a:spcAft>
            <a:buNone/>
          </a:pPr>
          <a:endParaRPr lang="en-NZ" sz="5200" kern="1200"/>
        </a:p>
      </dsp:txBody>
      <dsp:txXfrm>
        <a:off x="431388" y="2099191"/>
        <a:ext cx="1283145" cy="855429"/>
      </dsp:txXfrm>
    </dsp:sp>
    <dsp:sp modelId="{AB11BCDD-AEE8-4A66-B69C-6D539F8CC148}">
      <dsp:nvSpPr>
        <dsp:cNvPr id="0" name=""/>
        <dsp:cNvSpPr/>
      </dsp:nvSpPr>
      <dsp:spPr>
        <a:xfrm>
          <a:off x="1928391" y="2099191"/>
          <a:ext cx="2138574" cy="855429"/>
        </a:xfrm>
        <a:prstGeom prst="chevron">
          <a:avLst/>
        </a:prstGeom>
        <a:solidFill>
          <a:schemeClr val="accent1">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026" tIns="69342" rIns="69342" bIns="69342" numCol="1" spcCol="1270" anchor="ctr" anchorCtr="0">
          <a:noAutofit/>
        </a:bodyPr>
        <a:lstStyle/>
        <a:p>
          <a:pPr marL="0" lvl="0" indent="0" algn="ctr" defTabSz="2311400">
            <a:lnSpc>
              <a:spcPct val="90000"/>
            </a:lnSpc>
            <a:spcBef>
              <a:spcPct val="0"/>
            </a:spcBef>
            <a:spcAft>
              <a:spcPct val="35000"/>
            </a:spcAft>
            <a:buNone/>
          </a:pPr>
          <a:endParaRPr lang="en-NZ" sz="5200" kern="1200"/>
        </a:p>
      </dsp:txBody>
      <dsp:txXfrm>
        <a:off x="2356106" y="2099191"/>
        <a:ext cx="1283145" cy="855429"/>
      </dsp:txXfrm>
    </dsp:sp>
    <dsp:sp modelId="{11452184-7393-4E6D-AE8E-7D89B942EF0F}">
      <dsp:nvSpPr>
        <dsp:cNvPr id="0" name=""/>
        <dsp:cNvSpPr/>
      </dsp:nvSpPr>
      <dsp:spPr>
        <a:xfrm>
          <a:off x="3853108" y="2099191"/>
          <a:ext cx="2138574" cy="855429"/>
        </a:xfrm>
        <a:prstGeom prst="chevron">
          <a:avLst/>
        </a:prstGeom>
        <a:solidFill>
          <a:schemeClr val="accent1">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026" tIns="69342" rIns="69342" bIns="69342" numCol="1" spcCol="1270" anchor="ctr" anchorCtr="0">
          <a:noAutofit/>
        </a:bodyPr>
        <a:lstStyle/>
        <a:p>
          <a:pPr marL="0" lvl="0" indent="0" algn="ctr" defTabSz="2311400">
            <a:lnSpc>
              <a:spcPct val="90000"/>
            </a:lnSpc>
            <a:spcBef>
              <a:spcPct val="0"/>
            </a:spcBef>
            <a:spcAft>
              <a:spcPct val="35000"/>
            </a:spcAft>
            <a:buNone/>
          </a:pPr>
          <a:endParaRPr lang="en-NZ" sz="5200" kern="1200"/>
        </a:p>
      </dsp:txBody>
      <dsp:txXfrm>
        <a:off x="4280823" y="2099191"/>
        <a:ext cx="1283145" cy="855429"/>
      </dsp:txXfrm>
    </dsp:sp>
    <dsp:sp modelId="{15E8226E-7156-485C-8BFA-5B9051B51E25}">
      <dsp:nvSpPr>
        <dsp:cNvPr id="0" name=""/>
        <dsp:cNvSpPr/>
      </dsp:nvSpPr>
      <dsp:spPr>
        <a:xfrm>
          <a:off x="5777825" y="2099191"/>
          <a:ext cx="2138574" cy="855429"/>
        </a:xfrm>
        <a:prstGeom prst="chevron">
          <a:avLst/>
        </a:prstGeom>
        <a:solidFill>
          <a:schemeClr val="accent1">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026" tIns="69342" rIns="69342" bIns="69342" numCol="1" spcCol="1270" anchor="ctr" anchorCtr="0">
          <a:noAutofit/>
        </a:bodyPr>
        <a:lstStyle/>
        <a:p>
          <a:pPr marL="0" lvl="0" indent="0" algn="ctr" defTabSz="2311400">
            <a:lnSpc>
              <a:spcPct val="90000"/>
            </a:lnSpc>
            <a:spcBef>
              <a:spcPct val="0"/>
            </a:spcBef>
            <a:spcAft>
              <a:spcPct val="35000"/>
            </a:spcAft>
            <a:buNone/>
          </a:pPr>
          <a:endParaRPr lang="en-NZ" sz="5200" kern="1200"/>
        </a:p>
      </dsp:txBody>
      <dsp:txXfrm>
        <a:off x="6205540" y="2099191"/>
        <a:ext cx="1283145" cy="8554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DBC06-29A0-4D3F-B6B4-DA0316092CAE}">
      <dsp:nvSpPr>
        <dsp:cNvPr id="0" name=""/>
        <dsp:cNvSpPr/>
      </dsp:nvSpPr>
      <dsp:spPr>
        <a:xfrm>
          <a:off x="2784" y="2976533"/>
          <a:ext cx="2478619" cy="991447"/>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NZ" sz="1400" kern="1200"/>
            <a:t>Complete assessment process</a:t>
          </a:r>
        </a:p>
      </dsp:txBody>
      <dsp:txXfrm>
        <a:off x="498508" y="2976533"/>
        <a:ext cx="1487172" cy="991447"/>
      </dsp:txXfrm>
    </dsp:sp>
    <dsp:sp modelId="{4285189D-41A2-4647-AF8B-2BA2C6B5DAB2}">
      <dsp:nvSpPr>
        <dsp:cNvPr id="0" name=""/>
        <dsp:cNvSpPr/>
      </dsp:nvSpPr>
      <dsp:spPr>
        <a:xfrm>
          <a:off x="2233542" y="2976533"/>
          <a:ext cx="2478619" cy="991447"/>
        </a:xfrm>
        <a:prstGeom prst="chevron">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NZ" sz="1400" kern="1200"/>
            <a:t>Generate indicative range calculation</a:t>
          </a:r>
        </a:p>
      </dsp:txBody>
      <dsp:txXfrm>
        <a:off x="2729266" y="2976533"/>
        <a:ext cx="1487172" cy="991447"/>
      </dsp:txXfrm>
    </dsp:sp>
    <dsp:sp modelId="{08FD0B3D-56EA-47EE-AFDE-485D3E8289C1}">
      <dsp:nvSpPr>
        <dsp:cNvPr id="0" name=""/>
        <dsp:cNvSpPr/>
      </dsp:nvSpPr>
      <dsp:spPr>
        <a:xfrm>
          <a:off x="4464299" y="2976533"/>
          <a:ext cx="2478619" cy="991447"/>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NZ" sz="1400" kern="1200"/>
            <a:t>Receive email notification that indicative range is ready</a:t>
          </a:r>
        </a:p>
      </dsp:txBody>
      <dsp:txXfrm>
        <a:off x="4960023" y="2976533"/>
        <a:ext cx="1487172" cy="991447"/>
      </dsp:txXfrm>
    </dsp:sp>
    <dsp:sp modelId="{CF76F02A-D00A-432F-ADF7-162F4211047A}">
      <dsp:nvSpPr>
        <dsp:cNvPr id="0" name=""/>
        <dsp:cNvSpPr/>
      </dsp:nvSpPr>
      <dsp:spPr>
        <a:xfrm>
          <a:off x="6695057" y="2976533"/>
          <a:ext cx="2478619" cy="991447"/>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NZ" sz="1400" kern="1200"/>
            <a:t>Review indicative range </a:t>
          </a:r>
        </a:p>
      </dsp:txBody>
      <dsp:txXfrm>
        <a:off x="7190781" y="2976533"/>
        <a:ext cx="1487172" cy="991447"/>
      </dsp:txXfrm>
    </dsp:sp>
    <dsp:sp modelId="{36432A82-300C-4DC0-9F17-E36FDE2B9D60}">
      <dsp:nvSpPr>
        <dsp:cNvPr id="0" name=""/>
        <dsp:cNvSpPr/>
      </dsp:nvSpPr>
      <dsp:spPr>
        <a:xfrm>
          <a:off x="8925814" y="2976533"/>
          <a:ext cx="2478619" cy="991447"/>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NZ" sz="1400" kern="1200"/>
            <a:t>Meet with disabled person to develop My DSS Funding Plan</a:t>
          </a:r>
        </a:p>
      </dsp:txBody>
      <dsp:txXfrm>
        <a:off x="9421538" y="2976533"/>
        <a:ext cx="1487172" cy="99144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787" cy="496967"/>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5838" y="1"/>
            <a:ext cx="2949787" cy="496967"/>
          </a:xfrm>
          <a:prstGeom prst="rect">
            <a:avLst/>
          </a:prstGeom>
        </p:spPr>
        <p:txBody>
          <a:bodyPr vert="horz" lIns="91440" tIns="45720" rIns="91440" bIns="45720" rtlCol="0"/>
          <a:lstStyle>
            <a:lvl1pPr algn="r">
              <a:defRPr sz="1200"/>
            </a:lvl1pPr>
          </a:lstStyle>
          <a:p>
            <a:fld id="{06FE8C7C-42C3-4D18-B1ED-95CF65737C45}" type="datetimeFigureOut">
              <a:rPr lang="en-NZ" smtClean="0"/>
              <a:t>11/03/2026</a:t>
            </a:fld>
            <a:endParaRPr lang="en-NZ"/>
          </a:p>
        </p:txBody>
      </p:sp>
      <p:sp>
        <p:nvSpPr>
          <p:cNvPr id="4" name="Footer Placeholder 3"/>
          <p:cNvSpPr>
            <a:spLocks noGrp="1"/>
          </p:cNvSpPr>
          <p:nvPr>
            <p:ph type="ftr" sz="quarter" idx="2"/>
          </p:nvPr>
        </p:nvSpPr>
        <p:spPr>
          <a:xfrm>
            <a:off x="1" y="9440646"/>
            <a:ext cx="2949787" cy="49696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5125AD65-0BB9-44FD-A649-6C9EED628E19}" type="slidenum">
              <a:rPr lang="en-NZ" smtClean="0"/>
              <a:t>‹#›</a:t>
            </a:fld>
            <a:endParaRPr lang="en-NZ"/>
          </a:p>
        </p:txBody>
      </p:sp>
    </p:spTree>
    <p:extLst>
      <p:ext uri="{BB962C8B-B14F-4D97-AF65-F5344CB8AC3E}">
        <p14:creationId xmlns:p14="http://schemas.microsoft.com/office/powerpoint/2010/main" val="240257518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31" userDrawn="1">
          <p15:clr>
            <a:srgbClr val="F26B43"/>
          </p15:clr>
        </p15:guide>
        <p15:guide id="2" pos="2144"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787" cy="496967"/>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5838" y="1"/>
            <a:ext cx="2949787" cy="496967"/>
          </a:xfrm>
          <a:prstGeom prst="rect">
            <a:avLst/>
          </a:prstGeom>
        </p:spPr>
        <p:txBody>
          <a:bodyPr vert="horz" lIns="91440" tIns="45720" rIns="91440" bIns="45720" rtlCol="0"/>
          <a:lstStyle>
            <a:lvl1pPr algn="r">
              <a:defRPr sz="1200"/>
            </a:lvl1pPr>
          </a:lstStyle>
          <a:p>
            <a:fld id="{2E73E2A5-4A5C-4510-8065-C22DA71DA0F5}" type="datetimeFigureOut">
              <a:rPr lang="en-NZ" smtClean="0"/>
              <a:t>11/03/2026</a:t>
            </a:fld>
            <a:endParaRPr lang="en-NZ"/>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1" y="9440646"/>
            <a:ext cx="2949787" cy="49696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D40345AC-9F92-4C74-839D-24044B61ADEB}" type="slidenum">
              <a:rPr lang="en-NZ" smtClean="0"/>
              <a:t>‹#›</a:t>
            </a:fld>
            <a:endParaRPr lang="en-NZ"/>
          </a:p>
        </p:txBody>
      </p:sp>
    </p:spTree>
    <p:extLst>
      <p:ext uri="{BB962C8B-B14F-4D97-AF65-F5344CB8AC3E}">
        <p14:creationId xmlns:p14="http://schemas.microsoft.com/office/powerpoint/2010/main" val="511198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3" Type="http://schemas.openxmlformats.org/officeDocument/2006/relationships/hyperlink" Target="https://unsplash.com/@seemamiah?utm_source=unsplash&amp;utm_medium=referral&amp;utm_content=creditCopyText" TargetMode="External"/><Relationship Id="rId2" Type="http://schemas.openxmlformats.org/officeDocument/2006/relationships/slide" Target="../slides/slide110.xml"/><Relationship Id="rId1" Type="http://schemas.openxmlformats.org/officeDocument/2006/relationships/notesMaster" Target="../notesMasters/notesMaster1.xml"/><Relationship Id="rId4" Type="http://schemas.openxmlformats.org/officeDocument/2006/relationships/hyperlink" Target="https://unsplash.com/photos/blue-and-white-ceramic-mug-on-brown-wooden-table-gc7hmVBxtBc?utm_source=unsplash&amp;utm_medium=referral&amp;utm_content=creditCopyText" TargetMode="Externa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s://eur01.safelinks.protection.outlook.com/?url=https%3A%2F%2Fwww.digital.govt.nz%2Fstandards-and-guidance%2Fnz-government-web-standards&amp;data=05%7C02%7Cgeorge.glover%40nz.ey.com%7C9d7b743422f94eb969ac08de585d3a4c%7C5b973f9977df4bebb27daa0c70b8482c%7C0%7C0%7C639045354681303029%7CUnknown%7CTWFpbGZsb3d8eyJFbXB0eU1hcGkiOnRydWUsIlYiOiIwLjAuMDAwMCIsIlAiOiJXaW4zMiIsIkFOIjoiTWFpbCIsIldUIjoyfQ%3D%3D%7C0%7C%7C%7C&amp;sdata=HoCek3SQhRDmAa5J7f6vnrhgbTpNGe8ylWLlBUjxGNI%3D&amp;reserved=0"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80B2C-5C24-9A0B-69CA-EBA8CAB098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40E7D0-F458-D643-B6A8-D54F1A73DCFD}"/>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ADB8B790-2E8D-4675-3D2A-515E4939163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96FAB04-9316-E8F5-D42A-DB537A278EC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0345AC-9F92-4C74-839D-24044B61ADEB}" type="slidenum">
              <a:rPr kumimoji="0" lang="en-NZ"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NZ"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14292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000">
                <a:latin typeface="EYInterstate Light" panose="02000506000000020004" pitchFamily="2" charset="0"/>
              </a:rPr>
              <a:t>The 2024 Independent Review made a compelling case for improving disability support with specific recommendations.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NZ" sz="1000">
              <a:latin typeface="EYInterstate Light" panose="02000506000000020004"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000">
                <a:latin typeface="EYInterstate Light" panose="02000506000000020004" pitchFamily="2" charset="0"/>
              </a:rPr>
              <a:t>The changes covered by this training address recommendation 5 and the April changes will address recommendation 6. </a:t>
            </a:r>
            <a:endParaRPr lang="en-US" sz="1000">
              <a:latin typeface="+mn-lt"/>
            </a:endParaRPr>
          </a:p>
          <a:p>
            <a:endParaRPr lang="en-NZ" sz="1000"/>
          </a:p>
          <a:p>
            <a:endParaRPr lang="en-NZ" sz="1000"/>
          </a:p>
        </p:txBody>
      </p:sp>
      <p:sp>
        <p:nvSpPr>
          <p:cNvPr id="4" name="Slide Number Placeholder 3"/>
          <p:cNvSpPr>
            <a:spLocks noGrp="1"/>
          </p:cNvSpPr>
          <p:nvPr>
            <p:ph type="sldNum" sz="quarter" idx="5"/>
          </p:nvPr>
        </p:nvSpPr>
        <p:spPr/>
        <p:txBody>
          <a:bodyPr/>
          <a:lstStyle/>
          <a:p>
            <a:fld id="{D40345AC-9F92-4C74-839D-24044B61ADEB}" type="slidenum">
              <a:rPr lang="en-NZ" smtClean="0"/>
              <a:t>10</a:t>
            </a:fld>
            <a:endParaRPr lang="en-NZ"/>
          </a:p>
        </p:txBody>
      </p:sp>
    </p:spTree>
    <p:extLst>
      <p:ext uri="{BB962C8B-B14F-4D97-AF65-F5344CB8AC3E}">
        <p14:creationId xmlns:p14="http://schemas.microsoft.com/office/powerpoint/2010/main" val="379550963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09D2E-340D-4C0A-B1FE-0547E3F246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3665B9-6A4B-00D4-4A69-70DFB4D4D1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4AEE9E-9CFF-9A09-1EB1-F55D3006226C}"/>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C6684005-ED86-6DC5-2DC2-EACD50CB9F9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345AC-9F92-4C74-839D-24044B61ADEB}" type="slidenum">
              <a:rPr kumimoji="0" lang="en-N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N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242188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101</a:t>
            </a:fld>
            <a:endParaRPr lang="en-NZ"/>
          </a:p>
        </p:txBody>
      </p:sp>
    </p:spTree>
    <p:extLst>
      <p:ext uri="{BB962C8B-B14F-4D97-AF65-F5344CB8AC3E}">
        <p14:creationId xmlns:p14="http://schemas.microsoft.com/office/powerpoint/2010/main" val="163541948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102</a:t>
            </a:fld>
            <a:endParaRPr lang="en-NZ"/>
          </a:p>
        </p:txBody>
      </p:sp>
    </p:spTree>
    <p:extLst>
      <p:ext uri="{BB962C8B-B14F-4D97-AF65-F5344CB8AC3E}">
        <p14:creationId xmlns:p14="http://schemas.microsoft.com/office/powerpoint/2010/main" val="21691705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a:t>REMINDER: Stop Recording</a:t>
            </a:r>
          </a:p>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103</a:t>
            </a:fld>
            <a:endParaRPr lang="en-NZ"/>
          </a:p>
        </p:txBody>
      </p:sp>
    </p:spTree>
    <p:extLst>
      <p:ext uri="{BB962C8B-B14F-4D97-AF65-F5344CB8AC3E}">
        <p14:creationId xmlns:p14="http://schemas.microsoft.com/office/powerpoint/2010/main" val="201586567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a:t>REMINDER: Start Recording</a:t>
            </a:r>
          </a:p>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104</a:t>
            </a:fld>
            <a:endParaRPr lang="en-NZ"/>
          </a:p>
        </p:txBody>
      </p:sp>
    </p:spTree>
    <p:extLst>
      <p:ext uri="{BB962C8B-B14F-4D97-AF65-F5344CB8AC3E}">
        <p14:creationId xmlns:p14="http://schemas.microsoft.com/office/powerpoint/2010/main" val="275790379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F274F-D3DE-5DB7-0EE6-6C7F566A65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372CB2-4F08-C822-9B22-E4AAB8331C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EA5EA5-36E7-B9E7-AAFB-0C9B9AF56344}"/>
              </a:ext>
            </a:extLst>
          </p:cNvPr>
          <p:cNvSpPr>
            <a:spLocks noGrp="1"/>
          </p:cNvSpPr>
          <p:nvPr>
            <p:ph type="body" idx="1"/>
          </p:nvPr>
        </p:nvSpPr>
        <p:spPr/>
        <p:txBody>
          <a:bodyPr/>
          <a:lstStyle/>
          <a:p>
            <a:pPr marL="171450" indent="-171450">
              <a:buFont typeface="Arial" panose="020B0604020202020204" pitchFamily="34" charset="0"/>
              <a:buChar char="•"/>
            </a:pPr>
            <a:r>
              <a:rPr lang="en-NZ"/>
              <a:t>Here is an overview of the topics we covered today </a:t>
            </a:r>
          </a:p>
        </p:txBody>
      </p:sp>
      <p:sp>
        <p:nvSpPr>
          <p:cNvPr id="4" name="Slide Number Placeholder 3">
            <a:extLst>
              <a:ext uri="{FF2B5EF4-FFF2-40B4-BE49-F238E27FC236}">
                <a16:creationId xmlns:a16="http://schemas.microsoft.com/office/drawing/2014/main" id="{CBC3AF53-307F-4F8E-AC2C-F56922AA18F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345AC-9F92-4C74-839D-24044B61ADEB}" type="slidenum">
              <a:rPr kumimoji="0" lang="en-N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N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810652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EA2A7-5082-77B7-8646-4EB230CA96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37D9AF-DD2E-CEE6-0658-9EE3C13ECE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ED4173-BA7C-C427-CDA6-9D773F5260CB}"/>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848511AB-78EE-9FE9-54DA-8D60E8C1BDD0}"/>
              </a:ext>
            </a:extLst>
          </p:cNvPr>
          <p:cNvSpPr>
            <a:spLocks noGrp="1"/>
          </p:cNvSpPr>
          <p:nvPr>
            <p:ph type="sldNum" sz="quarter" idx="5"/>
          </p:nvPr>
        </p:nvSpPr>
        <p:spPr/>
        <p:txBody>
          <a:bodyPr/>
          <a:lstStyle/>
          <a:p>
            <a:fld id="{D40345AC-9F92-4C74-839D-24044B61ADEB}" type="slidenum">
              <a:rPr lang="en-NZ" smtClean="0"/>
              <a:t>106</a:t>
            </a:fld>
            <a:endParaRPr lang="en-NZ"/>
          </a:p>
        </p:txBody>
      </p:sp>
    </p:spTree>
    <p:extLst>
      <p:ext uri="{BB962C8B-B14F-4D97-AF65-F5344CB8AC3E}">
        <p14:creationId xmlns:p14="http://schemas.microsoft.com/office/powerpoint/2010/main" val="223819982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0E9BA-727D-3E35-A6C6-F03C90C829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01D6BC-A641-1BF5-367B-15CEF6F45E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849805-6D0B-D413-EC83-249406A93DFA}"/>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8B227D8D-AB6A-B003-C6AF-C9A9CFF58DA5}"/>
              </a:ext>
            </a:extLst>
          </p:cNvPr>
          <p:cNvSpPr>
            <a:spLocks noGrp="1"/>
          </p:cNvSpPr>
          <p:nvPr>
            <p:ph type="sldNum" sz="quarter" idx="5"/>
          </p:nvPr>
        </p:nvSpPr>
        <p:spPr/>
        <p:txBody>
          <a:bodyPr/>
          <a:lstStyle/>
          <a:p>
            <a:fld id="{D40345AC-9F92-4C74-839D-24044B61ADEB}" type="slidenum">
              <a:rPr lang="en-NZ" smtClean="0"/>
              <a:t>107</a:t>
            </a:fld>
            <a:endParaRPr lang="en-NZ"/>
          </a:p>
        </p:txBody>
      </p:sp>
    </p:spTree>
    <p:extLst>
      <p:ext uri="{BB962C8B-B14F-4D97-AF65-F5344CB8AC3E}">
        <p14:creationId xmlns:p14="http://schemas.microsoft.com/office/powerpoint/2010/main" val="196608633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108</a:t>
            </a:fld>
            <a:endParaRPr lang="en-NZ"/>
          </a:p>
        </p:txBody>
      </p:sp>
    </p:spTree>
    <p:extLst>
      <p:ext uri="{BB962C8B-B14F-4D97-AF65-F5344CB8AC3E}">
        <p14:creationId xmlns:p14="http://schemas.microsoft.com/office/powerpoint/2010/main" val="78253948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a:solidFill>
                  <a:schemeClr val="tx1"/>
                </a:solidFill>
                <a:effectLst/>
                <a:latin typeface="+mn-lt"/>
                <a:ea typeface="+mn-ea"/>
                <a:cs typeface="+mn-cs"/>
              </a:rPr>
              <a:t>Training material is stored in the secure area of the DSS website alongside what was used for CGH training material.   </a:t>
            </a:r>
          </a:p>
          <a:p>
            <a:endParaRPr lang="en-NZ" sz="1200" kern="1200">
              <a:solidFill>
                <a:schemeClr val="tx1"/>
              </a:solidFill>
              <a:effectLst/>
              <a:latin typeface="+mn-lt"/>
              <a:ea typeface="+mn-ea"/>
              <a:cs typeface="+mn-cs"/>
            </a:endParaRPr>
          </a:p>
          <a:p>
            <a:r>
              <a:rPr lang="en-NZ" sz="1200" kern="1200">
                <a:solidFill>
                  <a:schemeClr val="tx1"/>
                </a:solidFill>
                <a:effectLst/>
                <a:latin typeface="+mn-lt"/>
                <a:ea typeface="+mn-ea"/>
                <a:cs typeface="+mn-cs"/>
              </a:rPr>
              <a:t>Above is the link to the website with supporting resources. You can click through to this from the soft copy of this presentation </a:t>
            </a:r>
          </a:p>
        </p:txBody>
      </p:sp>
      <p:sp>
        <p:nvSpPr>
          <p:cNvPr id="4" name="Slide Number Placeholder 3"/>
          <p:cNvSpPr>
            <a:spLocks noGrp="1"/>
          </p:cNvSpPr>
          <p:nvPr>
            <p:ph type="sldNum" sz="quarter" idx="5"/>
          </p:nvPr>
        </p:nvSpPr>
        <p:spPr/>
        <p:txBody>
          <a:bodyPr/>
          <a:lstStyle/>
          <a:p>
            <a:fld id="{D40345AC-9F92-4C74-839D-24044B61ADEB}" type="slidenum">
              <a:rPr lang="en-NZ" smtClean="0"/>
              <a:t>109</a:t>
            </a:fld>
            <a:endParaRPr lang="en-NZ"/>
          </a:p>
        </p:txBody>
      </p:sp>
    </p:spTree>
    <p:extLst>
      <p:ext uri="{BB962C8B-B14F-4D97-AF65-F5344CB8AC3E}">
        <p14:creationId xmlns:p14="http://schemas.microsoft.com/office/powerpoint/2010/main" val="236552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C3B84-E172-5EF3-E312-AA6E837C8E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41B18C-C55A-98FF-742F-4D663015F7BC}"/>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E8B192F7-C40E-E9D5-F380-BE9E623B685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a:p>
        </p:txBody>
      </p:sp>
      <p:sp>
        <p:nvSpPr>
          <p:cNvPr id="4" name="Slide Number Placeholder 3">
            <a:extLst>
              <a:ext uri="{FF2B5EF4-FFF2-40B4-BE49-F238E27FC236}">
                <a16:creationId xmlns:a16="http://schemas.microsoft.com/office/drawing/2014/main" id="{3988C45D-69BD-38EE-90D5-22726325E5F7}"/>
              </a:ext>
            </a:extLst>
          </p:cNvPr>
          <p:cNvSpPr>
            <a:spLocks noGrp="1"/>
          </p:cNvSpPr>
          <p:nvPr>
            <p:ph type="sldNum" sz="quarter" idx="5"/>
          </p:nvPr>
        </p:nvSpPr>
        <p:spPr/>
        <p:txBody>
          <a:bodyPr/>
          <a:lstStyle/>
          <a:p>
            <a:fld id="{D40345AC-9F92-4C74-839D-24044B61ADEB}" type="slidenum">
              <a:rPr lang="en-NZ" smtClean="0"/>
              <a:t>11</a:t>
            </a:fld>
            <a:endParaRPr lang="en-NZ"/>
          </a:p>
        </p:txBody>
      </p:sp>
    </p:spTree>
    <p:extLst>
      <p:ext uri="{BB962C8B-B14F-4D97-AF65-F5344CB8AC3E}">
        <p14:creationId xmlns:p14="http://schemas.microsoft.com/office/powerpoint/2010/main" val="178551087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1A541-2184-4EA0-9DF8-B1F4C420FA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A7CC17-15F9-B581-6C51-CAA0FA93592E}"/>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29F88CA0-B49B-7F8E-0D13-F6EFA9467DF8}"/>
              </a:ext>
            </a:extLst>
          </p:cNvPr>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NZ"/>
              <a:t>REMINDER: Stop Recording</a:t>
            </a:r>
          </a:p>
          <a:p>
            <a:pPr rtl="0" eaLnBrk="1" fontAlgn="t" latinLnBrk="0" hangingPunct="1"/>
            <a:br>
              <a:rPr lang="en-NZ" sz="1200"/>
            </a:br>
            <a:r>
              <a:rPr lang="en-NZ" sz="1200"/>
              <a:t>[IMAGE CREDIT </a:t>
            </a:r>
            <a:r>
              <a:rPr lang="en-US"/>
              <a:t>Photo by </a:t>
            </a:r>
            <a:r>
              <a:rPr lang="en-US">
                <a:hlinkClick r:id="rId3"/>
              </a:rPr>
              <a:t>Seema Miah</a:t>
            </a:r>
            <a:r>
              <a:rPr lang="en-US"/>
              <a:t> on </a:t>
            </a:r>
            <a:r>
              <a:rPr lang="en-US" err="1">
                <a:hlinkClick r:id="rId4"/>
              </a:rPr>
              <a:t>Unsplash</a:t>
            </a:r>
            <a:r>
              <a:rPr lang="en-US"/>
              <a:t>]</a:t>
            </a:r>
            <a:endParaRPr lang="en-NZ" sz="1200"/>
          </a:p>
        </p:txBody>
      </p:sp>
      <p:sp>
        <p:nvSpPr>
          <p:cNvPr id="4" name="Slide Number Placeholder 3">
            <a:extLst>
              <a:ext uri="{FF2B5EF4-FFF2-40B4-BE49-F238E27FC236}">
                <a16:creationId xmlns:a16="http://schemas.microsoft.com/office/drawing/2014/main" id="{BC35419D-EAC2-12E3-3D72-C15E62DFF3F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0345AC-9F92-4C74-839D-24044B61ADEB}" type="slidenum">
              <a:rPr kumimoji="0" lang="en-NZ"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110</a:t>
            </a:fld>
            <a:endParaRPr kumimoji="0" lang="en-NZ"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693784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A500E-6E05-7C8C-A1D6-B4ED85B5B9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EEFB0E-F900-9C1C-C8EB-5CC56CB0A1DB}"/>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B69142FC-3CA7-9503-F890-00F87E37AB7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0E6E31-52EF-2578-8BD3-1D25F1D6666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0345AC-9F92-4C74-839D-24044B61ADEB}" type="slidenum">
              <a:rPr kumimoji="0" lang="en-NZ"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a:t>
            </a:fld>
            <a:endParaRPr kumimoji="0" lang="en-NZ"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92391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C9E60-E871-7695-7ECF-0EBB2736BF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6AA8CC-5DFC-984C-CC8D-E6939BF2479E}"/>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B96E69D3-F269-F2BA-5129-1AF0D135596F}"/>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b="0"/>
              <a:t>Key elements of the AAFF programme of changes to be delivered in 2026 are detailed here. This is a stabilisation activity and focused on bringing everyone to a base standard.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b="0"/>
              <a:t>It should be reiterated here that this is a journey not an end point in</a:t>
            </a:r>
            <a:r>
              <a:rPr lang="en-NZ" sz="1200" b="1"/>
              <a:t> February</a:t>
            </a:r>
            <a:r>
              <a:rPr lang="en-NZ" sz="1200" b="0"/>
              <a:t>. This is the long term vision of where we want to get to for assessment and allocation. The changes that will come into effect in February will be a step in this process. For all these steps there will be ongoing and continuous refinement as we get used to the changes and find opportunities to continually improve them and make them more effective. </a:t>
            </a:r>
          </a:p>
          <a:p>
            <a:endParaRPr lang="en-NZ"/>
          </a:p>
          <a:p>
            <a:endParaRPr lang="en-NZ" b="0"/>
          </a:p>
        </p:txBody>
      </p:sp>
      <p:sp>
        <p:nvSpPr>
          <p:cNvPr id="4" name="Slide Number Placeholder 3">
            <a:extLst>
              <a:ext uri="{FF2B5EF4-FFF2-40B4-BE49-F238E27FC236}">
                <a16:creationId xmlns:a16="http://schemas.microsoft.com/office/drawing/2014/main" id="{8EBBAB8C-5842-FB37-1B89-1C696FCA2558}"/>
              </a:ext>
            </a:extLst>
          </p:cNvPr>
          <p:cNvSpPr>
            <a:spLocks noGrp="1"/>
          </p:cNvSpPr>
          <p:nvPr>
            <p:ph type="sldNum" sz="quarter" idx="5"/>
          </p:nvPr>
        </p:nvSpPr>
        <p:spPr/>
        <p:txBody>
          <a:bodyPr/>
          <a:lstStyle/>
          <a:p>
            <a:fld id="{D40345AC-9F92-4C74-839D-24044B61ADEB}" type="slidenum">
              <a:rPr lang="en-NZ" smtClean="0"/>
              <a:t>12</a:t>
            </a:fld>
            <a:endParaRPr lang="en-NZ"/>
          </a:p>
        </p:txBody>
      </p:sp>
    </p:spTree>
    <p:extLst>
      <p:ext uri="{BB962C8B-B14F-4D97-AF65-F5344CB8AC3E}">
        <p14:creationId xmlns:p14="http://schemas.microsoft.com/office/powerpoint/2010/main" val="4284647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13</a:t>
            </a:fld>
            <a:endParaRPr lang="en-NZ"/>
          </a:p>
        </p:txBody>
      </p:sp>
    </p:spTree>
    <p:extLst>
      <p:ext uri="{BB962C8B-B14F-4D97-AF65-F5344CB8AC3E}">
        <p14:creationId xmlns:p14="http://schemas.microsoft.com/office/powerpoint/2010/main" val="1230397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a:t>There are a range of benefits from the planned AAFF changes for disabled people, carers and whanau.</a:t>
            </a:r>
          </a:p>
          <a:p>
            <a:pPr marL="171450" indent="-171450">
              <a:buFont typeface="Arial" panose="020B0604020202020204" pitchFamily="34" charset="0"/>
              <a:buChar char="•"/>
            </a:pPr>
            <a:endParaRPr lang="en-NZ"/>
          </a:p>
          <a:p>
            <a:r>
              <a:rPr lang="en-NZ" b="1"/>
              <a:t>SAY</a:t>
            </a:r>
          </a:p>
          <a:p>
            <a:pPr marL="171450" indent="-171450">
              <a:buFont typeface="Arial" panose="020B0604020202020204" pitchFamily="34" charset="0"/>
              <a:buChar char="•"/>
            </a:pPr>
            <a:r>
              <a:rPr lang="en-NZ" sz="1200" kern="1200">
                <a:solidFill>
                  <a:schemeClr val="tx1"/>
                </a:solidFill>
                <a:effectLst/>
                <a:latin typeface="+mn-lt"/>
                <a:ea typeface="+mn-ea"/>
                <a:cs typeface="+mn-cs"/>
              </a:rPr>
              <a:t>The process for the assessment and allocation of disability support services and flexible funding is changing to support more consistent, transparent, and sustainable operational practice across the disability support system. </a:t>
            </a:r>
          </a:p>
          <a:p>
            <a:pPr marL="171450" indent="-171450">
              <a:buFont typeface="Arial" panose="020B0604020202020204" pitchFamily="34" charset="0"/>
              <a:buChar char="•"/>
            </a:pPr>
            <a:r>
              <a:rPr lang="en-NZ" sz="1200" kern="1200">
                <a:solidFill>
                  <a:schemeClr val="tx1"/>
                </a:solidFill>
                <a:effectLst/>
                <a:latin typeface="+mn-lt"/>
                <a:ea typeface="+mn-ea"/>
                <a:cs typeface="+mn-cs"/>
              </a:rPr>
              <a:t>The programme of change aims to establish clearer and more consistent assessment and allocation settings, and flexible funding settings that are clear and easy to navigate. </a:t>
            </a:r>
          </a:p>
          <a:p>
            <a:pPr marL="171450" indent="-171450">
              <a:buFont typeface="Arial" panose="020B0604020202020204" pitchFamily="34" charset="0"/>
              <a:buChar char="•"/>
            </a:pPr>
            <a:r>
              <a:rPr lang="en-NZ" sz="1200" kern="1200">
                <a:solidFill>
                  <a:schemeClr val="tx1"/>
                </a:solidFill>
                <a:effectLst/>
                <a:latin typeface="+mn-lt"/>
                <a:ea typeface="+mn-ea"/>
                <a:cs typeface="+mn-cs"/>
              </a:rPr>
              <a:t>The first three benefits above will be enabled by the February changes, and the remaining two by the April changes </a:t>
            </a:r>
          </a:p>
        </p:txBody>
      </p:sp>
      <p:sp>
        <p:nvSpPr>
          <p:cNvPr id="4" name="Slide Number Placeholder 3"/>
          <p:cNvSpPr>
            <a:spLocks noGrp="1"/>
          </p:cNvSpPr>
          <p:nvPr>
            <p:ph type="sldNum" sz="quarter" idx="5"/>
          </p:nvPr>
        </p:nvSpPr>
        <p:spPr/>
        <p:txBody>
          <a:bodyPr/>
          <a:lstStyle/>
          <a:p>
            <a:fld id="{D40345AC-9F92-4C74-839D-24044B61ADEB}" type="slidenum">
              <a:rPr lang="en-NZ" smtClean="0"/>
              <a:t>14</a:t>
            </a:fld>
            <a:endParaRPr lang="en-NZ"/>
          </a:p>
        </p:txBody>
      </p:sp>
    </p:spTree>
    <p:extLst>
      <p:ext uri="{BB962C8B-B14F-4D97-AF65-F5344CB8AC3E}">
        <p14:creationId xmlns:p14="http://schemas.microsoft.com/office/powerpoint/2010/main" val="2216851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b="1" u="sng">
                <a:highlight>
                  <a:srgbClr val="FFFF00"/>
                </a:highlight>
              </a:rPr>
              <a:t>My DSS Funding Plan</a:t>
            </a:r>
            <a:r>
              <a:rPr lang="en-NZ">
                <a:highlight>
                  <a:srgbClr val="FFFF00"/>
                </a:highlight>
              </a:rPr>
              <a:t>: </a:t>
            </a:r>
            <a:r>
              <a:rPr lang="en-NZ" sz="1200" kern="1200">
                <a:solidFill>
                  <a:schemeClr val="tx1"/>
                </a:solidFill>
                <a:effectLst/>
                <a:highlight>
                  <a:srgbClr val="FFFF00"/>
                </a:highlight>
                <a:latin typeface="+mn-lt"/>
                <a:ea typeface="+mn-ea"/>
                <a:cs typeface="+mn-cs"/>
              </a:rPr>
              <a:t>the introduction of My DSS funding plans will be progressive as new plans are introduced or with reassessments. There won't be wholesale reworking of current Service Coordination plans to My DSS Funding Plans on a single cutover date. </a:t>
            </a:r>
          </a:p>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15</a:t>
            </a:fld>
            <a:endParaRPr lang="en-NZ"/>
          </a:p>
        </p:txBody>
      </p:sp>
    </p:spTree>
    <p:extLst>
      <p:ext uri="{BB962C8B-B14F-4D97-AF65-F5344CB8AC3E}">
        <p14:creationId xmlns:p14="http://schemas.microsoft.com/office/powerpoint/2010/main" val="2990721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16</a:t>
            </a:fld>
            <a:endParaRPr lang="en-NZ"/>
          </a:p>
        </p:txBody>
      </p:sp>
    </p:spTree>
    <p:extLst>
      <p:ext uri="{BB962C8B-B14F-4D97-AF65-F5344CB8AC3E}">
        <p14:creationId xmlns:p14="http://schemas.microsoft.com/office/powerpoint/2010/main" val="1433680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AF770-BF40-C92A-2AAE-A795650DA3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268D7A-E98B-B011-A1DA-40CB10F2AEFF}"/>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48F28BAB-6483-8FC6-6266-0ACF50D692AB}"/>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FAED0F6F-3F85-26E8-D5BE-E1702543F5A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345AC-9F92-4C74-839D-24044B61ADEB}" type="slidenum">
              <a:rPr kumimoji="0" lang="en-N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N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4739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18</a:t>
            </a:fld>
            <a:endParaRPr lang="en-NZ"/>
          </a:p>
        </p:txBody>
      </p:sp>
    </p:spTree>
    <p:extLst>
      <p:ext uri="{BB962C8B-B14F-4D97-AF65-F5344CB8AC3E}">
        <p14:creationId xmlns:p14="http://schemas.microsoft.com/office/powerpoint/2010/main" val="237325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509FB-A165-F875-DB38-EBAC9FE943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0A3D39-FB62-C1E8-F49F-110B6D2D8D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226DA6-92E6-D433-637D-5D873E48F8DE}"/>
              </a:ext>
            </a:extLst>
          </p:cNvPr>
          <p:cNvSpPr>
            <a:spLocks noGrp="1"/>
          </p:cNvSpPr>
          <p:nvPr>
            <p:ph type="body" idx="1"/>
          </p:nvPr>
        </p:nvSpPr>
        <p:spPr/>
        <p:txBody>
          <a:bodyPr/>
          <a:lstStyle/>
          <a:p>
            <a:r>
              <a:rPr lang="mi-NZ" err="1"/>
              <a:t>The</a:t>
            </a:r>
            <a:r>
              <a:rPr lang="mi-NZ"/>
              <a:t> </a:t>
            </a:r>
            <a:r>
              <a:rPr lang="mi-NZ" err="1"/>
              <a:t>new</a:t>
            </a:r>
            <a:r>
              <a:rPr lang="mi-NZ"/>
              <a:t> OBIR </a:t>
            </a:r>
            <a:r>
              <a:rPr lang="mi-NZ" err="1"/>
              <a:t>tool</a:t>
            </a:r>
            <a:r>
              <a:rPr lang="mi-NZ"/>
              <a:t> </a:t>
            </a:r>
            <a:r>
              <a:rPr lang="mi-NZ" err="1"/>
              <a:t>has</a:t>
            </a:r>
            <a:r>
              <a:rPr lang="mi-NZ"/>
              <a:t> </a:t>
            </a:r>
            <a:r>
              <a:rPr lang="mi-NZ" err="1"/>
              <a:t>been</a:t>
            </a:r>
            <a:r>
              <a:rPr lang="mi-NZ"/>
              <a:t> </a:t>
            </a:r>
            <a:r>
              <a:rPr lang="mi-NZ" err="1"/>
              <a:t>designed</a:t>
            </a:r>
            <a:r>
              <a:rPr lang="mi-NZ"/>
              <a:t> and </a:t>
            </a:r>
            <a:r>
              <a:rPr lang="mi-NZ" err="1"/>
              <a:t>built</a:t>
            </a:r>
            <a:r>
              <a:rPr lang="mi-NZ"/>
              <a:t> </a:t>
            </a:r>
            <a:r>
              <a:rPr lang="mi-NZ" err="1"/>
              <a:t>with</a:t>
            </a:r>
            <a:r>
              <a:rPr lang="mi-NZ"/>
              <a:t> </a:t>
            </a:r>
            <a:r>
              <a:rPr lang="mi-NZ" err="1"/>
              <a:t>security</a:t>
            </a:r>
            <a:r>
              <a:rPr lang="mi-NZ"/>
              <a:t> </a:t>
            </a:r>
            <a:r>
              <a:rPr lang="mi-NZ" err="1"/>
              <a:t>front</a:t>
            </a:r>
            <a:r>
              <a:rPr lang="mi-NZ"/>
              <a:t> </a:t>
            </a:r>
            <a:r>
              <a:rPr lang="mi-NZ" err="1"/>
              <a:t>of</a:t>
            </a:r>
            <a:r>
              <a:rPr lang="mi-NZ"/>
              <a:t> </a:t>
            </a:r>
            <a:r>
              <a:rPr lang="mi-NZ" err="1"/>
              <a:t>mind</a:t>
            </a:r>
            <a:r>
              <a:rPr lang="mi-NZ"/>
              <a:t>.  </a:t>
            </a:r>
            <a:r>
              <a:rPr lang="mi-NZ" err="1"/>
              <a:t>It</a:t>
            </a:r>
            <a:r>
              <a:rPr lang="mi-NZ"/>
              <a:t> </a:t>
            </a:r>
            <a:r>
              <a:rPr lang="mi-NZ" err="1"/>
              <a:t>has</a:t>
            </a:r>
            <a:r>
              <a:rPr lang="mi-NZ"/>
              <a:t> </a:t>
            </a:r>
            <a:r>
              <a:rPr lang="mi-NZ" err="1"/>
              <a:t>been</a:t>
            </a:r>
            <a:r>
              <a:rPr lang="mi-NZ"/>
              <a:t> </a:t>
            </a:r>
            <a:r>
              <a:rPr lang="mi-NZ" err="1"/>
              <a:t>well</a:t>
            </a:r>
            <a:r>
              <a:rPr lang="mi-NZ"/>
              <a:t> </a:t>
            </a:r>
            <a:r>
              <a:rPr lang="mi-NZ" err="1"/>
              <a:t>tested</a:t>
            </a:r>
            <a:r>
              <a:rPr lang="mi-NZ"/>
              <a:t> and </a:t>
            </a:r>
            <a:r>
              <a:rPr lang="mi-NZ" err="1"/>
              <a:t>is</a:t>
            </a:r>
            <a:r>
              <a:rPr lang="mi-NZ"/>
              <a:t> </a:t>
            </a:r>
            <a:r>
              <a:rPr lang="mi-NZ" err="1"/>
              <a:t>very</a:t>
            </a:r>
            <a:r>
              <a:rPr lang="mi-NZ"/>
              <a:t> </a:t>
            </a:r>
            <a:r>
              <a:rPr lang="mi-NZ" err="1"/>
              <a:t>secure</a:t>
            </a:r>
            <a:r>
              <a:rPr lang="mi-NZ"/>
              <a:t>. </a:t>
            </a:r>
          </a:p>
          <a:p>
            <a:endParaRPr lang="mi-NZ"/>
          </a:p>
          <a:p>
            <a:r>
              <a:rPr lang="mi-NZ" err="1"/>
              <a:t>Remember</a:t>
            </a:r>
            <a:r>
              <a:rPr lang="mi-NZ"/>
              <a:t> </a:t>
            </a:r>
            <a:r>
              <a:rPr lang="mi-NZ" err="1"/>
              <a:t>though</a:t>
            </a:r>
            <a:r>
              <a:rPr lang="mi-NZ"/>
              <a:t>, </a:t>
            </a:r>
            <a:r>
              <a:rPr lang="mi-NZ" err="1"/>
              <a:t>that</a:t>
            </a:r>
            <a:r>
              <a:rPr lang="mi-NZ"/>
              <a:t> </a:t>
            </a:r>
            <a:r>
              <a:rPr lang="mi-NZ" err="1"/>
              <a:t>you</a:t>
            </a:r>
            <a:r>
              <a:rPr lang="mi-NZ"/>
              <a:t> </a:t>
            </a:r>
            <a:r>
              <a:rPr lang="mi-NZ" err="1"/>
              <a:t>also</a:t>
            </a:r>
            <a:r>
              <a:rPr lang="mi-NZ"/>
              <a:t> </a:t>
            </a:r>
            <a:r>
              <a:rPr lang="mi-NZ" err="1"/>
              <a:t>have</a:t>
            </a:r>
            <a:r>
              <a:rPr lang="mi-NZ"/>
              <a:t> a </a:t>
            </a:r>
            <a:r>
              <a:rPr lang="mi-NZ" err="1"/>
              <a:t>part</a:t>
            </a:r>
            <a:r>
              <a:rPr lang="mi-NZ"/>
              <a:t> </a:t>
            </a:r>
            <a:r>
              <a:rPr lang="mi-NZ" err="1"/>
              <a:t>to</a:t>
            </a:r>
            <a:r>
              <a:rPr lang="mi-NZ"/>
              <a:t> </a:t>
            </a:r>
            <a:r>
              <a:rPr lang="mi-NZ" err="1"/>
              <a:t>play</a:t>
            </a:r>
            <a:r>
              <a:rPr lang="mi-NZ"/>
              <a:t> </a:t>
            </a:r>
            <a:r>
              <a:rPr lang="mi-NZ" err="1"/>
              <a:t>to</a:t>
            </a:r>
            <a:r>
              <a:rPr lang="mi-NZ"/>
              <a:t> make </a:t>
            </a:r>
            <a:r>
              <a:rPr lang="mi-NZ" err="1"/>
              <a:t>sure</a:t>
            </a:r>
            <a:r>
              <a:rPr lang="mi-NZ"/>
              <a:t> </a:t>
            </a:r>
            <a:r>
              <a:rPr lang="mi-NZ" err="1"/>
              <a:t>that</a:t>
            </a:r>
            <a:r>
              <a:rPr lang="mi-NZ"/>
              <a:t> </a:t>
            </a:r>
            <a:r>
              <a:rPr lang="mi-NZ" err="1"/>
              <a:t>personal</a:t>
            </a:r>
            <a:r>
              <a:rPr lang="mi-NZ"/>
              <a:t> </a:t>
            </a:r>
            <a:r>
              <a:rPr lang="mi-NZ" err="1"/>
              <a:t>information</a:t>
            </a:r>
            <a:r>
              <a:rPr lang="mi-NZ"/>
              <a:t> </a:t>
            </a:r>
            <a:r>
              <a:rPr lang="mi-NZ" err="1"/>
              <a:t>is</a:t>
            </a:r>
            <a:r>
              <a:rPr lang="mi-NZ"/>
              <a:t> </a:t>
            </a:r>
            <a:r>
              <a:rPr lang="mi-NZ" err="1"/>
              <a:t>klept</a:t>
            </a:r>
            <a:r>
              <a:rPr lang="mi-NZ"/>
              <a:t> </a:t>
            </a:r>
            <a:r>
              <a:rPr lang="mi-NZ" err="1"/>
              <a:t>secure</a:t>
            </a:r>
            <a:r>
              <a:rPr lang="mi-NZ"/>
              <a:t>. </a:t>
            </a:r>
            <a:endParaRPr lang="en-NZ"/>
          </a:p>
        </p:txBody>
      </p:sp>
      <p:sp>
        <p:nvSpPr>
          <p:cNvPr id="4" name="Slide Number Placeholder 3">
            <a:extLst>
              <a:ext uri="{FF2B5EF4-FFF2-40B4-BE49-F238E27FC236}">
                <a16:creationId xmlns:a16="http://schemas.microsoft.com/office/drawing/2014/main" id="{5A8FD461-4846-C488-C564-EDFAE743FBC3}"/>
              </a:ext>
            </a:extLst>
          </p:cNvPr>
          <p:cNvSpPr>
            <a:spLocks noGrp="1"/>
          </p:cNvSpPr>
          <p:nvPr>
            <p:ph type="sldNum" sz="quarter" idx="5"/>
          </p:nvPr>
        </p:nvSpPr>
        <p:spPr/>
        <p:txBody>
          <a:bodyPr/>
          <a:lstStyle/>
          <a:p>
            <a:fld id="{D40345AC-9F92-4C74-839D-24044B61ADEB}" type="slidenum">
              <a:rPr lang="en-NZ" smtClean="0"/>
              <a:t>19</a:t>
            </a:fld>
            <a:endParaRPr lang="en-NZ"/>
          </a:p>
        </p:txBody>
      </p:sp>
    </p:spTree>
    <p:extLst>
      <p:ext uri="{BB962C8B-B14F-4D97-AF65-F5344CB8AC3E}">
        <p14:creationId xmlns:p14="http://schemas.microsoft.com/office/powerpoint/2010/main" val="619429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2</a:t>
            </a:fld>
            <a:endParaRPr lang="en-NZ"/>
          </a:p>
        </p:txBody>
      </p:sp>
    </p:spTree>
    <p:extLst>
      <p:ext uri="{BB962C8B-B14F-4D97-AF65-F5344CB8AC3E}">
        <p14:creationId xmlns:p14="http://schemas.microsoft.com/office/powerpoint/2010/main" val="978950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DDB3F-F576-3382-65F8-19091D1EF5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3ABD4-F5FF-CB4C-A11C-13A081CB9364}"/>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3ECD7A80-40E0-D3B4-E6D8-1D54FE8FBCE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a:p>
        </p:txBody>
      </p:sp>
      <p:sp>
        <p:nvSpPr>
          <p:cNvPr id="4" name="Slide Number Placeholder 3">
            <a:extLst>
              <a:ext uri="{FF2B5EF4-FFF2-40B4-BE49-F238E27FC236}">
                <a16:creationId xmlns:a16="http://schemas.microsoft.com/office/drawing/2014/main" id="{310E9452-60B7-577A-FB96-2EED2CC89C80}"/>
              </a:ext>
            </a:extLst>
          </p:cNvPr>
          <p:cNvSpPr>
            <a:spLocks noGrp="1"/>
          </p:cNvSpPr>
          <p:nvPr>
            <p:ph type="sldNum" sz="quarter" idx="5"/>
          </p:nvPr>
        </p:nvSpPr>
        <p:spPr/>
        <p:txBody>
          <a:bodyPr/>
          <a:lstStyle/>
          <a:p>
            <a:fld id="{D40345AC-9F92-4C74-839D-24044B61ADEB}" type="slidenum">
              <a:rPr lang="en-NZ" smtClean="0"/>
              <a:t>20</a:t>
            </a:fld>
            <a:endParaRPr lang="en-NZ"/>
          </a:p>
        </p:txBody>
      </p:sp>
    </p:spTree>
    <p:extLst>
      <p:ext uri="{BB962C8B-B14F-4D97-AF65-F5344CB8AC3E}">
        <p14:creationId xmlns:p14="http://schemas.microsoft.com/office/powerpoint/2010/main" val="3163002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b="0"/>
              <a:t>This simplified process flow chart outlines the focus of our session in the context of a disabled person being supported  journey through the Support Service that you as NASCs provide. </a:t>
            </a:r>
          </a:p>
          <a:p>
            <a:pPr marL="171450" indent="-171450">
              <a:buFont typeface="Arial" panose="020B0604020202020204" pitchFamily="34" charset="0"/>
              <a:buChar char="•"/>
            </a:pPr>
            <a:r>
              <a:rPr lang="en-NZ" b="0"/>
              <a:t>It is a nationally consistent process for all NASCS and EGLs.</a:t>
            </a:r>
          </a:p>
          <a:p>
            <a:pPr marL="171450" indent="-171450">
              <a:buFont typeface="Arial" panose="020B0604020202020204" pitchFamily="34" charset="0"/>
              <a:buChar char="•"/>
            </a:pPr>
            <a:r>
              <a:rPr lang="en-NZ" b="0"/>
              <a:t>This process relates to disabled people new to support. Existing disabled people being supported will be rolled onto this at a later date. </a:t>
            </a:r>
          </a:p>
          <a:p>
            <a:pPr marL="171450" indent="-171450">
              <a:buFont typeface="Arial" panose="020B0604020202020204" pitchFamily="34" charset="0"/>
              <a:buChar char="•"/>
            </a:pPr>
            <a:r>
              <a:rPr lang="en-NZ" b="0"/>
              <a:t>Our focus, as stated before will be on the ‘Preparing for assessment, Assessment Tool, and the My DSS Funding Plan.</a:t>
            </a:r>
          </a:p>
          <a:p>
            <a:pPr marL="171450" indent="-171450">
              <a:buFont typeface="Arial" panose="020B0604020202020204" pitchFamily="34" charset="0"/>
              <a:buChar char="•"/>
            </a:pPr>
            <a:r>
              <a:rPr lang="en-NZ" b="0"/>
              <a:t>Referral and Eligibility are </a:t>
            </a:r>
            <a:r>
              <a:rPr lang="en-NZ" b="1"/>
              <a:t>not </a:t>
            </a:r>
            <a:r>
              <a:rPr lang="en-NZ" b="0"/>
              <a:t>changing.</a:t>
            </a:r>
          </a:p>
          <a:p>
            <a:pPr marL="171450" indent="-171450">
              <a:buFont typeface="Arial" panose="020B0604020202020204" pitchFamily="34" charset="0"/>
              <a:buChar char="•"/>
            </a:pPr>
            <a:r>
              <a:rPr lang="en-NZ" b="0"/>
              <a:t>The introduction of a pre-assessment, to support a more consistent assessment tool supports the overall purpose of the assessment phase goal- which is to introduce a Nationwide Consistent Practice- which we can see along the bottom. </a:t>
            </a:r>
          </a:p>
          <a:p>
            <a:pPr marL="171450" indent="-171450">
              <a:buFont typeface="Arial" panose="020B0604020202020204" pitchFamily="34" charset="0"/>
              <a:buChar char="•"/>
            </a:pPr>
            <a:r>
              <a:rPr lang="en-NZ" b="0"/>
              <a:t>My DSS Funding Plan is the focus within the allocation phase of Effective Budget Management and Controls- the other two areas being Flexible Funding, and Review and Reassessment, these two areas may be changed in the future, however this is out the focus of this session and you will receive ample warning and communication regarding this. </a:t>
            </a:r>
          </a:p>
          <a:p>
            <a:pPr marL="171450" indent="-171450">
              <a:buFont typeface="Arial" panose="020B0604020202020204" pitchFamily="34" charset="0"/>
              <a:buChar char="•"/>
            </a:pPr>
            <a:r>
              <a:rPr lang="en-NZ" b="0"/>
              <a:t>The entire process is upheld by the DSS Enabling good Lives Principles (this is different from the EGL Sites). These principles are what this ongoing transformation enables in response to the independent review. </a:t>
            </a:r>
          </a:p>
        </p:txBody>
      </p:sp>
      <p:sp>
        <p:nvSpPr>
          <p:cNvPr id="4" name="Slide Number Placeholder 3"/>
          <p:cNvSpPr>
            <a:spLocks noGrp="1"/>
          </p:cNvSpPr>
          <p:nvPr>
            <p:ph type="sldNum" sz="quarter" idx="5"/>
          </p:nvPr>
        </p:nvSpPr>
        <p:spPr/>
        <p:txBody>
          <a:bodyPr/>
          <a:lstStyle/>
          <a:p>
            <a:fld id="{D40345AC-9F92-4C74-839D-24044B61ADEB}" type="slidenum">
              <a:rPr lang="en-NZ" smtClean="0"/>
              <a:t>21</a:t>
            </a:fld>
            <a:endParaRPr lang="en-NZ"/>
          </a:p>
        </p:txBody>
      </p:sp>
    </p:spTree>
    <p:extLst>
      <p:ext uri="{BB962C8B-B14F-4D97-AF65-F5344CB8AC3E}">
        <p14:creationId xmlns:p14="http://schemas.microsoft.com/office/powerpoint/2010/main" val="585631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1577B-1729-28A5-8184-F89092357A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AA66A3-F569-1FE5-5FB4-FD8B21D0780D}"/>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8D87D806-9F6F-2E39-B87F-1BC89E8D403A}"/>
              </a:ext>
            </a:extLst>
          </p:cNvPr>
          <p:cNvSpPr>
            <a:spLocks noGrp="1"/>
          </p:cNvSpPr>
          <p:nvPr>
            <p:ph type="body" idx="1"/>
          </p:nvPr>
        </p:nvSpPr>
        <p:spPr/>
        <p:txBody>
          <a:bodyPr/>
          <a:lstStyle/>
          <a:p>
            <a:r>
              <a:rPr lang="en-NZ" sz="1200" kern="1200" dirty="0">
                <a:solidFill>
                  <a:schemeClr val="tx1"/>
                </a:solidFill>
                <a:effectLst/>
                <a:latin typeface="+mn-lt"/>
                <a:ea typeface="+mn-ea"/>
                <a:cs typeface="+mn-cs"/>
              </a:rPr>
              <a:t>The overall process has been separated into high level phases according to </a:t>
            </a:r>
            <a:r>
              <a:rPr lang="en-NZ" sz="1200" kern="1200" dirty="0" err="1">
                <a:solidFill>
                  <a:schemeClr val="tx1"/>
                </a:solidFill>
                <a:effectLst/>
                <a:latin typeface="+mn-lt"/>
                <a:ea typeface="+mn-ea"/>
                <a:cs typeface="+mn-cs"/>
              </a:rPr>
              <a:t>whois</a:t>
            </a:r>
            <a:r>
              <a:rPr lang="en-NZ" sz="1200" kern="1200" dirty="0">
                <a:solidFill>
                  <a:schemeClr val="tx1"/>
                </a:solidFill>
                <a:effectLst/>
                <a:latin typeface="+mn-lt"/>
                <a:ea typeface="+mn-ea"/>
                <a:cs typeface="+mn-cs"/>
              </a:rPr>
              <a:t> interacting with a disabled person or caregiver.</a:t>
            </a:r>
          </a:p>
          <a:p>
            <a:r>
              <a:rPr lang="en-NZ" sz="1200" kern="1200" dirty="0">
                <a:solidFill>
                  <a:schemeClr val="tx1"/>
                </a:solidFill>
                <a:effectLst/>
                <a:latin typeface="+mn-lt"/>
                <a:ea typeface="+mn-ea"/>
                <a:cs typeface="+mn-cs"/>
              </a:rPr>
              <a:t>The phases are:</a:t>
            </a:r>
          </a:p>
          <a:p>
            <a:pPr marL="228600" lvl="0" indent="-228600">
              <a:buFont typeface="+mj-lt"/>
              <a:buAutoNum type="arabicPeriod"/>
            </a:pPr>
            <a:r>
              <a:rPr lang="en-NZ" sz="1200" kern="1200" dirty="0">
                <a:solidFill>
                  <a:schemeClr val="tx1"/>
                </a:solidFill>
                <a:effectLst/>
                <a:latin typeface="+mn-lt"/>
                <a:ea typeface="+mn-ea"/>
                <a:cs typeface="+mn-cs"/>
              </a:rPr>
              <a:t>Referral and Needs Assessment</a:t>
            </a:r>
          </a:p>
          <a:p>
            <a:pPr marL="228600" lvl="0" indent="-228600">
              <a:buFont typeface="+mj-lt"/>
              <a:buAutoNum type="arabicPeriod"/>
            </a:pPr>
            <a:r>
              <a:rPr lang="en-NZ" sz="1200" kern="1200" dirty="0">
                <a:solidFill>
                  <a:schemeClr val="tx1"/>
                </a:solidFill>
                <a:effectLst/>
                <a:latin typeface="+mn-lt"/>
                <a:ea typeface="+mn-ea"/>
                <a:cs typeface="+mn-cs"/>
              </a:rPr>
              <a:t>Service Coordination</a:t>
            </a:r>
          </a:p>
          <a:p>
            <a:br>
              <a:rPr lang="en-NZ" sz="1200" kern="1200" dirty="0">
                <a:solidFill>
                  <a:schemeClr val="tx1"/>
                </a:solidFill>
                <a:effectLst/>
                <a:latin typeface="+mn-lt"/>
                <a:ea typeface="+mn-ea"/>
                <a:cs typeface="+mn-cs"/>
              </a:rPr>
            </a:br>
            <a:endParaRPr lang="en-NZ" dirty="0"/>
          </a:p>
        </p:txBody>
      </p:sp>
      <p:sp>
        <p:nvSpPr>
          <p:cNvPr id="4" name="Slide Number Placeholder 3">
            <a:extLst>
              <a:ext uri="{FF2B5EF4-FFF2-40B4-BE49-F238E27FC236}">
                <a16:creationId xmlns:a16="http://schemas.microsoft.com/office/drawing/2014/main" id="{22ACE972-DF99-0E3A-403F-21D197823A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345AC-9F92-4C74-839D-24044B61ADEB}" type="slidenum">
              <a:rPr kumimoji="0" lang="en-N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N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9961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A1D43-1D18-F19E-8B0F-B1694B0F4B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AE03DD-F834-6826-3D66-A4579ECA37B5}"/>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FE1BE0D9-290E-33B3-3665-B061BA44760A}"/>
              </a:ext>
            </a:extLst>
          </p:cNvPr>
          <p:cNvSpPr>
            <a:spLocks noGrp="1"/>
          </p:cNvSpPr>
          <p:nvPr>
            <p:ph type="body" idx="1"/>
          </p:nvPr>
        </p:nvSpPr>
        <p:spPr/>
        <p:txBody>
          <a:bodyPr/>
          <a:lstStyle/>
          <a:p>
            <a:r>
              <a:rPr lang="en-NZ" sz="1200" kern="1200" dirty="0">
                <a:solidFill>
                  <a:schemeClr val="tx1"/>
                </a:solidFill>
                <a:effectLst/>
                <a:latin typeface="+mn-lt"/>
                <a:ea typeface="+mn-ea"/>
                <a:cs typeface="+mn-cs"/>
              </a:rPr>
              <a:t>The overall process has been separated into high level phases according to who is interacting with a disabled person or caregiver.</a:t>
            </a:r>
          </a:p>
          <a:p>
            <a:r>
              <a:rPr lang="en-NZ" sz="1200" kern="1200" dirty="0">
                <a:solidFill>
                  <a:schemeClr val="tx1"/>
                </a:solidFill>
                <a:effectLst/>
                <a:latin typeface="+mn-lt"/>
                <a:ea typeface="+mn-ea"/>
                <a:cs typeface="+mn-cs"/>
              </a:rPr>
              <a:t>The phases are:</a:t>
            </a:r>
          </a:p>
          <a:p>
            <a:pPr marL="228600" lvl="0" indent="-228600">
              <a:buFont typeface="+mj-lt"/>
              <a:buAutoNum type="arabicPeriod"/>
            </a:pPr>
            <a:r>
              <a:rPr lang="en-NZ" sz="1200" kern="1200" dirty="0">
                <a:solidFill>
                  <a:schemeClr val="tx1"/>
                </a:solidFill>
                <a:effectLst/>
                <a:latin typeface="+mn-lt"/>
                <a:ea typeface="+mn-ea"/>
                <a:cs typeface="+mn-cs"/>
              </a:rPr>
              <a:t>Referral and Needs Assessment</a:t>
            </a:r>
          </a:p>
          <a:p>
            <a:pPr marL="228600" lvl="0" indent="-228600">
              <a:buFont typeface="+mj-lt"/>
              <a:buAutoNum type="arabicPeriod"/>
            </a:pPr>
            <a:r>
              <a:rPr lang="en-NZ" sz="1200" kern="1200" dirty="0">
                <a:solidFill>
                  <a:schemeClr val="tx1"/>
                </a:solidFill>
                <a:effectLst/>
                <a:latin typeface="+mn-lt"/>
                <a:ea typeface="+mn-ea"/>
                <a:cs typeface="+mn-cs"/>
              </a:rPr>
              <a:t>Service Coordination</a:t>
            </a:r>
          </a:p>
          <a:p>
            <a:br>
              <a:rPr lang="en-NZ" sz="1200" kern="1200" dirty="0">
                <a:solidFill>
                  <a:schemeClr val="tx1"/>
                </a:solidFill>
                <a:effectLst/>
                <a:latin typeface="+mn-lt"/>
                <a:ea typeface="+mn-ea"/>
                <a:cs typeface="+mn-cs"/>
              </a:rPr>
            </a:br>
            <a:endParaRPr lang="en-NZ" dirty="0"/>
          </a:p>
        </p:txBody>
      </p:sp>
      <p:sp>
        <p:nvSpPr>
          <p:cNvPr id="4" name="Slide Number Placeholder 3">
            <a:extLst>
              <a:ext uri="{FF2B5EF4-FFF2-40B4-BE49-F238E27FC236}">
                <a16:creationId xmlns:a16="http://schemas.microsoft.com/office/drawing/2014/main" id="{86593EF2-69DB-AFBA-FCEA-63CB8A709BC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345AC-9F92-4C74-839D-24044B61ADEB}" type="slidenum">
              <a:rPr kumimoji="0" lang="en-N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N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0109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15AA9-5DEC-94EE-9E3D-49E92C63FA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6C623D-EBCA-7416-5FE3-B7035E16F133}"/>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DB686C32-2179-76A1-BD33-A141BF5A02E4}"/>
              </a:ext>
            </a:extLst>
          </p:cNvPr>
          <p:cNvSpPr>
            <a:spLocks noGrp="1"/>
          </p:cNvSpPr>
          <p:nvPr>
            <p:ph type="body" idx="1"/>
          </p:nvPr>
        </p:nvSpPr>
        <p:spPr/>
        <p:txBody>
          <a:bodyPr/>
          <a:lstStyle/>
          <a:p>
            <a:br>
              <a:rPr lang="en-NZ" sz="1200" kern="1200" dirty="0">
                <a:solidFill>
                  <a:schemeClr val="tx1"/>
                </a:solidFill>
                <a:effectLst/>
                <a:latin typeface="+mn-lt"/>
                <a:ea typeface="+mn-ea"/>
                <a:cs typeface="+mn-cs"/>
              </a:rPr>
            </a:br>
            <a:endParaRPr lang="en-NZ" dirty="0"/>
          </a:p>
        </p:txBody>
      </p:sp>
      <p:sp>
        <p:nvSpPr>
          <p:cNvPr id="4" name="Slide Number Placeholder 3">
            <a:extLst>
              <a:ext uri="{FF2B5EF4-FFF2-40B4-BE49-F238E27FC236}">
                <a16:creationId xmlns:a16="http://schemas.microsoft.com/office/drawing/2014/main" id="{AC7F4AEB-73A8-A883-9D52-50C8ED084F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345AC-9F92-4C74-839D-24044B61ADEB}" type="slidenum">
              <a:rPr kumimoji="0" lang="en-N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N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2498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FC044-D931-0126-4C52-22715D5335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0F7FD1-9C50-A3E3-24CA-B4B1098C0B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0795BC-49C7-0784-8637-B4C66F82FF9B}"/>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AEA2535B-D837-ACA7-91F4-D2E7603A7722}"/>
              </a:ext>
            </a:extLst>
          </p:cNvPr>
          <p:cNvSpPr>
            <a:spLocks noGrp="1"/>
          </p:cNvSpPr>
          <p:nvPr>
            <p:ph type="sldNum" sz="quarter" idx="5"/>
          </p:nvPr>
        </p:nvSpPr>
        <p:spPr/>
        <p:txBody>
          <a:bodyPr/>
          <a:lstStyle/>
          <a:p>
            <a:fld id="{D40345AC-9F92-4C74-839D-24044B61ADEB}" type="slidenum">
              <a:rPr lang="en-NZ" smtClean="0"/>
              <a:t>25</a:t>
            </a:fld>
            <a:endParaRPr lang="en-NZ"/>
          </a:p>
        </p:txBody>
      </p:sp>
    </p:spTree>
    <p:extLst>
      <p:ext uri="{BB962C8B-B14F-4D97-AF65-F5344CB8AC3E}">
        <p14:creationId xmlns:p14="http://schemas.microsoft.com/office/powerpoint/2010/main" val="1243131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26</a:t>
            </a:fld>
            <a:endParaRPr lang="en-NZ"/>
          </a:p>
        </p:txBody>
      </p:sp>
    </p:spTree>
    <p:extLst>
      <p:ext uri="{BB962C8B-B14F-4D97-AF65-F5344CB8AC3E}">
        <p14:creationId xmlns:p14="http://schemas.microsoft.com/office/powerpoint/2010/main" val="1862121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27</a:t>
            </a:fld>
            <a:endParaRPr lang="en-NZ"/>
          </a:p>
        </p:txBody>
      </p:sp>
    </p:spTree>
    <p:extLst>
      <p:ext uri="{BB962C8B-B14F-4D97-AF65-F5344CB8AC3E}">
        <p14:creationId xmlns:p14="http://schemas.microsoft.com/office/powerpoint/2010/main" val="30912281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a:t>SAY: </a:t>
            </a:r>
          </a:p>
          <a:p>
            <a:pPr marL="171450" indent="-171450">
              <a:buFont typeface="Arial" panose="020B0604020202020204" pitchFamily="34" charset="0"/>
              <a:buChar char="•"/>
            </a:pPr>
            <a:r>
              <a:rPr lang="en-NZ" b="0"/>
              <a:t>There is lots of further detail available online on the changes to assessments, allocations and flexible funding, as well as the wider programme of work to stabilise and strengthen disability services in response to the Independent review. </a:t>
            </a:r>
          </a:p>
          <a:p>
            <a:pPr marL="171450" indent="-171450">
              <a:buFont typeface="Arial" panose="020B0604020202020204" pitchFamily="34" charset="0"/>
              <a:buChar char="•"/>
            </a:pPr>
            <a:r>
              <a:rPr lang="en-NZ" b="0"/>
              <a:t>If you are interested in learning more, these links will take you to external public websites with key information and can be accessed from the copy of the slide pack that will be distributed after the training is completed.</a:t>
            </a:r>
            <a:endParaRPr lang="en-NZ" b="1"/>
          </a:p>
        </p:txBody>
      </p:sp>
      <p:sp>
        <p:nvSpPr>
          <p:cNvPr id="4" name="Slide Number Placeholder 3"/>
          <p:cNvSpPr>
            <a:spLocks noGrp="1"/>
          </p:cNvSpPr>
          <p:nvPr>
            <p:ph type="sldNum" sz="quarter" idx="5"/>
          </p:nvPr>
        </p:nvSpPr>
        <p:spPr/>
        <p:txBody>
          <a:bodyPr/>
          <a:lstStyle/>
          <a:p>
            <a:fld id="{D40345AC-9F92-4C74-839D-24044B61ADEB}" type="slidenum">
              <a:rPr lang="en-NZ" smtClean="0"/>
              <a:t>28</a:t>
            </a:fld>
            <a:endParaRPr lang="en-NZ"/>
          </a:p>
        </p:txBody>
      </p:sp>
    </p:spTree>
    <p:extLst>
      <p:ext uri="{BB962C8B-B14F-4D97-AF65-F5344CB8AC3E}">
        <p14:creationId xmlns:p14="http://schemas.microsoft.com/office/powerpoint/2010/main" val="32459590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REMINDER: Stop Recording</a:t>
            </a:r>
          </a:p>
        </p:txBody>
      </p:sp>
      <p:sp>
        <p:nvSpPr>
          <p:cNvPr id="4" name="Slide Number Placeholder 3"/>
          <p:cNvSpPr>
            <a:spLocks noGrp="1"/>
          </p:cNvSpPr>
          <p:nvPr>
            <p:ph type="sldNum" sz="quarter" idx="5"/>
          </p:nvPr>
        </p:nvSpPr>
        <p:spPr/>
        <p:txBody>
          <a:bodyPr/>
          <a:lstStyle/>
          <a:p>
            <a:fld id="{D40345AC-9F92-4C74-839D-24044B61ADEB}" type="slidenum">
              <a:rPr lang="en-NZ" smtClean="0"/>
              <a:t>29</a:t>
            </a:fld>
            <a:endParaRPr lang="en-NZ"/>
          </a:p>
        </p:txBody>
      </p:sp>
    </p:spTree>
    <p:extLst>
      <p:ext uri="{BB962C8B-B14F-4D97-AF65-F5344CB8AC3E}">
        <p14:creationId xmlns:p14="http://schemas.microsoft.com/office/powerpoint/2010/main" val="4155760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a:t>Here is an overview of the topics we will be covering today and </a:t>
            </a:r>
            <a:r>
              <a:rPr lang="en-NZ" b="1"/>
              <a:t>indicative</a:t>
            </a:r>
            <a:r>
              <a:rPr lang="en-NZ" b="0"/>
              <a:t> timings.</a:t>
            </a:r>
          </a:p>
          <a:p>
            <a:pPr marL="171450" indent="-171450">
              <a:buFont typeface="Arial" panose="020B0604020202020204" pitchFamily="34" charset="0"/>
              <a:buChar char="•"/>
            </a:pPr>
            <a:r>
              <a:rPr lang="en-NZ" b="0"/>
              <a:t>We will be covering 5 topics, and expect to take about 30-45mins for each. </a:t>
            </a:r>
          </a:p>
          <a:p>
            <a:pPr marL="171450" indent="-171450">
              <a:buFont typeface="Arial" panose="020B0604020202020204" pitchFamily="34" charset="0"/>
              <a:buChar char="•"/>
            </a:pPr>
            <a:r>
              <a:rPr lang="en-NZ" b="0"/>
              <a:t>We have built in a mid-morning break and lunch break. Feel free to stay on the Teams call during these times, but we will not be interacting during the breaks.</a:t>
            </a:r>
          </a:p>
          <a:p>
            <a:pPr marL="171450" indent="-171450">
              <a:buFont typeface="Arial" panose="020B0604020202020204" pitchFamily="34" charset="0"/>
              <a:buChar char="•"/>
            </a:pPr>
            <a:r>
              <a:rPr lang="en-NZ" b="0"/>
              <a:t>We will be joined by the Delivery Leads (Steph and Paul/Cam) in their relevant sessions and the final Q&amp;A to support with any questions you have. </a:t>
            </a:r>
          </a:p>
          <a:p>
            <a:pPr marL="171450" indent="-171450">
              <a:buFont typeface="Arial" panose="020B0604020202020204" pitchFamily="34" charset="0"/>
              <a:buChar char="•"/>
            </a:pPr>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3</a:t>
            </a:fld>
            <a:endParaRPr lang="en-NZ"/>
          </a:p>
        </p:txBody>
      </p:sp>
    </p:spTree>
    <p:extLst>
      <p:ext uri="{BB962C8B-B14F-4D97-AF65-F5344CB8AC3E}">
        <p14:creationId xmlns:p14="http://schemas.microsoft.com/office/powerpoint/2010/main" val="1906465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a:t>REMINDER: Start Recording</a:t>
            </a:r>
          </a:p>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30</a:t>
            </a:fld>
            <a:endParaRPr lang="en-NZ"/>
          </a:p>
        </p:txBody>
      </p:sp>
    </p:spTree>
    <p:extLst>
      <p:ext uri="{BB962C8B-B14F-4D97-AF65-F5344CB8AC3E}">
        <p14:creationId xmlns:p14="http://schemas.microsoft.com/office/powerpoint/2010/main" val="8761292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31</a:t>
            </a:fld>
            <a:endParaRPr lang="en-NZ"/>
          </a:p>
        </p:txBody>
      </p:sp>
    </p:spTree>
    <p:extLst>
      <p:ext uri="{BB962C8B-B14F-4D97-AF65-F5344CB8AC3E}">
        <p14:creationId xmlns:p14="http://schemas.microsoft.com/office/powerpoint/2010/main" val="1350325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0C4E4-6E68-8992-01EA-727D15F86C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00ACA7-A5EF-42D6-9CBA-2AE2155E4BEB}"/>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B659BF2F-9A70-95A1-5CBD-950FA708757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a:p>
        </p:txBody>
      </p:sp>
      <p:sp>
        <p:nvSpPr>
          <p:cNvPr id="4" name="Slide Number Placeholder 3">
            <a:extLst>
              <a:ext uri="{FF2B5EF4-FFF2-40B4-BE49-F238E27FC236}">
                <a16:creationId xmlns:a16="http://schemas.microsoft.com/office/drawing/2014/main" id="{33432325-0610-F27E-1F4C-7B4789B40220}"/>
              </a:ext>
            </a:extLst>
          </p:cNvPr>
          <p:cNvSpPr>
            <a:spLocks noGrp="1"/>
          </p:cNvSpPr>
          <p:nvPr>
            <p:ph type="sldNum" sz="quarter" idx="5"/>
          </p:nvPr>
        </p:nvSpPr>
        <p:spPr/>
        <p:txBody>
          <a:bodyPr/>
          <a:lstStyle/>
          <a:p>
            <a:fld id="{D40345AC-9F92-4C74-839D-24044B61ADEB}" type="slidenum">
              <a:rPr lang="en-NZ" smtClean="0"/>
              <a:t>32</a:t>
            </a:fld>
            <a:endParaRPr lang="en-NZ"/>
          </a:p>
        </p:txBody>
      </p:sp>
    </p:spTree>
    <p:extLst>
      <p:ext uri="{BB962C8B-B14F-4D97-AF65-F5344CB8AC3E}">
        <p14:creationId xmlns:p14="http://schemas.microsoft.com/office/powerpoint/2010/main" val="28910220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11399-FA78-7032-FF6A-52035CED13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A49576-36C3-0EEC-C525-9BC4B8403EC1}"/>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D7B63FD6-175B-A47B-B70A-B0CA26D75AE3}"/>
              </a:ext>
            </a:extLst>
          </p:cNvPr>
          <p:cNvSpPr>
            <a:spLocks noGrp="1"/>
          </p:cNvSpPr>
          <p:nvPr>
            <p:ph type="body" idx="1"/>
          </p:nvPr>
        </p:nvSpPr>
        <p:spPr/>
        <p:txBody>
          <a:bodyPr/>
          <a:lstStyle/>
          <a:p>
            <a:r>
              <a:rPr lang="en-NZ" sz="1200" kern="1200" dirty="0">
                <a:solidFill>
                  <a:schemeClr val="tx1"/>
                </a:solidFill>
                <a:effectLst/>
                <a:latin typeface="+mn-lt"/>
                <a:ea typeface="+mn-ea"/>
                <a:cs typeface="+mn-cs"/>
              </a:rPr>
              <a:t>The overall process has been separated into high level phases according to who is interacting with a disabled person or caregiver.</a:t>
            </a:r>
          </a:p>
          <a:p>
            <a:r>
              <a:rPr lang="en-NZ" sz="1200" kern="1200" dirty="0">
                <a:solidFill>
                  <a:schemeClr val="tx1"/>
                </a:solidFill>
                <a:effectLst/>
                <a:latin typeface="+mn-lt"/>
                <a:ea typeface="+mn-ea"/>
                <a:cs typeface="+mn-cs"/>
              </a:rPr>
              <a:t>The phases are:</a:t>
            </a:r>
          </a:p>
          <a:p>
            <a:pPr marL="228600" lvl="0" indent="-228600">
              <a:buFont typeface="+mj-lt"/>
              <a:buAutoNum type="arabicPeriod"/>
            </a:pPr>
            <a:r>
              <a:rPr lang="en-NZ" sz="1200" kern="1200" dirty="0">
                <a:solidFill>
                  <a:schemeClr val="tx1"/>
                </a:solidFill>
                <a:effectLst/>
                <a:latin typeface="+mn-lt"/>
                <a:ea typeface="+mn-ea"/>
                <a:cs typeface="+mn-cs"/>
              </a:rPr>
              <a:t>Referral and Needs Assessment</a:t>
            </a:r>
          </a:p>
          <a:p>
            <a:pPr marL="228600" lvl="0" indent="-228600">
              <a:buFont typeface="+mj-lt"/>
              <a:buAutoNum type="arabicPeriod"/>
            </a:pPr>
            <a:r>
              <a:rPr lang="en-NZ" sz="1200" kern="1200" dirty="0">
                <a:solidFill>
                  <a:schemeClr val="tx1"/>
                </a:solidFill>
                <a:effectLst/>
                <a:latin typeface="+mn-lt"/>
                <a:ea typeface="+mn-ea"/>
                <a:cs typeface="+mn-cs"/>
              </a:rPr>
              <a:t>Service Coordination</a:t>
            </a:r>
          </a:p>
          <a:p>
            <a:br>
              <a:rPr lang="en-NZ" sz="1200" kern="1200" dirty="0">
                <a:solidFill>
                  <a:schemeClr val="tx1"/>
                </a:solidFill>
                <a:effectLst/>
                <a:latin typeface="+mn-lt"/>
                <a:ea typeface="+mn-ea"/>
                <a:cs typeface="+mn-cs"/>
              </a:rPr>
            </a:br>
            <a:endParaRPr lang="en-NZ" dirty="0"/>
          </a:p>
        </p:txBody>
      </p:sp>
      <p:sp>
        <p:nvSpPr>
          <p:cNvPr id="4" name="Slide Number Placeholder 3">
            <a:extLst>
              <a:ext uri="{FF2B5EF4-FFF2-40B4-BE49-F238E27FC236}">
                <a16:creationId xmlns:a16="http://schemas.microsoft.com/office/drawing/2014/main" id="{DF7D084C-404A-ABC4-3F4C-4EE662041C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345AC-9F92-4C74-839D-24044B61ADEB}" type="slidenum">
              <a:rPr kumimoji="0" lang="en-N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N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10628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sz="1200"/>
          </a:p>
        </p:txBody>
      </p:sp>
      <p:sp>
        <p:nvSpPr>
          <p:cNvPr id="4" name="Slide Number Placeholder 3"/>
          <p:cNvSpPr>
            <a:spLocks noGrp="1"/>
          </p:cNvSpPr>
          <p:nvPr>
            <p:ph type="sldNum" sz="quarter" idx="5"/>
          </p:nvPr>
        </p:nvSpPr>
        <p:spPr/>
        <p:txBody>
          <a:bodyPr/>
          <a:lstStyle/>
          <a:p>
            <a:fld id="{D40345AC-9F92-4C74-839D-24044B61ADEB}" type="slidenum">
              <a:rPr lang="en-NZ" smtClean="0"/>
              <a:t>34</a:t>
            </a:fld>
            <a:endParaRPr lang="en-NZ"/>
          </a:p>
        </p:txBody>
      </p:sp>
    </p:spTree>
    <p:extLst>
      <p:ext uri="{BB962C8B-B14F-4D97-AF65-F5344CB8AC3E}">
        <p14:creationId xmlns:p14="http://schemas.microsoft.com/office/powerpoint/2010/main" val="31691514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35</a:t>
            </a:fld>
            <a:endParaRPr lang="en-NZ"/>
          </a:p>
        </p:txBody>
      </p:sp>
    </p:spTree>
    <p:extLst>
      <p:ext uri="{BB962C8B-B14F-4D97-AF65-F5344CB8AC3E}">
        <p14:creationId xmlns:p14="http://schemas.microsoft.com/office/powerpoint/2010/main" val="28574327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1"/>
          </a:p>
        </p:txBody>
      </p:sp>
      <p:sp>
        <p:nvSpPr>
          <p:cNvPr id="4" name="Slide Number Placeholder 3"/>
          <p:cNvSpPr>
            <a:spLocks noGrp="1"/>
          </p:cNvSpPr>
          <p:nvPr>
            <p:ph type="sldNum" sz="quarter" idx="5"/>
          </p:nvPr>
        </p:nvSpPr>
        <p:spPr/>
        <p:txBody>
          <a:bodyPr/>
          <a:lstStyle/>
          <a:p>
            <a:fld id="{D40345AC-9F92-4C74-839D-24044B61ADEB}" type="slidenum">
              <a:rPr lang="en-NZ" smtClean="0"/>
              <a:t>36</a:t>
            </a:fld>
            <a:endParaRPr lang="en-NZ"/>
          </a:p>
        </p:txBody>
      </p:sp>
    </p:spTree>
    <p:extLst>
      <p:ext uri="{BB962C8B-B14F-4D97-AF65-F5344CB8AC3E}">
        <p14:creationId xmlns:p14="http://schemas.microsoft.com/office/powerpoint/2010/main" val="341796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40673-31C1-F686-D3C4-3F58C4A692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4342C9-AFA2-7490-BBD3-A912B7E1726F}"/>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9E59726C-183D-4A62-A24F-2753909DB4D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a:p>
        </p:txBody>
      </p:sp>
      <p:sp>
        <p:nvSpPr>
          <p:cNvPr id="4" name="Slide Number Placeholder 3">
            <a:extLst>
              <a:ext uri="{FF2B5EF4-FFF2-40B4-BE49-F238E27FC236}">
                <a16:creationId xmlns:a16="http://schemas.microsoft.com/office/drawing/2014/main" id="{45F819B4-B136-65BD-0A6E-E0CB536DF3E1}"/>
              </a:ext>
            </a:extLst>
          </p:cNvPr>
          <p:cNvSpPr>
            <a:spLocks noGrp="1"/>
          </p:cNvSpPr>
          <p:nvPr>
            <p:ph type="sldNum" sz="quarter" idx="5"/>
          </p:nvPr>
        </p:nvSpPr>
        <p:spPr/>
        <p:txBody>
          <a:bodyPr/>
          <a:lstStyle/>
          <a:p>
            <a:fld id="{D40345AC-9F92-4C74-839D-24044B61ADEB}" type="slidenum">
              <a:rPr lang="en-NZ" smtClean="0"/>
              <a:t>37</a:t>
            </a:fld>
            <a:endParaRPr lang="en-NZ"/>
          </a:p>
        </p:txBody>
      </p:sp>
    </p:spTree>
    <p:extLst>
      <p:ext uri="{BB962C8B-B14F-4D97-AF65-F5344CB8AC3E}">
        <p14:creationId xmlns:p14="http://schemas.microsoft.com/office/powerpoint/2010/main" val="5187682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38</a:t>
            </a:fld>
            <a:endParaRPr lang="en-NZ"/>
          </a:p>
        </p:txBody>
      </p:sp>
    </p:spTree>
    <p:extLst>
      <p:ext uri="{BB962C8B-B14F-4D97-AF65-F5344CB8AC3E}">
        <p14:creationId xmlns:p14="http://schemas.microsoft.com/office/powerpoint/2010/main" val="30440626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AEB6B-E877-F59B-3CA3-F65FE39D1B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627FD4-8A17-4051-DC4E-49758B227846}"/>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632EEE53-EC39-057C-2CC2-DAC38A64E76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a:p>
        </p:txBody>
      </p:sp>
      <p:sp>
        <p:nvSpPr>
          <p:cNvPr id="4" name="Slide Number Placeholder 3">
            <a:extLst>
              <a:ext uri="{FF2B5EF4-FFF2-40B4-BE49-F238E27FC236}">
                <a16:creationId xmlns:a16="http://schemas.microsoft.com/office/drawing/2014/main" id="{170A2094-1532-798B-B259-6C9AC5A17F5D}"/>
              </a:ext>
            </a:extLst>
          </p:cNvPr>
          <p:cNvSpPr>
            <a:spLocks noGrp="1"/>
          </p:cNvSpPr>
          <p:nvPr>
            <p:ph type="sldNum" sz="quarter" idx="5"/>
          </p:nvPr>
        </p:nvSpPr>
        <p:spPr/>
        <p:txBody>
          <a:bodyPr/>
          <a:lstStyle/>
          <a:p>
            <a:fld id="{D40345AC-9F92-4C74-839D-24044B61ADEB}" type="slidenum">
              <a:rPr lang="en-NZ" smtClean="0"/>
              <a:t>39</a:t>
            </a:fld>
            <a:endParaRPr lang="en-NZ"/>
          </a:p>
        </p:txBody>
      </p:sp>
    </p:spTree>
    <p:extLst>
      <p:ext uri="{BB962C8B-B14F-4D97-AF65-F5344CB8AC3E}">
        <p14:creationId xmlns:p14="http://schemas.microsoft.com/office/powerpoint/2010/main" val="3053674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a:t>REMINDER: Start Recording</a:t>
            </a:r>
          </a:p>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4</a:t>
            </a:fld>
            <a:endParaRPr lang="en-NZ"/>
          </a:p>
        </p:txBody>
      </p:sp>
    </p:spTree>
    <p:extLst>
      <p:ext uri="{BB962C8B-B14F-4D97-AF65-F5344CB8AC3E}">
        <p14:creationId xmlns:p14="http://schemas.microsoft.com/office/powerpoint/2010/main" val="16991345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40</a:t>
            </a:fld>
            <a:endParaRPr lang="en-NZ"/>
          </a:p>
        </p:txBody>
      </p:sp>
    </p:spTree>
    <p:extLst>
      <p:ext uri="{BB962C8B-B14F-4D97-AF65-F5344CB8AC3E}">
        <p14:creationId xmlns:p14="http://schemas.microsoft.com/office/powerpoint/2010/main" val="14133675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41</a:t>
            </a:fld>
            <a:endParaRPr lang="en-NZ"/>
          </a:p>
        </p:txBody>
      </p:sp>
    </p:spTree>
    <p:extLst>
      <p:ext uri="{BB962C8B-B14F-4D97-AF65-F5344CB8AC3E}">
        <p14:creationId xmlns:p14="http://schemas.microsoft.com/office/powerpoint/2010/main" val="39223196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D3F20-A4A0-CD30-13B0-74AAE9D38A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856666-3E53-1321-4A1C-D68C375BCF62}"/>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74D6640D-48D2-A0D7-77A9-25E983B6FD0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a:p>
        </p:txBody>
      </p:sp>
      <p:sp>
        <p:nvSpPr>
          <p:cNvPr id="4" name="Slide Number Placeholder 3">
            <a:extLst>
              <a:ext uri="{FF2B5EF4-FFF2-40B4-BE49-F238E27FC236}">
                <a16:creationId xmlns:a16="http://schemas.microsoft.com/office/drawing/2014/main" id="{42DFF448-969C-45D8-9D56-91310AC0878F}"/>
              </a:ext>
            </a:extLst>
          </p:cNvPr>
          <p:cNvSpPr>
            <a:spLocks noGrp="1"/>
          </p:cNvSpPr>
          <p:nvPr>
            <p:ph type="sldNum" sz="quarter" idx="5"/>
          </p:nvPr>
        </p:nvSpPr>
        <p:spPr/>
        <p:txBody>
          <a:bodyPr/>
          <a:lstStyle/>
          <a:p>
            <a:fld id="{D40345AC-9F92-4C74-839D-24044B61ADEB}" type="slidenum">
              <a:rPr lang="en-NZ" smtClean="0"/>
              <a:t>42</a:t>
            </a:fld>
            <a:endParaRPr lang="en-NZ"/>
          </a:p>
        </p:txBody>
      </p:sp>
    </p:spTree>
    <p:extLst>
      <p:ext uri="{BB962C8B-B14F-4D97-AF65-F5344CB8AC3E}">
        <p14:creationId xmlns:p14="http://schemas.microsoft.com/office/powerpoint/2010/main" val="9380998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1" kern="1200">
                <a:solidFill>
                  <a:schemeClr val="tx1"/>
                </a:solidFill>
                <a:effectLst/>
                <a:latin typeface="+mn-lt"/>
                <a:ea typeface="+mn-ea"/>
                <a:cs typeface="+mn-cs"/>
              </a:rPr>
              <a:t>Note - Two versions of the Pre-Assessment Letter</a:t>
            </a:r>
            <a:endParaRPr lang="en-NZ" sz="1200" kern="1200">
              <a:solidFill>
                <a:schemeClr val="tx1"/>
              </a:solidFill>
              <a:effectLst/>
              <a:latin typeface="+mn-lt"/>
              <a:ea typeface="+mn-ea"/>
              <a:cs typeface="+mn-cs"/>
            </a:endParaRPr>
          </a:p>
          <a:p>
            <a:pPr lvl="0"/>
            <a:r>
              <a:rPr lang="en-NZ" sz="1200" b="1" i="1" kern="1200">
                <a:solidFill>
                  <a:schemeClr val="tx1"/>
                </a:solidFill>
                <a:effectLst/>
                <a:latin typeface="+mn-lt"/>
                <a:ea typeface="+mn-ea"/>
                <a:cs typeface="+mn-cs"/>
              </a:rPr>
              <a:t>One for a disabled person who is 18 years or older and doesn’t have a legally appointed guardian, and the other for guardians</a:t>
            </a:r>
            <a:endParaRPr lang="en-NZ" sz="1200" kern="1200">
              <a:solidFill>
                <a:schemeClr val="tx1"/>
              </a:solidFill>
              <a:effectLst/>
              <a:latin typeface="+mn-lt"/>
              <a:ea typeface="+mn-ea"/>
              <a:cs typeface="+mn-cs"/>
            </a:endParaRPr>
          </a:p>
          <a:p>
            <a:pPr lvl="0"/>
            <a:r>
              <a:rPr lang="en-NZ" sz="1200" b="1" i="1" kern="1200">
                <a:solidFill>
                  <a:schemeClr val="tx1"/>
                </a:solidFill>
                <a:effectLst/>
                <a:latin typeface="+mn-lt"/>
                <a:ea typeface="+mn-ea"/>
                <a:cs typeface="+mn-cs"/>
              </a:rPr>
              <a:t>One for the parent or caregiver (when disabled person is under 18 years, or requires support)</a:t>
            </a:r>
            <a:endParaRPr lang="en-NZ" sz="1200" kern="1200">
              <a:solidFill>
                <a:schemeClr val="tx1"/>
              </a:solidFill>
              <a:effectLst/>
              <a:latin typeface="+mn-lt"/>
              <a:ea typeface="+mn-ea"/>
              <a:cs typeface="+mn-cs"/>
            </a:endParaRPr>
          </a:p>
          <a:p>
            <a:r>
              <a:rPr lang="en-NZ" sz="1200" b="1" i="1" kern="1200">
                <a:solidFill>
                  <a:schemeClr val="tx1"/>
                </a:solidFill>
                <a:effectLst/>
                <a:latin typeface="+mn-lt"/>
                <a:ea typeface="+mn-ea"/>
                <a:cs typeface="+mn-cs"/>
              </a:rPr>
              <a:t>NASC and EGL sites are to use the version that applies to the situation of the person being assessed.</a:t>
            </a:r>
            <a:endParaRPr lang="en-NZ" sz="1200" kern="1200">
              <a:solidFill>
                <a:schemeClr val="tx1"/>
              </a:solidFill>
              <a:effectLst/>
              <a:latin typeface="+mn-lt"/>
              <a:ea typeface="+mn-ea"/>
              <a:cs typeface="+mn-cs"/>
            </a:endParaRPr>
          </a:p>
          <a:p>
            <a:r>
              <a:rPr lang="en-NZ" sz="1200" i="1" kern="1200">
                <a:solidFill>
                  <a:schemeClr val="tx1"/>
                </a:solidFill>
                <a:effectLst/>
                <a:latin typeface="+mn-lt"/>
                <a:ea typeface="+mn-ea"/>
                <a:cs typeface="+mn-cs"/>
              </a:rPr>
              <a:t>NB letters are not yet formatted to allow for letterhead etc. </a:t>
            </a:r>
            <a:endParaRPr lang="en-NZ" sz="1200" kern="1200">
              <a:solidFill>
                <a:schemeClr val="tx1"/>
              </a:solidFill>
              <a:effectLst/>
              <a:latin typeface="+mn-lt"/>
              <a:ea typeface="+mn-ea"/>
              <a:cs typeface="+mn-cs"/>
            </a:endParaRPr>
          </a:p>
          <a:p>
            <a:r>
              <a:rPr lang="en-NZ" sz="1200" b="1" i="1" u="sng" kern="1200">
                <a:solidFill>
                  <a:schemeClr val="tx1"/>
                </a:solidFill>
                <a:effectLst/>
                <a:latin typeface="+mn-lt"/>
                <a:ea typeface="+mn-ea"/>
                <a:cs typeface="+mn-cs"/>
              </a:rPr>
              <a:t>Development and Testing</a:t>
            </a:r>
            <a:endParaRPr lang="en-NZ" sz="1200" kern="1200">
              <a:solidFill>
                <a:schemeClr val="tx1"/>
              </a:solidFill>
              <a:effectLst/>
              <a:latin typeface="+mn-lt"/>
              <a:ea typeface="+mn-ea"/>
              <a:cs typeface="+mn-cs"/>
            </a:endParaRPr>
          </a:p>
          <a:p>
            <a:r>
              <a:rPr lang="en-NZ" sz="1200" b="1" i="1" kern="1200">
                <a:solidFill>
                  <a:schemeClr val="tx1"/>
                </a:solidFill>
                <a:effectLst/>
                <a:latin typeface="+mn-lt"/>
                <a:ea typeface="+mn-ea"/>
                <a:cs typeface="+mn-cs"/>
              </a:rPr>
              <a:t>The letters have been through a rigorous development, review and testing process which included the NASC Expert Advisory and Testing Group. </a:t>
            </a:r>
          </a:p>
          <a:p>
            <a:r>
              <a:rPr lang="en-NZ" sz="1200" i="1" kern="1200">
                <a:solidFill>
                  <a:schemeClr val="tx1"/>
                </a:solidFill>
                <a:effectLst/>
                <a:latin typeface="+mn-lt"/>
                <a:ea typeface="+mn-ea"/>
                <a:cs typeface="+mn-cs"/>
              </a:rPr>
              <a:t> </a:t>
            </a:r>
            <a:endParaRPr lang="en-NZ" sz="1200" kern="1200">
              <a:solidFill>
                <a:schemeClr val="tx1"/>
              </a:solidFill>
              <a:effectLst/>
              <a:latin typeface="+mn-lt"/>
              <a:ea typeface="+mn-ea"/>
              <a:cs typeface="+mn-cs"/>
            </a:endParaRPr>
          </a:p>
          <a:p>
            <a:br>
              <a:rPr lang="en-NZ" sz="1200" i="1" kern="1200">
                <a:solidFill>
                  <a:schemeClr val="tx1"/>
                </a:solidFill>
                <a:effectLst/>
                <a:latin typeface="+mn-lt"/>
                <a:ea typeface="+mn-ea"/>
                <a:cs typeface="+mn-cs"/>
              </a:rPr>
            </a:br>
            <a:endParaRPr lang="en-NZ">
              <a:effectLst/>
            </a:endParaRPr>
          </a:p>
          <a:p>
            <a:r>
              <a:rPr lang="en-NZ" sz="1200" i="1" kern="1200">
                <a:solidFill>
                  <a:schemeClr val="tx1"/>
                </a:solidFill>
                <a:effectLst/>
                <a:latin typeface="+mn-lt"/>
                <a:ea typeface="+mn-ea"/>
                <a:cs typeface="+mn-cs"/>
              </a:rPr>
              <a:t> </a:t>
            </a:r>
            <a:endParaRPr lang="en-NZ" sz="1200" kern="1200">
              <a:solidFill>
                <a:schemeClr val="tx1"/>
              </a:solidFill>
              <a:effectLst/>
              <a:latin typeface="+mn-lt"/>
              <a:ea typeface="+mn-ea"/>
              <a:cs typeface="+mn-cs"/>
            </a:endParaRPr>
          </a:p>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43</a:t>
            </a:fld>
            <a:endParaRPr lang="en-NZ"/>
          </a:p>
        </p:txBody>
      </p:sp>
    </p:spTree>
    <p:extLst>
      <p:ext uri="{BB962C8B-B14F-4D97-AF65-F5344CB8AC3E}">
        <p14:creationId xmlns:p14="http://schemas.microsoft.com/office/powerpoint/2010/main" val="31201310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D5693-024E-9962-CC6E-4C2660BF77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9E5322-99D5-E1B6-7B54-3ACBE72E642A}"/>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518E50DB-74D9-9E24-1352-6D4C1B12352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a:p>
        </p:txBody>
      </p:sp>
      <p:sp>
        <p:nvSpPr>
          <p:cNvPr id="4" name="Slide Number Placeholder 3">
            <a:extLst>
              <a:ext uri="{FF2B5EF4-FFF2-40B4-BE49-F238E27FC236}">
                <a16:creationId xmlns:a16="http://schemas.microsoft.com/office/drawing/2014/main" id="{52800352-4E80-AE61-67BE-F6E0BC3A8409}"/>
              </a:ext>
            </a:extLst>
          </p:cNvPr>
          <p:cNvSpPr>
            <a:spLocks noGrp="1"/>
          </p:cNvSpPr>
          <p:nvPr>
            <p:ph type="sldNum" sz="quarter" idx="5"/>
          </p:nvPr>
        </p:nvSpPr>
        <p:spPr/>
        <p:txBody>
          <a:bodyPr/>
          <a:lstStyle/>
          <a:p>
            <a:fld id="{D40345AC-9F92-4C74-839D-24044B61ADEB}" type="slidenum">
              <a:rPr lang="en-NZ" smtClean="0"/>
              <a:t>44</a:t>
            </a:fld>
            <a:endParaRPr lang="en-NZ"/>
          </a:p>
        </p:txBody>
      </p:sp>
    </p:spTree>
    <p:extLst>
      <p:ext uri="{BB962C8B-B14F-4D97-AF65-F5344CB8AC3E}">
        <p14:creationId xmlns:p14="http://schemas.microsoft.com/office/powerpoint/2010/main" val="1764069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E92AB-CB95-60B8-849A-4803FC8B2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113E2B-6B32-40EC-5E76-1594B034D2E5}"/>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7232259B-E2DE-64EC-A4E9-27AA6F95167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a:p>
        </p:txBody>
      </p:sp>
      <p:sp>
        <p:nvSpPr>
          <p:cNvPr id="4" name="Slide Number Placeholder 3">
            <a:extLst>
              <a:ext uri="{FF2B5EF4-FFF2-40B4-BE49-F238E27FC236}">
                <a16:creationId xmlns:a16="http://schemas.microsoft.com/office/drawing/2014/main" id="{23D5805D-B827-1793-FE40-7B4A8359B5B1}"/>
              </a:ext>
            </a:extLst>
          </p:cNvPr>
          <p:cNvSpPr>
            <a:spLocks noGrp="1"/>
          </p:cNvSpPr>
          <p:nvPr>
            <p:ph type="sldNum" sz="quarter" idx="5"/>
          </p:nvPr>
        </p:nvSpPr>
        <p:spPr/>
        <p:txBody>
          <a:bodyPr/>
          <a:lstStyle/>
          <a:p>
            <a:fld id="{D40345AC-9F92-4C74-839D-24044B61ADEB}" type="slidenum">
              <a:rPr lang="en-NZ" smtClean="0"/>
              <a:t>45</a:t>
            </a:fld>
            <a:endParaRPr lang="en-NZ"/>
          </a:p>
        </p:txBody>
      </p:sp>
    </p:spTree>
    <p:extLst>
      <p:ext uri="{BB962C8B-B14F-4D97-AF65-F5344CB8AC3E}">
        <p14:creationId xmlns:p14="http://schemas.microsoft.com/office/powerpoint/2010/main" val="28466634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E4609-2D51-5827-828E-BD56654D84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090DBA-28B0-1170-BD0F-4AED0FD60D89}"/>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8BFA2C72-B396-0A37-AF3A-5582C9F9805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a:p>
        </p:txBody>
      </p:sp>
      <p:sp>
        <p:nvSpPr>
          <p:cNvPr id="4" name="Slide Number Placeholder 3">
            <a:extLst>
              <a:ext uri="{FF2B5EF4-FFF2-40B4-BE49-F238E27FC236}">
                <a16:creationId xmlns:a16="http://schemas.microsoft.com/office/drawing/2014/main" id="{03B08D5D-DCE0-9158-2A21-E0F165AE7FEB}"/>
              </a:ext>
            </a:extLst>
          </p:cNvPr>
          <p:cNvSpPr>
            <a:spLocks noGrp="1"/>
          </p:cNvSpPr>
          <p:nvPr>
            <p:ph type="sldNum" sz="quarter" idx="5"/>
          </p:nvPr>
        </p:nvSpPr>
        <p:spPr/>
        <p:txBody>
          <a:bodyPr/>
          <a:lstStyle/>
          <a:p>
            <a:fld id="{D40345AC-9F92-4C74-839D-24044B61ADEB}" type="slidenum">
              <a:rPr lang="en-NZ" smtClean="0"/>
              <a:t>46</a:t>
            </a:fld>
            <a:endParaRPr lang="en-NZ"/>
          </a:p>
        </p:txBody>
      </p:sp>
    </p:spTree>
    <p:extLst>
      <p:ext uri="{BB962C8B-B14F-4D97-AF65-F5344CB8AC3E}">
        <p14:creationId xmlns:p14="http://schemas.microsoft.com/office/powerpoint/2010/main" val="26546856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a:solidFill>
                  <a:schemeClr val="tx1"/>
                </a:solidFill>
                <a:effectLst/>
                <a:latin typeface="+mn-lt"/>
                <a:ea typeface="+mn-ea"/>
                <a:cs typeface="+mn-cs"/>
              </a:rPr>
              <a:t>The letter templates will be published on the training web site along with the other resources. </a:t>
            </a:r>
          </a:p>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47</a:t>
            </a:fld>
            <a:endParaRPr lang="en-NZ"/>
          </a:p>
        </p:txBody>
      </p:sp>
    </p:spTree>
    <p:extLst>
      <p:ext uri="{BB962C8B-B14F-4D97-AF65-F5344CB8AC3E}">
        <p14:creationId xmlns:p14="http://schemas.microsoft.com/office/powerpoint/2010/main" val="10759445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3A25E-096D-5A8B-DD6E-E729E0EA12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9F10A-30B7-B574-6FD3-92A3BD3BAFA2}"/>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6FF6A7C0-8598-8CA3-5383-507DFAFF1A1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a:p>
        </p:txBody>
      </p:sp>
      <p:sp>
        <p:nvSpPr>
          <p:cNvPr id="4" name="Slide Number Placeholder 3">
            <a:extLst>
              <a:ext uri="{FF2B5EF4-FFF2-40B4-BE49-F238E27FC236}">
                <a16:creationId xmlns:a16="http://schemas.microsoft.com/office/drawing/2014/main" id="{8BC8B5AA-D8E4-313A-9B4C-E29F0FF4FA88}"/>
              </a:ext>
            </a:extLst>
          </p:cNvPr>
          <p:cNvSpPr>
            <a:spLocks noGrp="1"/>
          </p:cNvSpPr>
          <p:nvPr>
            <p:ph type="sldNum" sz="quarter" idx="5"/>
          </p:nvPr>
        </p:nvSpPr>
        <p:spPr/>
        <p:txBody>
          <a:bodyPr/>
          <a:lstStyle/>
          <a:p>
            <a:fld id="{D40345AC-9F92-4C74-839D-24044B61ADEB}" type="slidenum">
              <a:rPr lang="en-NZ" smtClean="0"/>
              <a:t>48</a:t>
            </a:fld>
            <a:endParaRPr lang="en-NZ"/>
          </a:p>
        </p:txBody>
      </p:sp>
    </p:spTree>
    <p:extLst>
      <p:ext uri="{BB962C8B-B14F-4D97-AF65-F5344CB8AC3E}">
        <p14:creationId xmlns:p14="http://schemas.microsoft.com/office/powerpoint/2010/main" val="32225368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5792D-9F11-F788-16C9-10E58A8C9E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1D4A6E-65B8-B4B3-9BCB-8B6A2AFC4C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B60721-4BE1-758D-364E-878421F06DC3}"/>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573EAA41-078A-568B-9029-A1BA19D5AAF7}"/>
              </a:ext>
            </a:extLst>
          </p:cNvPr>
          <p:cNvSpPr>
            <a:spLocks noGrp="1"/>
          </p:cNvSpPr>
          <p:nvPr>
            <p:ph type="sldNum" sz="quarter" idx="5"/>
          </p:nvPr>
        </p:nvSpPr>
        <p:spPr/>
        <p:txBody>
          <a:bodyPr/>
          <a:lstStyle/>
          <a:p>
            <a:fld id="{D40345AC-9F92-4C74-839D-24044B61ADEB}" type="slidenum">
              <a:rPr lang="en-NZ" smtClean="0"/>
              <a:t>49</a:t>
            </a:fld>
            <a:endParaRPr lang="en-NZ"/>
          </a:p>
        </p:txBody>
      </p:sp>
    </p:spTree>
    <p:extLst>
      <p:ext uri="{BB962C8B-B14F-4D97-AF65-F5344CB8AC3E}">
        <p14:creationId xmlns:p14="http://schemas.microsoft.com/office/powerpoint/2010/main" val="389810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5</a:t>
            </a:fld>
            <a:endParaRPr lang="en-NZ"/>
          </a:p>
        </p:txBody>
      </p:sp>
    </p:spTree>
    <p:extLst>
      <p:ext uri="{BB962C8B-B14F-4D97-AF65-F5344CB8AC3E}">
        <p14:creationId xmlns:p14="http://schemas.microsoft.com/office/powerpoint/2010/main" val="20303917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50</a:t>
            </a:fld>
            <a:endParaRPr lang="en-NZ"/>
          </a:p>
        </p:txBody>
      </p:sp>
    </p:spTree>
    <p:extLst>
      <p:ext uri="{BB962C8B-B14F-4D97-AF65-F5344CB8AC3E}">
        <p14:creationId xmlns:p14="http://schemas.microsoft.com/office/powerpoint/2010/main" val="7189769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51</a:t>
            </a:fld>
            <a:endParaRPr lang="en-NZ"/>
          </a:p>
        </p:txBody>
      </p:sp>
    </p:spTree>
    <p:extLst>
      <p:ext uri="{BB962C8B-B14F-4D97-AF65-F5344CB8AC3E}">
        <p14:creationId xmlns:p14="http://schemas.microsoft.com/office/powerpoint/2010/main" val="530497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a:t>REMINDER: Stop Recording</a:t>
            </a:r>
          </a:p>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52</a:t>
            </a:fld>
            <a:endParaRPr lang="en-NZ"/>
          </a:p>
        </p:txBody>
      </p:sp>
    </p:spTree>
    <p:extLst>
      <p:ext uri="{BB962C8B-B14F-4D97-AF65-F5344CB8AC3E}">
        <p14:creationId xmlns:p14="http://schemas.microsoft.com/office/powerpoint/2010/main" val="35928743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a:t>REMINDER: Start Recording</a:t>
            </a:r>
          </a:p>
          <a:p>
            <a:endParaRPr lang="en-NZ"/>
          </a:p>
          <a:p>
            <a:endParaRPr lang="en-NZ"/>
          </a:p>
          <a:p>
            <a:pPr marL="171450" indent="-171450">
              <a:buFont typeface="Arial" panose="020B0604020202020204" pitchFamily="34" charset="0"/>
              <a:buChar char="•"/>
            </a:pPr>
            <a:r>
              <a:rPr lang="en-NZ" sz="1200" kern="1200">
                <a:solidFill>
                  <a:schemeClr val="tx1"/>
                </a:solidFill>
                <a:effectLst/>
                <a:latin typeface="+mn-lt"/>
                <a:ea typeface="+mn-ea"/>
                <a:cs typeface="+mn-cs"/>
              </a:rPr>
              <a:t>Some slightly different terminology you will read here – we will create a glossary as a supplementary info</a:t>
            </a:r>
          </a:p>
          <a:p>
            <a:pPr marL="171450" indent="-171450">
              <a:buFont typeface="Arial" panose="020B0604020202020204" pitchFamily="34" charset="0"/>
              <a:buChar char="•"/>
            </a:pPr>
            <a:r>
              <a:rPr lang="en-NZ" sz="1200" kern="1200">
                <a:solidFill>
                  <a:schemeClr val="tx1"/>
                </a:solidFill>
                <a:effectLst/>
                <a:latin typeface="+mn-lt"/>
                <a:ea typeface="+mn-ea"/>
                <a:cs typeface="+mn-cs"/>
              </a:rPr>
              <a:t>I.e. when we talk about “assessment” = how we get information from engagement and enquiry steps</a:t>
            </a:r>
          </a:p>
          <a:p>
            <a:pPr marL="171450" indent="-171450">
              <a:buFont typeface="Arial" panose="020B0604020202020204" pitchFamily="34" charset="0"/>
              <a:buChar char="•"/>
            </a:pPr>
            <a:r>
              <a:rPr lang="en-NZ" sz="1200" kern="1200">
                <a:solidFill>
                  <a:schemeClr val="tx1"/>
                </a:solidFill>
                <a:effectLst/>
                <a:latin typeface="+mn-lt"/>
                <a:ea typeface="+mn-ea"/>
                <a:cs typeface="+mn-cs"/>
              </a:rPr>
              <a:t>Better support the mgmt. of disabled people’s needs</a:t>
            </a:r>
          </a:p>
          <a:p>
            <a:pPr marL="171450" indent="-171450">
              <a:buFont typeface="Arial" panose="020B0604020202020204" pitchFamily="34" charset="0"/>
              <a:buChar char="•"/>
            </a:pPr>
            <a:r>
              <a:rPr lang="en-NZ" sz="1200" kern="1200">
                <a:solidFill>
                  <a:schemeClr val="tx1"/>
                </a:solidFill>
                <a:effectLst/>
                <a:latin typeface="+mn-lt"/>
                <a:ea typeface="+mn-ea"/>
                <a:cs typeface="+mn-cs"/>
              </a:rPr>
              <a:t>Consistency of data capture</a:t>
            </a:r>
          </a:p>
          <a:p>
            <a:pPr marL="171450" indent="-171450">
              <a:buFont typeface="Arial" panose="020B0604020202020204" pitchFamily="34" charset="0"/>
              <a:buChar char="•"/>
            </a:pPr>
            <a:r>
              <a:rPr lang="en-NZ" sz="1200" kern="1200">
                <a:solidFill>
                  <a:schemeClr val="tx1"/>
                </a:solidFill>
                <a:effectLst/>
                <a:latin typeface="+mn-lt"/>
                <a:ea typeface="+mn-ea"/>
                <a:cs typeface="+mn-cs"/>
              </a:rPr>
              <a:t>Allow NASCs to better forecast and predict support budgets</a:t>
            </a:r>
          </a:p>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53</a:t>
            </a:fld>
            <a:endParaRPr lang="en-NZ"/>
          </a:p>
        </p:txBody>
      </p:sp>
    </p:spTree>
    <p:extLst>
      <p:ext uri="{BB962C8B-B14F-4D97-AF65-F5344CB8AC3E}">
        <p14:creationId xmlns:p14="http://schemas.microsoft.com/office/powerpoint/2010/main" val="33350822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54</a:t>
            </a:fld>
            <a:endParaRPr lang="en-NZ"/>
          </a:p>
        </p:txBody>
      </p:sp>
    </p:spTree>
    <p:extLst>
      <p:ext uri="{BB962C8B-B14F-4D97-AF65-F5344CB8AC3E}">
        <p14:creationId xmlns:p14="http://schemas.microsoft.com/office/powerpoint/2010/main" val="3229205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0BCFC-0C4D-191D-E225-8EBA39334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08857C-0445-DD8A-A824-3A0D9253D5EB}"/>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C1093B00-1A11-829A-B38D-EFD1D54D4867}"/>
              </a:ext>
            </a:extLst>
          </p:cNvPr>
          <p:cNvSpPr>
            <a:spLocks noGrp="1"/>
          </p:cNvSpPr>
          <p:nvPr>
            <p:ph type="body" idx="1"/>
          </p:nvPr>
        </p:nvSpPr>
        <p:spPr/>
        <p:txBody>
          <a:bodyPr/>
          <a:lstStyle/>
          <a:p>
            <a:r>
              <a:rPr lang="en-NZ" sz="1200" kern="1200" dirty="0">
                <a:solidFill>
                  <a:schemeClr val="tx1"/>
                </a:solidFill>
                <a:effectLst/>
                <a:latin typeface="+mn-lt"/>
                <a:ea typeface="+mn-ea"/>
                <a:cs typeface="+mn-cs"/>
              </a:rPr>
              <a:t>The overall process has been separated into high level phases according to who is interacting with a disabled person or caregiver.</a:t>
            </a:r>
          </a:p>
          <a:p>
            <a:r>
              <a:rPr lang="en-NZ" sz="1200" kern="1200" dirty="0">
                <a:solidFill>
                  <a:schemeClr val="tx1"/>
                </a:solidFill>
                <a:effectLst/>
                <a:latin typeface="+mn-lt"/>
                <a:ea typeface="+mn-ea"/>
                <a:cs typeface="+mn-cs"/>
              </a:rPr>
              <a:t>The phases are:</a:t>
            </a:r>
          </a:p>
          <a:p>
            <a:pPr marL="228600" lvl="0" indent="-228600">
              <a:buFont typeface="+mj-lt"/>
              <a:buAutoNum type="arabicPeriod"/>
            </a:pPr>
            <a:r>
              <a:rPr lang="en-NZ" sz="1200" kern="1200" dirty="0">
                <a:solidFill>
                  <a:schemeClr val="tx1"/>
                </a:solidFill>
                <a:effectLst/>
                <a:latin typeface="+mn-lt"/>
                <a:ea typeface="+mn-ea"/>
                <a:cs typeface="+mn-cs"/>
              </a:rPr>
              <a:t>Referral and Needs Assessment</a:t>
            </a:r>
          </a:p>
          <a:p>
            <a:pPr marL="228600" lvl="0" indent="-228600">
              <a:buFont typeface="+mj-lt"/>
              <a:buAutoNum type="arabicPeriod"/>
            </a:pPr>
            <a:r>
              <a:rPr lang="en-NZ" sz="1200" kern="1200" dirty="0">
                <a:solidFill>
                  <a:schemeClr val="tx1"/>
                </a:solidFill>
                <a:effectLst/>
                <a:latin typeface="+mn-lt"/>
                <a:ea typeface="+mn-ea"/>
                <a:cs typeface="+mn-cs"/>
              </a:rPr>
              <a:t>Service Coordination</a:t>
            </a:r>
          </a:p>
          <a:p>
            <a:br>
              <a:rPr lang="en-NZ" sz="1200" kern="1200" dirty="0">
                <a:solidFill>
                  <a:schemeClr val="tx1"/>
                </a:solidFill>
                <a:effectLst/>
                <a:latin typeface="+mn-lt"/>
                <a:ea typeface="+mn-ea"/>
                <a:cs typeface="+mn-cs"/>
              </a:rPr>
            </a:br>
            <a:endParaRPr lang="en-NZ" dirty="0"/>
          </a:p>
        </p:txBody>
      </p:sp>
      <p:sp>
        <p:nvSpPr>
          <p:cNvPr id="4" name="Slide Number Placeholder 3">
            <a:extLst>
              <a:ext uri="{FF2B5EF4-FFF2-40B4-BE49-F238E27FC236}">
                <a16:creationId xmlns:a16="http://schemas.microsoft.com/office/drawing/2014/main" id="{09241F94-4D70-8D10-76FA-DEA3F09968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345AC-9F92-4C74-839D-24044B61ADEB}" type="slidenum">
              <a:rPr kumimoji="0" lang="en-N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N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20616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a:solidFill>
                  <a:schemeClr val="tx1"/>
                </a:solidFill>
                <a:effectLst/>
                <a:latin typeface="+mn-lt"/>
                <a:ea typeface="+mn-ea"/>
                <a:cs typeface="+mn-cs"/>
              </a:rPr>
              <a:t>New assessment tool: </a:t>
            </a:r>
            <a:r>
              <a:rPr lang="en-NZ" sz="1200">
                <a:solidFill>
                  <a:srgbClr val="000000"/>
                </a:solidFill>
                <a:latin typeface="Roboto" panose="02000000000000000000" pitchFamily="2" charset="0"/>
              </a:rPr>
              <a:t>This will require needs assessment questions to be recorded in a different way to what you are used to. </a:t>
            </a:r>
            <a:r>
              <a:rPr lang="en-NZ" sz="1200" b="1">
                <a:solidFill>
                  <a:srgbClr val="000000"/>
                </a:solidFill>
                <a:latin typeface="Roboto" panose="02000000000000000000" pitchFamily="2" charset="0"/>
              </a:rPr>
              <a:t>T</a:t>
            </a:r>
            <a:r>
              <a:rPr lang="en-NZ" sz="1200" b="1" kern="1200">
                <a:solidFill>
                  <a:schemeClr val="tx1"/>
                </a:solidFill>
                <a:effectLst/>
                <a:latin typeface="+mn-lt"/>
                <a:ea typeface="+mn-ea"/>
                <a:cs typeface="+mn-cs"/>
              </a:rPr>
              <a:t>his is more about the session covering the intent of the questions noted in the webapp and how we want things to be recorded.</a:t>
            </a:r>
            <a:endParaRPr lang="en-NZ" b="1"/>
          </a:p>
        </p:txBody>
      </p:sp>
      <p:sp>
        <p:nvSpPr>
          <p:cNvPr id="4" name="Slide Number Placeholder 3"/>
          <p:cNvSpPr>
            <a:spLocks noGrp="1"/>
          </p:cNvSpPr>
          <p:nvPr>
            <p:ph type="sldNum" sz="quarter" idx="5"/>
          </p:nvPr>
        </p:nvSpPr>
        <p:spPr/>
        <p:txBody>
          <a:bodyPr/>
          <a:lstStyle/>
          <a:p>
            <a:fld id="{D40345AC-9F92-4C74-839D-24044B61ADEB}" type="slidenum">
              <a:rPr lang="en-NZ" smtClean="0"/>
              <a:t>56</a:t>
            </a:fld>
            <a:endParaRPr lang="en-NZ"/>
          </a:p>
        </p:txBody>
      </p:sp>
    </p:spTree>
    <p:extLst>
      <p:ext uri="{BB962C8B-B14F-4D97-AF65-F5344CB8AC3E}">
        <p14:creationId xmlns:p14="http://schemas.microsoft.com/office/powerpoint/2010/main" val="22828885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57</a:t>
            </a:fld>
            <a:endParaRPr lang="en-NZ"/>
          </a:p>
        </p:txBody>
      </p:sp>
    </p:spTree>
    <p:extLst>
      <p:ext uri="{BB962C8B-B14F-4D97-AF65-F5344CB8AC3E}">
        <p14:creationId xmlns:p14="http://schemas.microsoft.com/office/powerpoint/2010/main" val="39325704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58</a:t>
            </a:fld>
            <a:endParaRPr lang="en-NZ"/>
          </a:p>
        </p:txBody>
      </p:sp>
    </p:spTree>
    <p:extLst>
      <p:ext uri="{BB962C8B-B14F-4D97-AF65-F5344CB8AC3E}">
        <p14:creationId xmlns:p14="http://schemas.microsoft.com/office/powerpoint/2010/main" val="21877759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71D0D-B73D-2334-A564-6856E72AC6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2DD10A-95F0-E5FA-D1C0-282DABF941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ACFF66-F87E-7CC3-38ED-D2B13FD6D7EB}"/>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4DEB4C36-216D-EEE3-5329-CBFF26FA267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345AC-9F92-4C74-839D-24044B61ADEB}" type="slidenum">
              <a:rPr kumimoji="0" lang="en-N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N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449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6</a:t>
            </a:fld>
            <a:endParaRPr lang="en-NZ"/>
          </a:p>
        </p:txBody>
      </p:sp>
    </p:spTree>
    <p:extLst>
      <p:ext uri="{BB962C8B-B14F-4D97-AF65-F5344CB8AC3E}">
        <p14:creationId xmlns:p14="http://schemas.microsoft.com/office/powerpoint/2010/main" val="32946421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D0DFD-E041-B37D-DCE1-4877F29BA4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08D629-C372-BA35-F022-69470EECF188}"/>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2EBF6107-4969-69BC-657B-DBFB821E4392}"/>
              </a:ext>
            </a:extLst>
          </p:cNvPr>
          <p:cNvSpPr>
            <a:spLocks noGrp="1"/>
          </p:cNvSpPr>
          <p:nvPr>
            <p:ph type="body" idx="1"/>
          </p:nvPr>
        </p:nvSpPr>
        <p:spPr/>
        <p:txBody>
          <a:bodyPr/>
          <a:lstStyle/>
          <a:p>
            <a:r>
              <a:rPr lang="en-NZ" sz="1200" kern="1200" dirty="0">
                <a:solidFill>
                  <a:schemeClr val="tx1"/>
                </a:solidFill>
                <a:effectLst/>
                <a:latin typeface="+mn-lt"/>
                <a:ea typeface="+mn-ea"/>
                <a:cs typeface="+mn-cs"/>
              </a:rPr>
              <a:t>The overall process has been separated into high level phases according to who is interacting with a disabled person or caregiver.</a:t>
            </a:r>
          </a:p>
          <a:p>
            <a:r>
              <a:rPr lang="en-NZ" sz="1200" kern="1200" dirty="0">
                <a:solidFill>
                  <a:schemeClr val="tx1"/>
                </a:solidFill>
                <a:effectLst/>
                <a:latin typeface="+mn-lt"/>
                <a:ea typeface="+mn-ea"/>
                <a:cs typeface="+mn-cs"/>
              </a:rPr>
              <a:t>The phases are:</a:t>
            </a:r>
          </a:p>
          <a:p>
            <a:pPr marL="228600" lvl="0" indent="-228600">
              <a:buFont typeface="+mj-lt"/>
              <a:buAutoNum type="arabicPeriod"/>
            </a:pPr>
            <a:r>
              <a:rPr lang="en-NZ" sz="1200" kern="1200" dirty="0">
                <a:solidFill>
                  <a:schemeClr val="tx1"/>
                </a:solidFill>
                <a:effectLst/>
                <a:latin typeface="+mn-lt"/>
                <a:ea typeface="+mn-ea"/>
                <a:cs typeface="+mn-cs"/>
              </a:rPr>
              <a:t>Referral and Needs Assessment</a:t>
            </a:r>
          </a:p>
          <a:p>
            <a:pPr marL="228600" lvl="0" indent="-228600">
              <a:buFont typeface="+mj-lt"/>
              <a:buAutoNum type="arabicPeriod"/>
            </a:pPr>
            <a:r>
              <a:rPr lang="en-NZ" sz="1200" kern="1200" dirty="0">
                <a:solidFill>
                  <a:schemeClr val="tx1"/>
                </a:solidFill>
                <a:effectLst/>
                <a:latin typeface="+mn-lt"/>
                <a:ea typeface="+mn-ea"/>
                <a:cs typeface="+mn-cs"/>
              </a:rPr>
              <a:t>Service Coordination</a:t>
            </a:r>
          </a:p>
          <a:p>
            <a:br>
              <a:rPr lang="en-NZ" sz="1200" kern="1200" dirty="0">
                <a:solidFill>
                  <a:schemeClr val="tx1"/>
                </a:solidFill>
                <a:effectLst/>
                <a:latin typeface="+mn-lt"/>
                <a:ea typeface="+mn-ea"/>
                <a:cs typeface="+mn-cs"/>
              </a:rPr>
            </a:br>
            <a:endParaRPr lang="en-NZ" dirty="0"/>
          </a:p>
        </p:txBody>
      </p:sp>
      <p:sp>
        <p:nvSpPr>
          <p:cNvPr id="4" name="Slide Number Placeholder 3">
            <a:extLst>
              <a:ext uri="{FF2B5EF4-FFF2-40B4-BE49-F238E27FC236}">
                <a16:creationId xmlns:a16="http://schemas.microsoft.com/office/drawing/2014/main" id="{1039A860-9A2F-3807-37FD-7C1C99F198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345AC-9F92-4C74-839D-24044B61ADEB}" type="slidenum">
              <a:rPr kumimoji="0" lang="en-N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N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31647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61</a:t>
            </a:fld>
            <a:endParaRPr lang="en-NZ"/>
          </a:p>
        </p:txBody>
      </p:sp>
    </p:spTree>
    <p:extLst>
      <p:ext uri="{BB962C8B-B14F-4D97-AF65-F5344CB8AC3E}">
        <p14:creationId xmlns:p14="http://schemas.microsoft.com/office/powerpoint/2010/main" val="39783219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Dashboard / landing page when you open the WebApp</a:t>
            </a:r>
          </a:p>
        </p:txBody>
      </p:sp>
      <p:sp>
        <p:nvSpPr>
          <p:cNvPr id="4" name="Slide Number Placeholder 3"/>
          <p:cNvSpPr>
            <a:spLocks noGrp="1"/>
          </p:cNvSpPr>
          <p:nvPr>
            <p:ph type="sldNum" sz="quarter" idx="5"/>
          </p:nvPr>
        </p:nvSpPr>
        <p:spPr/>
        <p:txBody>
          <a:bodyPr/>
          <a:lstStyle/>
          <a:p>
            <a:fld id="{D40345AC-9F92-4C74-839D-24044B61ADEB}" type="slidenum">
              <a:rPr lang="en-NZ" smtClean="0"/>
              <a:t>62</a:t>
            </a:fld>
            <a:endParaRPr lang="en-NZ"/>
          </a:p>
        </p:txBody>
      </p:sp>
    </p:spTree>
    <p:extLst>
      <p:ext uri="{BB962C8B-B14F-4D97-AF65-F5344CB8AC3E}">
        <p14:creationId xmlns:p14="http://schemas.microsoft.com/office/powerpoint/2010/main" val="37021018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pPr>
              <a:lnSpc>
                <a:spcPct val="120000"/>
              </a:lnSpc>
              <a:spcAft>
                <a:spcPts val="0"/>
              </a:spcAft>
              <a:buNone/>
            </a:pPr>
            <a:r>
              <a:rPr lang="en-NZ" sz="1200" b="1">
                <a:effectLst/>
              </a:rPr>
              <a:t>WebApp: </a:t>
            </a:r>
            <a:r>
              <a:rPr lang="en-NZ" sz="1200">
                <a:effectLst/>
              </a:rPr>
              <a:t>The assessor creates a new assessment in the application, and documents:</a:t>
            </a:r>
          </a:p>
          <a:p>
            <a:pPr marL="342900" lvl="0" indent="-342900">
              <a:lnSpc>
                <a:spcPct val="120000"/>
              </a:lnSpc>
              <a:buFont typeface="Verdana" panose="020B0604030504040204" pitchFamily="34" charset="0"/>
              <a:buChar char="-"/>
            </a:pPr>
            <a:r>
              <a:rPr lang="en-NZ" sz="1200">
                <a:effectLst/>
              </a:rPr>
              <a:t>NHI</a:t>
            </a:r>
          </a:p>
          <a:p>
            <a:pPr marL="342900" lvl="0" indent="-342900">
              <a:lnSpc>
                <a:spcPct val="120000"/>
              </a:lnSpc>
              <a:buFont typeface="Verdana" panose="020B0604030504040204" pitchFamily="34" charset="0"/>
              <a:buChar char="-"/>
            </a:pPr>
            <a:r>
              <a:rPr lang="en-NZ" sz="1200">
                <a:effectLst/>
              </a:rPr>
              <a:t>First Name</a:t>
            </a:r>
          </a:p>
          <a:p>
            <a:pPr marL="342900" lvl="0" indent="-342900">
              <a:lnSpc>
                <a:spcPct val="120000"/>
              </a:lnSpc>
              <a:buFont typeface="Verdana" panose="020B0604030504040204" pitchFamily="34" charset="0"/>
              <a:buChar char="-"/>
            </a:pPr>
            <a:r>
              <a:rPr lang="en-NZ" sz="1200">
                <a:effectLst/>
              </a:rPr>
              <a:t>Last Name</a:t>
            </a:r>
          </a:p>
          <a:p>
            <a:pPr marL="342900" lvl="0" indent="-342900">
              <a:lnSpc>
                <a:spcPct val="120000"/>
              </a:lnSpc>
              <a:spcAft>
                <a:spcPts val="600"/>
              </a:spcAft>
              <a:buFont typeface="Verdana" panose="020B0604030504040204" pitchFamily="34" charset="0"/>
              <a:buChar char="-"/>
            </a:pPr>
            <a:r>
              <a:rPr lang="en-NZ" sz="1200">
                <a:effectLst/>
              </a:rPr>
              <a:t>Life stage</a:t>
            </a:r>
            <a:endParaRPr lang="en-NZ" sz="1200">
              <a:effectLst/>
              <a:latin typeface="Verdana" panose="020B0604030504040204" pitchFamily="34" charset="0"/>
              <a:ea typeface="Calibri" panose="020B0604020202020204" pitchFamily="34" charset="0"/>
              <a:cs typeface="Arial" panose="020B0604020202020204" pitchFamily="34" charset="0"/>
            </a:endParaRPr>
          </a:p>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63</a:t>
            </a:fld>
            <a:endParaRPr lang="en-NZ"/>
          </a:p>
        </p:txBody>
      </p:sp>
    </p:spTree>
    <p:extLst>
      <p:ext uri="{BB962C8B-B14F-4D97-AF65-F5344CB8AC3E}">
        <p14:creationId xmlns:p14="http://schemas.microsoft.com/office/powerpoint/2010/main" val="3793885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a:t>This is a high level view of the assessment question areas. We will use the live demo session to run through each assessment question in more detail and demonstrate how to apply the interview information into the relevant OBIR Web App fields.</a:t>
            </a:r>
          </a:p>
          <a:p>
            <a:pPr marL="171450" indent="-171450">
              <a:buFont typeface="Arial" panose="020B0604020202020204" pitchFamily="34" charset="0"/>
              <a:buChar char="•"/>
            </a:pPr>
            <a:endParaRPr lang="en-NZ"/>
          </a:p>
          <a:p>
            <a:pPr marL="171450" indent="-171450">
              <a:buFont typeface="Arial" panose="020B0604020202020204" pitchFamily="34" charset="0"/>
              <a:buChar char="•"/>
            </a:pPr>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64</a:t>
            </a:fld>
            <a:endParaRPr lang="en-NZ"/>
          </a:p>
        </p:txBody>
      </p:sp>
    </p:spTree>
    <p:extLst>
      <p:ext uri="{BB962C8B-B14F-4D97-AF65-F5344CB8AC3E}">
        <p14:creationId xmlns:p14="http://schemas.microsoft.com/office/powerpoint/2010/main" val="304190001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65</a:t>
            </a:fld>
            <a:endParaRPr lang="en-NZ"/>
          </a:p>
        </p:txBody>
      </p:sp>
    </p:spTree>
    <p:extLst>
      <p:ext uri="{BB962C8B-B14F-4D97-AF65-F5344CB8AC3E}">
        <p14:creationId xmlns:p14="http://schemas.microsoft.com/office/powerpoint/2010/main" val="41037330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66</a:t>
            </a:fld>
            <a:endParaRPr lang="en-NZ"/>
          </a:p>
        </p:txBody>
      </p:sp>
    </p:spTree>
    <p:extLst>
      <p:ext uri="{BB962C8B-B14F-4D97-AF65-F5344CB8AC3E}">
        <p14:creationId xmlns:p14="http://schemas.microsoft.com/office/powerpoint/2010/main" val="17426302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67</a:t>
            </a:fld>
            <a:endParaRPr lang="en-NZ"/>
          </a:p>
        </p:txBody>
      </p:sp>
    </p:spTree>
    <p:extLst>
      <p:ext uri="{BB962C8B-B14F-4D97-AF65-F5344CB8AC3E}">
        <p14:creationId xmlns:p14="http://schemas.microsoft.com/office/powerpoint/2010/main" val="6832222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80DD5-E9D9-F2AF-39D0-E806E0CC86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EAEB80-4F11-4016-4676-A3B29D9777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4CFDDC-3610-89C4-273F-E38D447930EE}"/>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694CA803-9BBA-DDEB-C618-1BFBF206786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345AC-9F92-4C74-839D-24044B61ADEB}" type="slidenum">
              <a:rPr kumimoji="0" lang="en-N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N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70070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69</a:t>
            </a:fld>
            <a:endParaRPr lang="en-NZ"/>
          </a:p>
        </p:txBody>
      </p:sp>
    </p:spTree>
    <p:extLst>
      <p:ext uri="{BB962C8B-B14F-4D97-AF65-F5344CB8AC3E}">
        <p14:creationId xmlns:p14="http://schemas.microsoft.com/office/powerpoint/2010/main" val="3924720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pPr marR="0" lvl="0" algn="l" defTabSz="914400" rtl="0" eaLnBrk="1" fontAlgn="auto" latinLnBrk="0" hangingPunct="1">
              <a:lnSpc>
                <a:spcPct val="100000"/>
              </a:lnSpc>
              <a:spcBef>
                <a:spcPts val="0"/>
              </a:spcBef>
              <a:spcAft>
                <a:spcPts val="200"/>
              </a:spcAft>
              <a:buClr>
                <a:schemeClr val="tx1"/>
              </a:buClr>
              <a:buSzTx/>
              <a:tabLst/>
              <a:defRPr/>
            </a:pPr>
            <a:endParaRPr lang="en-NZ" sz="1200" b="1">
              <a:latin typeface="EYInterstate Light" panose="02000506000000020004" pitchFamily="2" charset="0"/>
            </a:endParaRPr>
          </a:p>
          <a:p>
            <a:pPr marR="0" lvl="0" algn="l" defTabSz="914400" rtl="0" eaLnBrk="1" fontAlgn="auto" latinLnBrk="0" hangingPunct="1">
              <a:lnSpc>
                <a:spcPct val="100000"/>
              </a:lnSpc>
              <a:spcBef>
                <a:spcPts val="0"/>
              </a:spcBef>
              <a:spcAft>
                <a:spcPts val="200"/>
              </a:spcAft>
              <a:buClr>
                <a:schemeClr val="tx1"/>
              </a:buClr>
              <a:buSzTx/>
              <a:tabLst/>
              <a:defRPr/>
            </a:pPr>
            <a:endParaRPr lang="en-NZ" sz="1200">
              <a:latin typeface="EYInterstate Light" panose="02000506000000020004" pitchFamily="2" charset="0"/>
            </a:endParaRPr>
          </a:p>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7</a:t>
            </a:fld>
            <a:endParaRPr lang="en-NZ"/>
          </a:p>
        </p:txBody>
      </p:sp>
    </p:spTree>
    <p:extLst>
      <p:ext uri="{BB962C8B-B14F-4D97-AF65-F5344CB8AC3E}">
        <p14:creationId xmlns:p14="http://schemas.microsoft.com/office/powerpoint/2010/main" val="141511368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70</a:t>
            </a:fld>
            <a:endParaRPr lang="en-NZ"/>
          </a:p>
        </p:txBody>
      </p:sp>
    </p:spTree>
    <p:extLst>
      <p:ext uri="{BB962C8B-B14F-4D97-AF65-F5344CB8AC3E}">
        <p14:creationId xmlns:p14="http://schemas.microsoft.com/office/powerpoint/2010/main" val="15641922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a:t>REMINDER: Stop Recording</a:t>
            </a:r>
          </a:p>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71</a:t>
            </a:fld>
            <a:endParaRPr lang="en-NZ"/>
          </a:p>
        </p:txBody>
      </p:sp>
    </p:spTree>
    <p:extLst>
      <p:ext uri="{BB962C8B-B14F-4D97-AF65-F5344CB8AC3E}">
        <p14:creationId xmlns:p14="http://schemas.microsoft.com/office/powerpoint/2010/main" val="209596097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a:t>REMINDER: Start Recording</a:t>
            </a:r>
          </a:p>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72</a:t>
            </a:fld>
            <a:endParaRPr lang="en-NZ"/>
          </a:p>
        </p:txBody>
      </p:sp>
    </p:spTree>
    <p:extLst>
      <p:ext uri="{BB962C8B-B14F-4D97-AF65-F5344CB8AC3E}">
        <p14:creationId xmlns:p14="http://schemas.microsoft.com/office/powerpoint/2010/main" val="49402478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73</a:t>
            </a:fld>
            <a:endParaRPr lang="en-NZ"/>
          </a:p>
        </p:txBody>
      </p:sp>
    </p:spTree>
    <p:extLst>
      <p:ext uri="{BB962C8B-B14F-4D97-AF65-F5344CB8AC3E}">
        <p14:creationId xmlns:p14="http://schemas.microsoft.com/office/powerpoint/2010/main" val="341009806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74</a:t>
            </a:fld>
            <a:endParaRPr lang="en-NZ"/>
          </a:p>
        </p:txBody>
      </p:sp>
    </p:spTree>
    <p:extLst>
      <p:ext uri="{BB962C8B-B14F-4D97-AF65-F5344CB8AC3E}">
        <p14:creationId xmlns:p14="http://schemas.microsoft.com/office/powerpoint/2010/main" val="155332637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E66AD-9E52-9955-70B6-91272959F1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C7277-1CDE-7C4A-CC9E-32EE39D8AB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0C590C-7AC2-74B3-95CB-A0C91C77D62B}"/>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19D8860D-FA15-EA6A-A2A4-420971FB88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345AC-9F92-4C74-839D-24044B61ADEB}" type="slidenum">
              <a:rPr kumimoji="0" lang="en-N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N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30045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15AA9-5DEC-94EE-9E3D-49E92C63FA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6C623D-EBCA-7416-5FE3-B7035E16F133}"/>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DB686C32-2179-76A1-BD33-A141BF5A02E4}"/>
              </a:ext>
            </a:extLst>
          </p:cNvPr>
          <p:cNvSpPr>
            <a:spLocks noGrp="1"/>
          </p:cNvSpPr>
          <p:nvPr>
            <p:ph type="body" idx="1"/>
          </p:nvPr>
        </p:nvSpPr>
        <p:spPr/>
        <p:txBody>
          <a:bodyPr/>
          <a:lstStyle/>
          <a:p>
            <a:br>
              <a:rPr lang="en-NZ" sz="1200" kern="1200" dirty="0">
                <a:solidFill>
                  <a:schemeClr val="tx1"/>
                </a:solidFill>
                <a:effectLst/>
                <a:latin typeface="+mn-lt"/>
                <a:ea typeface="+mn-ea"/>
                <a:cs typeface="+mn-cs"/>
              </a:rPr>
            </a:br>
            <a:endParaRPr lang="en-NZ" dirty="0"/>
          </a:p>
        </p:txBody>
      </p:sp>
      <p:sp>
        <p:nvSpPr>
          <p:cNvPr id="4" name="Slide Number Placeholder 3">
            <a:extLst>
              <a:ext uri="{FF2B5EF4-FFF2-40B4-BE49-F238E27FC236}">
                <a16:creationId xmlns:a16="http://schemas.microsoft.com/office/drawing/2014/main" id="{AC7F4AEB-73A8-A883-9D52-50C8ED084F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345AC-9F92-4C74-839D-24044B61ADEB}" type="slidenum">
              <a:rPr kumimoji="0" lang="en-N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N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249809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77</a:t>
            </a:fld>
            <a:endParaRPr lang="en-NZ"/>
          </a:p>
        </p:txBody>
      </p:sp>
    </p:spTree>
    <p:extLst>
      <p:ext uri="{BB962C8B-B14F-4D97-AF65-F5344CB8AC3E}">
        <p14:creationId xmlns:p14="http://schemas.microsoft.com/office/powerpoint/2010/main" val="78379003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78</a:t>
            </a:fld>
            <a:endParaRPr lang="en-NZ"/>
          </a:p>
        </p:txBody>
      </p:sp>
    </p:spTree>
    <p:extLst>
      <p:ext uri="{BB962C8B-B14F-4D97-AF65-F5344CB8AC3E}">
        <p14:creationId xmlns:p14="http://schemas.microsoft.com/office/powerpoint/2010/main" val="397475453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a:solidFill>
                  <a:schemeClr val="tx1"/>
                </a:solidFill>
                <a:effectLst/>
                <a:latin typeface="+mn-lt"/>
                <a:ea typeface="+mn-ea"/>
                <a:cs typeface="+mn-cs"/>
              </a:rPr>
              <a:t>Accessibility of the plan? [Assume My DSS Funding Plan]</a:t>
            </a:r>
          </a:p>
          <a:p>
            <a:r>
              <a:rPr lang="en-NZ" sz="1200" kern="1200">
                <a:solidFill>
                  <a:schemeClr val="tx1"/>
                </a:solidFill>
                <a:effectLst/>
                <a:latin typeface="+mn-lt"/>
                <a:ea typeface="+mn-ea"/>
                <a:cs typeface="+mn-cs"/>
              </a:rPr>
              <a:t> </a:t>
            </a:r>
          </a:p>
          <a:p>
            <a:r>
              <a:rPr lang="en-NZ" sz="1200" kern="1200">
                <a:solidFill>
                  <a:schemeClr val="tx1"/>
                </a:solidFill>
                <a:effectLst/>
                <a:latin typeface="+mn-lt"/>
                <a:ea typeface="+mn-ea"/>
                <a:cs typeface="+mn-cs"/>
              </a:rPr>
              <a:t>I clarified with Kaye this relates to compliance with NZ Government web standards </a:t>
            </a:r>
            <a:r>
              <a:rPr lang="en-NZ" sz="1200" u="sng" kern="1200">
                <a:solidFill>
                  <a:schemeClr val="tx1"/>
                </a:solidFill>
                <a:effectLst/>
                <a:latin typeface="+mn-lt"/>
                <a:ea typeface="+mn-ea"/>
                <a:cs typeface="+mn-cs"/>
                <a:hlinkClick r:id="rId3"/>
              </a:rPr>
              <a:t>NZ Government Web Standards | NZ Digital government</a:t>
            </a:r>
            <a:r>
              <a:rPr lang="en-NZ" sz="1200" kern="1200">
                <a:solidFill>
                  <a:schemeClr val="tx1"/>
                </a:solidFill>
                <a:effectLst/>
                <a:latin typeface="+mn-lt"/>
                <a:ea typeface="+mn-ea"/>
                <a:cs typeface="+mn-cs"/>
              </a:rPr>
              <a:t> We can say that the webapp (Assessment and allocation / My DSS Funding plan are being developed and tested in accordance with these standards. </a:t>
            </a:r>
          </a:p>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79</a:t>
            </a:fld>
            <a:endParaRPr lang="en-NZ"/>
          </a:p>
        </p:txBody>
      </p:sp>
    </p:spTree>
    <p:extLst>
      <p:ext uri="{BB962C8B-B14F-4D97-AF65-F5344CB8AC3E}">
        <p14:creationId xmlns:p14="http://schemas.microsoft.com/office/powerpoint/2010/main" val="3775723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8</a:t>
            </a:fld>
            <a:endParaRPr lang="en-NZ"/>
          </a:p>
        </p:txBody>
      </p:sp>
    </p:spTree>
    <p:extLst>
      <p:ext uri="{BB962C8B-B14F-4D97-AF65-F5344CB8AC3E}">
        <p14:creationId xmlns:p14="http://schemas.microsoft.com/office/powerpoint/2010/main" val="41536600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80</a:t>
            </a:fld>
            <a:endParaRPr lang="en-NZ"/>
          </a:p>
        </p:txBody>
      </p:sp>
    </p:spTree>
    <p:extLst>
      <p:ext uri="{BB962C8B-B14F-4D97-AF65-F5344CB8AC3E}">
        <p14:creationId xmlns:p14="http://schemas.microsoft.com/office/powerpoint/2010/main" val="57531367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81</a:t>
            </a:fld>
            <a:endParaRPr lang="en-NZ"/>
          </a:p>
        </p:txBody>
      </p:sp>
    </p:spTree>
    <p:extLst>
      <p:ext uri="{BB962C8B-B14F-4D97-AF65-F5344CB8AC3E}">
        <p14:creationId xmlns:p14="http://schemas.microsoft.com/office/powerpoint/2010/main" val="73707615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FB870-9E4A-3812-C5F5-1160B84A90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64C421-A5DA-E672-36BB-C335B506F3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1C98A1-A7BC-D92D-F080-6F108DEB7B6B}"/>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1B08BDD3-069F-7734-F762-ABA44AFED6AD}"/>
              </a:ext>
            </a:extLst>
          </p:cNvPr>
          <p:cNvSpPr>
            <a:spLocks noGrp="1"/>
          </p:cNvSpPr>
          <p:nvPr>
            <p:ph type="sldNum" sz="quarter" idx="5"/>
          </p:nvPr>
        </p:nvSpPr>
        <p:spPr/>
        <p:txBody>
          <a:bodyPr/>
          <a:lstStyle/>
          <a:p>
            <a:fld id="{D40345AC-9F92-4C74-839D-24044B61ADEB}" type="slidenum">
              <a:rPr lang="en-NZ" smtClean="0"/>
              <a:t>82</a:t>
            </a:fld>
            <a:endParaRPr lang="en-NZ"/>
          </a:p>
        </p:txBody>
      </p:sp>
    </p:spTree>
    <p:extLst>
      <p:ext uri="{BB962C8B-B14F-4D97-AF65-F5344CB8AC3E}">
        <p14:creationId xmlns:p14="http://schemas.microsoft.com/office/powerpoint/2010/main" val="216936667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83</a:t>
            </a:fld>
            <a:endParaRPr lang="en-NZ"/>
          </a:p>
        </p:txBody>
      </p:sp>
    </p:spTree>
    <p:extLst>
      <p:ext uri="{BB962C8B-B14F-4D97-AF65-F5344CB8AC3E}">
        <p14:creationId xmlns:p14="http://schemas.microsoft.com/office/powerpoint/2010/main" val="381768846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84</a:t>
            </a:fld>
            <a:endParaRPr lang="en-NZ"/>
          </a:p>
        </p:txBody>
      </p:sp>
    </p:spTree>
    <p:extLst>
      <p:ext uri="{BB962C8B-B14F-4D97-AF65-F5344CB8AC3E}">
        <p14:creationId xmlns:p14="http://schemas.microsoft.com/office/powerpoint/2010/main" val="76270409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a:solidFill>
                  <a:schemeClr val="tx1"/>
                </a:solidFill>
                <a:effectLst/>
                <a:latin typeface="+mn-lt"/>
                <a:ea typeface="+mn-ea"/>
                <a:cs typeface="+mn-cs"/>
              </a:rPr>
              <a:t>More information will follow about My DSS Funding Plans and how they will be used in the interim period from February until purchasing guidelines are removed in April </a:t>
            </a:r>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85</a:t>
            </a:fld>
            <a:endParaRPr lang="en-NZ"/>
          </a:p>
        </p:txBody>
      </p:sp>
    </p:spTree>
    <p:extLst>
      <p:ext uri="{BB962C8B-B14F-4D97-AF65-F5344CB8AC3E}">
        <p14:creationId xmlns:p14="http://schemas.microsoft.com/office/powerpoint/2010/main" val="344752080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a:solidFill>
                  <a:schemeClr val="tx1"/>
                </a:solidFill>
                <a:effectLst/>
                <a:latin typeface="+mn-lt"/>
                <a:ea typeface="+mn-ea"/>
                <a:cs typeface="+mn-cs"/>
              </a:rPr>
              <a:t>Note on Paid Family Care arrangements: </a:t>
            </a:r>
            <a:r>
              <a:rPr lang="en-NZ" sz="1200" kern="1200">
                <a:solidFill>
                  <a:schemeClr val="tx1"/>
                </a:solidFill>
                <a:effectLst/>
                <a:latin typeface="+mn-lt"/>
                <a:ea typeface="+mn-ea"/>
                <a:cs typeface="+mn-cs"/>
              </a:rPr>
              <a:t>The implications of the recent Supreme Court decision are being assessed. The system is designed to be flexible to accommodate any changes and there won’t be any changes before April 2026. </a:t>
            </a:r>
          </a:p>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86</a:t>
            </a:fld>
            <a:endParaRPr lang="en-NZ"/>
          </a:p>
        </p:txBody>
      </p:sp>
    </p:spTree>
    <p:extLst>
      <p:ext uri="{BB962C8B-B14F-4D97-AF65-F5344CB8AC3E}">
        <p14:creationId xmlns:p14="http://schemas.microsoft.com/office/powerpoint/2010/main" val="412179700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87</a:t>
            </a:fld>
            <a:endParaRPr lang="en-NZ"/>
          </a:p>
        </p:txBody>
      </p:sp>
    </p:spTree>
    <p:extLst>
      <p:ext uri="{BB962C8B-B14F-4D97-AF65-F5344CB8AC3E}">
        <p14:creationId xmlns:p14="http://schemas.microsoft.com/office/powerpoint/2010/main" val="114467939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88</a:t>
            </a:fld>
            <a:endParaRPr lang="en-NZ"/>
          </a:p>
        </p:txBody>
      </p:sp>
    </p:spTree>
    <p:extLst>
      <p:ext uri="{BB962C8B-B14F-4D97-AF65-F5344CB8AC3E}">
        <p14:creationId xmlns:p14="http://schemas.microsoft.com/office/powerpoint/2010/main" val="307744701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89</a:t>
            </a:fld>
            <a:endParaRPr lang="en-NZ"/>
          </a:p>
        </p:txBody>
      </p:sp>
    </p:spTree>
    <p:extLst>
      <p:ext uri="{BB962C8B-B14F-4D97-AF65-F5344CB8AC3E}">
        <p14:creationId xmlns:p14="http://schemas.microsoft.com/office/powerpoint/2010/main" val="863902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9</a:t>
            </a:fld>
            <a:endParaRPr lang="en-NZ"/>
          </a:p>
        </p:txBody>
      </p:sp>
    </p:spTree>
    <p:extLst>
      <p:ext uri="{BB962C8B-B14F-4D97-AF65-F5344CB8AC3E}">
        <p14:creationId xmlns:p14="http://schemas.microsoft.com/office/powerpoint/2010/main" val="329464219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90</a:t>
            </a:fld>
            <a:endParaRPr lang="en-NZ"/>
          </a:p>
        </p:txBody>
      </p:sp>
    </p:spTree>
    <p:extLst>
      <p:ext uri="{BB962C8B-B14F-4D97-AF65-F5344CB8AC3E}">
        <p14:creationId xmlns:p14="http://schemas.microsoft.com/office/powerpoint/2010/main" val="25392974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20B9B-51BD-0888-9A35-9EA700DAB7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647869-508C-AF00-8DEF-83923257F7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A8AECC-8301-AFDE-C7D4-D58B9BF2A970}"/>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A46746C8-D400-ADB7-A563-AA4FC150FD7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345AC-9F92-4C74-839D-24044B61ADEB}" type="slidenum">
              <a:rPr kumimoji="0" lang="en-N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N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406410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92</a:t>
            </a:fld>
            <a:endParaRPr lang="en-NZ"/>
          </a:p>
        </p:txBody>
      </p:sp>
    </p:spTree>
    <p:extLst>
      <p:ext uri="{BB962C8B-B14F-4D97-AF65-F5344CB8AC3E}">
        <p14:creationId xmlns:p14="http://schemas.microsoft.com/office/powerpoint/2010/main" val="322065248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93</a:t>
            </a:fld>
            <a:endParaRPr lang="en-NZ"/>
          </a:p>
        </p:txBody>
      </p:sp>
    </p:spTree>
    <p:extLst>
      <p:ext uri="{BB962C8B-B14F-4D97-AF65-F5344CB8AC3E}">
        <p14:creationId xmlns:p14="http://schemas.microsoft.com/office/powerpoint/2010/main" val="42844532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25DCC-97A1-733F-77A1-7F0A6D7C8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4783C8-729F-9102-9093-B6BEE0DC56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8D38AC-6A17-000D-2BC8-CCCC810D4A5E}"/>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3066A6A3-9DA3-B223-DDDB-5A344CC50A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345AC-9F92-4C74-839D-24044B61ADEB}" type="slidenum">
              <a:rPr kumimoji="0" lang="en-N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N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073927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95</a:t>
            </a:fld>
            <a:endParaRPr lang="en-NZ"/>
          </a:p>
        </p:txBody>
      </p:sp>
    </p:spTree>
    <p:extLst>
      <p:ext uri="{BB962C8B-B14F-4D97-AF65-F5344CB8AC3E}">
        <p14:creationId xmlns:p14="http://schemas.microsoft.com/office/powerpoint/2010/main" val="362236069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96</a:t>
            </a:fld>
            <a:endParaRPr lang="en-NZ"/>
          </a:p>
        </p:txBody>
      </p:sp>
    </p:spTree>
    <p:extLst>
      <p:ext uri="{BB962C8B-B14F-4D97-AF65-F5344CB8AC3E}">
        <p14:creationId xmlns:p14="http://schemas.microsoft.com/office/powerpoint/2010/main" val="251384953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a:t>REMINDER: Stop Recording</a:t>
            </a:r>
          </a:p>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97</a:t>
            </a:fld>
            <a:endParaRPr lang="en-NZ"/>
          </a:p>
        </p:txBody>
      </p:sp>
    </p:spTree>
    <p:extLst>
      <p:ext uri="{BB962C8B-B14F-4D97-AF65-F5344CB8AC3E}">
        <p14:creationId xmlns:p14="http://schemas.microsoft.com/office/powerpoint/2010/main" val="177491474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a:t>REMINDER: Start Recording</a:t>
            </a:r>
          </a:p>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98</a:t>
            </a:fld>
            <a:endParaRPr lang="en-NZ"/>
          </a:p>
        </p:txBody>
      </p:sp>
    </p:spTree>
    <p:extLst>
      <p:ext uri="{BB962C8B-B14F-4D97-AF65-F5344CB8AC3E}">
        <p14:creationId xmlns:p14="http://schemas.microsoft.com/office/powerpoint/2010/main" val="165455800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C0CEE-E36F-0787-7B73-39FADE159E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5725B6-5869-089E-4720-AD45914B7B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E79961-4693-A917-6D43-AE97CDB7609C}"/>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C3DCF34C-B057-E5DD-BC58-CAD384D6B06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345AC-9F92-4C74-839D-24044B61ADEB}" type="slidenum">
              <a:rPr kumimoji="0" lang="en-N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N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25017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1.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Master" Target="../slideMasters/slideMaster3.xml"/><Relationship Id="rId4" Type="http://schemas.openxmlformats.org/officeDocument/2006/relationships/image" Target="../media/image34.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jpeg"/><Relationship Id="rId1" Type="http://schemas.openxmlformats.org/officeDocument/2006/relationships/slideMaster" Target="../slideMasters/slideMaster3.xml"/><Relationship Id="rId4" Type="http://schemas.openxmlformats.org/officeDocument/2006/relationships/image" Target="../media/image36.sv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SS holding slide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7524A7-84AF-D043-DE66-318FF0894366}"/>
              </a:ext>
            </a:extLst>
          </p:cNvPr>
          <p:cNvSpPr/>
          <p:nvPr userDrawn="1"/>
        </p:nvSpPr>
        <p:spPr>
          <a:xfrm>
            <a:off x="236173" y="188914"/>
            <a:ext cx="11728815" cy="6450426"/>
          </a:xfrm>
          <a:prstGeom prst="rect">
            <a:avLst/>
          </a:prstGeom>
          <a:solidFill>
            <a:srgbClr val="F3F9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9" name="Graphic 8">
            <a:extLst>
              <a:ext uri="{FF2B5EF4-FFF2-40B4-BE49-F238E27FC236}">
                <a16:creationId xmlns:a16="http://schemas.microsoft.com/office/drawing/2014/main" id="{44FE703D-2EF4-6C5E-1D96-42E30A8DBA9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5643"/>
          <a:stretch/>
        </p:blipFill>
        <p:spPr>
          <a:xfrm>
            <a:off x="3273630" y="2130847"/>
            <a:ext cx="5734399" cy="1550516"/>
          </a:xfrm>
          <a:prstGeom prst="rect">
            <a:avLst/>
          </a:prstGeom>
        </p:spPr>
      </p:pic>
      <p:pic>
        <p:nvPicPr>
          <p:cNvPr id="3" name="Picture 2">
            <a:extLst>
              <a:ext uri="{FF2B5EF4-FFF2-40B4-BE49-F238E27FC236}">
                <a16:creationId xmlns:a16="http://schemas.microsoft.com/office/drawing/2014/main" id="{FB22FA70-32B9-7596-1988-7112AE2C31A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57350"/>
          <a:stretch/>
        </p:blipFill>
        <p:spPr bwMode="auto">
          <a:xfrm>
            <a:off x="8208598" y="5495002"/>
            <a:ext cx="3983402" cy="12463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819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Light Green Circular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61C9D974-FEA0-F7C1-F7DE-9BC40EC7AD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a:off x="0" y="-1191"/>
            <a:ext cx="12192000" cy="6830616"/>
          </a:xfrm>
          <a:prstGeom prst="rect">
            <a:avLst/>
          </a:prstGeom>
        </p:spPr>
      </p:pic>
      <p:sp>
        <p:nvSpPr>
          <p:cNvPr id="2" name="Title 1"/>
          <p:cNvSpPr>
            <a:spLocks noGrp="1"/>
          </p:cNvSpPr>
          <p:nvPr>
            <p:ph type="title"/>
          </p:nvPr>
        </p:nvSpPr>
        <p:spPr>
          <a:xfrm>
            <a:off x="334963" y="501030"/>
            <a:ext cx="5761037" cy="2927970"/>
          </a:xfrm>
          <a:prstGeom prst="rect">
            <a:avLst/>
          </a:prstGeom>
        </p:spPr>
        <p:txBody>
          <a:bodyPr/>
          <a:lstStyle>
            <a:lvl1pPr algn="l">
              <a:tabLst>
                <a:tab pos="3405188" algn="l"/>
              </a:tabLst>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pic>
        <p:nvPicPr>
          <p:cNvPr id="3" name="Picture 2">
            <a:extLst>
              <a:ext uri="{FF2B5EF4-FFF2-40B4-BE49-F238E27FC236}">
                <a16:creationId xmlns:a16="http://schemas.microsoft.com/office/drawing/2014/main" id="{4F9ADAEF-E074-2B1B-2B95-AD5223A0506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
        <p:nvSpPr>
          <p:cNvPr id="13" name="Rectangle 12">
            <a:extLst>
              <a:ext uri="{FF2B5EF4-FFF2-40B4-BE49-F238E27FC236}">
                <a16:creationId xmlns:a16="http://schemas.microsoft.com/office/drawing/2014/main" id="{9B989C26-6DFF-3B24-22C0-2E0C917B701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7CA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72495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Dark Green Circular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B99A2424-1D19-DDED-B33F-43D498218CD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a:off x="0" y="-1191"/>
            <a:ext cx="12192000" cy="6830616"/>
          </a:xfrm>
          <a:prstGeom prst="rect">
            <a:avLst/>
          </a:prstGeom>
        </p:spPr>
      </p:pic>
      <p:sp>
        <p:nvSpPr>
          <p:cNvPr id="9" name="Title 1">
            <a:extLst>
              <a:ext uri="{FF2B5EF4-FFF2-40B4-BE49-F238E27FC236}">
                <a16:creationId xmlns:a16="http://schemas.microsoft.com/office/drawing/2014/main" id="{425053AD-BDE1-FFAA-B664-FFAE61CF253E}"/>
              </a:ext>
            </a:extLst>
          </p:cNvPr>
          <p:cNvSpPr>
            <a:spLocks noGrp="1"/>
          </p:cNvSpPr>
          <p:nvPr>
            <p:ph type="title"/>
          </p:nvPr>
        </p:nvSpPr>
        <p:spPr>
          <a:xfrm>
            <a:off x="334963" y="501030"/>
            <a:ext cx="5761037" cy="2927970"/>
          </a:xfrm>
          <a:prstGeom prst="rect">
            <a:avLst/>
          </a:prstGeom>
        </p:spPr>
        <p:txBody>
          <a:bodyPr/>
          <a:lstStyle>
            <a:lvl1pPr algn="l">
              <a:tabLst>
                <a:tab pos="3405188" algn="l"/>
              </a:tabLst>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pic>
        <p:nvPicPr>
          <p:cNvPr id="12" name="Picture 11">
            <a:extLst>
              <a:ext uri="{FF2B5EF4-FFF2-40B4-BE49-F238E27FC236}">
                <a16:creationId xmlns:a16="http://schemas.microsoft.com/office/drawing/2014/main" id="{58710F26-AD12-7F14-B199-96DD89F8388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
        <p:nvSpPr>
          <p:cNvPr id="2" name="Rectangle 1">
            <a:extLst>
              <a:ext uri="{FF2B5EF4-FFF2-40B4-BE49-F238E27FC236}">
                <a16:creationId xmlns:a16="http://schemas.microsoft.com/office/drawing/2014/main" id="{99F0E4D1-D464-D271-CF45-7CCB4B39A78A}"/>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537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68189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Blue Circular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B99A2424-1D19-DDED-B33F-43D498218CD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a:off x="0" y="-1191"/>
            <a:ext cx="12192000" cy="6830616"/>
          </a:xfrm>
          <a:prstGeom prst="rect">
            <a:avLst/>
          </a:prstGeom>
        </p:spPr>
      </p:pic>
      <p:sp>
        <p:nvSpPr>
          <p:cNvPr id="9" name="Title 1">
            <a:extLst>
              <a:ext uri="{FF2B5EF4-FFF2-40B4-BE49-F238E27FC236}">
                <a16:creationId xmlns:a16="http://schemas.microsoft.com/office/drawing/2014/main" id="{425053AD-BDE1-FFAA-B664-FFAE61CF253E}"/>
              </a:ext>
            </a:extLst>
          </p:cNvPr>
          <p:cNvSpPr>
            <a:spLocks noGrp="1"/>
          </p:cNvSpPr>
          <p:nvPr>
            <p:ph type="title"/>
          </p:nvPr>
        </p:nvSpPr>
        <p:spPr>
          <a:xfrm>
            <a:off x="334963" y="501030"/>
            <a:ext cx="5761037" cy="2927970"/>
          </a:xfrm>
          <a:prstGeom prst="rect">
            <a:avLst/>
          </a:prstGeom>
        </p:spPr>
        <p:txBody>
          <a:bodyPr/>
          <a:lstStyle>
            <a:lvl1pPr algn="l">
              <a:tabLst>
                <a:tab pos="3405188" algn="l"/>
              </a:tabLst>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pic>
        <p:nvPicPr>
          <p:cNvPr id="12" name="Picture 11">
            <a:extLst>
              <a:ext uri="{FF2B5EF4-FFF2-40B4-BE49-F238E27FC236}">
                <a16:creationId xmlns:a16="http://schemas.microsoft.com/office/drawing/2014/main" id="{58710F26-AD12-7F14-B199-96DD89F8388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
        <p:nvSpPr>
          <p:cNvPr id="2" name="Rectangle 1">
            <a:extLst>
              <a:ext uri="{FF2B5EF4-FFF2-40B4-BE49-F238E27FC236}">
                <a16:creationId xmlns:a16="http://schemas.microsoft.com/office/drawing/2014/main" id="{99F0E4D1-D464-D271-CF45-7CCB4B39A78A}"/>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1F5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56130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Dark Purple Circular Section divider">
    <p:spTree>
      <p:nvGrpSpPr>
        <p:cNvPr id="1" name=""/>
        <p:cNvGrpSpPr/>
        <p:nvPr/>
      </p:nvGrpSpPr>
      <p:grpSpPr>
        <a:xfrm>
          <a:off x="0" y="0"/>
          <a:ext cx="0" cy="0"/>
          <a:chOff x="0" y="0"/>
          <a:chExt cx="0" cy="0"/>
        </a:xfrm>
      </p:grpSpPr>
      <p:pic>
        <p:nvPicPr>
          <p:cNvPr id="4" name="Graphic 2">
            <a:extLst>
              <a:ext uri="{FF2B5EF4-FFF2-40B4-BE49-F238E27FC236}">
                <a16:creationId xmlns:a16="http://schemas.microsoft.com/office/drawing/2014/main" id="{E2C2261B-603B-5CD9-A59A-64E55C76BE1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a:off x="0" y="-1191"/>
            <a:ext cx="12192000" cy="6830616"/>
          </a:xfrm>
          <a:prstGeom prst="rect">
            <a:avLst/>
          </a:prstGeom>
          <a:solidFill>
            <a:schemeClr val="accent5"/>
          </a:solidFill>
        </p:spPr>
      </p:pic>
      <p:sp>
        <p:nvSpPr>
          <p:cNvPr id="7" name="Title 1">
            <a:extLst>
              <a:ext uri="{FF2B5EF4-FFF2-40B4-BE49-F238E27FC236}">
                <a16:creationId xmlns:a16="http://schemas.microsoft.com/office/drawing/2014/main" id="{917805C3-5938-D3EB-4145-B0A6D8C3BF4C}"/>
              </a:ext>
            </a:extLst>
          </p:cNvPr>
          <p:cNvSpPr>
            <a:spLocks noGrp="1"/>
          </p:cNvSpPr>
          <p:nvPr>
            <p:ph type="title"/>
          </p:nvPr>
        </p:nvSpPr>
        <p:spPr>
          <a:xfrm>
            <a:off x="334963" y="501030"/>
            <a:ext cx="5761037" cy="2927970"/>
          </a:xfrm>
          <a:prstGeom prst="rect">
            <a:avLst/>
          </a:prstGeom>
        </p:spPr>
        <p:txBody>
          <a:bodyPr/>
          <a:lstStyle>
            <a:lvl1pPr algn="l">
              <a:tabLst>
                <a:tab pos="3405188" algn="l"/>
              </a:tabLst>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pic>
        <p:nvPicPr>
          <p:cNvPr id="11" name="Picture 10">
            <a:extLst>
              <a:ext uri="{FF2B5EF4-FFF2-40B4-BE49-F238E27FC236}">
                <a16:creationId xmlns:a16="http://schemas.microsoft.com/office/drawing/2014/main" id="{EBF035E7-F266-D054-1018-B407208B3D5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
        <p:nvSpPr>
          <p:cNvPr id="2" name="Rectangle 1">
            <a:extLst>
              <a:ext uri="{FF2B5EF4-FFF2-40B4-BE49-F238E27FC236}">
                <a16:creationId xmlns:a16="http://schemas.microsoft.com/office/drawing/2014/main" id="{F7497AA5-8517-03BE-A922-FC0E8CCA00EB}"/>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5F3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91004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Bright Pink Circular Section divider">
    <p:spTree>
      <p:nvGrpSpPr>
        <p:cNvPr id="1" name=""/>
        <p:cNvGrpSpPr/>
        <p:nvPr/>
      </p:nvGrpSpPr>
      <p:grpSpPr>
        <a:xfrm>
          <a:off x="0" y="0"/>
          <a:ext cx="0" cy="0"/>
          <a:chOff x="0" y="0"/>
          <a:chExt cx="0" cy="0"/>
        </a:xfrm>
      </p:grpSpPr>
      <p:pic>
        <p:nvPicPr>
          <p:cNvPr id="4" name="Graphic 2">
            <a:extLst>
              <a:ext uri="{FF2B5EF4-FFF2-40B4-BE49-F238E27FC236}">
                <a16:creationId xmlns:a16="http://schemas.microsoft.com/office/drawing/2014/main" id="{E2C2261B-603B-5CD9-A59A-64E55C76BE1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a:off x="0" y="-1191"/>
            <a:ext cx="12192000" cy="6830616"/>
          </a:xfrm>
          <a:prstGeom prst="rect">
            <a:avLst/>
          </a:prstGeom>
          <a:solidFill>
            <a:schemeClr val="accent5"/>
          </a:solidFill>
        </p:spPr>
      </p:pic>
      <p:sp>
        <p:nvSpPr>
          <p:cNvPr id="7" name="Title 1">
            <a:extLst>
              <a:ext uri="{FF2B5EF4-FFF2-40B4-BE49-F238E27FC236}">
                <a16:creationId xmlns:a16="http://schemas.microsoft.com/office/drawing/2014/main" id="{917805C3-5938-D3EB-4145-B0A6D8C3BF4C}"/>
              </a:ext>
            </a:extLst>
          </p:cNvPr>
          <p:cNvSpPr>
            <a:spLocks noGrp="1"/>
          </p:cNvSpPr>
          <p:nvPr>
            <p:ph type="title"/>
          </p:nvPr>
        </p:nvSpPr>
        <p:spPr>
          <a:xfrm>
            <a:off x="334963" y="501030"/>
            <a:ext cx="5761037" cy="2927970"/>
          </a:xfrm>
          <a:prstGeom prst="rect">
            <a:avLst/>
          </a:prstGeom>
        </p:spPr>
        <p:txBody>
          <a:bodyPr/>
          <a:lstStyle>
            <a:lvl1pPr algn="l">
              <a:tabLst>
                <a:tab pos="3405188" algn="l"/>
              </a:tabLst>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pic>
        <p:nvPicPr>
          <p:cNvPr id="11" name="Picture 10">
            <a:extLst>
              <a:ext uri="{FF2B5EF4-FFF2-40B4-BE49-F238E27FC236}">
                <a16:creationId xmlns:a16="http://schemas.microsoft.com/office/drawing/2014/main" id="{EBF035E7-F266-D054-1018-B407208B3D5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
        <p:nvSpPr>
          <p:cNvPr id="2" name="Rectangle 1">
            <a:extLst>
              <a:ext uri="{FF2B5EF4-FFF2-40B4-BE49-F238E27FC236}">
                <a16:creationId xmlns:a16="http://schemas.microsoft.com/office/drawing/2014/main" id="{F7497AA5-8517-03BE-A922-FC0E8CCA00EB}"/>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D61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74339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Light Green Title Slide with image">
    <p:spTree>
      <p:nvGrpSpPr>
        <p:cNvPr id="1" name=""/>
        <p:cNvGrpSpPr/>
        <p:nvPr/>
      </p:nvGrpSpPr>
      <p:grpSpPr>
        <a:xfrm>
          <a:off x="0" y="0"/>
          <a:ext cx="0" cy="0"/>
          <a:chOff x="0" y="0"/>
          <a:chExt cx="0" cy="0"/>
        </a:xfrm>
      </p:grpSpPr>
      <p:pic>
        <p:nvPicPr>
          <p:cNvPr id="4" name="Picture 3" descr="A green and black background&#10;&#10;Description automatically generated">
            <a:extLst>
              <a:ext uri="{FF2B5EF4-FFF2-40B4-BE49-F238E27FC236}">
                <a16:creationId xmlns:a16="http://schemas.microsoft.com/office/drawing/2014/main" id="{05894F90-4E3B-9084-AE22-866F9759B2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95D2EFD6-6D4C-CD5A-F48E-822DDF58EB05}"/>
              </a:ext>
            </a:extLst>
          </p:cNvPr>
          <p:cNvSpPr>
            <a:spLocks noGrp="1"/>
          </p:cNvSpPr>
          <p:nvPr>
            <p:ph type="ctrTitle"/>
          </p:nvPr>
        </p:nvSpPr>
        <p:spPr>
          <a:xfrm>
            <a:off x="334963" y="333684"/>
            <a:ext cx="5061123" cy="1798579"/>
          </a:xfrm>
          <a:prstGeom prst="rect">
            <a:avLst/>
          </a:prstGeom>
        </p:spPr>
        <p:txBody>
          <a:bodyPr lIns="0" tIns="0" rIns="0" bIns="180000" anchor="b" anchorCtr="0"/>
          <a:lstStyle>
            <a:lvl1pPr algn="l">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2" name="Subtitle 2">
            <a:extLst>
              <a:ext uri="{FF2B5EF4-FFF2-40B4-BE49-F238E27FC236}">
                <a16:creationId xmlns:a16="http://schemas.microsoft.com/office/drawing/2014/main" id="{08FF8C88-2942-1CAC-AC75-1C7F06098B3F}"/>
              </a:ext>
            </a:extLst>
          </p:cNvPr>
          <p:cNvSpPr>
            <a:spLocks noGrp="1"/>
          </p:cNvSpPr>
          <p:nvPr>
            <p:ph type="subTitle" idx="1"/>
          </p:nvPr>
        </p:nvSpPr>
        <p:spPr>
          <a:xfrm>
            <a:off x="334963" y="2166427"/>
            <a:ext cx="5061123" cy="1215486"/>
          </a:xfrm>
          <a:prstGeom prst="rect">
            <a:avLst/>
          </a:prstGeom>
        </p:spPr>
        <p:txBody>
          <a:bodyPr lIns="0" tIns="0" rIns="0" bIns="0" anchor="t"/>
          <a:lstStyle>
            <a:lvl1pPr marL="0" indent="0" algn="l">
              <a:buNone/>
              <a:defRPr sz="2400">
                <a:solidFill>
                  <a:schemeClr val="tx1">
                    <a:lumMod val="85000"/>
                    <a:lumOff val="15000"/>
                  </a:schemeClr>
                </a:solidFill>
                <a:latin typeface="+mj-lt"/>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8" name="Content Placeholder 2">
            <a:extLst>
              <a:ext uri="{FF2B5EF4-FFF2-40B4-BE49-F238E27FC236}">
                <a16:creationId xmlns:a16="http://schemas.microsoft.com/office/drawing/2014/main" id="{C8463B69-2337-DDA1-92A9-0DD2043C2A15}"/>
              </a:ext>
            </a:extLst>
          </p:cNvPr>
          <p:cNvSpPr>
            <a:spLocks noGrp="1"/>
          </p:cNvSpPr>
          <p:nvPr>
            <p:ph idx="10"/>
          </p:nvPr>
        </p:nvSpPr>
        <p:spPr>
          <a:xfrm>
            <a:off x="6096000" y="388620"/>
            <a:ext cx="5868988" cy="5378133"/>
          </a:xfrm>
          <a:prstGeom prst="rect">
            <a:avLst/>
          </a:prstGeom>
        </p:spPr>
        <p:txBody>
          <a:bodyPr/>
          <a:lstStyle>
            <a:lvl1pPr marL="0" indent="0">
              <a:buNone/>
              <a:defRPr/>
            </a:lvl1pPr>
          </a:lstStyle>
          <a:p>
            <a:pPr lvl="0"/>
            <a:endParaRPr lang="en-NZ"/>
          </a:p>
        </p:txBody>
      </p:sp>
      <p:pic>
        <p:nvPicPr>
          <p:cNvPr id="5" name="Picture 4">
            <a:extLst>
              <a:ext uri="{FF2B5EF4-FFF2-40B4-BE49-F238E27FC236}">
                <a16:creationId xmlns:a16="http://schemas.microsoft.com/office/drawing/2014/main" id="{9ED3DA8E-C001-8C8A-5308-288C77FD8FD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6433758" y="5871195"/>
            <a:ext cx="5531230" cy="882362"/>
          </a:xfrm>
          <a:prstGeom prst="rect">
            <a:avLst/>
          </a:prstGeom>
        </p:spPr>
      </p:pic>
      <p:sp>
        <p:nvSpPr>
          <p:cNvPr id="7" name="Rectangle 6">
            <a:extLst>
              <a:ext uri="{FF2B5EF4-FFF2-40B4-BE49-F238E27FC236}">
                <a16:creationId xmlns:a16="http://schemas.microsoft.com/office/drawing/2014/main" id="{DD373876-A01E-788B-3B4D-87B75547267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98555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Dark Green Title Slide with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894F90-4E3B-9084-AE22-866F9759B21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6" name="Title 1">
            <a:extLst>
              <a:ext uri="{FF2B5EF4-FFF2-40B4-BE49-F238E27FC236}">
                <a16:creationId xmlns:a16="http://schemas.microsoft.com/office/drawing/2014/main" id="{95D2EFD6-6D4C-CD5A-F48E-822DDF58EB05}"/>
              </a:ext>
            </a:extLst>
          </p:cNvPr>
          <p:cNvSpPr>
            <a:spLocks noGrp="1"/>
          </p:cNvSpPr>
          <p:nvPr>
            <p:ph type="ctrTitle"/>
          </p:nvPr>
        </p:nvSpPr>
        <p:spPr>
          <a:xfrm>
            <a:off x="334963" y="333684"/>
            <a:ext cx="5061123" cy="1798579"/>
          </a:xfrm>
          <a:prstGeom prst="rect">
            <a:avLst/>
          </a:prstGeom>
        </p:spPr>
        <p:txBody>
          <a:bodyPr lIns="0" tIns="0" rIns="0" bIns="180000" anchor="b" anchorCtr="0"/>
          <a:lstStyle>
            <a:lvl1pPr algn="l">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2" name="Subtitle 2">
            <a:extLst>
              <a:ext uri="{FF2B5EF4-FFF2-40B4-BE49-F238E27FC236}">
                <a16:creationId xmlns:a16="http://schemas.microsoft.com/office/drawing/2014/main" id="{08FF8C88-2942-1CAC-AC75-1C7F06098B3F}"/>
              </a:ext>
            </a:extLst>
          </p:cNvPr>
          <p:cNvSpPr>
            <a:spLocks noGrp="1"/>
          </p:cNvSpPr>
          <p:nvPr>
            <p:ph type="subTitle" idx="1"/>
          </p:nvPr>
        </p:nvSpPr>
        <p:spPr>
          <a:xfrm>
            <a:off x="334963" y="2166427"/>
            <a:ext cx="5061123" cy="1215486"/>
          </a:xfrm>
          <a:prstGeom prst="rect">
            <a:avLst/>
          </a:prstGeom>
        </p:spPr>
        <p:txBody>
          <a:bodyPr lIns="0" tIns="0" rIns="0" bIns="0" anchor="t"/>
          <a:lstStyle>
            <a:lvl1pPr marL="0" indent="0" algn="l">
              <a:buNone/>
              <a:defRPr sz="2400">
                <a:solidFill>
                  <a:schemeClr val="tx1">
                    <a:lumMod val="85000"/>
                    <a:lumOff val="15000"/>
                  </a:schemeClr>
                </a:solidFill>
                <a:latin typeface="+mj-lt"/>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8" name="Content Placeholder 2">
            <a:extLst>
              <a:ext uri="{FF2B5EF4-FFF2-40B4-BE49-F238E27FC236}">
                <a16:creationId xmlns:a16="http://schemas.microsoft.com/office/drawing/2014/main" id="{C8463B69-2337-DDA1-92A9-0DD2043C2A15}"/>
              </a:ext>
            </a:extLst>
          </p:cNvPr>
          <p:cNvSpPr>
            <a:spLocks noGrp="1"/>
          </p:cNvSpPr>
          <p:nvPr>
            <p:ph idx="10"/>
          </p:nvPr>
        </p:nvSpPr>
        <p:spPr>
          <a:xfrm>
            <a:off x="6096000" y="388620"/>
            <a:ext cx="5868988" cy="5378133"/>
          </a:xfrm>
          <a:prstGeom prst="rect">
            <a:avLst/>
          </a:prstGeom>
        </p:spPr>
        <p:txBody>
          <a:bodyPr/>
          <a:lstStyle>
            <a:lvl1pPr marL="0" indent="0">
              <a:buNone/>
              <a:defRPr/>
            </a:lvl1pPr>
          </a:lstStyle>
          <a:p>
            <a:pPr lvl="0"/>
            <a:endParaRPr lang="en-NZ"/>
          </a:p>
        </p:txBody>
      </p:sp>
      <p:pic>
        <p:nvPicPr>
          <p:cNvPr id="5" name="Picture 4">
            <a:extLst>
              <a:ext uri="{FF2B5EF4-FFF2-40B4-BE49-F238E27FC236}">
                <a16:creationId xmlns:a16="http://schemas.microsoft.com/office/drawing/2014/main" id="{9ED3DA8E-C001-8C8A-5308-288C77FD8FD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6433758" y="5871195"/>
            <a:ext cx="5531230" cy="882362"/>
          </a:xfrm>
          <a:prstGeom prst="rect">
            <a:avLst/>
          </a:prstGeom>
        </p:spPr>
      </p:pic>
      <p:sp>
        <p:nvSpPr>
          <p:cNvPr id="7" name="Rectangle 6">
            <a:extLst>
              <a:ext uri="{FF2B5EF4-FFF2-40B4-BE49-F238E27FC236}">
                <a16:creationId xmlns:a16="http://schemas.microsoft.com/office/drawing/2014/main" id="{DD373876-A01E-788B-3B4D-87B75547267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2A6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56557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Blue Title Slide with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0AFB00-4BD6-9759-BDBA-72B702FB6E0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7999"/>
          </a:xfrm>
          <a:prstGeom prst="rect">
            <a:avLst/>
          </a:prstGeom>
        </p:spPr>
      </p:pic>
      <p:pic>
        <p:nvPicPr>
          <p:cNvPr id="5" name="Picture 4">
            <a:extLst>
              <a:ext uri="{FF2B5EF4-FFF2-40B4-BE49-F238E27FC236}">
                <a16:creationId xmlns:a16="http://schemas.microsoft.com/office/drawing/2014/main" id="{0EBAC37B-94FA-AC2B-E5BE-E92941E431B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6433758" y="5871195"/>
            <a:ext cx="5531230" cy="882362"/>
          </a:xfrm>
          <a:prstGeom prst="rect">
            <a:avLst/>
          </a:prstGeom>
        </p:spPr>
      </p:pic>
      <p:sp>
        <p:nvSpPr>
          <p:cNvPr id="9" name="Rectangle 8">
            <a:extLst>
              <a:ext uri="{FF2B5EF4-FFF2-40B4-BE49-F238E27FC236}">
                <a16:creationId xmlns:a16="http://schemas.microsoft.com/office/drawing/2014/main" id="{14013E75-EDA4-62D4-302E-FAC12C65AF72}"/>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1F5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itle 1">
            <a:extLst>
              <a:ext uri="{FF2B5EF4-FFF2-40B4-BE49-F238E27FC236}">
                <a16:creationId xmlns:a16="http://schemas.microsoft.com/office/drawing/2014/main" id="{95D2EFD6-6D4C-CD5A-F48E-822DDF58EB05}"/>
              </a:ext>
            </a:extLst>
          </p:cNvPr>
          <p:cNvSpPr>
            <a:spLocks noGrp="1"/>
          </p:cNvSpPr>
          <p:nvPr>
            <p:ph type="ctrTitle"/>
          </p:nvPr>
        </p:nvSpPr>
        <p:spPr>
          <a:xfrm>
            <a:off x="334963" y="401260"/>
            <a:ext cx="4752926" cy="1734167"/>
          </a:xfrm>
          <a:prstGeom prst="rect">
            <a:avLst/>
          </a:prstGeom>
        </p:spPr>
        <p:txBody>
          <a:bodyPr lIns="0" tIns="0" rIns="0" bIns="180000" anchor="b" anchorCtr="0"/>
          <a:lstStyle>
            <a:lvl1pPr algn="l">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2" name="Subtitle 2">
            <a:extLst>
              <a:ext uri="{FF2B5EF4-FFF2-40B4-BE49-F238E27FC236}">
                <a16:creationId xmlns:a16="http://schemas.microsoft.com/office/drawing/2014/main" id="{08FF8C88-2942-1CAC-AC75-1C7F06098B3F}"/>
              </a:ext>
            </a:extLst>
          </p:cNvPr>
          <p:cNvSpPr>
            <a:spLocks noGrp="1"/>
          </p:cNvSpPr>
          <p:nvPr>
            <p:ph type="subTitle" idx="1"/>
          </p:nvPr>
        </p:nvSpPr>
        <p:spPr>
          <a:xfrm>
            <a:off x="334963" y="2167423"/>
            <a:ext cx="4752926" cy="1273350"/>
          </a:xfrm>
          <a:prstGeom prst="rect">
            <a:avLst/>
          </a:prstGeom>
        </p:spPr>
        <p:txBody>
          <a:bodyPr lIns="0" tIns="0" rIns="0" bIns="0" anchor="t"/>
          <a:lstStyle>
            <a:lvl1pPr marL="0" indent="0" algn="l">
              <a:buNone/>
              <a:defRPr sz="2400">
                <a:solidFill>
                  <a:schemeClr val="tx1">
                    <a:lumMod val="85000"/>
                    <a:lumOff val="15000"/>
                  </a:schemeClr>
                </a:solidFill>
                <a:latin typeface="+mj-lt"/>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8" name="Content Placeholder 2">
            <a:extLst>
              <a:ext uri="{FF2B5EF4-FFF2-40B4-BE49-F238E27FC236}">
                <a16:creationId xmlns:a16="http://schemas.microsoft.com/office/drawing/2014/main" id="{C8463B69-2337-DDA1-92A9-0DD2043C2A15}"/>
              </a:ext>
            </a:extLst>
          </p:cNvPr>
          <p:cNvSpPr>
            <a:spLocks noGrp="1"/>
          </p:cNvSpPr>
          <p:nvPr>
            <p:ph idx="10"/>
          </p:nvPr>
        </p:nvSpPr>
        <p:spPr>
          <a:xfrm>
            <a:off x="6096000" y="396812"/>
            <a:ext cx="6096000" cy="5369941"/>
          </a:xfrm>
          <a:prstGeom prst="rect">
            <a:avLst/>
          </a:prstGeom>
        </p:spPr>
        <p:txBody>
          <a:bodyPr/>
          <a:lstStyle>
            <a:lvl1pPr marL="0" indent="0">
              <a:buNone/>
              <a:defRPr/>
            </a:lvl1pPr>
          </a:lstStyle>
          <a:p>
            <a:pPr lvl="0"/>
            <a:endParaRPr lang="en-NZ"/>
          </a:p>
        </p:txBody>
      </p:sp>
    </p:spTree>
    <p:extLst>
      <p:ext uri="{BB962C8B-B14F-4D97-AF65-F5344CB8AC3E}">
        <p14:creationId xmlns:p14="http://schemas.microsoft.com/office/powerpoint/2010/main" val="3687668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Dark Purple Title Slide with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894F90-4E3B-9084-AE22-866F9759B21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6" name="Title 1">
            <a:extLst>
              <a:ext uri="{FF2B5EF4-FFF2-40B4-BE49-F238E27FC236}">
                <a16:creationId xmlns:a16="http://schemas.microsoft.com/office/drawing/2014/main" id="{95D2EFD6-6D4C-CD5A-F48E-822DDF58EB05}"/>
              </a:ext>
            </a:extLst>
          </p:cNvPr>
          <p:cNvSpPr>
            <a:spLocks noGrp="1"/>
          </p:cNvSpPr>
          <p:nvPr>
            <p:ph type="ctrTitle"/>
          </p:nvPr>
        </p:nvSpPr>
        <p:spPr>
          <a:xfrm>
            <a:off x="334963" y="333684"/>
            <a:ext cx="5061123" cy="1798579"/>
          </a:xfrm>
          <a:prstGeom prst="rect">
            <a:avLst/>
          </a:prstGeom>
        </p:spPr>
        <p:txBody>
          <a:bodyPr lIns="0" tIns="0" rIns="0" bIns="180000" anchor="b" anchorCtr="0"/>
          <a:lstStyle>
            <a:lvl1pPr algn="l">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2" name="Subtitle 2">
            <a:extLst>
              <a:ext uri="{FF2B5EF4-FFF2-40B4-BE49-F238E27FC236}">
                <a16:creationId xmlns:a16="http://schemas.microsoft.com/office/drawing/2014/main" id="{08FF8C88-2942-1CAC-AC75-1C7F06098B3F}"/>
              </a:ext>
            </a:extLst>
          </p:cNvPr>
          <p:cNvSpPr>
            <a:spLocks noGrp="1"/>
          </p:cNvSpPr>
          <p:nvPr>
            <p:ph type="subTitle" idx="1"/>
          </p:nvPr>
        </p:nvSpPr>
        <p:spPr>
          <a:xfrm>
            <a:off x="334963" y="2166427"/>
            <a:ext cx="5061123" cy="1215486"/>
          </a:xfrm>
          <a:prstGeom prst="rect">
            <a:avLst/>
          </a:prstGeom>
        </p:spPr>
        <p:txBody>
          <a:bodyPr lIns="0" tIns="0" rIns="0" bIns="0" anchor="t"/>
          <a:lstStyle>
            <a:lvl1pPr marL="0" indent="0" algn="l">
              <a:buNone/>
              <a:defRPr sz="2400">
                <a:solidFill>
                  <a:schemeClr val="tx1">
                    <a:lumMod val="85000"/>
                    <a:lumOff val="15000"/>
                  </a:schemeClr>
                </a:solidFill>
                <a:latin typeface="+mj-lt"/>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8" name="Content Placeholder 2">
            <a:extLst>
              <a:ext uri="{FF2B5EF4-FFF2-40B4-BE49-F238E27FC236}">
                <a16:creationId xmlns:a16="http://schemas.microsoft.com/office/drawing/2014/main" id="{C8463B69-2337-DDA1-92A9-0DD2043C2A15}"/>
              </a:ext>
            </a:extLst>
          </p:cNvPr>
          <p:cNvSpPr>
            <a:spLocks noGrp="1"/>
          </p:cNvSpPr>
          <p:nvPr>
            <p:ph idx="10"/>
          </p:nvPr>
        </p:nvSpPr>
        <p:spPr>
          <a:xfrm>
            <a:off x="6096000" y="388620"/>
            <a:ext cx="5868988" cy="5378133"/>
          </a:xfrm>
          <a:prstGeom prst="rect">
            <a:avLst/>
          </a:prstGeom>
        </p:spPr>
        <p:txBody>
          <a:bodyPr/>
          <a:lstStyle>
            <a:lvl1pPr marL="0" indent="0">
              <a:buNone/>
              <a:defRPr/>
            </a:lvl1pPr>
          </a:lstStyle>
          <a:p>
            <a:pPr lvl="0"/>
            <a:endParaRPr lang="en-NZ"/>
          </a:p>
        </p:txBody>
      </p:sp>
      <p:pic>
        <p:nvPicPr>
          <p:cNvPr id="5" name="Picture 4">
            <a:extLst>
              <a:ext uri="{FF2B5EF4-FFF2-40B4-BE49-F238E27FC236}">
                <a16:creationId xmlns:a16="http://schemas.microsoft.com/office/drawing/2014/main" id="{9ED3DA8E-C001-8C8A-5308-288C77FD8FD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6433758" y="5871195"/>
            <a:ext cx="5531230" cy="882362"/>
          </a:xfrm>
          <a:prstGeom prst="rect">
            <a:avLst/>
          </a:prstGeom>
        </p:spPr>
      </p:pic>
      <p:sp>
        <p:nvSpPr>
          <p:cNvPr id="7" name="Rectangle 6">
            <a:extLst>
              <a:ext uri="{FF2B5EF4-FFF2-40B4-BE49-F238E27FC236}">
                <a16:creationId xmlns:a16="http://schemas.microsoft.com/office/drawing/2014/main" id="{DD373876-A01E-788B-3B4D-87B75547267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5E3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96800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Bright Pink Title Slide with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894F90-4E3B-9084-AE22-866F9759B21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6" name="Title 1">
            <a:extLst>
              <a:ext uri="{FF2B5EF4-FFF2-40B4-BE49-F238E27FC236}">
                <a16:creationId xmlns:a16="http://schemas.microsoft.com/office/drawing/2014/main" id="{95D2EFD6-6D4C-CD5A-F48E-822DDF58EB05}"/>
              </a:ext>
            </a:extLst>
          </p:cNvPr>
          <p:cNvSpPr>
            <a:spLocks noGrp="1"/>
          </p:cNvSpPr>
          <p:nvPr>
            <p:ph type="ctrTitle"/>
          </p:nvPr>
        </p:nvSpPr>
        <p:spPr>
          <a:xfrm>
            <a:off x="334963" y="333684"/>
            <a:ext cx="5061123" cy="1798579"/>
          </a:xfrm>
          <a:prstGeom prst="rect">
            <a:avLst/>
          </a:prstGeom>
        </p:spPr>
        <p:txBody>
          <a:bodyPr lIns="0" tIns="0" rIns="0" bIns="180000" anchor="b" anchorCtr="0"/>
          <a:lstStyle>
            <a:lvl1pPr algn="l">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2" name="Subtitle 2">
            <a:extLst>
              <a:ext uri="{FF2B5EF4-FFF2-40B4-BE49-F238E27FC236}">
                <a16:creationId xmlns:a16="http://schemas.microsoft.com/office/drawing/2014/main" id="{08FF8C88-2942-1CAC-AC75-1C7F06098B3F}"/>
              </a:ext>
            </a:extLst>
          </p:cNvPr>
          <p:cNvSpPr>
            <a:spLocks noGrp="1"/>
          </p:cNvSpPr>
          <p:nvPr>
            <p:ph type="subTitle" idx="1"/>
          </p:nvPr>
        </p:nvSpPr>
        <p:spPr>
          <a:xfrm>
            <a:off x="334963" y="2166427"/>
            <a:ext cx="5061123" cy="1215486"/>
          </a:xfrm>
          <a:prstGeom prst="rect">
            <a:avLst/>
          </a:prstGeom>
        </p:spPr>
        <p:txBody>
          <a:bodyPr lIns="0" tIns="0" rIns="0" bIns="0" anchor="t"/>
          <a:lstStyle>
            <a:lvl1pPr marL="0" indent="0" algn="l">
              <a:buNone/>
              <a:defRPr sz="2400">
                <a:solidFill>
                  <a:schemeClr val="tx1">
                    <a:lumMod val="85000"/>
                    <a:lumOff val="15000"/>
                  </a:schemeClr>
                </a:solidFill>
                <a:latin typeface="+mj-lt"/>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8" name="Content Placeholder 2">
            <a:extLst>
              <a:ext uri="{FF2B5EF4-FFF2-40B4-BE49-F238E27FC236}">
                <a16:creationId xmlns:a16="http://schemas.microsoft.com/office/drawing/2014/main" id="{C8463B69-2337-DDA1-92A9-0DD2043C2A15}"/>
              </a:ext>
            </a:extLst>
          </p:cNvPr>
          <p:cNvSpPr>
            <a:spLocks noGrp="1"/>
          </p:cNvSpPr>
          <p:nvPr>
            <p:ph idx="10"/>
          </p:nvPr>
        </p:nvSpPr>
        <p:spPr>
          <a:xfrm>
            <a:off x="6096000" y="388620"/>
            <a:ext cx="5868988" cy="5378133"/>
          </a:xfrm>
          <a:prstGeom prst="rect">
            <a:avLst/>
          </a:prstGeom>
        </p:spPr>
        <p:txBody>
          <a:bodyPr/>
          <a:lstStyle>
            <a:lvl1pPr marL="0" indent="0">
              <a:buNone/>
              <a:defRPr/>
            </a:lvl1pPr>
          </a:lstStyle>
          <a:p>
            <a:pPr lvl="0"/>
            <a:endParaRPr lang="en-NZ"/>
          </a:p>
        </p:txBody>
      </p:sp>
      <p:pic>
        <p:nvPicPr>
          <p:cNvPr id="5" name="Picture 4">
            <a:extLst>
              <a:ext uri="{FF2B5EF4-FFF2-40B4-BE49-F238E27FC236}">
                <a16:creationId xmlns:a16="http://schemas.microsoft.com/office/drawing/2014/main" id="{9ED3DA8E-C001-8C8A-5308-288C77FD8FD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6433758" y="5871195"/>
            <a:ext cx="5531230" cy="882362"/>
          </a:xfrm>
          <a:prstGeom prst="rect">
            <a:avLst/>
          </a:prstGeom>
        </p:spPr>
      </p:pic>
      <p:sp>
        <p:nvSpPr>
          <p:cNvPr id="7" name="Rectangle 6">
            <a:extLst>
              <a:ext uri="{FF2B5EF4-FFF2-40B4-BE49-F238E27FC236}">
                <a16:creationId xmlns:a16="http://schemas.microsoft.com/office/drawing/2014/main" id="{DD373876-A01E-788B-3B4D-87B75547267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D61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09336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SS holding tslid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8ED691-3848-70EB-7A7B-F7570FE1E744}"/>
              </a:ext>
            </a:extLst>
          </p:cNvPr>
          <p:cNvSpPr/>
          <p:nvPr userDrawn="1"/>
        </p:nvSpPr>
        <p:spPr>
          <a:xfrm>
            <a:off x="236173" y="188913"/>
            <a:ext cx="11728815" cy="6460365"/>
          </a:xfrm>
          <a:prstGeom prst="rect">
            <a:avLst/>
          </a:prstGeom>
          <a:solidFill>
            <a:srgbClr val="F2F2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9" name="Graphic 8">
            <a:extLst>
              <a:ext uri="{FF2B5EF4-FFF2-40B4-BE49-F238E27FC236}">
                <a16:creationId xmlns:a16="http://schemas.microsoft.com/office/drawing/2014/main" id="{44FE703D-2EF4-6C5E-1D96-42E30A8DBA9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5643"/>
          <a:stretch/>
        </p:blipFill>
        <p:spPr>
          <a:xfrm>
            <a:off x="3273630" y="2130847"/>
            <a:ext cx="5734399" cy="1550516"/>
          </a:xfrm>
          <a:prstGeom prst="rect">
            <a:avLst/>
          </a:prstGeom>
        </p:spPr>
      </p:pic>
      <p:pic>
        <p:nvPicPr>
          <p:cNvPr id="3" name="Picture 2">
            <a:extLst>
              <a:ext uri="{FF2B5EF4-FFF2-40B4-BE49-F238E27FC236}">
                <a16:creationId xmlns:a16="http://schemas.microsoft.com/office/drawing/2014/main" id="{FB22FA70-32B9-7596-1988-7112AE2C31A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57350"/>
          <a:stretch/>
        </p:blipFill>
        <p:spPr bwMode="auto">
          <a:xfrm>
            <a:off x="8208598" y="5495002"/>
            <a:ext cx="3983402" cy="12463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0287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Light Green Content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35857B-93CA-AA4A-AC1C-8E0581EAB66B}"/>
              </a:ext>
              <a:ext uri="{C183D7F6-B498-43B3-948B-1728B52AA6E4}">
                <adec:decorative xmlns:adec="http://schemas.microsoft.com/office/drawing/2017/decorative" val="1"/>
              </a:ext>
            </a:extLst>
          </p:cNvPr>
          <p:cNvSpPr/>
          <p:nvPr userDrawn="1"/>
        </p:nvSpPr>
        <p:spPr>
          <a:xfrm>
            <a:off x="0" y="6745978"/>
            <a:ext cx="12192000" cy="116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1A1F451C-642D-4D14-7C89-BC01BFD0A21B}"/>
              </a:ext>
            </a:extLst>
          </p:cNvPr>
          <p:cNvSpPr>
            <a:spLocks noGrp="1"/>
          </p:cNvSpPr>
          <p:nvPr>
            <p:ph type="title"/>
          </p:nvPr>
        </p:nvSpPr>
        <p:spPr>
          <a:xfrm>
            <a:off x="239349" y="374654"/>
            <a:ext cx="11725639" cy="648072"/>
          </a:xfrm>
          <a:prstGeom prst="rect">
            <a:avLst/>
          </a:prstGeom>
        </p:spPr>
        <p:txBody>
          <a:bodyPr/>
          <a:lstStyle>
            <a:lvl1pPr algn="l">
              <a:tabLst>
                <a:tab pos="3405188" algn="l"/>
              </a:tabLst>
              <a:defRPr sz="4400" b="1" i="0">
                <a:solidFill>
                  <a:schemeClr val="tx1"/>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5" name="Content Placeholder 2">
            <a:extLst>
              <a:ext uri="{FF2B5EF4-FFF2-40B4-BE49-F238E27FC236}">
                <a16:creationId xmlns:a16="http://schemas.microsoft.com/office/drawing/2014/main" id="{A5AF4EE1-A70C-A2B2-0851-CA2AA16722A2}"/>
              </a:ext>
            </a:extLst>
          </p:cNvPr>
          <p:cNvSpPr>
            <a:spLocks noGrp="1"/>
          </p:cNvSpPr>
          <p:nvPr>
            <p:ph idx="1"/>
          </p:nvPr>
        </p:nvSpPr>
        <p:spPr>
          <a:xfrm>
            <a:off x="239349" y="1203754"/>
            <a:ext cx="11725639" cy="471551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2" name="Picture 1">
            <a:extLst>
              <a:ext uri="{FF2B5EF4-FFF2-40B4-BE49-F238E27FC236}">
                <a16:creationId xmlns:a16="http://schemas.microsoft.com/office/drawing/2014/main" id="{D0471543-ABAD-8F76-0264-BE2288077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4441"/>
          <a:stretch/>
        </p:blipFill>
        <p:spPr>
          <a:xfrm>
            <a:off x="240920" y="5919270"/>
            <a:ext cx="2477728" cy="882362"/>
          </a:xfrm>
          <a:prstGeom prst="rect">
            <a:avLst/>
          </a:prstGeom>
        </p:spPr>
      </p:pic>
      <p:pic>
        <p:nvPicPr>
          <p:cNvPr id="7" name="Picture 6">
            <a:extLst>
              <a:ext uri="{FF2B5EF4-FFF2-40B4-BE49-F238E27FC236}">
                <a16:creationId xmlns:a16="http://schemas.microsoft.com/office/drawing/2014/main" id="{376DF26B-FD4D-05A2-5BF6-9C836FBDB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572" r="2869"/>
          <a:stretch/>
        </p:blipFill>
        <p:spPr>
          <a:xfrm>
            <a:off x="9487260" y="5919270"/>
            <a:ext cx="2477728" cy="882362"/>
          </a:xfrm>
          <a:prstGeom prst="rect">
            <a:avLst/>
          </a:prstGeom>
        </p:spPr>
      </p:pic>
    </p:spTree>
    <p:extLst>
      <p:ext uri="{BB962C8B-B14F-4D97-AF65-F5344CB8AC3E}">
        <p14:creationId xmlns:p14="http://schemas.microsoft.com/office/powerpoint/2010/main" val="1557443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Dk Green Content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1F451C-642D-4D14-7C89-BC01BFD0A21B}"/>
              </a:ext>
            </a:extLst>
          </p:cNvPr>
          <p:cNvSpPr>
            <a:spLocks noGrp="1"/>
          </p:cNvSpPr>
          <p:nvPr>
            <p:ph type="title"/>
          </p:nvPr>
        </p:nvSpPr>
        <p:spPr>
          <a:xfrm>
            <a:off x="239349" y="374654"/>
            <a:ext cx="11725639" cy="648072"/>
          </a:xfrm>
          <a:prstGeom prst="rect">
            <a:avLst/>
          </a:prstGeom>
        </p:spPr>
        <p:txBody>
          <a:bodyPr/>
          <a:lstStyle>
            <a:lvl1pPr algn="l">
              <a:tabLst>
                <a:tab pos="3405188" algn="l"/>
              </a:tabLst>
              <a:defRPr sz="4400" b="1" i="0">
                <a:solidFill>
                  <a:schemeClr val="tx1"/>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5" name="Content Placeholder 2">
            <a:extLst>
              <a:ext uri="{FF2B5EF4-FFF2-40B4-BE49-F238E27FC236}">
                <a16:creationId xmlns:a16="http://schemas.microsoft.com/office/drawing/2014/main" id="{A5AF4EE1-A70C-A2B2-0851-CA2AA16722A2}"/>
              </a:ext>
            </a:extLst>
          </p:cNvPr>
          <p:cNvSpPr>
            <a:spLocks noGrp="1"/>
          </p:cNvSpPr>
          <p:nvPr>
            <p:ph idx="1"/>
          </p:nvPr>
        </p:nvSpPr>
        <p:spPr>
          <a:xfrm>
            <a:off x="239349" y="1203754"/>
            <a:ext cx="11725639" cy="471551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2" name="Picture 1">
            <a:extLst>
              <a:ext uri="{FF2B5EF4-FFF2-40B4-BE49-F238E27FC236}">
                <a16:creationId xmlns:a16="http://schemas.microsoft.com/office/drawing/2014/main" id="{D0471543-ABAD-8F76-0264-BE2288077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4441"/>
          <a:stretch/>
        </p:blipFill>
        <p:spPr>
          <a:xfrm>
            <a:off x="240920" y="5919270"/>
            <a:ext cx="2477728" cy="882362"/>
          </a:xfrm>
          <a:prstGeom prst="rect">
            <a:avLst/>
          </a:prstGeom>
        </p:spPr>
      </p:pic>
      <p:pic>
        <p:nvPicPr>
          <p:cNvPr id="7" name="Picture 6">
            <a:extLst>
              <a:ext uri="{FF2B5EF4-FFF2-40B4-BE49-F238E27FC236}">
                <a16:creationId xmlns:a16="http://schemas.microsoft.com/office/drawing/2014/main" id="{376DF26B-FD4D-05A2-5BF6-9C836FBDB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572" r="2869"/>
          <a:stretch/>
        </p:blipFill>
        <p:spPr>
          <a:xfrm>
            <a:off x="9487260" y="5919270"/>
            <a:ext cx="2477728" cy="882362"/>
          </a:xfrm>
          <a:prstGeom prst="rect">
            <a:avLst/>
          </a:prstGeom>
        </p:spPr>
      </p:pic>
      <p:sp>
        <p:nvSpPr>
          <p:cNvPr id="11" name="Rectangle 10">
            <a:extLst>
              <a:ext uri="{FF2B5EF4-FFF2-40B4-BE49-F238E27FC236}">
                <a16:creationId xmlns:a16="http://schemas.microsoft.com/office/drawing/2014/main" id="{9C1F721B-DD46-2222-5187-FC30D67F716F}"/>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2A6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34749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Blue Content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1F451C-642D-4D14-7C89-BC01BFD0A21B}"/>
              </a:ext>
            </a:extLst>
          </p:cNvPr>
          <p:cNvSpPr>
            <a:spLocks noGrp="1"/>
          </p:cNvSpPr>
          <p:nvPr>
            <p:ph type="title"/>
          </p:nvPr>
        </p:nvSpPr>
        <p:spPr>
          <a:xfrm>
            <a:off x="239349" y="374654"/>
            <a:ext cx="11725639" cy="648072"/>
          </a:xfrm>
          <a:prstGeom prst="rect">
            <a:avLst/>
          </a:prstGeom>
        </p:spPr>
        <p:txBody>
          <a:bodyPr/>
          <a:lstStyle>
            <a:lvl1pPr algn="l">
              <a:tabLst>
                <a:tab pos="3405188" algn="l"/>
              </a:tabLst>
              <a:defRPr sz="4400" b="1" i="0">
                <a:solidFill>
                  <a:schemeClr val="tx1"/>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5" name="Content Placeholder 2">
            <a:extLst>
              <a:ext uri="{FF2B5EF4-FFF2-40B4-BE49-F238E27FC236}">
                <a16:creationId xmlns:a16="http://schemas.microsoft.com/office/drawing/2014/main" id="{A5AF4EE1-A70C-A2B2-0851-CA2AA16722A2}"/>
              </a:ext>
            </a:extLst>
          </p:cNvPr>
          <p:cNvSpPr>
            <a:spLocks noGrp="1"/>
          </p:cNvSpPr>
          <p:nvPr>
            <p:ph idx="1"/>
          </p:nvPr>
        </p:nvSpPr>
        <p:spPr>
          <a:xfrm>
            <a:off x="239349" y="1203754"/>
            <a:ext cx="11725639" cy="471551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2" name="Picture 1">
            <a:extLst>
              <a:ext uri="{FF2B5EF4-FFF2-40B4-BE49-F238E27FC236}">
                <a16:creationId xmlns:a16="http://schemas.microsoft.com/office/drawing/2014/main" id="{D0471543-ABAD-8F76-0264-BE2288077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4441"/>
          <a:stretch/>
        </p:blipFill>
        <p:spPr>
          <a:xfrm>
            <a:off x="240920" y="5919270"/>
            <a:ext cx="2477728" cy="882362"/>
          </a:xfrm>
          <a:prstGeom prst="rect">
            <a:avLst/>
          </a:prstGeom>
        </p:spPr>
      </p:pic>
      <p:pic>
        <p:nvPicPr>
          <p:cNvPr id="7" name="Picture 6">
            <a:extLst>
              <a:ext uri="{FF2B5EF4-FFF2-40B4-BE49-F238E27FC236}">
                <a16:creationId xmlns:a16="http://schemas.microsoft.com/office/drawing/2014/main" id="{376DF26B-FD4D-05A2-5BF6-9C836FBDB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572" r="2869"/>
          <a:stretch/>
        </p:blipFill>
        <p:spPr>
          <a:xfrm>
            <a:off x="9487260" y="5919270"/>
            <a:ext cx="2477728" cy="882362"/>
          </a:xfrm>
          <a:prstGeom prst="rect">
            <a:avLst/>
          </a:prstGeom>
        </p:spPr>
      </p:pic>
      <p:sp>
        <p:nvSpPr>
          <p:cNvPr id="10" name="Rectangle 9">
            <a:extLst>
              <a:ext uri="{FF2B5EF4-FFF2-40B4-BE49-F238E27FC236}">
                <a16:creationId xmlns:a16="http://schemas.microsoft.com/office/drawing/2014/main" id="{2628DC8C-A51C-42D0-E5E5-79CDA52B43C5}"/>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1F5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47351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_Purple Content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1F451C-642D-4D14-7C89-BC01BFD0A21B}"/>
              </a:ext>
            </a:extLst>
          </p:cNvPr>
          <p:cNvSpPr>
            <a:spLocks noGrp="1"/>
          </p:cNvSpPr>
          <p:nvPr>
            <p:ph type="title"/>
          </p:nvPr>
        </p:nvSpPr>
        <p:spPr>
          <a:xfrm>
            <a:off x="239349" y="374654"/>
            <a:ext cx="11725639" cy="648072"/>
          </a:xfrm>
          <a:prstGeom prst="rect">
            <a:avLst/>
          </a:prstGeom>
        </p:spPr>
        <p:txBody>
          <a:bodyPr/>
          <a:lstStyle>
            <a:lvl1pPr algn="l">
              <a:tabLst>
                <a:tab pos="3405188" algn="l"/>
              </a:tabLst>
              <a:defRPr sz="4400" b="1" i="0">
                <a:solidFill>
                  <a:schemeClr val="tx1"/>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5" name="Content Placeholder 2">
            <a:extLst>
              <a:ext uri="{FF2B5EF4-FFF2-40B4-BE49-F238E27FC236}">
                <a16:creationId xmlns:a16="http://schemas.microsoft.com/office/drawing/2014/main" id="{A5AF4EE1-A70C-A2B2-0851-CA2AA16722A2}"/>
              </a:ext>
            </a:extLst>
          </p:cNvPr>
          <p:cNvSpPr>
            <a:spLocks noGrp="1"/>
          </p:cNvSpPr>
          <p:nvPr>
            <p:ph idx="1"/>
          </p:nvPr>
        </p:nvSpPr>
        <p:spPr>
          <a:xfrm>
            <a:off x="239349" y="1203754"/>
            <a:ext cx="11725639" cy="471551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2" name="Picture 1">
            <a:extLst>
              <a:ext uri="{FF2B5EF4-FFF2-40B4-BE49-F238E27FC236}">
                <a16:creationId xmlns:a16="http://schemas.microsoft.com/office/drawing/2014/main" id="{D0471543-ABAD-8F76-0264-BE2288077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4441"/>
          <a:stretch/>
        </p:blipFill>
        <p:spPr>
          <a:xfrm>
            <a:off x="240920" y="5919270"/>
            <a:ext cx="2477728" cy="882362"/>
          </a:xfrm>
          <a:prstGeom prst="rect">
            <a:avLst/>
          </a:prstGeom>
        </p:spPr>
      </p:pic>
      <p:pic>
        <p:nvPicPr>
          <p:cNvPr id="7" name="Picture 6">
            <a:extLst>
              <a:ext uri="{FF2B5EF4-FFF2-40B4-BE49-F238E27FC236}">
                <a16:creationId xmlns:a16="http://schemas.microsoft.com/office/drawing/2014/main" id="{376DF26B-FD4D-05A2-5BF6-9C836FBDB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572" r="2869"/>
          <a:stretch/>
        </p:blipFill>
        <p:spPr>
          <a:xfrm>
            <a:off x="9487260" y="5919270"/>
            <a:ext cx="2477728" cy="882362"/>
          </a:xfrm>
          <a:prstGeom prst="rect">
            <a:avLst/>
          </a:prstGeom>
        </p:spPr>
      </p:pic>
      <p:sp>
        <p:nvSpPr>
          <p:cNvPr id="8" name="Rectangle 7">
            <a:extLst>
              <a:ext uri="{FF2B5EF4-FFF2-40B4-BE49-F238E27FC236}">
                <a16:creationId xmlns:a16="http://schemas.microsoft.com/office/drawing/2014/main" id="{29927460-2FC0-B416-31D3-1034A34542EB}"/>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5E3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82226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Pink Content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1F451C-642D-4D14-7C89-BC01BFD0A21B}"/>
              </a:ext>
            </a:extLst>
          </p:cNvPr>
          <p:cNvSpPr>
            <a:spLocks noGrp="1"/>
          </p:cNvSpPr>
          <p:nvPr>
            <p:ph type="title"/>
          </p:nvPr>
        </p:nvSpPr>
        <p:spPr>
          <a:xfrm>
            <a:off x="239349" y="374654"/>
            <a:ext cx="11725639" cy="648072"/>
          </a:xfrm>
          <a:prstGeom prst="rect">
            <a:avLst/>
          </a:prstGeom>
        </p:spPr>
        <p:txBody>
          <a:bodyPr/>
          <a:lstStyle>
            <a:lvl1pPr algn="l">
              <a:tabLst>
                <a:tab pos="3405188" algn="l"/>
              </a:tabLst>
              <a:defRPr sz="4400" b="1" i="0">
                <a:solidFill>
                  <a:schemeClr val="tx1"/>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5" name="Content Placeholder 2">
            <a:extLst>
              <a:ext uri="{FF2B5EF4-FFF2-40B4-BE49-F238E27FC236}">
                <a16:creationId xmlns:a16="http://schemas.microsoft.com/office/drawing/2014/main" id="{A5AF4EE1-A70C-A2B2-0851-CA2AA16722A2}"/>
              </a:ext>
            </a:extLst>
          </p:cNvPr>
          <p:cNvSpPr>
            <a:spLocks noGrp="1"/>
          </p:cNvSpPr>
          <p:nvPr>
            <p:ph idx="1"/>
          </p:nvPr>
        </p:nvSpPr>
        <p:spPr>
          <a:xfrm>
            <a:off x="239349" y="1203754"/>
            <a:ext cx="11725639" cy="471551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2" name="Picture 1">
            <a:extLst>
              <a:ext uri="{FF2B5EF4-FFF2-40B4-BE49-F238E27FC236}">
                <a16:creationId xmlns:a16="http://schemas.microsoft.com/office/drawing/2014/main" id="{D0471543-ABAD-8F76-0264-BE2288077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4441"/>
          <a:stretch/>
        </p:blipFill>
        <p:spPr>
          <a:xfrm>
            <a:off x="240920" y="5919270"/>
            <a:ext cx="2477728" cy="882362"/>
          </a:xfrm>
          <a:prstGeom prst="rect">
            <a:avLst/>
          </a:prstGeom>
        </p:spPr>
      </p:pic>
      <p:pic>
        <p:nvPicPr>
          <p:cNvPr id="7" name="Picture 6">
            <a:extLst>
              <a:ext uri="{FF2B5EF4-FFF2-40B4-BE49-F238E27FC236}">
                <a16:creationId xmlns:a16="http://schemas.microsoft.com/office/drawing/2014/main" id="{376DF26B-FD4D-05A2-5BF6-9C836FBDB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572" r="2869"/>
          <a:stretch/>
        </p:blipFill>
        <p:spPr>
          <a:xfrm>
            <a:off x="9487260" y="5919270"/>
            <a:ext cx="2477728" cy="882362"/>
          </a:xfrm>
          <a:prstGeom prst="rect">
            <a:avLst/>
          </a:prstGeom>
        </p:spPr>
      </p:pic>
      <p:sp>
        <p:nvSpPr>
          <p:cNvPr id="3" name="Rectangle 2">
            <a:extLst>
              <a:ext uri="{FF2B5EF4-FFF2-40B4-BE49-F238E27FC236}">
                <a16:creationId xmlns:a16="http://schemas.microsoft.com/office/drawing/2014/main" id="{A99F9850-5E75-A6F7-7CA2-4EBA894EE63E}"/>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D61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3121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Green Title and Content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1E12B0-883A-8A8D-AADC-DD02ADDAC831}"/>
              </a:ext>
            </a:extLst>
          </p:cNvPr>
          <p:cNvSpPr/>
          <p:nvPr userDrawn="1"/>
        </p:nvSpPr>
        <p:spPr>
          <a:xfrm>
            <a:off x="0" y="5868391"/>
            <a:ext cx="12192000" cy="882362"/>
          </a:xfrm>
          <a:prstGeom prst="rect">
            <a:avLst/>
          </a:prstGeom>
          <a:solidFill>
            <a:srgbClr val="F3F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347696" y="499071"/>
            <a:ext cx="11617291" cy="648072"/>
          </a:xfrm>
          <a:prstGeom prst="rect">
            <a:avLst/>
          </a:prstGeom>
        </p:spPr>
        <p:txBody>
          <a:bodyPr/>
          <a:lstStyle>
            <a:lvl1pPr algn="l">
              <a:tabLst>
                <a:tab pos="3405188" algn="l"/>
              </a:tabLst>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3" name="Content Placeholder 2"/>
          <p:cNvSpPr>
            <a:spLocks noGrp="1"/>
          </p:cNvSpPr>
          <p:nvPr>
            <p:ph idx="1"/>
          </p:nvPr>
        </p:nvSpPr>
        <p:spPr>
          <a:xfrm>
            <a:off x="347697" y="1533525"/>
            <a:ext cx="11617291" cy="4175745"/>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13" name="Picture 12">
            <a:extLst>
              <a:ext uri="{FF2B5EF4-FFF2-40B4-BE49-F238E27FC236}">
                <a16:creationId xmlns:a16="http://schemas.microsoft.com/office/drawing/2014/main" id="{A8AD8D1B-669C-4576-CBE5-F4516A6EC01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
        <p:nvSpPr>
          <p:cNvPr id="9" name="Rectangle 8">
            <a:extLst>
              <a:ext uri="{FF2B5EF4-FFF2-40B4-BE49-F238E27FC236}">
                <a16:creationId xmlns:a16="http://schemas.microsoft.com/office/drawing/2014/main" id="{5D7C6283-5959-C98E-C1DA-250EC247D068}"/>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Graphic 4">
            <a:extLst>
              <a:ext uri="{FF2B5EF4-FFF2-40B4-BE49-F238E27FC236}">
                <a16:creationId xmlns:a16="http://schemas.microsoft.com/office/drawing/2014/main" id="{49C2D29C-BE65-9299-1FE9-ED3A4B2E3A2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056881" y="5865782"/>
            <a:ext cx="4135120" cy="868723"/>
          </a:xfrm>
          <a:prstGeom prst="rect">
            <a:avLst/>
          </a:prstGeom>
        </p:spPr>
      </p:pic>
    </p:spTree>
    <p:extLst>
      <p:ext uri="{BB962C8B-B14F-4D97-AF65-F5344CB8AC3E}">
        <p14:creationId xmlns:p14="http://schemas.microsoft.com/office/powerpoint/2010/main" val="20425036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323"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37FB2C-CF04-4BCD-9BF2-328EAFDB3430}" type="datetimeFigureOut">
              <a:rPr lang="en-NZ" smtClean="0"/>
              <a:t>11/03/2026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251A768-136C-4E18-B2D1-C1CD39FA6C61}" type="slidenum">
              <a:rPr lang="en-NZ" smtClean="0"/>
              <a:t>‹#›</a:t>
            </a:fld>
            <a:endParaRPr lang="en-NZ"/>
          </a:p>
        </p:txBody>
      </p:sp>
    </p:spTree>
    <p:extLst>
      <p:ext uri="{BB962C8B-B14F-4D97-AF65-F5344CB8AC3E}">
        <p14:creationId xmlns:p14="http://schemas.microsoft.com/office/powerpoint/2010/main" val="8628468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37FB2C-CF04-4BCD-9BF2-328EAFDB3430}" type="datetimeFigureOut">
              <a:rPr lang="en-NZ" smtClean="0"/>
              <a:t>11/03/2026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251A768-136C-4E18-B2D1-C1CD39FA6C61}" type="slidenum">
              <a:rPr lang="en-NZ" smtClean="0"/>
              <a:t>‹#›</a:t>
            </a:fld>
            <a:endParaRPr lang="en-NZ"/>
          </a:p>
        </p:txBody>
      </p:sp>
    </p:spTree>
    <p:extLst>
      <p:ext uri="{BB962C8B-B14F-4D97-AF65-F5344CB8AC3E}">
        <p14:creationId xmlns:p14="http://schemas.microsoft.com/office/powerpoint/2010/main" val="34896162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82000"/>
                  </a:schemeClr>
                </a:solidFill>
              </a:defRPr>
            </a:lvl1pPr>
            <a:lvl2pPr marL="457209" indent="0">
              <a:buNone/>
              <a:defRPr sz="2000">
                <a:solidFill>
                  <a:schemeClr val="tx1">
                    <a:tint val="82000"/>
                  </a:schemeClr>
                </a:solidFill>
              </a:defRPr>
            </a:lvl2pPr>
            <a:lvl3pPr marL="914418" indent="0">
              <a:buNone/>
              <a:defRPr sz="1800">
                <a:solidFill>
                  <a:schemeClr val="tx1">
                    <a:tint val="82000"/>
                  </a:schemeClr>
                </a:solidFill>
              </a:defRPr>
            </a:lvl3pPr>
            <a:lvl4pPr marL="1371627" indent="0">
              <a:buNone/>
              <a:defRPr sz="1600">
                <a:solidFill>
                  <a:schemeClr val="tx1">
                    <a:tint val="82000"/>
                  </a:schemeClr>
                </a:solidFill>
              </a:defRPr>
            </a:lvl4pPr>
            <a:lvl5pPr marL="1828837" indent="0">
              <a:buNone/>
              <a:defRPr sz="1600">
                <a:solidFill>
                  <a:schemeClr val="tx1">
                    <a:tint val="82000"/>
                  </a:schemeClr>
                </a:solidFill>
              </a:defRPr>
            </a:lvl5pPr>
            <a:lvl6pPr marL="2286046" indent="0">
              <a:buNone/>
              <a:defRPr sz="1600">
                <a:solidFill>
                  <a:schemeClr val="tx1">
                    <a:tint val="82000"/>
                  </a:schemeClr>
                </a:solidFill>
              </a:defRPr>
            </a:lvl6pPr>
            <a:lvl7pPr marL="2743255" indent="0">
              <a:buNone/>
              <a:defRPr sz="1600">
                <a:solidFill>
                  <a:schemeClr val="tx1">
                    <a:tint val="82000"/>
                  </a:schemeClr>
                </a:solidFill>
              </a:defRPr>
            </a:lvl7pPr>
            <a:lvl8pPr marL="3200464" indent="0">
              <a:buNone/>
              <a:defRPr sz="1600">
                <a:solidFill>
                  <a:schemeClr val="tx1">
                    <a:tint val="82000"/>
                  </a:schemeClr>
                </a:solidFill>
              </a:defRPr>
            </a:lvl8pPr>
            <a:lvl9pPr marL="3657673"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37FB2C-CF04-4BCD-9BF2-328EAFDB3430}" type="datetimeFigureOut">
              <a:rPr lang="en-NZ" smtClean="0"/>
              <a:t>11/03/2026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251A768-136C-4E18-B2D1-C1CD39FA6C61}" type="slidenum">
              <a:rPr lang="en-NZ" smtClean="0"/>
              <a:t>‹#›</a:t>
            </a:fld>
            <a:endParaRPr lang="en-NZ"/>
          </a:p>
        </p:txBody>
      </p:sp>
    </p:spTree>
    <p:extLst>
      <p:ext uri="{BB962C8B-B14F-4D97-AF65-F5344CB8AC3E}">
        <p14:creationId xmlns:p14="http://schemas.microsoft.com/office/powerpoint/2010/main" val="3138728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37FB2C-CF04-4BCD-9BF2-328EAFDB3430}" type="datetimeFigureOut">
              <a:rPr lang="en-NZ" smtClean="0"/>
              <a:t>11/03/2026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251A768-136C-4E18-B2D1-C1CD39FA6C61}" type="slidenum">
              <a:rPr lang="en-NZ" smtClean="0"/>
              <a:t>‹#›</a:t>
            </a:fld>
            <a:endParaRPr lang="en-NZ"/>
          </a:p>
        </p:txBody>
      </p:sp>
    </p:spTree>
    <p:extLst>
      <p:ext uri="{BB962C8B-B14F-4D97-AF65-F5344CB8AC3E}">
        <p14:creationId xmlns:p14="http://schemas.microsoft.com/office/powerpoint/2010/main" val="943923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SS holding slide 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8ED691-3848-70EB-7A7B-F7570FE1E744}"/>
              </a:ext>
            </a:extLst>
          </p:cNvPr>
          <p:cNvSpPr/>
          <p:nvPr userDrawn="1"/>
        </p:nvSpPr>
        <p:spPr>
          <a:xfrm>
            <a:off x="236173" y="188913"/>
            <a:ext cx="11728815" cy="6460365"/>
          </a:xfrm>
          <a:prstGeom prst="rect">
            <a:avLst/>
          </a:prstGeom>
          <a:solidFill>
            <a:srgbClr val="F1EB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9" name="Graphic 8">
            <a:extLst>
              <a:ext uri="{FF2B5EF4-FFF2-40B4-BE49-F238E27FC236}">
                <a16:creationId xmlns:a16="http://schemas.microsoft.com/office/drawing/2014/main" id="{44FE703D-2EF4-6C5E-1D96-42E30A8DBA9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5643"/>
          <a:stretch/>
        </p:blipFill>
        <p:spPr>
          <a:xfrm>
            <a:off x="3273630" y="2130847"/>
            <a:ext cx="5734399" cy="1550516"/>
          </a:xfrm>
          <a:prstGeom prst="rect">
            <a:avLst/>
          </a:prstGeom>
        </p:spPr>
      </p:pic>
      <p:pic>
        <p:nvPicPr>
          <p:cNvPr id="3" name="Picture 2">
            <a:extLst>
              <a:ext uri="{FF2B5EF4-FFF2-40B4-BE49-F238E27FC236}">
                <a16:creationId xmlns:a16="http://schemas.microsoft.com/office/drawing/2014/main" id="{FB22FA70-32B9-7596-1988-7112AE2C31A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57350"/>
          <a:stretch/>
        </p:blipFill>
        <p:spPr bwMode="auto">
          <a:xfrm>
            <a:off x="8208598" y="5495002"/>
            <a:ext cx="3983402" cy="12463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9848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37FB2C-CF04-4BCD-9BF2-328EAFDB3430}" type="datetimeFigureOut">
              <a:rPr lang="en-NZ" smtClean="0"/>
              <a:t>11/03/2026</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8251A768-136C-4E18-B2D1-C1CD39FA6C61}" type="slidenum">
              <a:rPr lang="en-NZ" smtClean="0"/>
              <a:t>‹#›</a:t>
            </a:fld>
            <a:endParaRPr lang="en-NZ"/>
          </a:p>
        </p:txBody>
      </p:sp>
    </p:spTree>
    <p:extLst>
      <p:ext uri="{BB962C8B-B14F-4D97-AF65-F5344CB8AC3E}">
        <p14:creationId xmlns:p14="http://schemas.microsoft.com/office/powerpoint/2010/main" val="22503557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37FB2C-CF04-4BCD-9BF2-328EAFDB3430}" type="datetimeFigureOut">
              <a:rPr lang="en-NZ" smtClean="0"/>
              <a:t>11/03/2026</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8251A768-136C-4E18-B2D1-C1CD39FA6C61}" type="slidenum">
              <a:rPr lang="en-NZ" smtClean="0"/>
              <a:t>‹#›</a:t>
            </a:fld>
            <a:endParaRPr lang="en-NZ"/>
          </a:p>
        </p:txBody>
      </p:sp>
    </p:spTree>
    <p:extLst>
      <p:ext uri="{BB962C8B-B14F-4D97-AF65-F5344CB8AC3E}">
        <p14:creationId xmlns:p14="http://schemas.microsoft.com/office/powerpoint/2010/main" val="34075634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37FB2C-CF04-4BCD-9BF2-328EAFDB3430}" type="datetimeFigureOut">
              <a:rPr lang="en-NZ" smtClean="0"/>
              <a:t>11/03/2026</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8251A768-136C-4E18-B2D1-C1CD39FA6C61}" type="slidenum">
              <a:rPr lang="en-NZ" smtClean="0"/>
              <a:t>‹#›</a:t>
            </a:fld>
            <a:endParaRPr lang="en-NZ"/>
          </a:p>
        </p:txBody>
      </p:sp>
    </p:spTree>
    <p:extLst>
      <p:ext uri="{BB962C8B-B14F-4D97-AF65-F5344CB8AC3E}">
        <p14:creationId xmlns:p14="http://schemas.microsoft.com/office/powerpoint/2010/main" val="35259410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37FB2C-CF04-4BCD-9BF2-328EAFDB3430}" type="datetimeFigureOut">
              <a:rPr lang="en-NZ" smtClean="0"/>
              <a:t>11/03/2026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251A768-136C-4E18-B2D1-C1CD39FA6C61}" type="slidenum">
              <a:rPr lang="en-NZ" smtClean="0"/>
              <a:t>‹#›</a:t>
            </a:fld>
            <a:endParaRPr lang="en-NZ"/>
          </a:p>
        </p:txBody>
      </p:sp>
    </p:spTree>
    <p:extLst>
      <p:ext uri="{BB962C8B-B14F-4D97-AF65-F5344CB8AC3E}">
        <p14:creationId xmlns:p14="http://schemas.microsoft.com/office/powerpoint/2010/main" val="1489006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r>
              <a:rPr lang="en-US"/>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37FB2C-CF04-4BCD-9BF2-328EAFDB3430}" type="datetimeFigureOut">
              <a:rPr lang="en-NZ" smtClean="0"/>
              <a:t>11/03/2026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251A768-136C-4E18-B2D1-C1CD39FA6C61}" type="slidenum">
              <a:rPr lang="en-NZ" smtClean="0"/>
              <a:t>‹#›</a:t>
            </a:fld>
            <a:endParaRPr lang="en-NZ"/>
          </a:p>
        </p:txBody>
      </p:sp>
    </p:spTree>
    <p:extLst>
      <p:ext uri="{BB962C8B-B14F-4D97-AF65-F5344CB8AC3E}">
        <p14:creationId xmlns:p14="http://schemas.microsoft.com/office/powerpoint/2010/main" val="34513509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37FB2C-CF04-4BCD-9BF2-328EAFDB3430}" type="datetimeFigureOut">
              <a:rPr lang="en-NZ" smtClean="0"/>
              <a:t>11/03/2026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251A768-136C-4E18-B2D1-C1CD39FA6C61}" type="slidenum">
              <a:rPr lang="en-NZ" smtClean="0"/>
              <a:t>‹#›</a:t>
            </a:fld>
            <a:endParaRPr lang="en-NZ"/>
          </a:p>
        </p:txBody>
      </p:sp>
    </p:spTree>
    <p:extLst>
      <p:ext uri="{BB962C8B-B14F-4D97-AF65-F5344CB8AC3E}">
        <p14:creationId xmlns:p14="http://schemas.microsoft.com/office/powerpoint/2010/main" val="25255932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DIsability Support Services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CB257D-B557-22D4-29FA-01A5A8E8DA9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82" y="1"/>
            <a:ext cx="12191238" cy="6857999"/>
          </a:xfrm>
          <a:prstGeom prst="rect">
            <a:avLst/>
          </a:prstGeom>
        </p:spPr>
      </p:pic>
      <p:pic>
        <p:nvPicPr>
          <p:cNvPr id="3" name="Picture 2">
            <a:extLst>
              <a:ext uri="{FF2B5EF4-FFF2-40B4-BE49-F238E27FC236}">
                <a16:creationId xmlns:a16="http://schemas.microsoft.com/office/drawing/2014/main" id="{E0959DA3-230F-2049-AC10-5582F8D5711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191962" y="345410"/>
            <a:ext cx="2396634" cy="707326"/>
          </a:xfrm>
          <a:prstGeom prst="rect">
            <a:avLst/>
          </a:prstGeom>
        </p:spPr>
      </p:pic>
      <p:pic>
        <p:nvPicPr>
          <p:cNvPr id="9" name="Graphic 8">
            <a:extLst>
              <a:ext uri="{FF2B5EF4-FFF2-40B4-BE49-F238E27FC236}">
                <a16:creationId xmlns:a16="http://schemas.microsoft.com/office/drawing/2014/main" id="{44FE703D-2EF4-6C5E-1D96-42E30A8DBA90}"/>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25643"/>
          <a:stretch/>
        </p:blipFill>
        <p:spPr>
          <a:xfrm>
            <a:off x="3273631" y="2130847"/>
            <a:ext cx="5734399" cy="1550516"/>
          </a:xfrm>
          <a:prstGeom prst="rect">
            <a:avLst/>
          </a:prstGeom>
        </p:spPr>
      </p:pic>
      <p:sp>
        <p:nvSpPr>
          <p:cNvPr id="7" name="Rectangle 6">
            <a:extLst>
              <a:ext uri="{FF2B5EF4-FFF2-40B4-BE49-F238E27FC236}">
                <a16:creationId xmlns:a16="http://schemas.microsoft.com/office/drawing/2014/main" id="{AB6EE282-D236-954B-1E11-DE5FC0297530}"/>
              </a:ext>
              <a:ext uri="{C183D7F6-B498-43B3-948B-1728B52AA6E4}">
                <adec:decorative xmlns:adec="http://schemas.microsoft.com/office/drawing/2017/decorative" val="1"/>
              </a:ext>
            </a:extLst>
          </p:cNvPr>
          <p:cNvSpPr/>
          <p:nvPr userDrawn="1"/>
        </p:nvSpPr>
        <p:spPr>
          <a:xfrm>
            <a:off x="0" y="6696744"/>
            <a:ext cx="12192000" cy="18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960261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37FB2C-CF04-4BCD-9BF2-328EAFDB3430}" type="datetimeFigureOut">
              <a:rPr lang="en-NZ" smtClean="0"/>
              <a:t>11/03/2026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251A768-136C-4E18-B2D1-C1CD39FA6C61}" type="slidenum">
              <a:rPr lang="en-NZ" smtClean="0"/>
              <a:t>‹#›</a:t>
            </a:fld>
            <a:endParaRPr lang="en-NZ"/>
          </a:p>
        </p:txBody>
      </p:sp>
    </p:spTree>
    <p:extLst>
      <p:ext uri="{BB962C8B-B14F-4D97-AF65-F5344CB8AC3E}">
        <p14:creationId xmlns:p14="http://schemas.microsoft.com/office/powerpoint/2010/main" val="1475886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DSS holding slide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7524A7-84AF-D043-DE66-318FF0894366}"/>
              </a:ext>
            </a:extLst>
          </p:cNvPr>
          <p:cNvSpPr/>
          <p:nvPr userDrawn="1"/>
        </p:nvSpPr>
        <p:spPr>
          <a:xfrm>
            <a:off x="236173" y="188914"/>
            <a:ext cx="11728815" cy="6450426"/>
          </a:xfrm>
          <a:prstGeom prst="rect">
            <a:avLst/>
          </a:prstGeom>
          <a:solidFill>
            <a:srgbClr val="F3F9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9" name="Graphic 8">
            <a:extLst>
              <a:ext uri="{FF2B5EF4-FFF2-40B4-BE49-F238E27FC236}">
                <a16:creationId xmlns:a16="http://schemas.microsoft.com/office/drawing/2014/main" id="{44FE703D-2EF4-6C5E-1D96-42E30A8DBA9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5643"/>
          <a:stretch/>
        </p:blipFill>
        <p:spPr>
          <a:xfrm>
            <a:off x="3273630" y="2130847"/>
            <a:ext cx="5734399" cy="1550516"/>
          </a:xfrm>
          <a:prstGeom prst="rect">
            <a:avLst/>
          </a:prstGeom>
        </p:spPr>
      </p:pic>
      <p:pic>
        <p:nvPicPr>
          <p:cNvPr id="3" name="Picture 2">
            <a:extLst>
              <a:ext uri="{FF2B5EF4-FFF2-40B4-BE49-F238E27FC236}">
                <a16:creationId xmlns:a16="http://schemas.microsoft.com/office/drawing/2014/main" id="{FB22FA70-32B9-7596-1988-7112AE2C31A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57350"/>
          <a:stretch/>
        </p:blipFill>
        <p:spPr bwMode="auto">
          <a:xfrm>
            <a:off x="8208598" y="5495002"/>
            <a:ext cx="3983402" cy="12463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717518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Light Green Title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61C9D974-FEA0-F7C1-F7DE-9BC40EC7AD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rot="10800000" flipH="1">
            <a:off x="0" y="0"/>
            <a:ext cx="12192000" cy="6830616"/>
          </a:xfrm>
          <a:prstGeom prst="rect">
            <a:avLst/>
          </a:prstGeom>
        </p:spPr>
      </p:pic>
      <p:sp>
        <p:nvSpPr>
          <p:cNvPr id="2" name="Title 1"/>
          <p:cNvSpPr>
            <a:spLocks noGrp="1"/>
          </p:cNvSpPr>
          <p:nvPr>
            <p:ph type="title"/>
          </p:nvPr>
        </p:nvSpPr>
        <p:spPr>
          <a:xfrm>
            <a:off x="334963" y="2184400"/>
            <a:ext cx="6006570" cy="3268132"/>
          </a:xfrm>
          <a:prstGeom prst="rect">
            <a:avLst/>
          </a:prstGeom>
        </p:spPr>
        <p:txBody>
          <a:bodyPr/>
          <a:lstStyle>
            <a:lvl1pPr algn="l">
              <a:tabLst>
                <a:tab pos="3405188" algn="l"/>
              </a:tabLst>
              <a:defRPr sz="54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13" name="Rectangle 12">
            <a:extLst>
              <a:ext uri="{FF2B5EF4-FFF2-40B4-BE49-F238E27FC236}">
                <a16:creationId xmlns:a16="http://schemas.microsoft.com/office/drawing/2014/main" id="{9B989C26-6DFF-3B24-22C0-2E0C917B701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7CA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ABF2BF72-0705-C31C-A111-E0AEB98F17E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Tree>
    <p:extLst>
      <p:ext uri="{BB962C8B-B14F-4D97-AF65-F5344CB8AC3E}">
        <p14:creationId xmlns:p14="http://schemas.microsoft.com/office/powerpoint/2010/main" val="652729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DSS holding slide whit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4FE703D-2EF4-6C5E-1D96-42E30A8DBA9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5643"/>
          <a:stretch/>
        </p:blipFill>
        <p:spPr>
          <a:xfrm>
            <a:off x="3273630" y="2130847"/>
            <a:ext cx="5734399" cy="1550516"/>
          </a:xfrm>
          <a:prstGeom prst="rect">
            <a:avLst/>
          </a:prstGeom>
        </p:spPr>
      </p:pic>
      <p:pic>
        <p:nvPicPr>
          <p:cNvPr id="3" name="Picture 2">
            <a:extLst>
              <a:ext uri="{FF2B5EF4-FFF2-40B4-BE49-F238E27FC236}">
                <a16:creationId xmlns:a16="http://schemas.microsoft.com/office/drawing/2014/main" id="{FB22FA70-32B9-7596-1988-7112AE2C31A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57350"/>
          <a:stretch/>
        </p:blipFill>
        <p:spPr bwMode="auto">
          <a:xfrm>
            <a:off x="8208598" y="5495002"/>
            <a:ext cx="3983402" cy="1246366"/>
          </a:xfrm>
          <a:prstGeom prst="rect">
            <a:avLst/>
          </a:prstGeom>
          <a:noFill/>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44822F09-572C-ADA5-5ABF-461354E18CC7}"/>
              </a:ext>
            </a:extLst>
          </p:cNvPr>
          <p:cNvSpPr/>
          <p:nvPr userDrawn="1"/>
        </p:nvSpPr>
        <p:spPr>
          <a:xfrm>
            <a:off x="155275" y="155275"/>
            <a:ext cx="11809563" cy="8195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5317620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1_Dk Green Content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1F451C-642D-4D14-7C89-BC01BFD0A21B}"/>
              </a:ext>
            </a:extLst>
          </p:cNvPr>
          <p:cNvSpPr>
            <a:spLocks noGrp="1"/>
          </p:cNvSpPr>
          <p:nvPr>
            <p:ph type="title"/>
          </p:nvPr>
        </p:nvSpPr>
        <p:spPr>
          <a:xfrm>
            <a:off x="239349" y="374654"/>
            <a:ext cx="11725639" cy="648072"/>
          </a:xfrm>
          <a:prstGeom prst="rect">
            <a:avLst/>
          </a:prstGeom>
        </p:spPr>
        <p:txBody>
          <a:bodyPr/>
          <a:lstStyle>
            <a:lvl1pPr algn="l">
              <a:tabLst>
                <a:tab pos="3405188" algn="l"/>
              </a:tabLst>
              <a:defRPr sz="4400" b="1" i="0">
                <a:solidFill>
                  <a:schemeClr val="tx1"/>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5" name="Content Placeholder 2">
            <a:extLst>
              <a:ext uri="{FF2B5EF4-FFF2-40B4-BE49-F238E27FC236}">
                <a16:creationId xmlns:a16="http://schemas.microsoft.com/office/drawing/2014/main" id="{A5AF4EE1-A70C-A2B2-0851-CA2AA16722A2}"/>
              </a:ext>
            </a:extLst>
          </p:cNvPr>
          <p:cNvSpPr>
            <a:spLocks noGrp="1"/>
          </p:cNvSpPr>
          <p:nvPr>
            <p:ph idx="1"/>
          </p:nvPr>
        </p:nvSpPr>
        <p:spPr>
          <a:xfrm>
            <a:off x="239349" y="1203754"/>
            <a:ext cx="11725639" cy="471551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2" name="Picture 1">
            <a:extLst>
              <a:ext uri="{FF2B5EF4-FFF2-40B4-BE49-F238E27FC236}">
                <a16:creationId xmlns:a16="http://schemas.microsoft.com/office/drawing/2014/main" id="{D0471543-ABAD-8F76-0264-BE2288077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4441"/>
          <a:stretch/>
        </p:blipFill>
        <p:spPr>
          <a:xfrm>
            <a:off x="240920" y="5919270"/>
            <a:ext cx="2477728" cy="882362"/>
          </a:xfrm>
          <a:prstGeom prst="rect">
            <a:avLst/>
          </a:prstGeom>
        </p:spPr>
      </p:pic>
      <p:pic>
        <p:nvPicPr>
          <p:cNvPr id="7" name="Picture 6">
            <a:extLst>
              <a:ext uri="{FF2B5EF4-FFF2-40B4-BE49-F238E27FC236}">
                <a16:creationId xmlns:a16="http://schemas.microsoft.com/office/drawing/2014/main" id="{376DF26B-FD4D-05A2-5BF6-9C836FBDB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572" r="2869"/>
          <a:stretch/>
        </p:blipFill>
        <p:spPr>
          <a:xfrm>
            <a:off x="9487260" y="5919270"/>
            <a:ext cx="2477728" cy="882362"/>
          </a:xfrm>
          <a:prstGeom prst="rect">
            <a:avLst/>
          </a:prstGeom>
        </p:spPr>
      </p:pic>
      <p:sp>
        <p:nvSpPr>
          <p:cNvPr id="11" name="Rectangle 10">
            <a:extLst>
              <a:ext uri="{FF2B5EF4-FFF2-40B4-BE49-F238E27FC236}">
                <a16:creationId xmlns:a16="http://schemas.microsoft.com/office/drawing/2014/main" id="{9C1F721B-DD46-2222-5187-FC30D67F716F}"/>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2A6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6139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DIsability Support Services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CB257D-B557-22D4-29FA-01A5A8E8DA9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81" y="0"/>
            <a:ext cx="12191238" cy="6857999"/>
          </a:xfrm>
          <a:prstGeom prst="rect">
            <a:avLst/>
          </a:prstGeom>
        </p:spPr>
      </p:pic>
      <p:pic>
        <p:nvPicPr>
          <p:cNvPr id="8" name="Picture 7">
            <a:extLst>
              <a:ext uri="{FF2B5EF4-FFF2-40B4-BE49-F238E27FC236}">
                <a16:creationId xmlns:a16="http://schemas.microsoft.com/office/drawing/2014/main" id="{4135DEEF-32BC-80CF-240B-98EC2F55D7D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192344" y="345410"/>
            <a:ext cx="2396634" cy="707326"/>
          </a:xfrm>
          <a:prstGeom prst="rect">
            <a:avLst/>
          </a:prstGeom>
        </p:spPr>
      </p:pic>
      <p:pic>
        <p:nvPicPr>
          <p:cNvPr id="9" name="Graphic 8">
            <a:extLst>
              <a:ext uri="{FF2B5EF4-FFF2-40B4-BE49-F238E27FC236}">
                <a16:creationId xmlns:a16="http://schemas.microsoft.com/office/drawing/2014/main" id="{44FE703D-2EF4-6C5E-1D96-42E30A8DBA90}"/>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25643"/>
          <a:stretch/>
        </p:blipFill>
        <p:spPr>
          <a:xfrm>
            <a:off x="3273630" y="2130847"/>
            <a:ext cx="5734399" cy="1550516"/>
          </a:xfrm>
          <a:prstGeom prst="rect">
            <a:avLst/>
          </a:prstGeom>
        </p:spPr>
      </p:pic>
      <p:sp>
        <p:nvSpPr>
          <p:cNvPr id="7" name="Rectangle 6">
            <a:extLst>
              <a:ext uri="{FF2B5EF4-FFF2-40B4-BE49-F238E27FC236}">
                <a16:creationId xmlns:a16="http://schemas.microsoft.com/office/drawing/2014/main" id="{AB6EE282-D236-954B-1E11-DE5FC0297530}"/>
              </a:ext>
              <a:ext uri="{C183D7F6-B498-43B3-948B-1728B52AA6E4}">
                <adec:decorative xmlns:adec="http://schemas.microsoft.com/office/drawing/2017/decorative" val="1"/>
              </a:ext>
            </a:extLst>
          </p:cNvPr>
          <p:cNvSpPr/>
          <p:nvPr userDrawn="1"/>
        </p:nvSpPr>
        <p:spPr>
          <a:xfrm>
            <a:off x="0" y="6696744"/>
            <a:ext cx="12192000" cy="18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598608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Light Yellow Section divi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9E9A00-FAC1-753B-88BC-81574B7F23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8453" b="8453"/>
          <a:stretch/>
        </p:blipFill>
        <p:spPr>
          <a:xfrm>
            <a:off x="381" y="1159740"/>
            <a:ext cx="12191238" cy="5698260"/>
          </a:xfrm>
          <a:prstGeom prst="rect">
            <a:avLst/>
          </a:prstGeom>
        </p:spPr>
      </p:pic>
      <p:sp>
        <p:nvSpPr>
          <p:cNvPr id="8" name="Rectangle 7">
            <a:extLst>
              <a:ext uri="{FF2B5EF4-FFF2-40B4-BE49-F238E27FC236}">
                <a16:creationId xmlns:a16="http://schemas.microsoft.com/office/drawing/2014/main" id="{DD646274-CAA0-B947-8782-AE8D2AA75AEC}"/>
              </a:ext>
              <a:ext uri="{C183D7F6-B498-43B3-948B-1728B52AA6E4}">
                <adec:decorative xmlns:adec="http://schemas.microsoft.com/office/drawing/2017/decorative" val="1"/>
              </a:ext>
            </a:extLst>
          </p:cNvPr>
          <p:cNvSpPr/>
          <p:nvPr userDrawn="1"/>
        </p:nvSpPr>
        <p:spPr>
          <a:xfrm>
            <a:off x="0" y="6669360"/>
            <a:ext cx="12192000" cy="18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335360" y="2348880"/>
            <a:ext cx="4776531" cy="1333156"/>
          </a:xfrm>
          <a:prstGeom prst="rect">
            <a:avLst/>
          </a:prstGeom>
        </p:spPr>
        <p:txBody>
          <a:bodyPr/>
          <a:lstStyle>
            <a:lvl1pPr algn="l">
              <a:tabLst>
                <a:tab pos="3405188" algn="l"/>
              </a:tabLst>
              <a:defRPr sz="44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Tree>
    <p:extLst>
      <p:ext uri="{BB962C8B-B14F-4D97-AF65-F5344CB8AC3E}">
        <p14:creationId xmlns:p14="http://schemas.microsoft.com/office/powerpoint/2010/main" val="17997104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Light Green Section divi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9E9A00-FAC1-753B-88BC-81574B7F23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06"/>
          <a:stretch/>
        </p:blipFill>
        <p:spPr>
          <a:xfrm>
            <a:off x="381" y="1159740"/>
            <a:ext cx="12191238" cy="5698260"/>
          </a:xfrm>
          <a:prstGeom prst="rect">
            <a:avLst/>
          </a:prstGeom>
        </p:spPr>
      </p:pic>
      <p:sp>
        <p:nvSpPr>
          <p:cNvPr id="8" name="Rectangle 7">
            <a:extLst>
              <a:ext uri="{FF2B5EF4-FFF2-40B4-BE49-F238E27FC236}">
                <a16:creationId xmlns:a16="http://schemas.microsoft.com/office/drawing/2014/main" id="{DD646274-CAA0-B947-8782-AE8D2AA75AEC}"/>
              </a:ext>
              <a:ext uri="{C183D7F6-B498-43B3-948B-1728B52AA6E4}">
                <adec:decorative xmlns:adec="http://schemas.microsoft.com/office/drawing/2017/decorative" val="1"/>
              </a:ext>
            </a:extLst>
          </p:cNvPr>
          <p:cNvSpPr/>
          <p:nvPr userDrawn="1"/>
        </p:nvSpPr>
        <p:spPr>
          <a:xfrm>
            <a:off x="0" y="6669360"/>
            <a:ext cx="12192000" cy="18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335360" y="2348880"/>
            <a:ext cx="4776531" cy="1333156"/>
          </a:xfrm>
          <a:prstGeom prst="rect">
            <a:avLst/>
          </a:prstGeom>
        </p:spPr>
        <p:txBody>
          <a:bodyPr/>
          <a:lstStyle>
            <a:lvl1pPr algn="l">
              <a:tabLst>
                <a:tab pos="3405188" algn="l"/>
              </a:tabLst>
              <a:defRPr sz="44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Tree>
    <p:extLst>
      <p:ext uri="{BB962C8B-B14F-4D97-AF65-F5344CB8AC3E}">
        <p14:creationId xmlns:p14="http://schemas.microsoft.com/office/powerpoint/2010/main" val="41344182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Light Green Section divider 2">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7F218D8C-3EFB-9455-49E6-5211E4E4C6A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99" b="1"/>
          <a:stretch/>
        </p:blipFill>
        <p:spPr>
          <a:xfrm>
            <a:off x="0" y="0"/>
            <a:ext cx="12192000" cy="6830616"/>
          </a:xfrm>
          <a:prstGeom prst="rect">
            <a:avLst/>
          </a:prstGeom>
        </p:spPr>
      </p:pic>
      <p:sp>
        <p:nvSpPr>
          <p:cNvPr id="8" name="Rectangle 7">
            <a:extLst>
              <a:ext uri="{FF2B5EF4-FFF2-40B4-BE49-F238E27FC236}">
                <a16:creationId xmlns:a16="http://schemas.microsoft.com/office/drawing/2014/main" id="{DD646274-CAA0-B947-8782-AE8D2AA75AEC}"/>
              </a:ext>
              <a:ext uri="{C183D7F6-B498-43B3-948B-1728B52AA6E4}">
                <adec:decorative xmlns:adec="http://schemas.microsoft.com/office/drawing/2017/decorative" val="1"/>
              </a:ext>
            </a:extLst>
          </p:cNvPr>
          <p:cNvSpPr/>
          <p:nvPr userDrawn="1"/>
        </p:nvSpPr>
        <p:spPr>
          <a:xfrm>
            <a:off x="0" y="6669360"/>
            <a:ext cx="12192000" cy="18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62484" y="1412776"/>
            <a:ext cx="4776531" cy="1333156"/>
          </a:xfrm>
          <a:prstGeom prst="rect">
            <a:avLst/>
          </a:prstGeom>
        </p:spPr>
        <p:txBody>
          <a:bodyPr/>
          <a:lstStyle>
            <a:lvl1pPr algn="l">
              <a:tabLst>
                <a:tab pos="3405188" algn="l"/>
              </a:tabLst>
              <a:defRPr sz="44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pic>
        <p:nvPicPr>
          <p:cNvPr id="4" name="Graphic 3">
            <a:extLst>
              <a:ext uri="{FF2B5EF4-FFF2-40B4-BE49-F238E27FC236}">
                <a16:creationId xmlns:a16="http://schemas.microsoft.com/office/drawing/2014/main" id="{B2B3EF41-E9CF-928E-3104-E295DE9A0E8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21153"/>
          <a:stretch/>
        </p:blipFill>
        <p:spPr>
          <a:xfrm>
            <a:off x="262484" y="227917"/>
            <a:ext cx="1872209" cy="536787"/>
          </a:xfrm>
          <a:prstGeom prst="rect">
            <a:avLst/>
          </a:prstGeom>
        </p:spPr>
      </p:pic>
    </p:spTree>
    <p:extLst>
      <p:ext uri="{BB962C8B-B14F-4D97-AF65-F5344CB8AC3E}">
        <p14:creationId xmlns:p14="http://schemas.microsoft.com/office/powerpoint/2010/main" val="6261524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Light Yellow Section divider 2">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0D87EE1-2209-EE82-8129-47C55FA83A0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50" b="-1"/>
          <a:stretch/>
        </p:blipFill>
        <p:spPr>
          <a:xfrm>
            <a:off x="0" y="0"/>
            <a:ext cx="12192000" cy="6840760"/>
          </a:xfrm>
          <a:prstGeom prst="rect">
            <a:avLst/>
          </a:prstGeom>
        </p:spPr>
      </p:pic>
      <p:sp>
        <p:nvSpPr>
          <p:cNvPr id="8" name="Rectangle 7">
            <a:extLst>
              <a:ext uri="{FF2B5EF4-FFF2-40B4-BE49-F238E27FC236}">
                <a16:creationId xmlns:a16="http://schemas.microsoft.com/office/drawing/2014/main" id="{DD646274-CAA0-B947-8782-AE8D2AA75AEC}"/>
              </a:ext>
              <a:ext uri="{C183D7F6-B498-43B3-948B-1728B52AA6E4}">
                <adec:decorative xmlns:adec="http://schemas.microsoft.com/office/drawing/2017/decorative" val="1"/>
              </a:ext>
            </a:extLst>
          </p:cNvPr>
          <p:cNvSpPr/>
          <p:nvPr userDrawn="1"/>
        </p:nvSpPr>
        <p:spPr>
          <a:xfrm>
            <a:off x="0" y="6669360"/>
            <a:ext cx="12192000" cy="18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62484" y="1412776"/>
            <a:ext cx="4776531" cy="1333156"/>
          </a:xfrm>
          <a:prstGeom prst="rect">
            <a:avLst/>
          </a:prstGeom>
        </p:spPr>
        <p:txBody>
          <a:bodyPr/>
          <a:lstStyle>
            <a:lvl1pPr algn="l">
              <a:tabLst>
                <a:tab pos="3405188" algn="l"/>
              </a:tabLst>
              <a:defRPr sz="44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pic>
        <p:nvPicPr>
          <p:cNvPr id="6" name="Graphic 5">
            <a:extLst>
              <a:ext uri="{FF2B5EF4-FFF2-40B4-BE49-F238E27FC236}">
                <a16:creationId xmlns:a16="http://schemas.microsoft.com/office/drawing/2014/main" id="{2C1EB98E-6C80-AF20-300E-77F09883DE4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21153"/>
          <a:stretch/>
        </p:blipFill>
        <p:spPr>
          <a:xfrm>
            <a:off x="262484" y="227917"/>
            <a:ext cx="1872209" cy="536787"/>
          </a:xfrm>
          <a:prstGeom prst="rect">
            <a:avLst/>
          </a:prstGeom>
        </p:spPr>
      </p:pic>
    </p:spTree>
    <p:extLst>
      <p:ext uri="{BB962C8B-B14F-4D97-AF65-F5344CB8AC3E}">
        <p14:creationId xmlns:p14="http://schemas.microsoft.com/office/powerpoint/2010/main" val="5606469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Green Title and 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646274-CAA0-B947-8782-AE8D2AA75AEC}"/>
              </a:ext>
              <a:ext uri="{C183D7F6-B498-43B3-948B-1728B52AA6E4}">
                <adec:decorative xmlns:adec="http://schemas.microsoft.com/office/drawing/2017/decorative" val="1"/>
              </a:ext>
            </a:extLst>
          </p:cNvPr>
          <p:cNvSpPr/>
          <p:nvPr userDrawn="1"/>
        </p:nvSpPr>
        <p:spPr>
          <a:xfrm>
            <a:off x="0" y="1152129"/>
            <a:ext cx="12192000" cy="1280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39349" y="1591788"/>
            <a:ext cx="11617291" cy="648072"/>
          </a:xfrm>
          <a:prstGeom prst="rect">
            <a:avLst/>
          </a:prstGeom>
        </p:spPr>
        <p:txBody>
          <a:bodyPr/>
          <a:lstStyle>
            <a:lvl1pPr algn="l">
              <a:tabLst>
                <a:tab pos="3405188" algn="l"/>
              </a:tabLst>
              <a:defRPr sz="44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3" name="Content Placeholder 2"/>
          <p:cNvSpPr>
            <a:spLocks noGrp="1"/>
          </p:cNvSpPr>
          <p:nvPr>
            <p:ph idx="1"/>
          </p:nvPr>
        </p:nvSpPr>
        <p:spPr>
          <a:xfrm>
            <a:off x="239349" y="2420888"/>
            <a:ext cx="11617291" cy="413184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10" name="Rectangle 9">
            <a:extLst>
              <a:ext uri="{FF2B5EF4-FFF2-40B4-BE49-F238E27FC236}">
                <a16:creationId xmlns:a16="http://schemas.microsoft.com/office/drawing/2014/main" id="{41309119-42FF-6740-A412-90DBCBC29BED}"/>
              </a:ext>
            </a:extLst>
          </p:cNvPr>
          <p:cNvSpPr/>
          <p:nvPr userDrawn="1"/>
        </p:nvSpPr>
        <p:spPr>
          <a:xfrm>
            <a:off x="0" y="-9462"/>
            <a:ext cx="8328248" cy="1206214"/>
          </a:xfrm>
          <a:prstGeom prst="rect">
            <a:avLst/>
          </a:prstGeom>
          <a:solidFill>
            <a:srgbClr val="F7FD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7" name="Graphic 6">
            <a:extLst>
              <a:ext uri="{FF2B5EF4-FFF2-40B4-BE49-F238E27FC236}">
                <a16:creationId xmlns:a16="http://schemas.microsoft.com/office/drawing/2014/main" id="{4CD06ADD-97D1-0D14-0115-3C1DB146B78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61" t="25812" r="7114" b="28590"/>
          <a:stretch/>
        </p:blipFill>
        <p:spPr>
          <a:xfrm>
            <a:off x="6456040" y="-9462"/>
            <a:ext cx="5807968" cy="1212529"/>
          </a:xfrm>
          <a:prstGeom prst="rect">
            <a:avLst/>
          </a:prstGeom>
        </p:spPr>
      </p:pic>
      <p:pic>
        <p:nvPicPr>
          <p:cNvPr id="5" name="Graphic 4">
            <a:extLst>
              <a:ext uri="{FF2B5EF4-FFF2-40B4-BE49-F238E27FC236}">
                <a16:creationId xmlns:a16="http://schemas.microsoft.com/office/drawing/2014/main" id="{3B0FA830-2702-EE3C-DD6D-CAB199190E7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21153"/>
          <a:stretch/>
        </p:blipFill>
        <p:spPr>
          <a:xfrm>
            <a:off x="262484" y="227917"/>
            <a:ext cx="1872209" cy="536787"/>
          </a:xfrm>
          <a:prstGeom prst="rect">
            <a:avLst/>
          </a:prstGeom>
        </p:spPr>
      </p:pic>
    </p:spTree>
    <p:extLst>
      <p:ext uri="{BB962C8B-B14F-4D97-AF65-F5344CB8AC3E}">
        <p14:creationId xmlns:p14="http://schemas.microsoft.com/office/powerpoint/2010/main" val="14790739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Green Title Slide with image">
    <p:spTree>
      <p:nvGrpSpPr>
        <p:cNvPr id="1" name=""/>
        <p:cNvGrpSpPr/>
        <p:nvPr/>
      </p:nvGrpSpPr>
      <p:grpSpPr>
        <a:xfrm>
          <a:off x="0" y="0"/>
          <a:ext cx="0" cy="0"/>
          <a:chOff x="0" y="0"/>
          <a:chExt cx="0" cy="0"/>
        </a:xfrm>
      </p:grpSpPr>
      <p:pic>
        <p:nvPicPr>
          <p:cNvPr id="4" name="Content Placeholder 2" descr="Sample image of a group of people sitting around a table.">
            <a:extLst>
              <a:ext uri="{FF2B5EF4-FFF2-40B4-BE49-F238E27FC236}">
                <a16:creationId xmlns:a16="http://schemas.microsoft.com/office/drawing/2014/main" id="{6EA94739-4864-1B09-2A7D-781E26413F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512" t="11225" r="4073"/>
          <a:stretch/>
        </p:blipFill>
        <p:spPr>
          <a:xfrm>
            <a:off x="4727848" y="1268759"/>
            <a:ext cx="7464152" cy="5633495"/>
          </a:xfrm>
          <a:prstGeom prst="rect">
            <a:avLst/>
          </a:prstGeom>
        </p:spPr>
      </p:pic>
      <p:pic>
        <p:nvPicPr>
          <p:cNvPr id="13" name="Graphic 12">
            <a:extLst>
              <a:ext uri="{FF2B5EF4-FFF2-40B4-BE49-F238E27FC236}">
                <a16:creationId xmlns:a16="http://schemas.microsoft.com/office/drawing/2014/main" id="{7BC170A5-E77E-8879-D0FB-5A3C2A63C5A9}"/>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53853" b="55341"/>
          <a:stretch/>
        </p:blipFill>
        <p:spPr>
          <a:xfrm flipH="1">
            <a:off x="-19422" y="1280142"/>
            <a:ext cx="4747270" cy="5620347"/>
          </a:xfrm>
          <a:prstGeom prst="rect">
            <a:avLst/>
          </a:prstGeom>
        </p:spPr>
      </p:pic>
      <p:sp>
        <p:nvSpPr>
          <p:cNvPr id="6" name="Title 1">
            <a:extLst>
              <a:ext uri="{FF2B5EF4-FFF2-40B4-BE49-F238E27FC236}">
                <a16:creationId xmlns:a16="http://schemas.microsoft.com/office/drawing/2014/main" id="{95D2EFD6-6D4C-CD5A-F48E-822DDF58EB05}"/>
              </a:ext>
            </a:extLst>
          </p:cNvPr>
          <p:cNvSpPr>
            <a:spLocks noGrp="1"/>
          </p:cNvSpPr>
          <p:nvPr>
            <p:ph type="ctrTitle"/>
          </p:nvPr>
        </p:nvSpPr>
        <p:spPr>
          <a:xfrm>
            <a:off x="263352" y="1363200"/>
            <a:ext cx="3709702" cy="2164340"/>
          </a:xfrm>
          <a:prstGeom prst="rect">
            <a:avLst/>
          </a:prstGeom>
        </p:spPr>
        <p:txBody>
          <a:bodyPr lIns="0" tIns="0" rIns="0" bIns="180000" anchor="b" anchorCtr="0"/>
          <a:lstStyle>
            <a:lvl1pPr algn="l">
              <a:defRPr sz="40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2" name="Subtitle 2">
            <a:extLst>
              <a:ext uri="{FF2B5EF4-FFF2-40B4-BE49-F238E27FC236}">
                <a16:creationId xmlns:a16="http://schemas.microsoft.com/office/drawing/2014/main" id="{08FF8C88-2942-1CAC-AC75-1C7F06098B3F}"/>
              </a:ext>
            </a:extLst>
          </p:cNvPr>
          <p:cNvSpPr>
            <a:spLocks noGrp="1"/>
          </p:cNvSpPr>
          <p:nvPr>
            <p:ph type="subTitle" idx="1"/>
          </p:nvPr>
        </p:nvSpPr>
        <p:spPr>
          <a:xfrm>
            <a:off x="258686" y="3717032"/>
            <a:ext cx="3714368" cy="2309085"/>
          </a:xfrm>
          <a:prstGeom prst="rect">
            <a:avLst/>
          </a:prstGeom>
        </p:spPr>
        <p:txBody>
          <a:bodyPr lIns="0" tIns="0" rIns="0" bIns="0" anchor="t"/>
          <a:lstStyle>
            <a:lvl1pPr marL="0" indent="0" algn="l">
              <a:buNone/>
              <a:defRPr sz="2400">
                <a:solidFill>
                  <a:schemeClr val="tx1">
                    <a:lumMod val="85000"/>
                    <a:lumOff val="15000"/>
                  </a:schemeClr>
                </a:solidFill>
                <a:latin typeface="+mj-lt"/>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3" name="Rectangle 2">
            <a:extLst>
              <a:ext uri="{FF2B5EF4-FFF2-40B4-BE49-F238E27FC236}">
                <a16:creationId xmlns:a16="http://schemas.microsoft.com/office/drawing/2014/main" id="{470DE58D-47BF-87EF-EE2D-78A3054BF87D}"/>
              </a:ext>
              <a:ext uri="{C183D7F6-B498-43B3-948B-1728B52AA6E4}">
                <adec:decorative xmlns:adec="http://schemas.microsoft.com/office/drawing/2017/decorative" val="1"/>
              </a:ext>
            </a:extLst>
          </p:cNvPr>
          <p:cNvSpPr/>
          <p:nvPr userDrawn="1"/>
        </p:nvSpPr>
        <p:spPr>
          <a:xfrm>
            <a:off x="0" y="1152129"/>
            <a:ext cx="12192000" cy="1280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769802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Yellow Title Slide with image">
    <p:spTree>
      <p:nvGrpSpPr>
        <p:cNvPr id="1" name=""/>
        <p:cNvGrpSpPr/>
        <p:nvPr/>
      </p:nvGrpSpPr>
      <p:grpSpPr>
        <a:xfrm>
          <a:off x="0" y="0"/>
          <a:ext cx="0" cy="0"/>
          <a:chOff x="0" y="0"/>
          <a:chExt cx="0" cy="0"/>
        </a:xfrm>
      </p:grpSpPr>
      <p:pic>
        <p:nvPicPr>
          <p:cNvPr id="5" name="Content Placeholder 2" descr="Sample image of a group of people sitting around a table.">
            <a:extLst>
              <a:ext uri="{FF2B5EF4-FFF2-40B4-BE49-F238E27FC236}">
                <a16:creationId xmlns:a16="http://schemas.microsoft.com/office/drawing/2014/main" id="{61D4DF23-F69E-7B5E-D1B4-B0FC3B76A8E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512" t="11225" r="4073"/>
          <a:stretch/>
        </p:blipFill>
        <p:spPr>
          <a:xfrm>
            <a:off x="4727848" y="1268759"/>
            <a:ext cx="7464152" cy="5633495"/>
          </a:xfrm>
          <a:prstGeom prst="rect">
            <a:avLst/>
          </a:prstGeom>
        </p:spPr>
      </p:pic>
      <p:pic>
        <p:nvPicPr>
          <p:cNvPr id="7" name="Graphic 6">
            <a:extLst>
              <a:ext uri="{FF2B5EF4-FFF2-40B4-BE49-F238E27FC236}">
                <a16:creationId xmlns:a16="http://schemas.microsoft.com/office/drawing/2014/main" id="{A8C25FEF-B567-5EAA-90E2-36DDEC61564E}"/>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54370" b="55514"/>
          <a:stretch/>
        </p:blipFill>
        <p:spPr>
          <a:xfrm flipH="1">
            <a:off x="-9711" y="1270889"/>
            <a:ext cx="4727848" cy="5638851"/>
          </a:xfrm>
          <a:prstGeom prst="rect">
            <a:avLst/>
          </a:prstGeom>
        </p:spPr>
      </p:pic>
      <p:sp>
        <p:nvSpPr>
          <p:cNvPr id="6" name="Title 1">
            <a:extLst>
              <a:ext uri="{FF2B5EF4-FFF2-40B4-BE49-F238E27FC236}">
                <a16:creationId xmlns:a16="http://schemas.microsoft.com/office/drawing/2014/main" id="{95D2EFD6-6D4C-CD5A-F48E-822DDF58EB05}"/>
              </a:ext>
            </a:extLst>
          </p:cNvPr>
          <p:cNvSpPr>
            <a:spLocks noGrp="1"/>
          </p:cNvSpPr>
          <p:nvPr>
            <p:ph type="ctrTitle"/>
          </p:nvPr>
        </p:nvSpPr>
        <p:spPr>
          <a:xfrm>
            <a:off x="263352" y="1363200"/>
            <a:ext cx="3709702" cy="2164340"/>
          </a:xfrm>
          <a:prstGeom prst="rect">
            <a:avLst/>
          </a:prstGeom>
        </p:spPr>
        <p:txBody>
          <a:bodyPr lIns="0" tIns="0" rIns="0" bIns="180000" anchor="b" anchorCtr="0"/>
          <a:lstStyle>
            <a:lvl1pPr algn="l">
              <a:defRPr sz="40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2" name="Subtitle 2">
            <a:extLst>
              <a:ext uri="{FF2B5EF4-FFF2-40B4-BE49-F238E27FC236}">
                <a16:creationId xmlns:a16="http://schemas.microsoft.com/office/drawing/2014/main" id="{08FF8C88-2942-1CAC-AC75-1C7F06098B3F}"/>
              </a:ext>
            </a:extLst>
          </p:cNvPr>
          <p:cNvSpPr>
            <a:spLocks noGrp="1"/>
          </p:cNvSpPr>
          <p:nvPr>
            <p:ph type="subTitle" idx="1"/>
          </p:nvPr>
        </p:nvSpPr>
        <p:spPr>
          <a:xfrm>
            <a:off x="258686" y="3717032"/>
            <a:ext cx="3714368" cy="2309085"/>
          </a:xfrm>
          <a:prstGeom prst="rect">
            <a:avLst/>
          </a:prstGeom>
        </p:spPr>
        <p:txBody>
          <a:bodyPr lIns="0" tIns="0" rIns="0" bIns="0" anchor="t"/>
          <a:lstStyle>
            <a:lvl1pPr marL="0" indent="0" algn="l">
              <a:buNone/>
              <a:defRPr sz="2400">
                <a:solidFill>
                  <a:schemeClr val="tx1">
                    <a:lumMod val="85000"/>
                    <a:lumOff val="15000"/>
                  </a:schemeClr>
                </a:solidFill>
                <a:latin typeface="+mj-lt"/>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3" name="Rectangle 2">
            <a:extLst>
              <a:ext uri="{FF2B5EF4-FFF2-40B4-BE49-F238E27FC236}">
                <a16:creationId xmlns:a16="http://schemas.microsoft.com/office/drawing/2014/main" id="{470DE58D-47BF-87EF-EE2D-78A3054BF87D}"/>
              </a:ext>
              <a:ext uri="{C183D7F6-B498-43B3-948B-1728B52AA6E4}">
                <adec:decorative xmlns:adec="http://schemas.microsoft.com/office/drawing/2017/decorative" val="1"/>
              </a:ext>
            </a:extLst>
          </p:cNvPr>
          <p:cNvSpPr/>
          <p:nvPr userDrawn="1"/>
        </p:nvSpPr>
        <p:spPr>
          <a:xfrm>
            <a:off x="0" y="1152129"/>
            <a:ext cx="12192000" cy="1280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221928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Green Heading Content slide No brandin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35857B-93CA-AA4A-AC1C-8E0581EAB66B}"/>
              </a:ext>
              <a:ext uri="{C183D7F6-B498-43B3-948B-1728B52AA6E4}">
                <adec:decorative xmlns:adec="http://schemas.microsoft.com/office/drawing/2017/decorative" val="1"/>
              </a:ext>
            </a:extLst>
          </p:cNvPr>
          <p:cNvSpPr/>
          <p:nvPr userDrawn="1"/>
        </p:nvSpPr>
        <p:spPr>
          <a:xfrm>
            <a:off x="0" y="6768752"/>
            <a:ext cx="12192000" cy="116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1A1F451C-642D-4D14-7C89-BC01BFD0A21B}"/>
              </a:ext>
            </a:extLst>
          </p:cNvPr>
          <p:cNvSpPr>
            <a:spLocks noGrp="1"/>
          </p:cNvSpPr>
          <p:nvPr>
            <p:ph type="title"/>
          </p:nvPr>
        </p:nvSpPr>
        <p:spPr>
          <a:xfrm>
            <a:off x="239349" y="1159740"/>
            <a:ext cx="11617291" cy="648072"/>
          </a:xfrm>
          <a:prstGeom prst="rect">
            <a:avLst/>
          </a:prstGeom>
        </p:spPr>
        <p:txBody>
          <a:bodyPr/>
          <a:lstStyle>
            <a:lvl1pPr algn="l">
              <a:tabLst>
                <a:tab pos="3405188" algn="l"/>
              </a:tabLst>
              <a:defRPr sz="4400" b="1" i="0">
                <a:solidFill>
                  <a:schemeClr val="accent1"/>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5" name="Content Placeholder 2">
            <a:extLst>
              <a:ext uri="{FF2B5EF4-FFF2-40B4-BE49-F238E27FC236}">
                <a16:creationId xmlns:a16="http://schemas.microsoft.com/office/drawing/2014/main" id="{A5AF4EE1-A70C-A2B2-0851-CA2AA16722A2}"/>
              </a:ext>
            </a:extLst>
          </p:cNvPr>
          <p:cNvSpPr>
            <a:spLocks noGrp="1"/>
          </p:cNvSpPr>
          <p:nvPr>
            <p:ph idx="1"/>
          </p:nvPr>
        </p:nvSpPr>
        <p:spPr>
          <a:xfrm>
            <a:off x="239349" y="1988840"/>
            <a:ext cx="11617291" cy="471551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3028876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Light Green Title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61C9D974-FEA0-F7C1-F7DE-9BC40EC7AD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rot="10800000" flipH="1">
            <a:off x="0" y="0"/>
            <a:ext cx="12192000" cy="6830616"/>
          </a:xfrm>
          <a:prstGeom prst="rect">
            <a:avLst/>
          </a:prstGeom>
        </p:spPr>
      </p:pic>
      <p:sp>
        <p:nvSpPr>
          <p:cNvPr id="2" name="Title 1"/>
          <p:cNvSpPr>
            <a:spLocks noGrp="1"/>
          </p:cNvSpPr>
          <p:nvPr>
            <p:ph type="title"/>
          </p:nvPr>
        </p:nvSpPr>
        <p:spPr>
          <a:xfrm>
            <a:off x="334963" y="2184400"/>
            <a:ext cx="6006570" cy="3268132"/>
          </a:xfrm>
          <a:prstGeom prst="rect">
            <a:avLst/>
          </a:prstGeom>
        </p:spPr>
        <p:txBody>
          <a:bodyPr/>
          <a:lstStyle>
            <a:lvl1pPr algn="l">
              <a:tabLst>
                <a:tab pos="3405188" algn="l"/>
              </a:tabLst>
              <a:defRPr sz="54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13" name="Rectangle 12">
            <a:extLst>
              <a:ext uri="{FF2B5EF4-FFF2-40B4-BE49-F238E27FC236}">
                <a16:creationId xmlns:a16="http://schemas.microsoft.com/office/drawing/2014/main" id="{9B989C26-6DFF-3B24-22C0-2E0C917B701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7CA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ABF2BF72-0705-C31C-A111-E0AEB98F17E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Tree>
    <p:extLst>
      <p:ext uri="{BB962C8B-B14F-4D97-AF65-F5344CB8AC3E}">
        <p14:creationId xmlns:p14="http://schemas.microsoft.com/office/powerpoint/2010/main" val="16268047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Yellow Heading Content slide ">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35857B-93CA-AA4A-AC1C-8E0581EAB66B}"/>
              </a:ext>
              <a:ext uri="{C183D7F6-B498-43B3-948B-1728B52AA6E4}">
                <adec:decorative xmlns:adec="http://schemas.microsoft.com/office/drawing/2017/decorative" val="1"/>
              </a:ext>
            </a:extLst>
          </p:cNvPr>
          <p:cNvSpPr/>
          <p:nvPr userDrawn="1"/>
        </p:nvSpPr>
        <p:spPr>
          <a:xfrm>
            <a:off x="0" y="6808071"/>
            <a:ext cx="12192000" cy="1166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39349" y="1159740"/>
            <a:ext cx="11617291" cy="738586"/>
          </a:xfrm>
          <a:prstGeom prst="rect">
            <a:avLst/>
          </a:prstGeom>
        </p:spPr>
        <p:txBody>
          <a:bodyPr/>
          <a:lstStyle>
            <a:lvl1pPr algn="l">
              <a:defRPr sz="4400" b="1" i="0">
                <a:solidFill>
                  <a:schemeClr val="accent2"/>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3" name="Content Placeholder 2"/>
          <p:cNvSpPr>
            <a:spLocks noGrp="1"/>
          </p:cNvSpPr>
          <p:nvPr>
            <p:ph idx="1"/>
          </p:nvPr>
        </p:nvSpPr>
        <p:spPr>
          <a:xfrm>
            <a:off x="239349" y="1994432"/>
            <a:ext cx="11617291" cy="4779912"/>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42020987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5EFC1-6F18-0C94-69C6-4F1E80A01AE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NZ"/>
          </a:p>
        </p:txBody>
      </p:sp>
    </p:spTree>
    <p:extLst>
      <p:ext uri="{BB962C8B-B14F-4D97-AF65-F5344CB8AC3E}">
        <p14:creationId xmlns:p14="http://schemas.microsoft.com/office/powerpoint/2010/main" val="36913701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DSS holding slide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7524A7-84AF-D043-DE66-318FF0894366}"/>
              </a:ext>
            </a:extLst>
          </p:cNvPr>
          <p:cNvSpPr/>
          <p:nvPr userDrawn="1"/>
        </p:nvSpPr>
        <p:spPr>
          <a:xfrm>
            <a:off x="236173" y="188914"/>
            <a:ext cx="11728815" cy="6450426"/>
          </a:xfrm>
          <a:prstGeom prst="rect">
            <a:avLst/>
          </a:prstGeom>
          <a:solidFill>
            <a:srgbClr val="F3F9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9" name="Graphic 8">
            <a:extLst>
              <a:ext uri="{FF2B5EF4-FFF2-40B4-BE49-F238E27FC236}">
                <a16:creationId xmlns:a16="http://schemas.microsoft.com/office/drawing/2014/main" id="{44FE703D-2EF4-6C5E-1D96-42E30A8DBA9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5643"/>
          <a:stretch/>
        </p:blipFill>
        <p:spPr>
          <a:xfrm>
            <a:off x="3273630" y="2130847"/>
            <a:ext cx="5734399" cy="1550516"/>
          </a:xfrm>
          <a:prstGeom prst="rect">
            <a:avLst/>
          </a:prstGeom>
        </p:spPr>
      </p:pic>
      <p:pic>
        <p:nvPicPr>
          <p:cNvPr id="3" name="Picture 2">
            <a:extLst>
              <a:ext uri="{FF2B5EF4-FFF2-40B4-BE49-F238E27FC236}">
                <a16:creationId xmlns:a16="http://schemas.microsoft.com/office/drawing/2014/main" id="{FB22FA70-32B9-7596-1988-7112AE2C31A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57350"/>
          <a:stretch/>
        </p:blipFill>
        <p:spPr bwMode="auto">
          <a:xfrm>
            <a:off x="8208598" y="5495002"/>
            <a:ext cx="3983402" cy="12463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36628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_Light Green Title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61C9D974-FEA0-F7C1-F7DE-9BC40EC7AD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rot="10800000" flipH="1">
            <a:off x="0" y="0"/>
            <a:ext cx="12192000" cy="6830616"/>
          </a:xfrm>
          <a:prstGeom prst="rect">
            <a:avLst/>
          </a:prstGeom>
        </p:spPr>
      </p:pic>
      <p:sp>
        <p:nvSpPr>
          <p:cNvPr id="2" name="Title 1"/>
          <p:cNvSpPr>
            <a:spLocks noGrp="1"/>
          </p:cNvSpPr>
          <p:nvPr>
            <p:ph type="title"/>
          </p:nvPr>
        </p:nvSpPr>
        <p:spPr>
          <a:xfrm>
            <a:off x="334963" y="2184400"/>
            <a:ext cx="6006570" cy="3268132"/>
          </a:xfrm>
          <a:prstGeom prst="rect">
            <a:avLst/>
          </a:prstGeom>
        </p:spPr>
        <p:txBody>
          <a:bodyPr/>
          <a:lstStyle>
            <a:lvl1pPr algn="l">
              <a:tabLst>
                <a:tab pos="3405188" algn="l"/>
              </a:tabLst>
              <a:defRPr sz="54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13" name="Rectangle 12">
            <a:extLst>
              <a:ext uri="{FF2B5EF4-FFF2-40B4-BE49-F238E27FC236}">
                <a16:creationId xmlns:a16="http://schemas.microsoft.com/office/drawing/2014/main" id="{9B989C26-6DFF-3B24-22C0-2E0C917B701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7CA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ABF2BF72-0705-C31C-A111-E0AEB98F17E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Tree>
    <p:extLst>
      <p:ext uri="{BB962C8B-B14F-4D97-AF65-F5344CB8AC3E}">
        <p14:creationId xmlns:p14="http://schemas.microsoft.com/office/powerpoint/2010/main" val="757439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Dark Green Title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61C9D974-FEA0-F7C1-F7DE-9BC40EC7AD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rot="10800000" flipH="1">
            <a:off x="0" y="0"/>
            <a:ext cx="12192000" cy="6830616"/>
          </a:xfrm>
          <a:prstGeom prst="rect">
            <a:avLst/>
          </a:prstGeom>
        </p:spPr>
      </p:pic>
      <p:sp>
        <p:nvSpPr>
          <p:cNvPr id="2" name="Title 1"/>
          <p:cNvSpPr>
            <a:spLocks noGrp="1"/>
          </p:cNvSpPr>
          <p:nvPr>
            <p:ph type="title"/>
          </p:nvPr>
        </p:nvSpPr>
        <p:spPr>
          <a:xfrm>
            <a:off x="334963" y="2184400"/>
            <a:ext cx="6006570" cy="3268132"/>
          </a:xfrm>
          <a:prstGeom prst="rect">
            <a:avLst/>
          </a:prstGeom>
        </p:spPr>
        <p:txBody>
          <a:bodyPr/>
          <a:lstStyle>
            <a:lvl1pPr algn="l">
              <a:tabLst>
                <a:tab pos="3405188" algn="l"/>
              </a:tabLst>
              <a:defRPr sz="54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13" name="Rectangle 12">
            <a:extLst>
              <a:ext uri="{FF2B5EF4-FFF2-40B4-BE49-F238E27FC236}">
                <a16:creationId xmlns:a16="http://schemas.microsoft.com/office/drawing/2014/main" id="{9B989C26-6DFF-3B24-22C0-2E0C917B701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537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ABF2BF72-0705-C31C-A111-E0AEB98F17E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Tree>
    <p:extLst>
      <p:ext uri="{BB962C8B-B14F-4D97-AF65-F5344CB8AC3E}">
        <p14:creationId xmlns:p14="http://schemas.microsoft.com/office/powerpoint/2010/main" val="4289700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Blue Title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61C9D974-FEA0-F7C1-F7DE-9BC40EC7AD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rot="10800000" flipH="1">
            <a:off x="0" y="0"/>
            <a:ext cx="12192000" cy="6830616"/>
          </a:xfrm>
          <a:prstGeom prst="rect">
            <a:avLst/>
          </a:prstGeom>
        </p:spPr>
      </p:pic>
      <p:sp>
        <p:nvSpPr>
          <p:cNvPr id="2" name="Title 1"/>
          <p:cNvSpPr>
            <a:spLocks noGrp="1"/>
          </p:cNvSpPr>
          <p:nvPr>
            <p:ph type="title"/>
          </p:nvPr>
        </p:nvSpPr>
        <p:spPr>
          <a:xfrm>
            <a:off x="334963" y="2184400"/>
            <a:ext cx="6006570" cy="3268132"/>
          </a:xfrm>
          <a:prstGeom prst="rect">
            <a:avLst/>
          </a:prstGeom>
        </p:spPr>
        <p:txBody>
          <a:bodyPr/>
          <a:lstStyle>
            <a:lvl1pPr algn="l">
              <a:tabLst>
                <a:tab pos="3405188" algn="l"/>
              </a:tabLst>
              <a:defRPr sz="54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13" name="Rectangle 12">
            <a:extLst>
              <a:ext uri="{FF2B5EF4-FFF2-40B4-BE49-F238E27FC236}">
                <a16:creationId xmlns:a16="http://schemas.microsoft.com/office/drawing/2014/main" id="{9B989C26-6DFF-3B24-22C0-2E0C917B701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1F5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ABF2BF72-0705-C31C-A111-E0AEB98F17E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Tree>
    <p:extLst>
      <p:ext uri="{BB962C8B-B14F-4D97-AF65-F5344CB8AC3E}">
        <p14:creationId xmlns:p14="http://schemas.microsoft.com/office/powerpoint/2010/main" val="2282169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urple Title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61C9D974-FEA0-F7C1-F7DE-9BC40EC7AD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rot="10800000" flipH="1">
            <a:off x="0" y="0"/>
            <a:ext cx="12192000" cy="6830616"/>
          </a:xfrm>
          <a:prstGeom prst="rect">
            <a:avLst/>
          </a:prstGeom>
        </p:spPr>
      </p:pic>
      <p:sp>
        <p:nvSpPr>
          <p:cNvPr id="2" name="Title 1"/>
          <p:cNvSpPr>
            <a:spLocks noGrp="1"/>
          </p:cNvSpPr>
          <p:nvPr>
            <p:ph type="title"/>
          </p:nvPr>
        </p:nvSpPr>
        <p:spPr>
          <a:xfrm>
            <a:off x="334963" y="2184400"/>
            <a:ext cx="6006570" cy="3268132"/>
          </a:xfrm>
          <a:prstGeom prst="rect">
            <a:avLst/>
          </a:prstGeom>
        </p:spPr>
        <p:txBody>
          <a:bodyPr/>
          <a:lstStyle>
            <a:lvl1pPr algn="l">
              <a:tabLst>
                <a:tab pos="3405188" algn="l"/>
              </a:tabLst>
              <a:defRPr sz="54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13" name="Rectangle 12">
            <a:extLst>
              <a:ext uri="{FF2B5EF4-FFF2-40B4-BE49-F238E27FC236}">
                <a16:creationId xmlns:a16="http://schemas.microsoft.com/office/drawing/2014/main" id="{9B989C26-6DFF-3B24-22C0-2E0C917B701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5F3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ABF2BF72-0705-C31C-A111-E0AEB98F17E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Tree>
    <p:extLst>
      <p:ext uri="{BB962C8B-B14F-4D97-AF65-F5344CB8AC3E}">
        <p14:creationId xmlns:p14="http://schemas.microsoft.com/office/powerpoint/2010/main" val="1091530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ink Title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61C9D974-FEA0-F7C1-F7DE-9BC40EC7AD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rot="10800000" flipH="1">
            <a:off x="0" y="0"/>
            <a:ext cx="12192000" cy="6830616"/>
          </a:xfrm>
          <a:prstGeom prst="rect">
            <a:avLst/>
          </a:prstGeom>
        </p:spPr>
      </p:pic>
      <p:sp>
        <p:nvSpPr>
          <p:cNvPr id="2" name="Title 1"/>
          <p:cNvSpPr>
            <a:spLocks noGrp="1"/>
          </p:cNvSpPr>
          <p:nvPr>
            <p:ph type="title"/>
          </p:nvPr>
        </p:nvSpPr>
        <p:spPr>
          <a:xfrm>
            <a:off x="334963" y="2184400"/>
            <a:ext cx="6006570" cy="3268132"/>
          </a:xfrm>
          <a:prstGeom prst="rect">
            <a:avLst/>
          </a:prstGeom>
        </p:spPr>
        <p:txBody>
          <a:bodyPr/>
          <a:lstStyle>
            <a:lvl1pPr algn="l">
              <a:tabLst>
                <a:tab pos="3405188" algn="l"/>
              </a:tabLst>
              <a:defRPr sz="54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13" name="Rectangle 12">
            <a:extLst>
              <a:ext uri="{FF2B5EF4-FFF2-40B4-BE49-F238E27FC236}">
                <a16:creationId xmlns:a16="http://schemas.microsoft.com/office/drawing/2014/main" id="{9B989C26-6DFF-3B24-22C0-2E0C917B701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D61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ABF2BF72-0705-C31C-A111-E0AEB98F17E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Tree>
    <p:extLst>
      <p:ext uri="{BB962C8B-B14F-4D97-AF65-F5344CB8AC3E}">
        <p14:creationId xmlns:p14="http://schemas.microsoft.com/office/powerpoint/2010/main" val="2561941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theme" Target="../theme/theme2.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image" Target="../media/image23.png"/><Relationship Id="rId2" Type="http://schemas.openxmlformats.org/officeDocument/2006/relationships/slideLayout" Target="../slideLayouts/slideLayout42.xml"/><Relationship Id="rId16" Type="http://schemas.openxmlformats.org/officeDocument/2006/relationships/image" Target="../media/image2.sv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pn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46B38B-874D-5763-2B1B-9ECC25863C0D}"/>
              </a:ext>
            </a:extLst>
          </p:cNvPr>
          <p:cNvSpPr txBox="1"/>
          <p:nvPr userDrawn="1">
            <p:extLst>
              <p:ext uri="{1162E1C5-73C7-4A58-AE30-91384D911F3F}">
                <p184:classification xmlns:p184="http://schemas.microsoft.com/office/powerpoint/2018/4/main" val="hdr"/>
              </p:ext>
            </p:extLst>
          </p:nvPr>
        </p:nvSpPr>
        <p:spPr>
          <a:xfrm>
            <a:off x="11232603" y="-324533"/>
            <a:ext cx="858838" cy="152400"/>
          </a:xfrm>
          <a:prstGeom prst="rect">
            <a:avLst/>
          </a:prstGeom>
        </p:spPr>
        <p:txBody>
          <a:bodyPr horzOverflow="overflow" lIns="0" tIns="0" rIns="0" bIns="0">
            <a:spAutoFit/>
          </a:bodyPr>
          <a:lstStyle/>
          <a:p>
            <a:pPr algn="l"/>
            <a:r>
              <a:rPr lang="en-NZ" sz="1000">
                <a:solidFill>
                  <a:srgbClr val="000000"/>
                </a:solidFill>
                <a:latin typeface="Calibri" panose="020F0502020204030204" pitchFamily="34" charset="0"/>
                <a:cs typeface="Calibri" panose="020F0502020204030204" pitchFamily="34" charset="0"/>
              </a:rPr>
              <a:t>IN-CONFIDENCE</a:t>
            </a:r>
          </a:p>
        </p:txBody>
      </p:sp>
    </p:spTree>
    <p:extLst>
      <p:ext uri="{BB962C8B-B14F-4D97-AF65-F5344CB8AC3E}">
        <p14:creationId xmlns:p14="http://schemas.microsoft.com/office/powerpoint/2010/main" val="1978343337"/>
      </p:ext>
    </p:extLst>
  </p:cSld>
  <p:clrMap bg1="lt1" tx1="dk1" bg2="lt2" tx2="dk2" accent1="accent1" accent2="accent2" accent3="accent3" accent4="accent4" accent5="accent5" accent6="accent6" hlink="hlink" folHlink="folHlink"/>
  <p:sldLayoutIdLst>
    <p:sldLayoutId id="2147483708" r:id="rId1"/>
    <p:sldLayoutId id="2147483712" r:id="rId2"/>
    <p:sldLayoutId id="2147483719" r:id="rId3"/>
    <p:sldLayoutId id="2147483713" r:id="rId4"/>
    <p:sldLayoutId id="2147483724" r:id="rId5"/>
    <p:sldLayoutId id="2147483709" r:id="rId6"/>
    <p:sldLayoutId id="2147483725" r:id="rId7"/>
    <p:sldLayoutId id="2147483726" r:id="rId8"/>
    <p:sldLayoutId id="2147483727" r:id="rId9"/>
    <p:sldLayoutId id="2147483723" r:id="rId10"/>
    <p:sldLayoutId id="2147483710" r:id="rId11"/>
    <p:sldLayoutId id="2147483717" r:id="rId12"/>
    <p:sldLayoutId id="2147483715" r:id="rId13"/>
    <p:sldLayoutId id="2147483718" r:id="rId14"/>
    <p:sldLayoutId id="2147483705" r:id="rId15"/>
    <p:sldLayoutId id="2147483721" r:id="rId16"/>
    <p:sldLayoutId id="2147483707" r:id="rId17"/>
    <p:sldLayoutId id="2147483720" r:id="rId18"/>
    <p:sldLayoutId id="2147483722" r:id="rId19"/>
    <p:sldLayoutId id="2147483714" r:id="rId20"/>
    <p:sldLayoutId id="2147483728" r:id="rId21"/>
    <p:sldLayoutId id="2147483731" r:id="rId22"/>
    <p:sldLayoutId id="2147483730" r:id="rId23"/>
    <p:sldLayoutId id="2147483729" r:id="rId24"/>
    <p:sldLayoutId id="2147483706" r:id="rId2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11" userDrawn="1">
          <p15:clr>
            <a:srgbClr val="F26B43"/>
          </p15:clr>
        </p15:guide>
        <p15:guide id="4" pos="7537" userDrawn="1">
          <p15:clr>
            <a:srgbClr val="F26B43"/>
          </p15:clr>
        </p15:guide>
        <p15:guide id="5" orient="horz" pos="119" userDrawn="1">
          <p15:clr>
            <a:srgbClr val="F26B43"/>
          </p15:clr>
        </p15:guide>
        <p15:guide id="6" orient="horz" pos="420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037FB2C-CF04-4BCD-9BF2-328EAFDB3430}" type="datetimeFigureOut">
              <a:rPr lang="en-NZ" smtClean="0"/>
              <a:t>11/03/2026</a:t>
            </a:fld>
            <a:endParaRPr lang="en-NZ"/>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251A768-136C-4E18-B2D1-C1CD39FA6C61}" type="slidenum">
              <a:rPr lang="en-NZ" smtClean="0"/>
              <a:t>‹#›</a:t>
            </a:fld>
            <a:endParaRPr lang="en-NZ"/>
          </a:p>
        </p:txBody>
      </p:sp>
      <p:sp>
        <p:nvSpPr>
          <p:cNvPr id="7" name="TextBox 6">
            <a:extLst>
              <a:ext uri="{FF2B5EF4-FFF2-40B4-BE49-F238E27FC236}">
                <a16:creationId xmlns:a16="http://schemas.microsoft.com/office/drawing/2014/main" id="{3E9C12A9-34A3-935E-6766-5986F8ACBB0D}"/>
              </a:ext>
            </a:extLst>
          </p:cNvPr>
          <p:cNvSpPr txBox="1"/>
          <p:nvPr userDrawn="1">
            <p:extLst>
              <p:ext uri="{1162E1C5-73C7-4A58-AE30-91384D911F3F}">
                <p184:classification xmlns:p184="http://schemas.microsoft.com/office/powerpoint/2018/4/main" val="hdr"/>
              </p:ext>
            </p:extLst>
          </p:nvPr>
        </p:nvSpPr>
        <p:spPr>
          <a:xfrm>
            <a:off x="5700607" y="45357"/>
            <a:ext cx="817941" cy="109902"/>
          </a:xfrm>
          <a:prstGeom prst="rect">
            <a:avLst/>
          </a:prstGeom>
        </p:spPr>
        <p:txBody>
          <a:bodyPr horzOverflow="overflow" lIns="0" tIns="0" rIns="0" bIns="0">
            <a:spAutoFit/>
          </a:bodyPr>
          <a:lstStyle/>
          <a:p>
            <a:pPr algn="l"/>
            <a:r>
              <a:rPr lang="en-NZ" sz="714">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IN-CONFIDENCE</a:t>
            </a:r>
          </a:p>
        </p:txBody>
      </p:sp>
    </p:spTree>
    <p:extLst>
      <p:ext uri="{BB962C8B-B14F-4D97-AF65-F5344CB8AC3E}">
        <p14:creationId xmlns:p14="http://schemas.microsoft.com/office/powerpoint/2010/main" val="93847133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5" r:id="rId12"/>
    <p:sldLayoutId id="2147483796" r:id="rId13"/>
    <p:sldLayoutId id="2147483797" r:id="rId14"/>
    <p:sldLayoutId id="2147483798" r:id="rId15"/>
  </p:sldLayoutIdLst>
  <p:txStyles>
    <p:titleStyle>
      <a:lvl1pPr algn="l" defTabSz="91441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1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7" algn="l" defTabSz="914418" rtl="0" eaLnBrk="1" latinLnBrk="0" hangingPunct="1">
        <a:defRPr sz="1800" kern="1200">
          <a:solidFill>
            <a:schemeClr val="tx1"/>
          </a:solidFill>
          <a:latin typeface="+mn-lt"/>
          <a:ea typeface="+mn-ea"/>
          <a:cs typeface="+mn-cs"/>
        </a:defRPr>
      </a:lvl4pPr>
      <a:lvl5pPr marL="1828837" algn="l" defTabSz="914418" rtl="0" eaLnBrk="1" latinLnBrk="0" hangingPunct="1">
        <a:defRPr sz="1800" kern="1200">
          <a:solidFill>
            <a:schemeClr val="tx1"/>
          </a:solidFill>
          <a:latin typeface="+mn-lt"/>
          <a:ea typeface="+mn-ea"/>
          <a:cs typeface="+mn-cs"/>
        </a:defRPr>
      </a:lvl5pPr>
      <a:lvl6pPr marL="2286046" algn="l" defTabSz="914418" rtl="0" eaLnBrk="1" latinLnBrk="0" hangingPunct="1">
        <a:defRPr sz="1800" kern="1200">
          <a:solidFill>
            <a:schemeClr val="tx1"/>
          </a:solidFill>
          <a:latin typeface="+mn-lt"/>
          <a:ea typeface="+mn-ea"/>
          <a:cs typeface="+mn-cs"/>
        </a:defRPr>
      </a:lvl6pPr>
      <a:lvl7pPr marL="2743255" algn="l" defTabSz="914418" rtl="0" eaLnBrk="1" latinLnBrk="0" hangingPunct="1">
        <a:defRPr sz="1800" kern="1200">
          <a:solidFill>
            <a:schemeClr val="tx1"/>
          </a:solidFill>
          <a:latin typeface="+mn-lt"/>
          <a:ea typeface="+mn-ea"/>
          <a:cs typeface="+mn-cs"/>
        </a:defRPr>
      </a:lvl7pPr>
      <a:lvl8pPr marL="3200464" algn="l" defTabSz="914418" rtl="0" eaLnBrk="1" latinLnBrk="0" hangingPunct="1">
        <a:defRPr sz="1800" kern="1200">
          <a:solidFill>
            <a:schemeClr val="tx1"/>
          </a:solidFill>
          <a:latin typeface="+mn-lt"/>
          <a:ea typeface="+mn-ea"/>
          <a:cs typeface="+mn-cs"/>
        </a:defRPr>
      </a:lvl8pPr>
      <a:lvl9pPr marL="3657673" algn="l" defTabSz="91441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46B38B-874D-5763-2B1B-9ECC25863C0D}"/>
              </a:ext>
            </a:extLst>
          </p:cNvPr>
          <p:cNvSpPr txBox="1"/>
          <p:nvPr userDrawn="1">
            <p:extLst>
              <p:ext uri="{1162E1C5-73C7-4A58-AE30-91384D911F3F}">
                <p184:classification xmlns:p184="http://schemas.microsoft.com/office/powerpoint/2018/4/main" val="hdr"/>
              </p:ext>
            </p:extLst>
          </p:nvPr>
        </p:nvSpPr>
        <p:spPr>
          <a:xfrm>
            <a:off x="5375920" y="75517"/>
            <a:ext cx="858838" cy="152400"/>
          </a:xfrm>
          <a:prstGeom prst="rect">
            <a:avLst/>
          </a:prstGeom>
        </p:spPr>
        <p:txBody>
          <a:bodyPr horzOverflow="overflow" lIns="0" tIns="0" rIns="0" bIns="0">
            <a:spAutoFit/>
          </a:bodyPr>
          <a:lstStyle/>
          <a:p>
            <a:pPr algn="l"/>
            <a:r>
              <a:rPr lang="en-NZ" sz="1000">
                <a:solidFill>
                  <a:srgbClr val="000000"/>
                </a:solidFill>
                <a:latin typeface="Calibri" panose="020F0502020204030204" pitchFamily="34" charset="0"/>
                <a:cs typeface="Calibri" panose="020F0502020204030204" pitchFamily="34" charset="0"/>
              </a:rPr>
              <a:t>IN-CONFIDENCE</a:t>
            </a:r>
          </a:p>
        </p:txBody>
      </p:sp>
      <p:pic>
        <p:nvPicPr>
          <p:cNvPr id="4" name="Graphic 3" descr="Disability Support Services">
            <a:extLst>
              <a:ext uri="{FF2B5EF4-FFF2-40B4-BE49-F238E27FC236}">
                <a16:creationId xmlns:a16="http://schemas.microsoft.com/office/drawing/2014/main" id="{AD7094B1-DEB3-688C-A8FE-4482DFE5C1FD}"/>
              </a:ext>
            </a:extLst>
          </p:cNvPr>
          <p:cNvPicPr>
            <a:picLocks noChangeAspect="1"/>
          </p:cNvPicPr>
          <p:nvPr userDrawn="1"/>
        </p:nvPicPr>
        <p:blipFill rotWithShape="1">
          <a:blip r:embed="rId15">
            <a:extLst>
              <a:ext uri="{96DAC541-7B7A-43D3-8B79-37D633B846F1}">
                <asvg:svgBlip xmlns:asvg="http://schemas.microsoft.com/office/drawing/2016/SVG/main" r:embed="rId16"/>
              </a:ext>
            </a:extLst>
          </a:blip>
          <a:srcRect b="21153"/>
          <a:stretch/>
        </p:blipFill>
        <p:spPr>
          <a:xfrm>
            <a:off x="262484" y="227917"/>
            <a:ext cx="1872209" cy="536787"/>
          </a:xfrm>
          <a:prstGeom prst="rect">
            <a:avLst/>
          </a:prstGeom>
        </p:spPr>
      </p:pic>
      <p:pic>
        <p:nvPicPr>
          <p:cNvPr id="5" name="Picture 4" descr="Ministry of Social Development, Te Manatū Whakahiato Ora">
            <a:extLst>
              <a:ext uri="{FF2B5EF4-FFF2-40B4-BE49-F238E27FC236}">
                <a16:creationId xmlns:a16="http://schemas.microsoft.com/office/drawing/2014/main" id="{82D39F3E-1976-5C06-CD51-D1116D4BDE44}"/>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a:stretch/>
        </p:blipFill>
        <p:spPr>
          <a:xfrm>
            <a:off x="9475985" y="90317"/>
            <a:ext cx="2396634" cy="707326"/>
          </a:xfrm>
          <a:prstGeom prst="rect">
            <a:avLst/>
          </a:prstGeom>
        </p:spPr>
      </p:pic>
    </p:spTree>
    <p:extLst>
      <p:ext uri="{BB962C8B-B14F-4D97-AF65-F5344CB8AC3E}">
        <p14:creationId xmlns:p14="http://schemas.microsoft.com/office/powerpoint/2010/main" val="395079788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95" r:id="rId12"/>
    <p:sldLayoutId id="214748379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1.xml"/><Relationship Id="rId1" Type="http://schemas.openxmlformats.org/officeDocument/2006/relationships/slideLayout" Target="../slideLayouts/slideLayout21.xml"/></Relationships>
</file>

<file path=ppt/slides/_rels/slide10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2.xml"/><Relationship Id="rId1" Type="http://schemas.openxmlformats.org/officeDocument/2006/relationships/slideLayout" Target="../slideLayouts/slideLayout21.xml"/></Relationships>
</file>

<file path=ppt/slides/_rels/slide10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3.xml"/><Relationship Id="rId1" Type="http://schemas.openxmlformats.org/officeDocument/2006/relationships/slideLayout" Target="../slideLayouts/slideLayout2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52.xml"/></Relationships>
</file>

<file path=ppt/slides/_rels/slide10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5.xml"/><Relationship Id="rId1" Type="http://schemas.openxmlformats.org/officeDocument/2006/relationships/slideLayout" Target="../slideLayouts/slideLayout40.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3" Type="http://schemas.openxmlformats.org/officeDocument/2006/relationships/hyperlink" Target="mailto:dss_testing@msd.govt.nz" TargetMode="External"/><Relationship Id="rId2" Type="http://schemas.openxmlformats.org/officeDocument/2006/relationships/notesSlide" Target="../notesSlides/notesSlide108.xml"/><Relationship Id="rId1" Type="http://schemas.openxmlformats.org/officeDocument/2006/relationships/slideLayout" Target="../slideLayouts/slideLayout40.xml"/><Relationship Id="rId4" Type="http://schemas.openxmlformats.org/officeDocument/2006/relationships/image" Target="../media/image61.jpeg"/></Relationships>
</file>

<file path=ppt/slides/_rels/slide109.xml.rels><?xml version="1.0" encoding="UTF-8" standalone="yes"?>
<Relationships xmlns="http://schemas.openxmlformats.org/package/2006/relationships"><Relationship Id="rId3" Type="http://schemas.openxmlformats.org/officeDocument/2006/relationships/hyperlink" Target="https://www.disabilitysupport.govt.nz/training-and-support-assessment-and-allocations-and-flexible-funding" TargetMode="External"/><Relationship Id="rId2" Type="http://schemas.openxmlformats.org/officeDocument/2006/relationships/notesSlide" Target="../notesSlides/notesSlide109.xml"/><Relationship Id="rId1" Type="http://schemas.openxmlformats.org/officeDocument/2006/relationships/slideLayout" Target="../slideLayouts/slideLayout40.xml"/><Relationship Id="rId5" Type="http://schemas.openxmlformats.org/officeDocument/2006/relationships/image" Target="../media/image62.jpeg"/><Relationship Id="rId4" Type="http://schemas.openxmlformats.org/officeDocument/2006/relationships/hyperlink" Target="mailto:dss_testing@msd.govt.nz"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10.xml"/><Relationship Id="rId1" Type="http://schemas.openxmlformats.org/officeDocument/2006/relationships/slideLayout" Target="../slideLayouts/slideLayout40.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40.xml"/><Relationship Id="rId4" Type="http://schemas.openxmlformats.org/officeDocument/2006/relationships/image" Target="../media/image42.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hyperlink" Target="https://www.disabilitysupport.govt.nz/disabled-people/changes-to-disability-support-services" TargetMode="External"/><Relationship Id="rId2" Type="http://schemas.openxmlformats.org/officeDocument/2006/relationships/notesSlide" Target="../notesSlides/notesSlide28.xml"/><Relationship Id="rId1" Type="http://schemas.openxmlformats.org/officeDocument/2006/relationships/slideLayout" Target="../slideLayouts/slideLayout40.xml"/><Relationship Id="rId6" Type="http://schemas.openxmlformats.org/officeDocument/2006/relationships/image" Target="../media/image45.jpeg"/><Relationship Id="rId5" Type="http://schemas.openxmlformats.org/officeDocument/2006/relationships/hyperlink" Target="https://www.disabilitysupport.govt.nz/assets/Word-doc-files/Independent-DSS-Review-28-June.pdf" TargetMode="External"/><Relationship Id="rId4" Type="http://schemas.openxmlformats.org/officeDocument/2006/relationships/hyperlink" Target="https://www.beehive.govt.nz/release/improved-support-disabled-new-zealander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1.xml"/><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2.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6.xml"/><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2.xml"/><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3.xml"/><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4.xml"/><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5.xml"/><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6.xml"/><Relationship Id="rId1" Type="http://schemas.openxmlformats.org/officeDocument/2006/relationships/slideLayout" Target="../slideLayouts/slideLayout21.xml"/><Relationship Id="rId4" Type="http://schemas.openxmlformats.org/officeDocument/2006/relationships/image" Target="../media/image53.png"/></Relationships>
</file>

<file path=ppt/slides/_rels/slide6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7.xml"/><Relationship Id="rId1" Type="http://schemas.openxmlformats.org/officeDocument/2006/relationships/slideLayout" Target="../slideLayouts/slideLayout21.xml"/><Relationship Id="rId4" Type="http://schemas.openxmlformats.org/officeDocument/2006/relationships/image" Target="../media/image55.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9.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7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0.xml"/><Relationship Id="rId1" Type="http://schemas.openxmlformats.org/officeDocument/2006/relationships/slideLayout" Target="../slideLayouts/slideLayout21.xml"/></Relationships>
</file>

<file path=ppt/slides/_rels/slide7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1.xml"/><Relationship Id="rId1" Type="http://schemas.openxmlformats.org/officeDocument/2006/relationships/slideLayout" Target="../slideLayouts/slideLayout2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40.svg"/></Relationships>
</file>

<file path=ppt/slides/_rels/slide8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0.xml"/><Relationship Id="rId1" Type="http://schemas.openxmlformats.org/officeDocument/2006/relationships/slideLayout" Target="../slideLayouts/slideLayout4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1.xml"/></Relationships>
</file>

<file path=ppt/slides/_rels/slide8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4.xml"/><Relationship Id="rId1" Type="http://schemas.openxmlformats.org/officeDocument/2006/relationships/slideLayout" Target="../slideLayouts/slideLayout21.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5.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1.xml"/></Relationships>
</file>

<file path=ppt/slides/_rels/slide8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7.xml"/><Relationship Id="rId1" Type="http://schemas.openxmlformats.org/officeDocument/2006/relationships/slideLayout" Target="../slideLayouts/slideLayout40.xml"/></Relationships>
</file>

<file path=ppt/slides/_rels/slide88.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88.xml"/><Relationship Id="rId1" Type="http://schemas.openxmlformats.org/officeDocument/2006/relationships/slideLayout" Target="../slideLayouts/slideLayout40.xml"/><Relationship Id="rId4" Type="http://schemas.openxmlformats.org/officeDocument/2006/relationships/image" Target="../media/image58.emf"/></Relationships>
</file>

<file path=ppt/slides/_rels/slide89.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89.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90.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90.xml"/><Relationship Id="rId1" Type="http://schemas.openxmlformats.org/officeDocument/2006/relationships/slideLayout" Target="../slideLayouts/slideLayout40.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2.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5.xml"/><Relationship Id="rId1" Type="http://schemas.openxmlformats.org/officeDocument/2006/relationships/slideLayout" Target="../slideLayouts/slideLayout21.xml"/></Relationships>
</file>

<file path=ppt/slides/_rels/slide9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6.xml"/><Relationship Id="rId1" Type="http://schemas.openxmlformats.org/officeDocument/2006/relationships/slideLayout" Target="../slideLayouts/slideLayout21.xml"/></Relationships>
</file>

<file path=ppt/slides/_rels/slide9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7.xml"/><Relationship Id="rId1" Type="http://schemas.openxmlformats.org/officeDocument/2006/relationships/slideLayout" Target="../slideLayouts/slideLayout2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42F4E-E3CC-59CF-91A7-A7AD4671A8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875A6E-AA6C-565A-31B8-F77CDA53C431}"/>
              </a:ext>
            </a:extLst>
          </p:cNvPr>
          <p:cNvSpPr>
            <a:spLocks noGrp="1"/>
          </p:cNvSpPr>
          <p:nvPr>
            <p:ph type="title" idx="4294967295"/>
          </p:nvPr>
        </p:nvSpPr>
        <p:spPr>
          <a:xfrm>
            <a:off x="3179723" y="3760636"/>
            <a:ext cx="7399531" cy="1565145"/>
          </a:xfrm>
          <a:prstGeom prst="rect">
            <a:avLst/>
          </a:prstGeom>
          <a:no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326578">
              <a:lnSpc>
                <a:spcPct val="100000"/>
              </a:lnSpc>
              <a:spcBef>
                <a:spcPts val="0"/>
              </a:spcBef>
              <a:defRPr/>
            </a:pPr>
            <a:r>
              <a:rPr lang="en-US" sz="2400" b="1">
                <a:solidFill>
                  <a:schemeClr val="tx1"/>
                </a:solidFill>
                <a:latin typeface="Roboto Bold" panose="02000000000000000000" pitchFamily="2" charset="0"/>
                <a:ea typeface="Roboto Bold" panose="02000000000000000000" pitchFamily="2" charset="0"/>
                <a:cs typeface="Roboto Bold" panose="02000000000000000000" pitchFamily="2" charset="0"/>
              </a:rPr>
              <a:t>Introduction to Assessment, Allocation and Flexible Funding (AAFF) improvements</a:t>
            </a:r>
            <a:br>
              <a:rPr lang="en-NZ" sz="2400" b="1">
                <a:solidFill>
                  <a:schemeClr val="tx1"/>
                </a:solidFill>
              </a:rPr>
            </a:br>
            <a:endParaRPr lang="en-NZ" sz="2400" b="1" i="1">
              <a:solidFill>
                <a:schemeClr val="tx1"/>
              </a:solidFill>
            </a:endParaRPr>
          </a:p>
        </p:txBody>
      </p:sp>
    </p:spTree>
    <p:extLst>
      <p:ext uri="{BB962C8B-B14F-4D97-AF65-F5344CB8AC3E}">
        <p14:creationId xmlns:p14="http://schemas.microsoft.com/office/powerpoint/2010/main" val="3682208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3C52-C35F-7A61-DD7D-F499073A8CF3}"/>
              </a:ext>
            </a:extLst>
          </p:cNvPr>
          <p:cNvSpPr>
            <a:spLocks noGrp="1"/>
          </p:cNvSpPr>
          <p:nvPr>
            <p:ph type="title"/>
          </p:nvPr>
        </p:nvSpPr>
        <p:spPr/>
        <p:txBody>
          <a:bodyPr vert="horz" lIns="91440" tIns="45720" rIns="91440" bIns="45720" rtlCol="0" anchor="ctr">
            <a:normAutofit fontScale="90000"/>
          </a:bodyPr>
          <a:lstStyle/>
          <a:p>
            <a:pPr defTabSz="914418">
              <a:lnSpc>
                <a:spcPct val="90000"/>
              </a:lnSpc>
            </a:pPr>
            <a:r>
              <a:rPr lang="en-NZ"/>
              <a:t>2024 Independent Review recommendations</a:t>
            </a:r>
          </a:p>
        </p:txBody>
      </p:sp>
      <p:graphicFrame>
        <p:nvGraphicFramePr>
          <p:cNvPr id="4" name="Table 3">
            <a:extLst>
              <a:ext uri="{FF2B5EF4-FFF2-40B4-BE49-F238E27FC236}">
                <a16:creationId xmlns:a16="http://schemas.microsoft.com/office/drawing/2014/main" id="{4FF6AB4E-BBA5-9DD6-8825-86921A54BA12}"/>
              </a:ext>
            </a:extLst>
          </p:cNvPr>
          <p:cNvGraphicFramePr>
            <a:graphicFrameLocks noGrp="1"/>
          </p:cNvGraphicFramePr>
          <p:nvPr>
            <p:extLst>
              <p:ext uri="{D42A27DB-BD31-4B8C-83A1-F6EECF244321}">
                <p14:modId xmlns:p14="http://schemas.microsoft.com/office/powerpoint/2010/main" val="104401754"/>
              </p:ext>
            </p:extLst>
          </p:nvPr>
        </p:nvGraphicFramePr>
        <p:xfrm>
          <a:off x="239349" y="1244009"/>
          <a:ext cx="11514501" cy="4739213"/>
        </p:xfrm>
        <a:graphic>
          <a:graphicData uri="http://schemas.openxmlformats.org/drawingml/2006/table">
            <a:tbl>
              <a:tblPr firstRow="1" bandRow="1">
                <a:tableStyleId>{5940675A-B579-460E-94D1-54222C63F5DA}</a:tableStyleId>
              </a:tblPr>
              <a:tblGrid>
                <a:gridCol w="6693078">
                  <a:extLst>
                    <a:ext uri="{9D8B030D-6E8A-4147-A177-3AD203B41FA5}">
                      <a16:colId xmlns:a16="http://schemas.microsoft.com/office/drawing/2014/main" val="1615913055"/>
                    </a:ext>
                  </a:extLst>
                </a:gridCol>
                <a:gridCol w="4821423">
                  <a:extLst>
                    <a:ext uri="{9D8B030D-6E8A-4147-A177-3AD203B41FA5}">
                      <a16:colId xmlns:a16="http://schemas.microsoft.com/office/drawing/2014/main" val="4071342945"/>
                    </a:ext>
                  </a:extLst>
                </a:gridCol>
              </a:tblGrid>
              <a:tr h="649240">
                <a:tc>
                  <a:txBody>
                    <a:bodyPr/>
                    <a:lstStyle/>
                    <a:p>
                      <a:pPr marL="542925" marR="0" lvl="0" indent="-3619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000" b="0" i="0" u="none" strike="noStrike" kern="1200" cap="none" spc="0" normalizeH="0" baseline="0" noProof="0">
                          <a:ln>
                            <a:noFill/>
                          </a:ln>
                          <a:solidFill>
                            <a:prstClr val="black"/>
                          </a:solidFill>
                          <a:effectLst/>
                          <a:uLnTx/>
                          <a:uFillTx/>
                          <a:latin typeface="Roboto"/>
                          <a:ea typeface="Verdana" panose="020B0604030504040204" pitchFamily="34" charset="0"/>
                        </a:rPr>
                        <a:t>Budgets for NASCs, EGL sites and EMS providers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NZ" sz="2000" i="1">
                          <a:solidFill>
                            <a:schemeClr val="accent1"/>
                          </a:solidFill>
                        </a:rPr>
                        <a:t>Completed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88562295"/>
                  </a:ext>
                </a:extLst>
              </a:tr>
              <a:tr h="649240">
                <a:tc>
                  <a:txBody>
                    <a:bodyPr/>
                    <a:lstStyle/>
                    <a:p>
                      <a:pPr marL="542925" marR="0" lvl="0" indent="-361950" algn="l" defTabSz="914400" rtl="0" eaLnBrk="1" fontAlgn="auto" latinLnBrk="0" hangingPunct="1">
                        <a:lnSpc>
                          <a:spcPct val="100000"/>
                        </a:lnSpc>
                        <a:spcBef>
                          <a:spcPct val="20000"/>
                        </a:spcBef>
                        <a:spcAft>
                          <a:spcPts val="0"/>
                        </a:spcAft>
                        <a:buClrTx/>
                        <a:buSzTx/>
                        <a:buFont typeface="+mj-lt"/>
                        <a:buAutoNum type="arabicPeriod" startAt="2"/>
                        <a:tabLst/>
                        <a:defRPr/>
                      </a:pPr>
                      <a:r>
                        <a:rPr kumimoji="0" lang="en-US" sz="2000" b="0" i="0" u="none" strike="noStrike" kern="1200" cap="none" spc="0" normalizeH="0" baseline="0" noProof="0">
                          <a:ln>
                            <a:noFill/>
                          </a:ln>
                          <a:solidFill>
                            <a:prstClr val="black"/>
                          </a:solidFill>
                          <a:effectLst/>
                          <a:uLnTx/>
                          <a:uFillTx/>
                          <a:latin typeface="Roboto"/>
                          <a:ea typeface="Verdana" panose="020B0604030504040204" pitchFamily="34" charset="0"/>
                        </a:rPr>
                        <a:t>Freeze funding for residential care and review of contract and pricing models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NZ" sz="2000" i="1">
                          <a:solidFill>
                            <a:schemeClr val="accent1"/>
                          </a:solidFill>
                        </a:rPr>
                        <a:t>Completed</a:t>
                      </a: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02193351"/>
                  </a:ext>
                </a:extLst>
              </a:tr>
              <a:tr h="688373">
                <a:tc>
                  <a:txBody>
                    <a:bodyPr/>
                    <a:lstStyle/>
                    <a:p>
                      <a:pPr marL="542925" marR="0" lvl="0" indent="-361950" algn="l" defTabSz="914400" rtl="0" eaLnBrk="1" fontAlgn="auto" latinLnBrk="0" hangingPunct="1">
                        <a:lnSpc>
                          <a:spcPct val="100000"/>
                        </a:lnSpc>
                        <a:spcBef>
                          <a:spcPct val="20000"/>
                        </a:spcBef>
                        <a:spcAft>
                          <a:spcPts val="0"/>
                        </a:spcAft>
                        <a:buClrTx/>
                        <a:buSzTx/>
                        <a:buFont typeface="+mj-lt"/>
                        <a:buAutoNum type="arabicPeriod" startAt="3"/>
                        <a:tabLst/>
                        <a:defRPr/>
                      </a:pPr>
                      <a:r>
                        <a:rPr kumimoji="0" lang="en-US" sz="2000" b="0" i="0" u="none" strike="noStrike" kern="1200" cap="none" spc="0" normalizeH="0" baseline="0" noProof="0">
                          <a:ln>
                            <a:noFill/>
                          </a:ln>
                          <a:solidFill>
                            <a:prstClr val="black"/>
                          </a:solidFill>
                          <a:effectLst/>
                          <a:uLnTx/>
                          <a:uFillTx/>
                          <a:latin typeface="Roboto"/>
                          <a:ea typeface="Verdana" panose="020B0604030504040204" pitchFamily="34" charset="0"/>
                        </a:rPr>
                        <a:t>Take no action on a price increase for providers in 2024/25.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NZ" sz="2000" i="1">
                          <a:solidFill>
                            <a:schemeClr val="accent1"/>
                          </a:solidFill>
                        </a:rPr>
                        <a:t>Completed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57793476"/>
                  </a:ext>
                </a:extLst>
              </a:tr>
              <a:tr h="688373">
                <a:tc>
                  <a:txBody>
                    <a:bodyPr/>
                    <a:lstStyle/>
                    <a:p>
                      <a:pPr marL="542925" marR="0" lvl="0" indent="-361950" algn="l" defTabSz="914400" rtl="0" eaLnBrk="1" fontAlgn="auto" latinLnBrk="0" hangingPunct="1">
                        <a:lnSpc>
                          <a:spcPct val="100000"/>
                        </a:lnSpc>
                        <a:spcBef>
                          <a:spcPct val="20000"/>
                        </a:spcBef>
                        <a:spcAft>
                          <a:spcPts val="0"/>
                        </a:spcAft>
                        <a:buClrTx/>
                        <a:buSzTx/>
                        <a:buFont typeface="+mj-lt"/>
                        <a:buAutoNum type="arabicPeriod" startAt="4"/>
                        <a:tabLst/>
                        <a:defRPr/>
                      </a:pPr>
                      <a:r>
                        <a:rPr kumimoji="0" lang="en-US" sz="2000" b="0" i="0" u="none" strike="noStrike" kern="1200" cap="none" spc="0" normalizeH="0" baseline="0" noProof="0">
                          <a:ln>
                            <a:noFill/>
                          </a:ln>
                          <a:solidFill>
                            <a:prstClr val="black"/>
                          </a:solidFill>
                          <a:effectLst/>
                          <a:uLnTx/>
                          <a:uFillTx/>
                          <a:latin typeface="Roboto"/>
                          <a:ea typeface="Verdana" panose="020B0604030504040204" pitchFamily="34" charset="0"/>
                        </a:rPr>
                        <a:t>Monitor NASC and EGL sites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NZ" sz="2000" i="1">
                          <a:solidFill>
                            <a:schemeClr val="accent1"/>
                          </a:solidFill>
                        </a:rPr>
                        <a:t>Completed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27683106"/>
                  </a:ext>
                </a:extLst>
              </a:tr>
              <a:tr h="649240">
                <a:tc>
                  <a:txBody>
                    <a:bodyPr/>
                    <a:lstStyle/>
                    <a:p>
                      <a:pPr marL="542925" marR="0" lvl="0" indent="-361950" algn="l" defTabSz="914400" rtl="0" eaLnBrk="1" fontAlgn="auto" latinLnBrk="0" hangingPunct="1">
                        <a:lnSpc>
                          <a:spcPct val="100000"/>
                        </a:lnSpc>
                        <a:spcBef>
                          <a:spcPct val="20000"/>
                        </a:spcBef>
                        <a:spcAft>
                          <a:spcPts val="0"/>
                        </a:spcAft>
                        <a:buClrTx/>
                        <a:buSzTx/>
                        <a:buFont typeface="+mj-lt"/>
                        <a:buAutoNum type="arabicPeriod" startAt="5"/>
                        <a:tabLst/>
                        <a:defRPr/>
                      </a:pPr>
                      <a:r>
                        <a:rPr kumimoji="0" lang="en-US" sz="2000" b="0" i="0" u="none" strike="noStrike" kern="1200" cap="none" spc="0" normalizeH="0" baseline="0" noProof="0">
                          <a:ln>
                            <a:noFill/>
                          </a:ln>
                          <a:solidFill>
                            <a:prstClr val="black"/>
                          </a:solidFill>
                          <a:effectLst/>
                          <a:uLnTx/>
                          <a:uFillTx/>
                          <a:latin typeface="Roboto"/>
                          <a:ea typeface="Verdana" panose="020B0604030504040204" pitchFamily="34" charset="0"/>
                        </a:rPr>
                        <a:t>Update assessment and allocation settings.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NZ" sz="2000" i="1">
                          <a:solidFill>
                            <a:schemeClr val="accent1"/>
                          </a:solidFill>
                        </a:rPr>
                        <a:t>February &amp; April 2026 improvements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42726445"/>
                  </a:ext>
                </a:extLst>
              </a:tr>
              <a:tr h="649240">
                <a:tc>
                  <a:txBody>
                    <a:bodyPr/>
                    <a:lstStyle/>
                    <a:p>
                      <a:pPr marL="542925" marR="0" lvl="0" indent="-361950" algn="l" defTabSz="914400" rtl="0" eaLnBrk="1" fontAlgn="auto" latinLnBrk="0" hangingPunct="1">
                        <a:lnSpc>
                          <a:spcPct val="100000"/>
                        </a:lnSpc>
                        <a:spcBef>
                          <a:spcPct val="20000"/>
                        </a:spcBef>
                        <a:spcAft>
                          <a:spcPts val="0"/>
                        </a:spcAft>
                        <a:buClrTx/>
                        <a:buSzTx/>
                        <a:buFont typeface="+mj-lt"/>
                        <a:buAutoNum type="arabicPeriod" startAt="6"/>
                        <a:tabLst/>
                        <a:defRPr/>
                      </a:pPr>
                      <a:r>
                        <a:rPr kumimoji="0" lang="en-US" sz="2000" b="0" i="0" u="none" strike="noStrike" kern="1200" cap="none" spc="0" normalizeH="0" baseline="0" noProof="0">
                          <a:ln>
                            <a:noFill/>
                          </a:ln>
                          <a:solidFill>
                            <a:prstClr val="black"/>
                          </a:solidFill>
                          <a:effectLst/>
                          <a:uLnTx/>
                          <a:uFillTx/>
                          <a:latin typeface="Roboto"/>
                          <a:ea typeface="Verdana" panose="020B0604030504040204" pitchFamily="34" charset="0"/>
                        </a:rPr>
                        <a:t>Establish Flexible Funding criteria and review guidelines.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NZ" sz="2000" i="1">
                          <a:solidFill>
                            <a:schemeClr val="accent1"/>
                          </a:solidFill>
                        </a:rPr>
                        <a:t>April 2026 improvements will introduce improvements to flexible funding model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15889325"/>
                  </a:ext>
                </a:extLst>
              </a:tr>
              <a:tr h="649240">
                <a:tc>
                  <a:txBody>
                    <a:bodyPr/>
                    <a:lstStyle/>
                    <a:p>
                      <a:pPr marL="542925" marR="0" lvl="0" indent="-361950" algn="l" defTabSz="914400" rtl="0" eaLnBrk="1" fontAlgn="auto" latinLnBrk="0" hangingPunct="1">
                        <a:lnSpc>
                          <a:spcPct val="100000"/>
                        </a:lnSpc>
                        <a:spcBef>
                          <a:spcPct val="20000"/>
                        </a:spcBef>
                        <a:spcAft>
                          <a:spcPts val="0"/>
                        </a:spcAft>
                        <a:buClrTx/>
                        <a:buSzTx/>
                        <a:buFont typeface="+mj-lt"/>
                        <a:buAutoNum type="arabicPeriod" startAt="7"/>
                        <a:tabLst/>
                        <a:defRPr/>
                      </a:pPr>
                      <a:r>
                        <a:rPr kumimoji="0" lang="en-US" sz="2000" b="0" i="0" u="none" strike="noStrike" kern="1200" cap="none" spc="0" normalizeH="0" baseline="0" noProof="0">
                          <a:ln>
                            <a:noFill/>
                          </a:ln>
                          <a:solidFill>
                            <a:prstClr val="black"/>
                          </a:solidFill>
                          <a:effectLst/>
                          <a:uLnTx/>
                          <a:uFillTx/>
                          <a:latin typeface="Roboto"/>
                          <a:ea typeface="Verdana" panose="020B0604030504040204" pitchFamily="34" charset="0"/>
                        </a:rPr>
                        <a:t>Strengthen how we work with other agencies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NZ" sz="2000" i="1">
                          <a:solidFill>
                            <a:schemeClr val="accent1"/>
                          </a:solidFill>
                        </a:rPr>
                        <a:t>Complete with ongoing work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11348949"/>
                  </a:ext>
                </a:extLst>
              </a:tr>
            </a:tbl>
          </a:graphicData>
        </a:graphic>
      </p:graphicFrame>
      <p:sp>
        <p:nvSpPr>
          <p:cNvPr id="5" name="Rectangle: Rounded Corners 4">
            <a:extLst>
              <a:ext uri="{FF2B5EF4-FFF2-40B4-BE49-F238E27FC236}">
                <a16:creationId xmlns:a16="http://schemas.microsoft.com/office/drawing/2014/main" id="{7F56228E-161B-2201-5412-D99212769C11}"/>
              </a:ext>
            </a:extLst>
          </p:cNvPr>
          <p:cNvSpPr/>
          <p:nvPr/>
        </p:nvSpPr>
        <p:spPr>
          <a:xfrm>
            <a:off x="404037" y="3965944"/>
            <a:ext cx="10845210" cy="691116"/>
          </a:xfrm>
          <a:prstGeom prst="round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13128051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2F2B7-0BBD-2DA0-3597-94CD5E112B1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6143D22-41C1-8988-10C6-EED5103E3034}"/>
              </a:ext>
            </a:extLst>
          </p:cNvPr>
          <p:cNvSpPr>
            <a:spLocks noGrp="1"/>
          </p:cNvSpPr>
          <p:nvPr>
            <p:ph type="title"/>
          </p:nvPr>
        </p:nvSpPr>
        <p:spPr>
          <a:xfrm>
            <a:off x="334962" y="2184400"/>
            <a:ext cx="7615237" cy="3268132"/>
          </a:xfrm>
        </p:spPr>
        <p:txBody>
          <a:bodyPr anchor="ctr"/>
          <a:lstStyle/>
          <a:p>
            <a:r>
              <a:rPr lang="en-US"/>
              <a:t>Wrap Up / Q&amp;A</a:t>
            </a:r>
            <a:endParaRPr lang="en-NZ" i="1"/>
          </a:p>
        </p:txBody>
      </p:sp>
    </p:spTree>
    <p:extLst>
      <p:ext uri="{BB962C8B-B14F-4D97-AF65-F5344CB8AC3E}">
        <p14:creationId xmlns:p14="http://schemas.microsoft.com/office/powerpoint/2010/main" val="300153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1B9FF-11AE-A167-C9AA-01431FBD12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1B6F58-093C-9696-448A-EBFC77FD1B5C}"/>
              </a:ext>
            </a:extLst>
          </p:cNvPr>
          <p:cNvSpPr>
            <a:spLocks noGrp="1"/>
          </p:cNvSpPr>
          <p:nvPr>
            <p:ph type="title"/>
          </p:nvPr>
        </p:nvSpPr>
        <p:spPr/>
        <p:txBody>
          <a:bodyPr>
            <a:normAutofit fontScale="90000"/>
          </a:bodyPr>
          <a:lstStyle/>
          <a:p>
            <a:r>
              <a:rPr lang="en-US"/>
              <a:t>Learning Goals</a:t>
            </a:r>
            <a:endParaRPr lang="en-NZ"/>
          </a:p>
        </p:txBody>
      </p:sp>
      <p:sp>
        <p:nvSpPr>
          <p:cNvPr id="4" name="Title 4">
            <a:extLst>
              <a:ext uri="{FF2B5EF4-FFF2-40B4-BE49-F238E27FC236}">
                <a16:creationId xmlns:a16="http://schemas.microsoft.com/office/drawing/2014/main" id="{5853C98D-C005-649A-9F4E-FB53EA617AA3}"/>
              </a:ext>
            </a:extLst>
          </p:cNvPr>
          <p:cNvSpPr txBox="1">
            <a:spLocks/>
          </p:cNvSpPr>
          <p:nvPr/>
        </p:nvSpPr>
        <p:spPr>
          <a:xfrm>
            <a:off x="239348" y="1158424"/>
            <a:ext cx="6644052" cy="4861375"/>
          </a:xfrm>
          <a:prstGeom prst="rect">
            <a:avLst/>
          </a:prstGeom>
        </p:spPr>
        <p:txBody>
          <a:bodyPr/>
          <a:lstStyle>
            <a:lvl1pPr algn="l" defTabSz="914400" rtl="0" eaLnBrk="1" latinLnBrk="0" hangingPunct="1">
              <a:spcBef>
                <a:spcPct val="0"/>
              </a:spcBef>
              <a:buNone/>
              <a:tabLst>
                <a:tab pos="3405188" algn="l"/>
              </a:tabLst>
              <a:defRPr sz="4400" b="1" i="0" kern="1200">
                <a:solidFill>
                  <a:schemeClr val="tx1"/>
                </a:solidFill>
                <a:latin typeface="+mj-lt"/>
                <a:ea typeface="Verdana" panose="020B0604030504040204" pitchFamily="34" charset="0"/>
                <a:cs typeface="Verdana" panose="020B0604030504040204" pitchFamily="34" charset="0"/>
              </a:defRPr>
            </a:lvl1pPr>
          </a:lstStyle>
          <a:p>
            <a:pPr marL="393700" indent="-393700">
              <a:buFont typeface="Arial" panose="020B0604020202020204" pitchFamily="34" charset="0"/>
              <a:buChar char="•"/>
            </a:pPr>
            <a:r>
              <a:rPr lang="en-NZ" sz="2800" b="0"/>
              <a:t>Understand and be able to follow the new assessment and allocation processes in the OBIR Web App</a:t>
            </a:r>
          </a:p>
        </p:txBody>
      </p:sp>
      <p:pic>
        <p:nvPicPr>
          <p:cNvPr id="5" name="Content Placeholder 2">
            <a:extLst>
              <a:ext uri="{FF2B5EF4-FFF2-40B4-BE49-F238E27FC236}">
                <a16:creationId xmlns:a16="http://schemas.microsoft.com/office/drawing/2014/main" id="{95B57B82-E32E-EB78-2C4B-3CBD5AF095D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7106293" y="0"/>
            <a:ext cx="5085707" cy="6858000"/>
          </a:xfrm>
          <a:prstGeom prst="rect">
            <a:avLst/>
          </a:prstGeom>
        </p:spPr>
      </p:pic>
    </p:spTree>
    <p:extLst>
      <p:ext uri="{BB962C8B-B14F-4D97-AF65-F5344CB8AC3E}">
        <p14:creationId xmlns:p14="http://schemas.microsoft.com/office/powerpoint/2010/main" val="24174738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0684E-FAC7-2E7D-4F4F-52C1FB9462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51BEC6-EE3E-024D-ACDD-BDB54612C147}"/>
              </a:ext>
            </a:extLst>
          </p:cNvPr>
          <p:cNvSpPr>
            <a:spLocks noGrp="1"/>
          </p:cNvSpPr>
          <p:nvPr>
            <p:ph type="title"/>
          </p:nvPr>
        </p:nvSpPr>
        <p:spPr/>
        <p:txBody>
          <a:bodyPr>
            <a:normAutofit fontScale="90000"/>
          </a:bodyPr>
          <a:lstStyle/>
          <a:p>
            <a:r>
              <a:rPr lang="en-US"/>
              <a:t>Questions?</a:t>
            </a:r>
            <a:endParaRPr lang="en-NZ"/>
          </a:p>
        </p:txBody>
      </p:sp>
      <p:pic>
        <p:nvPicPr>
          <p:cNvPr id="4" name="Content Placeholder 2">
            <a:extLst>
              <a:ext uri="{FF2B5EF4-FFF2-40B4-BE49-F238E27FC236}">
                <a16:creationId xmlns:a16="http://schemas.microsoft.com/office/drawing/2014/main" id="{9668BF9E-EE4C-D0CC-F30B-2408086DB46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95305" y="0"/>
            <a:ext cx="4996695" cy="6738257"/>
          </a:xfrm>
          <a:prstGeom prst="rect">
            <a:avLst/>
          </a:prstGeom>
        </p:spPr>
      </p:pic>
    </p:spTree>
    <p:extLst>
      <p:ext uri="{BB962C8B-B14F-4D97-AF65-F5344CB8AC3E}">
        <p14:creationId xmlns:p14="http://schemas.microsoft.com/office/powerpoint/2010/main" val="322814005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A054D-3B03-0748-7F67-B3BDDCE7DB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87CACD-9743-E139-295D-459FDEECAA8E}"/>
              </a:ext>
            </a:extLst>
          </p:cNvPr>
          <p:cNvSpPr>
            <a:spLocks noGrp="1"/>
          </p:cNvSpPr>
          <p:nvPr>
            <p:ph type="title"/>
          </p:nvPr>
        </p:nvSpPr>
        <p:spPr/>
        <p:txBody>
          <a:bodyPr>
            <a:normAutofit fontScale="90000"/>
          </a:bodyPr>
          <a:lstStyle/>
          <a:p>
            <a:r>
              <a:rPr lang="en-US"/>
              <a:t>Thank You</a:t>
            </a:r>
            <a:endParaRPr lang="en-NZ"/>
          </a:p>
        </p:txBody>
      </p:sp>
      <p:sp>
        <p:nvSpPr>
          <p:cNvPr id="3" name="Content Placeholder 2">
            <a:extLst>
              <a:ext uri="{FF2B5EF4-FFF2-40B4-BE49-F238E27FC236}">
                <a16:creationId xmlns:a16="http://schemas.microsoft.com/office/drawing/2014/main" id="{40B269F0-B6BF-308C-6990-B5737D58797D}"/>
              </a:ext>
            </a:extLst>
          </p:cNvPr>
          <p:cNvSpPr>
            <a:spLocks noGrp="1"/>
          </p:cNvSpPr>
          <p:nvPr>
            <p:ph idx="1"/>
          </p:nvPr>
        </p:nvSpPr>
        <p:spPr>
          <a:xfrm>
            <a:off x="239349" y="1203754"/>
            <a:ext cx="6529751" cy="4715516"/>
          </a:xfrm>
        </p:spPr>
        <p:txBody>
          <a:bodyPr>
            <a:normAutofit/>
          </a:bodyPr>
          <a:lstStyle/>
          <a:p>
            <a:pPr marL="0" indent="0">
              <a:buNone/>
            </a:pPr>
            <a:r>
              <a:rPr lang="en-US"/>
              <a:t>In the next session…</a:t>
            </a:r>
          </a:p>
          <a:p>
            <a:endParaRPr lang="en-US"/>
          </a:p>
          <a:p>
            <a:pPr marL="285750" indent="-285750">
              <a:spcAft>
                <a:spcPts val="600"/>
              </a:spcAft>
            </a:pPr>
            <a:r>
              <a:rPr lang="en-NZ"/>
              <a:t>Q&amp;A on what we have covered today</a:t>
            </a:r>
          </a:p>
          <a:p>
            <a:pPr marL="285750" indent="-285750">
              <a:spcAft>
                <a:spcPts val="600"/>
              </a:spcAft>
            </a:pPr>
            <a:r>
              <a:rPr lang="en-NZ"/>
              <a:t>What can you expect from here</a:t>
            </a:r>
          </a:p>
          <a:p>
            <a:pPr marL="285750" indent="-285750">
              <a:spcAft>
                <a:spcPts val="600"/>
              </a:spcAft>
            </a:pPr>
            <a:r>
              <a:rPr lang="en-NZ"/>
              <a:t>Information and support</a:t>
            </a:r>
          </a:p>
        </p:txBody>
      </p:sp>
      <p:pic>
        <p:nvPicPr>
          <p:cNvPr id="4" name="Content Placeholder 2">
            <a:extLst>
              <a:ext uri="{FF2B5EF4-FFF2-40B4-BE49-F238E27FC236}">
                <a16:creationId xmlns:a16="http://schemas.microsoft.com/office/drawing/2014/main" id="{0D5FAF0B-DC6B-009C-54E0-25066A61E4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95305" y="0"/>
            <a:ext cx="4996695" cy="6738257"/>
          </a:xfrm>
          <a:prstGeom prst="rect">
            <a:avLst/>
          </a:prstGeom>
        </p:spPr>
      </p:pic>
    </p:spTree>
    <p:extLst>
      <p:ext uri="{BB962C8B-B14F-4D97-AF65-F5344CB8AC3E}">
        <p14:creationId xmlns:p14="http://schemas.microsoft.com/office/powerpoint/2010/main" val="282332303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7B536-D5CF-EA3A-F5B1-39FC155E5772}"/>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A20952E4-0AD9-52EA-877B-10FB62F4DC1C}"/>
              </a:ext>
            </a:extLst>
          </p:cNvPr>
          <p:cNvSpPr txBox="1">
            <a:spLocks/>
          </p:cNvSpPr>
          <p:nvPr/>
        </p:nvSpPr>
        <p:spPr>
          <a:xfrm>
            <a:off x="3286896" y="3669956"/>
            <a:ext cx="6200003" cy="178257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b="1" i="1">
                <a:solidFill>
                  <a:prstClr val="black"/>
                </a:solidFill>
                <a:latin typeface="Roboto"/>
              </a:rPr>
              <a:t>Q&amp;A and Next Steps</a:t>
            </a:r>
            <a:endParaRPr kumimoji="0" lang="en-NZ" sz="4400" b="1" i="1" u="none" strike="noStrike" kern="1200" cap="none" spc="0" normalizeH="0" baseline="0" noProof="0">
              <a:ln>
                <a:noFill/>
              </a:ln>
              <a:solidFill>
                <a:prstClr val="black"/>
              </a:solidFill>
              <a:effectLst/>
              <a:uLnTx/>
              <a:uFillTx/>
              <a:latin typeface="Roboto"/>
              <a:ea typeface="+mj-ea"/>
              <a:cs typeface="+mj-cs"/>
            </a:endParaRPr>
          </a:p>
        </p:txBody>
      </p:sp>
    </p:spTree>
    <p:extLst>
      <p:ext uri="{BB962C8B-B14F-4D97-AF65-F5344CB8AC3E}">
        <p14:creationId xmlns:p14="http://schemas.microsoft.com/office/powerpoint/2010/main" val="334517020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DCD67-0BB3-7765-172E-CB55DAA1C3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3CD5EC-FE72-7A81-B844-30638CBCDA7E}"/>
              </a:ext>
            </a:extLst>
          </p:cNvPr>
          <p:cNvSpPr>
            <a:spLocks noGrp="1"/>
          </p:cNvSpPr>
          <p:nvPr>
            <p:ph type="title"/>
          </p:nvPr>
        </p:nvSpPr>
        <p:spPr/>
        <p:txBody>
          <a:bodyPr>
            <a:normAutofit fontScale="90000"/>
          </a:bodyPr>
          <a:lstStyle/>
          <a:p>
            <a:r>
              <a:rPr lang="en-NZ"/>
              <a:t>Recap: what we covered</a:t>
            </a:r>
          </a:p>
        </p:txBody>
      </p:sp>
      <p:pic>
        <p:nvPicPr>
          <p:cNvPr id="5" name="Picture 4">
            <a:extLst>
              <a:ext uri="{FF2B5EF4-FFF2-40B4-BE49-F238E27FC236}">
                <a16:creationId xmlns:a16="http://schemas.microsoft.com/office/drawing/2014/main" id="{EBB41373-E629-C25A-3BA0-A89C8B5C9FD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175500" y="-20215"/>
            <a:ext cx="5016500" cy="6763915"/>
          </a:xfrm>
          <a:prstGeom prst="rect">
            <a:avLst/>
          </a:prstGeom>
        </p:spPr>
      </p:pic>
      <p:graphicFrame>
        <p:nvGraphicFramePr>
          <p:cNvPr id="3" name="Content Placeholder 6">
            <a:extLst>
              <a:ext uri="{FF2B5EF4-FFF2-40B4-BE49-F238E27FC236}">
                <a16:creationId xmlns:a16="http://schemas.microsoft.com/office/drawing/2014/main" id="{1D73B606-AD55-C690-D71C-D34279C85B8D}"/>
              </a:ext>
            </a:extLst>
          </p:cNvPr>
          <p:cNvGraphicFramePr>
            <a:graphicFrameLocks/>
          </p:cNvGraphicFramePr>
          <p:nvPr>
            <p:extLst>
              <p:ext uri="{D42A27DB-BD31-4B8C-83A1-F6EECF244321}">
                <p14:modId xmlns:p14="http://schemas.microsoft.com/office/powerpoint/2010/main" val="3087437707"/>
              </p:ext>
            </p:extLst>
          </p:nvPr>
        </p:nvGraphicFramePr>
        <p:xfrm>
          <a:off x="388967" y="1546313"/>
          <a:ext cx="5799501" cy="3630858"/>
        </p:xfrm>
        <a:graphic>
          <a:graphicData uri="http://schemas.openxmlformats.org/drawingml/2006/table">
            <a:tbl>
              <a:tblPr firstRow="1" bandRow="1">
                <a:tableStyleId>{2D5ABB26-0587-4C30-8999-92F81FD0307C}</a:tableStyleId>
              </a:tblPr>
              <a:tblGrid>
                <a:gridCol w="5799501">
                  <a:extLst>
                    <a:ext uri="{9D8B030D-6E8A-4147-A177-3AD203B41FA5}">
                      <a16:colId xmlns:a16="http://schemas.microsoft.com/office/drawing/2014/main" val="1981349191"/>
                    </a:ext>
                  </a:extLst>
                </a:gridCol>
              </a:tblGrid>
              <a:tr h="518694">
                <a:tc>
                  <a:txBody>
                    <a:bodyPr/>
                    <a:lstStyle/>
                    <a:p>
                      <a:r>
                        <a:rPr lang="en-NZ" sz="1800">
                          <a:latin typeface="Roboto" panose="02000000000000000000" pitchFamily="2" charset="0"/>
                          <a:ea typeface="Roboto" panose="02000000000000000000" pitchFamily="2" charset="0"/>
                          <a:cs typeface="Roboto" panose="02000000000000000000" pitchFamily="2" charset="0"/>
                        </a:rPr>
                        <a:t>Welcome &amp; Introductions</a:t>
                      </a:r>
                    </a:p>
                  </a:txBody>
                  <a:tcPr>
                    <a:lnL>
                      <a:noFill/>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49521067"/>
                  </a:ext>
                </a:extLst>
              </a:tr>
              <a:tr h="518694">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en-US" sz="1800" b="1">
                          <a:latin typeface="Roboto" panose="02000000000000000000" pitchFamily="2" charset="0"/>
                          <a:ea typeface="Roboto" panose="02000000000000000000" pitchFamily="2" charset="0"/>
                          <a:cs typeface="Roboto" panose="02000000000000000000" pitchFamily="2" charset="0"/>
                        </a:rPr>
                        <a:t>Session 1 – Setting the Scene   </a:t>
                      </a:r>
                    </a:p>
                  </a:txBody>
                  <a:tcPr>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63882747"/>
                  </a:ext>
                </a:extLst>
              </a:tr>
              <a:tr h="518694">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en-US" sz="1800" b="1">
                          <a:latin typeface="Roboto" panose="02000000000000000000" pitchFamily="2" charset="0"/>
                          <a:ea typeface="Roboto" panose="02000000000000000000" pitchFamily="2" charset="0"/>
                          <a:cs typeface="Roboto" panose="02000000000000000000" pitchFamily="2" charset="0"/>
                        </a:rPr>
                        <a:t>Session 2 – </a:t>
                      </a:r>
                      <a:r>
                        <a:rPr lang="en-US" sz="1800" b="1">
                          <a:solidFill>
                            <a:schemeClr val="tx1"/>
                          </a:solidFill>
                          <a:latin typeface="Roboto" panose="02000000000000000000" pitchFamily="2" charset="0"/>
                          <a:ea typeface="Roboto" panose="02000000000000000000" pitchFamily="2" charset="0"/>
                          <a:cs typeface="Roboto" panose="02000000000000000000" pitchFamily="2" charset="0"/>
                        </a:rPr>
                        <a:t>Pre-assessment process</a:t>
                      </a:r>
                    </a:p>
                  </a:txBody>
                  <a:tcPr>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33852167"/>
                  </a:ext>
                </a:extLst>
              </a:tr>
              <a:tr h="518694">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en-US" sz="1800" b="1" kern="1200" noProof="0">
                          <a:solidFill>
                            <a:schemeClr val="tx1"/>
                          </a:solidFill>
                          <a:latin typeface="Roboto" panose="02000000000000000000" pitchFamily="2" charset="0"/>
                          <a:ea typeface="Roboto" panose="02000000000000000000" pitchFamily="2" charset="0"/>
                          <a:cs typeface="Roboto" panose="02000000000000000000" pitchFamily="2" charset="0"/>
                        </a:rPr>
                        <a:t>Session 3 – Enquiry/</a:t>
                      </a:r>
                      <a:r>
                        <a:rPr lang="en-NZ" sz="1800" b="1">
                          <a:solidFill>
                            <a:schemeClr val="tx1"/>
                          </a:solidFill>
                          <a:latin typeface="Roboto" panose="02000000000000000000" pitchFamily="2" charset="0"/>
                          <a:ea typeface="Roboto" panose="02000000000000000000" pitchFamily="2" charset="0"/>
                          <a:cs typeface="Roboto" panose="02000000000000000000" pitchFamily="2" charset="0"/>
                        </a:rPr>
                        <a:t>Assessment process</a:t>
                      </a:r>
                      <a:endParaRPr lang="en-US" sz="1800" b="1">
                        <a:solidFill>
                          <a:schemeClr val="tx1"/>
                        </a:solidFill>
                        <a:latin typeface="Roboto" panose="02000000000000000000" pitchFamily="2" charset="0"/>
                        <a:ea typeface="Roboto" panose="02000000000000000000" pitchFamily="2" charset="0"/>
                        <a:cs typeface="Roboto" panose="02000000000000000000" pitchFamily="2" charset="0"/>
                      </a:endParaRPr>
                    </a:p>
                  </a:txBody>
                  <a:tcPr>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52643665"/>
                  </a:ext>
                </a:extLst>
              </a:tr>
              <a:tr h="518694">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en-US" sz="1800" b="1" kern="1200" noProof="0">
                          <a:solidFill>
                            <a:schemeClr val="tx1"/>
                          </a:solidFill>
                          <a:latin typeface="Roboto" panose="02000000000000000000" pitchFamily="2" charset="0"/>
                          <a:ea typeface="Roboto" panose="02000000000000000000" pitchFamily="2" charset="0"/>
                          <a:cs typeface="Roboto" panose="02000000000000000000" pitchFamily="2" charset="0"/>
                        </a:rPr>
                        <a:t>Session 4 – Allocation process</a:t>
                      </a:r>
                    </a:p>
                  </a:txBody>
                  <a:tcPr>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77623204"/>
                  </a:ext>
                </a:extLst>
              </a:tr>
              <a:tr h="518694">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en-NZ" sz="1800" b="1" kern="1200" noProof="0">
                          <a:solidFill>
                            <a:schemeClr val="tx1"/>
                          </a:solidFill>
                          <a:latin typeface="Roboto" panose="02000000000000000000" pitchFamily="2" charset="0"/>
                          <a:ea typeface="Roboto" panose="02000000000000000000" pitchFamily="2" charset="0"/>
                          <a:cs typeface="Roboto" panose="02000000000000000000" pitchFamily="2" charset="0"/>
                        </a:rPr>
                        <a:t>Session 5 – Demonstration video</a:t>
                      </a:r>
                    </a:p>
                  </a:txBody>
                  <a:tcPr>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94754280"/>
                  </a:ext>
                </a:extLst>
              </a:tr>
              <a:tr h="518694">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en-NZ" sz="1800" b="0" kern="1200" noProof="0">
                          <a:solidFill>
                            <a:schemeClr val="tx1"/>
                          </a:solidFill>
                          <a:latin typeface="Roboto" panose="02000000000000000000" pitchFamily="2" charset="0"/>
                          <a:ea typeface="Roboto" panose="02000000000000000000" pitchFamily="2" charset="0"/>
                          <a:cs typeface="Roboto" panose="02000000000000000000" pitchFamily="2" charset="0"/>
                        </a:rPr>
                        <a:t>Q&amp;A, what’s to come and closing</a:t>
                      </a:r>
                    </a:p>
                  </a:txBody>
                  <a:tcPr>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7011418"/>
                  </a:ext>
                </a:extLst>
              </a:tr>
            </a:tbl>
          </a:graphicData>
        </a:graphic>
      </p:graphicFrame>
    </p:spTree>
    <p:extLst>
      <p:ext uri="{BB962C8B-B14F-4D97-AF65-F5344CB8AC3E}">
        <p14:creationId xmlns:p14="http://schemas.microsoft.com/office/powerpoint/2010/main" val="359255871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1DEC8-E622-7952-CE70-B11548B86B5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EE954B6-D2A3-55F5-2A73-AF46EC27113E}"/>
              </a:ext>
            </a:extLst>
          </p:cNvPr>
          <p:cNvSpPr>
            <a:spLocks noGrp="1"/>
          </p:cNvSpPr>
          <p:nvPr>
            <p:ph type="title"/>
          </p:nvPr>
        </p:nvSpPr>
        <p:spPr>
          <a:xfrm>
            <a:off x="334962" y="2184400"/>
            <a:ext cx="7615237" cy="3268132"/>
          </a:xfrm>
        </p:spPr>
        <p:txBody>
          <a:bodyPr anchor="ctr"/>
          <a:lstStyle/>
          <a:p>
            <a:r>
              <a:rPr lang="en-US"/>
              <a:t>General Q&amp;A</a:t>
            </a:r>
            <a:endParaRPr lang="en-NZ" i="1"/>
          </a:p>
        </p:txBody>
      </p:sp>
    </p:spTree>
    <p:extLst>
      <p:ext uri="{BB962C8B-B14F-4D97-AF65-F5344CB8AC3E}">
        <p14:creationId xmlns:p14="http://schemas.microsoft.com/office/powerpoint/2010/main" val="2866536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878DB-A995-1898-005F-39FF2530BAC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C580739-D544-BEBA-21F0-942DC76334C7}"/>
              </a:ext>
            </a:extLst>
          </p:cNvPr>
          <p:cNvSpPr>
            <a:spLocks noGrp="1"/>
          </p:cNvSpPr>
          <p:nvPr>
            <p:ph type="title"/>
          </p:nvPr>
        </p:nvSpPr>
        <p:spPr>
          <a:xfrm>
            <a:off x="334962" y="2184400"/>
            <a:ext cx="7615237" cy="3268132"/>
          </a:xfrm>
        </p:spPr>
        <p:txBody>
          <a:bodyPr anchor="ctr"/>
          <a:lstStyle/>
          <a:p>
            <a:r>
              <a:rPr lang="en-NZ" i="1"/>
              <a:t>Next steps</a:t>
            </a:r>
          </a:p>
        </p:txBody>
      </p:sp>
    </p:spTree>
    <p:extLst>
      <p:ext uri="{BB962C8B-B14F-4D97-AF65-F5344CB8AC3E}">
        <p14:creationId xmlns:p14="http://schemas.microsoft.com/office/powerpoint/2010/main" val="304501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ECDE2-E57B-E663-B8CD-A1690B73217E}"/>
              </a:ext>
            </a:extLst>
          </p:cNvPr>
          <p:cNvSpPr>
            <a:spLocks noGrp="1"/>
          </p:cNvSpPr>
          <p:nvPr>
            <p:ph type="title"/>
          </p:nvPr>
        </p:nvSpPr>
        <p:spPr/>
        <p:txBody>
          <a:bodyPr>
            <a:normAutofit fontScale="90000"/>
          </a:bodyPr>
          <a:lstStyle/>
          <a:p>
            <a:r>
              <a:rPr lang="en-NZ"/>
              <a:t>What happens next?</a:t>
            </a:r>
          </a:p>
        </p:txBody>
      </p:sp>
      <p:sp>
        <p:nvSpPr>
          <p:cNvPr id="3" name="Content Placeholder 2">
            <a:extLst>
              <a:ext uri="{FF2B5EF4-FFF2-40B4-BE49-F238E27FC236}">
                <a16:creationId xmlns:a16="http://schemas.microsoft.com/office/drawing/2014/main" id="{0CBBD880-2C4D-3C5B-5426-9F7EB92D0F15}"/>
              </a:ext>
            </a:extLst>
          </p:cNvPr>
          <p:cNvSpPr>
            <a:spLocks noGrp="1"/>
          </p:cNvSpPr>
          <p:nvPr>
            <p:ph idx="1"/>
          </p:nvPr>
        </p:nvSpPr>
        <p:spPr>
          <a:xfrm>
            <a:off x="239349" y="1203754"/>
            <a:ext cx="6720251" cy="4715516"/>
          </a:xfrm>
        </p:spPr>
        <p:txBody>
          <a:bodyPr>
            <a:normAutofit fontScale="92500" lnSpcReduction="10000"/>
          </a:bodyPr>
          <a:lstStyle/>
          <a:p>
            <a:pPr marL="0" indent="0">
              <a:buNone/>
            </a:pPr>
            <a:r>
              <a:rPr lang="en-NZ" sz="2400">
                <a:solidFill>
                  <a:srgbClr val="5C991F"/>
                </a:solidFill>
                <a:latin typeface="Roboto" panose="02000000000000000000" pitchFamily="2" charset="0"/>
                <a:ea typeface="Roboto" panose="02000000000000000000" pitchFamily="2" charset="0"/>
                <a:cs typeface="Roboto" panose="02000000000000000000" pitchFamily="2" charset="0"/>
              </a:rPr>
              <a:t>From next week you can expect: </a:t>
            </a:r>
          </a:p>
          <a:p>
            <a:pPr>
              <a:spcAft>
                <a:spcPts val="1200"/>
              </a:spcAft>
            </a:pPr>
            <a:r>
              <a:rPr lang="en-NZ" sz="2400">
                <a:latin typeface="Roboto" panose="02000000000000000000" pitchFamily="2" charset="0"/>
                <a:ea typeface="Roboto" panose="02000000000000000000" pitchFamily="2" charset="0"/>
                <a:cs typeface="Roboto" panose="02000000000000000000" pitchFamily="2" charset="0"/>
              </a:rPr>
              <a:t>FAQs published</a:t>
            </a:r>
          </a:p>
          <a:p>
            <a:pPr>
              <a:spcAft>
                <a:spcPts val="1200"/>
              </a:spcAft>
            </a:pPr>
            <a:r>
              <a:rPr lang="en-NZ" sz="2400">
                <a:latin typeface="Roboto" panose="02000000000000000000" pitchFamily="2" charset="0"/>
                <a:ea typeface="Roboto" panose="02000000000000000000" pitchFamily="2" charset="0"/>
                <a:cs typeface="Roboto" panose="02000000000000000000" pitchFamily="2" charset="0"/>
              </a:rPr>
              <a:t>Glossary published</a:t>
            </a:r>
          </a:p>
          <a:p>
            <a:pPr>
              <a:spcAft>
                <a:spcPts val="1200"/>
              </a:spcAft>
            </a:pPr>
            <a:r>
              <a:rPr lang="en-NZ" sz="2400">
                <a:latin typeface="Roboto" panose="02000000000000000000" pitchFamily="2" charset="0"/>
                <a:ea typeface="Roboto" panose="02000000000000000000" pitchFamily="2" charset="0"/>
                <a:cs typeface="Roboto" panose="02000000000000000000" pitchFamily="2" charset="0"/>
              </a:rPr>
              <a:t>Drop in sessions scheduled (calendar invites will be sent out)</a:t>
            </a:r>
          </a:p>
          <a:p>
            <a:pPr marL="0" indent="0" algn="ctr">
              <a:spcAft>
                <a:spcPts val="1200"/>
              </a:spcAft>
              <a:buNone/>
            </a:pPr>
            <a:r>
              <a:rPr lang="en-NZ" sz="2400" b="1">
                <a:solidFill>
                  <a:schemeClr val="accent6"/>
                </a:solidFill>
                <a:latin typeface="Roboto" panose="02000000000000000000" pitchFamily="2" charset="0"/>
                <a:ea typeface="Roboto" panose="02000000000000000000" pitchFamily="2" charset="0"/>
                <a:cs typeface="Roboto" panose="02000000000000000000" pitchFamily="2" charset="0"/>
              </a:rPr>
              <a:t>February – Go Live!</a:t>
            </a:r>
          </a:p>
          <a:p>
            <a:pPr marL="0" indent="0">
              <a:buNone/>
            </a:pPr>
            <a:r>
              <a:rPr lang="en-NZ" sz="2400">
                <a:solidFill>
                  <a:schemeClr val="accent6"/>
                </a:solidFill>
                <a:latin typeface="Roboto" panose="02000000000000000000" pitchFamily="2" charset="0"/>
                <a:ea typeface="Roboto" panose="02000000000000000000" pitchFamily="2" charset="0"/>
                <a:cs typeface="Roboto" panose="02000000000000000000" pitchFamily="2" charset="0"/>
              </a:rPr>
              <a:t>Post Go Live activity:</a:t>
            </a:r>
          </a:p>
          <a:p>
            <a:pPr>
              <a:spcAft>
                <a:spcPts val="1200"/>
              </a:spcAft>
            </a:pPr>
            <a:r>
              <a:rPr lang="en-NZ" sz="2400">
                <a:latin typeface="Roboto" panose="02000000000000000000" pitchFamily="2" charset="0"/>
                <a:ea typeface="Roboto" panose="02000000000000000000" pitchFamily="2" charset="0"/>
                <a:cs typeface="Roboto" panose="02000000000000000000" pitchFamily="2" charset="0"/>
              </a:rPr>
              <a:t>Additional drop in sessions will be made available if there is demand. </a:t>
            </a:r>
          </a:p>
          <a:p>
            <a:pPr>
              <a:spcAft>
                <a:spcPts val="1200"/>
              </a:spcAft>
            </a:pPr>
            <a:r>
              <a:rPr lang="en-NZ" sz="2400">
                <a:latin typeface="Roboto" panose="02000000000000000000" pitchFamily="2" charset="0"/>
                <a:ea typeface="Roboto" panose="02000000000000000000" pitchFamily="2" charset="0"/>
                <a:cs typeface="Roboto" panose="02000000000000000000" pitchFamily="2" charset="0"/>
              </a:rPr>
              <a:t>Questions or support requests via </a:t>
            </a:r>
            <a:r>
              <a:rPr kumimoji="0" lang="en-NZ" sz="2000" b="1" i="0" u="none" strike="noStrike" kern="1200" cap="none" spc="0" normalizeH="0" baseline="0" noProof="0">
                <a:ln>
                  <a:noFill/>
                </a:ln>
                <a:solidFill>
                  <a:srgbClr val="000000"/>
                </a:solidFill>
                <a:effectLst/>
                <a:uLnTx/>
                <a:uFillTx/>
                <a:latin typeface="Roboto" panose="02000000000000000000" pitchFamily="2" charset="0"/>
                <a:ea typeface="+mn-ea"/>
                <a:cs typeface="+mn-cs"/>
                <a:hlinkClick r:id="rId3"/>
              </a:rPr>
              <a:t>dss_testing@msd.govt.nz</a:t>
            </a:r>
            <a:r>
              <a:rPr kumimoji="0" lang="en-NZ" sz="2000" b="1" i="0" u="none" strike="noStrike" kern="1200" cap="none" spc="0" normalizeH="0" baseline="0" noProof="0">
                <a:ln>
                  <a:noFill/>
                </a:ln>
                <a:solidFill>
                  <a:srgbClr val="000000"/>
                </a:solidFill>
                <a:effectLst/>
                <a:uLnTx/>
                <a:uFillTx/>
                <a:latin typeface="Roboto" panose="02000000000000000000" pitchFamily="2" charset="0"/>
                <a:ea typeface="+mn-ea"/>
                <a:cs typeface="+mn-cs"/>
              </a:rPr>
              <a:t> </a:t>
            </a:r>
            <a:endParaRPr lang="en-NZ" sz="2400">
              <a:solidFill>
                <a:schemeClr val="accent6"/>
              </a:solidFill>
              <a:latin typeface="Roboto" panose="02000000000000000000" pitchFamily="2" charset="0"/>
              <a:ea typeface="Roboto" panose="02000000000000000000" pitchFamily="2" charset="0"/>
              <a:cs typeface="Roboto" panose="02000000000000000000" pitchFamily="2" charset="0"/>
            </a:endParaRPr>
          </a:p>
        </p:txBody>
      </p:sp>
      <p:pic>
        <p:nvPicPr>
          <p:cNvPr id="5" name="Content Placeholder 2">
            <a:extLst>
              <a:ext uri="{FF2B5EF4-FFF2-40B4-BE49-F238E27FC236}">
                <a16:creationId xmlns:a16="http://schemas.microsoft.com/office/drawing/2014/main" id="{D171519B-680E-5CB2-09DD-665FE6D595F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p:blipFill>
        <p:spPr>
          <a:xfrm>
            <a:off x="7102443" y="0"/>
            <a:ext cx="5089558" cy="6862999"/>
          </a:xfrm>
          <a:prstGeom prst="rect">
            <a:avLst/>
          </a:prstGeom>
        </p:spPr>
      </p:pic>
    </p:spTree>
    <p:extLst>
      <p:ext uri="{BB962C8B-B14F-4D97-AF65-F5344CB8AC3E}">
        <p14:creationId xmlns:p14="http://schemas.microsoft.com/office/powerpoint/2010/main" val="326828758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6E0E5-0BC6-BB60-F509-568C2E152AF8}"/>
              </a:ext>
            </a:extLst>
          </p:cNvPr>
          <p:cNvSpPr>
            <a:spLocks noGrp="1"/>
          </p:cNvSpPr>
          <p:nvPr>
            <p:ph type="title"/>
          </p:nvPr>
        </p:nvSpPr>
        <p:spPr>
          <a:xfrm>
            <a:off x="239349" y="374654"/>
            <a:ext cx="6720251" cy="648072"/>
          </a:xfrm>
        </p:spPr>
        <p:txBody>
          <a:bodyPr>
            <a:normAutofit fontScale="90000"/>
          </a:bodyPr>
          <a:lstStyle/>
          <a:p>
            <a:r>
              <a:rPr lang="en-NZ"/>
              <a:t>Additional information and support available to you</a:t>
            </a:r>
          </a:p>
        </p:txBody>
      </p:sp>
      <p:sp>
        <p:nvSpPr>
          <p:cNvPr id="3" name="Content Placeholder 2">
            <a:extLst>
              <a:ext uri="{FF2B5EF4-FFF2-40B4-BE49-F238E27FC236}">
                <a16:creationId xmlns:a16="http://schemas.microsoft.com/office/drawing/2014/main" id="{DF6EC717-DA14-27FE-CBA1-E3DC1DB245A0}"/>
              </a:ext>
            </a:extLst>
          </p:cNvPr>
          <p:cNvSpPr>
            <a:spLocks noGrp="1"/>
          </p:cNvSpPr>
          <p:nvPr>
            <p:ph idx="1"/>
          </p:nvPr>
        </p:nvSpPr>
        <p:spPr>
          <a:xfrm>
            <a:off x="239349" y="1536700"/>
            <a:ext cx="6720251" cy="4382570"/>
          </a:xfrm>
        </p:spPr>
        <p:txBody>
          <a:bodyPr>
            <a:normAutofit fontScale="92500" lnSpcReduction="20000"/>
          </a:bodyPr>
          <a:lstStyle/>
          <a:p>
            <a:pPr marL="228600" indent="-228600" algn="l" rtl="0" eaLnBrk="1" latinLnBrk="0" hangingPunct="1">
              <a:lnSpc>
                <a:spcPct val="90000"/>
              </a:lnSpc>
              <a:spcBef>
                <a:spcPts val="1000"/>
              </a:spcBef>
              <a:spcAft>
                <a:spcPts val="1200"/>
              </a:spcAft>
              <a:buFont typeface="Arial" panose="020B0604020202020204" pitchFamily="34" charset="0"/>
              <a:buChar char="•"/>
            </a:pPr>
            <a:r>
              <a:rPr lang="en-NZ" sz="2000">
                <a:solidFill>
                  <a:srgbClr val="000000"/>
                </a:solidFill>
                <a:effectLst/>
                <a:latin typeface="Roboto" panose="02000000000000000000" pitchFamily="2" charset="0"/>
              </a:rPr>
              <a:t>Training slides</a:t>
            </a:r>
          </a:p>
          <a:p>
            <a:pPr marL="228600" indent="-228600" algn="l" rtl="0" eaLnBrk="1" latinLnBrk="0" hangingPunct="1">
              <a:lnSpc>
                <a:spcPct val="90000"/>
              </a:lnSpc>
              <a:spcBef>
                <a:spcPts val="1000"/>
              </a:spcBef>
              <a:spcAft>
                <a:spcPts val="1200"/>
              </a:spcAft>
              <a:buFont typeface="Arial" panose="020B0604020202020204" pitchFamily="34" charset="0"/>
              <a:buChar char="•"/>
            </a:pPr>
            <a:r>
              <a:rPr lang="en-NZ" sz="2000">
                <a:solidFill>
                  <a:srgbClr val="000000"/>
                </a:solidFill>
                <a:effectLst/>
                <a:latin typeface="Roboto" panose="02000000000000000000" pitchFamily="2" charset="0"/>
              </a:rPr>
              <a:t>FAQs</a:t>
            </a:r>
          </a:p>
          <a:p>
            <a:pPr marL="228600" indent="-228600" algn="l" rtl="0" eaLnBrk="1" latinLnBrk="0" hangingPunct="1">
              <a:lnSpc>
                <a:spcPct val="90000"/>
              </a:lnSpc>
              <a:spcBef>
                <a:spcPts val="1000"/>
              </a:spcBef>
              <a:spcAft>
                <a:spcPts val="1200"/>
              </a:spcAft>
              <a:buFont typeface="Arial" panose="020B0604020202020204" pitchFamily="34" charset="0"/>
              <a:buChar char="•"/>
            </a:pPr>
            <a:r>
              <a:rPr lang="en-NZ" sz="2000">
                <a:solidFill>
                  <a:srgbClr val="000000"/>
                </a:solidFill>
                <a:effectLst/>
                <a:latin typeface="Roboto" panose="02000000000000000000" pitchFamily="2" charset="0"/>
              </a:rPr>
              <a:t>Glossary</a:t>
            </a:r>
          </a:p>
          <a:p>
            <a:pPr marL="228600" indent="-228600" algn="l" rtl="0" eaLnBrk="1" latinLnBrk="0" hangingPunct="1">
              <a:lnSpc>
                <a:spcPct val="90000"/>
              </a:lnSpc>
              <a:spcBef>
                <a:spcPts val="1000"/>
              </a:spcBef>
              <a:spcAft>
                <a:spcPts val="1200"/>
              </a:spcAft>
              <a:buFont typeface="Arial" panose="020B0604020202020204" pitchFamily="34" charset="0"/>
              <a:buChar char="•"/>
            </a:pPr>
            <a:r>
              <a:rPr lang="en-NZ" sz="2000">
                <a:solidFill>
                  <a:srgbClr val="000000"/>
                </a:solidFill>
                <a:effectLst/>
                <a:latin typeface="Roboto" panose="02000000000000000000" pitchFamily="2" charset="0"/>
              </a:rPr>
              <a:t>Drop-in sessions</a:t>
            </a:r>
          </a:p>
          <a:p>
            <a:pPr marL="228600" indent="-228600" algn="l" rtl="0" eaLnBrk="1" latinLnBrk="0" hangingPunct="1">
              <a:lnSpc>
                <a:spcPct val="90000"/>
              </a:lnSpc>
              <a:spcBef>
                <a:spcPts val="1000"/>
              </a:spcBef>
              <a:spcAft>
                <a:spcPts val="1200"/>
              </a:spcAft>
              <a:buFont typeface="Arial" panose="020B0604020202020204" pitchFamily="34" charset="0"/>
              <a:buChar char="•"/>
            </a:pPr>
            <a:r>
              <a:rPr lang="en-NZ" sz="2000">
                <a:solidFill>
                  <a:srgbClr val="000000"/>
                </a:solidFill>
                <a:effectLst/>
                <a:latin typeface="Roboto" panose="02000000000000000000" pitchFamily="2" charset="0"/>
              </a:rPr>
              <a:t>Useful links and instructional guides</a:t>
            </a:r>
          </a:p>
          <a:p>
            <a:pPr marL="228600" indent="-228600">
              <a:spcAft>
                <a:spcPts val="1200"/>
              </a:spcAft>
            </a:pPr>
            <a:r>
              <a:rPr lang="en-US" sz="2000">
                <a:hlinkClick r:id="rId3"/>
              </a:rPr>
              <a:t>Training and support - Assessment, Allocations and Flexible Funding | Disability Support Services</a:t>
            </a:r>
            <a:endParaRPr lang="en-NZ" sz="2000">
              <a:solidFill>
                <a:srgbClr val="000000"/>
              </a:solidFill>
              <a:effectLst/>
              <a:latin typeface="Roboto" panose="02000000000000000000" pitchFamily="2" charset="0"/>
            </a:endParaRPr>
          </a:p>
          <a:p>
            <a:pPr marL="228600" indent="-228600" algn="l" rtl="0" eaLnBrk="1" latinLnBrk="0" hangingPunct="1">
              <a:lnSpc>
                <a:spcPct val="90000"/>
              </a:lnSpc>
              <a:spcBef>
                <a:spcPts val="1000"/>
              </a:spcBef>
              <a:spcAft>
                <a:spcPts val="1200"/>
              </a:spcAft>
              <a:buFont typeface="Arial" panose="020B0604020202020204" pitchFamily="34" charset="0"/>
              <a:buChar char="•"/>
            </a:pPr>
            <a:r>
              <a:rPr lang="en-NZ" sz="2000">
                <a:solidFill>
                  <a:srgbClr val="000000"/>
                </a:solidFill>
                <a:effectLst/>
                <a:latin typeface="Roboto" panose="02000000000000000000" pitchFamily="2" charset="0"/>
              </a:rPr>
              <a:t>Operational Procedure for Disability Support Funding assessment (via DSS website)</a:t>
            </a:r>
          </a:p>
          <a:p>
            <a:pPr marL="228600" indent="-228600" algn="l" rtl="0" eaLnBrk="1" latinLnBrk="0" hangingPunct="1">
              <a:lnSpc>
                <a:spcPct val="90000"/>
              </a:lnSpc>
              <a:spcBef>
                <a:spcPts val="1000"/>
              </a:spcBef>
              <a:spcAft>
                <a:spcPts val="1200"/>
              </a:spcAft>
              <a:buFont typeface="Arial" panose="020B0604020202020204" pitchFamily="34" charset="0"/>
              <a:buChar char="•"/>
            </a:pPr>
            <a:r>
              <a:rPr lang="en-NZ" sz="2000" b="1">
                <a:solidFill>
                  <a:srgbClr val="000000"/>
                </a:solidFill>
                <a:effectLst/>
                <a:latin typeface="Roboto" panose="02000000000000000000" pitchFamily="2" charset="0"/>
              </a:rPr>
              <a:t>Contact: </a:t>
            </a:r>
            <a:r>
              <a:rPr lang="en-NZ" sz="2000" b="1">
                <a:solidFill>
                  <a:srgbClr val="000000"/>
                </a:solidFill>
                <a:effectLst/>
                <a:latin typeface="Roboto" panose="02000000000000000000" pitchFamily="2" charset="0"/>
                <a:hlinkClick r:id="rId4"/>
              </a:rPr>
              <a:t>dss_testing@msd.govt.nz</a:t>
            </a:r>
            <a:r>
              <a:rPr lang="en-NZ" sz="2000" b="1">
                <a:solidFill>
                  <a:srgbClr val="000000"/>
                </a:solidFill>
                <a:effectLst/>
                <a:latin typeface="Roboto" panose="02000000000000000000" pitchFamily="2" charset="0"/>
              </a:rPr>
              <a:t> </a:t>
            </a:r>
            <a:br>
              <a:rPr lang="en-NZ" sz="2000" b="1">
                <a:solidFill>
                  <a:srgbClr val="000000"/>
                </a:solidFill>
                <a:effectLst/>
                <a:latin typeface="Roboto" panose="02000000000000000000" pitchFamily="2" charset="0"/>
              </a:rPr>
            </a:br>
            <a:r>
              <a:rPr lang="en-NZ" sz="2000" b="1">
                <a:solidFill>
                  <a:srgbClr val="000000"/>
                </a:solidFill>
                <a:effectLst/>
                <a:latin typeface="Roboto" panose="02000000000000000000" pitchFamily="2" charset="0"/>
              </a:rPr>
              <a:t>		</a:t>
            </a:r>
            <a:r>
              <a:rPr lang="en-NZ" sz="2000">
                <a:solidFill>
                  <a:srgbClr val="000000"/>
                </a:solidFill>
                <a:effectLst/>
                <a:latin typeface="Roboto" panose="02000000000000000000" pitchFamily="2" charset="0"/>
              </a:rPr>
              <a:t>(note the underscore)</a:t>
            </a:r>
            <a:endParaRPr lang="en-NZ" sz="2000">
              <a:latin typeface="Roboto" panose="02000000000000000000" pitchFamily="2" charset="0"/>
              <a:ea typeface="Roboto" panose="02000000000000000000" pitchFamily="2" charset="0"/>
              <a:cs typeface="Roboto" panose="02000000000000000000" pitchFamily="2" charset="0"/>
            </a:endParaRPr>
          </a:p>
        </p:txBody>
      </p:sp>
      <p:pic>
        <p:nvPicPr>
          <p:cNvPr id="4" name="Picture 3">
            <a:extLst>
              <a:ext uri="{FF2B5EF4-FFF2-40B4-BE49-F238E27FC236}">
                <a16:creationId xmlns:a16="http://schemas.microsoft.com/office/drawing/2014/main" id="{C45DFE3A-9E48-196C-7ED7-CBBAAD858FB8}"/>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9317" y="0"/>
            <a:ext cx="5062683" cy="6857479"/>
          </a:xfrm>
          <a:prstGeom prst="rect">
            <a:avLst/>
          </a:prstGeom>
        </p:spPr>
      </p:pic>
      <p:cxnSp>
        <p:nvCxnSpPr>
          <p:cNvPr id="6" name="Straight Arrow Connector 5">
            <a:extLst>
              <a:ext uri="{FF2B5EF4-FFF2-40B4-BE49-F238E27FC236}">
                <a16:creationId xmlns:a16="http://schemas.microsoft.com/office/drawing/2014/main" id="{A7D7DCC4-6E1C-A983-4050-CF4320BE9109}"/>
              </a:ext>
            </a:extLst>
          </p:cNvPr>
          <p:cNvCxnSpPr>
            <a:cxnSpLocks/>
          </p:cNvCxnSpPr>
          <p:nvPr/>
        </p:nvCxnSpPr>
        <p:spPr>
          <a:xfrm flipV="1">
            <a:off x="1749247" y="5431294"/>
            <a:ext cx="260709" cy="34326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075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CB0BF-784A-E980-1111-283455E1DA1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B45E02A-EE60-110F-E202-8389D5C4D1C8}"/>
              </a:ext>
            </a:extLst>
          </p:cNvPr>
          <p:cNvSpPr>
            <a:spLocks noGrp="1"/>
          </p:cNvSpPr>
          <p:nvPr>
            <p:ph type="title"/>
          </p:nvPr>
        </p:nvSpPr>
        <p:spPr>
          <a:xfrm>
            <a:off x="334962" y="2184400"/>
            <a:ext cx="8351838" cy="3268132"/>
          </a:xfrm>
        </p:spPr>
        <p:txBody>
          <a:bodyPr anchor="ctr"/>
          <a:lstStyle/>
          <a:p>
            <a:r>
              <a:rPr lang="en-US"/>
              <a:t>Overview of the </a:t>
            </a:r>
            <a:r>
              <a:rPr lang="en-NZ"/>
              <a:t>Assessment, Allocation and Flexible Funding (AAFF) improvements</a:t>
            </a:r>
            <a:endParaRPr lang="en-NZ" i="1"/>
          </a:p>
        </p:txBody>
      </p:sp>
    </p:spTree>
    <p:extLst>
      <p:ext uri="{BB962C8B-B14F-4D97-AF65-F5344CB8AC3E}">
        <p14:creationId xmlns:p14="http://schemas.microsoft.com/office/powerpoint/2010/main" val="1104170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64BA1-5BBA-DABE-BABF-6CA605415D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976101-3370-654F-3FE1-58CBEE6BF3CA}"/>
              </a:ext>
            </a:extLst>
          </p:cNvPr>
          <p:cNvSpPr>
            <a:spLocks noGrp="1"/>
          </p:cNvSpPr>
          <p:nvPr>
            <p:ph type="title"/>
          </p:nvPr>
        </p:nvSpPr>
        <p:spPr/>
        <p:txBody>
          <a:bodyPr vert="horz" lIns="91440" tIns="45720" rIns="91440" bIns="45720" rtlCol="0" anchor="t">
            <a:normAutofit/>
          </a:bodyPr>
          <a:lstStyle/>
          <a:p>
            <a:r>
              <a:rPr lang="en-US" sz="4000"/>
              <a:t>Thank you!</a:t>
            </a:r>
          </a:p>
        </p:txBody>
      </p:sp>
      <p:sp>
        <p:nvSpPr>
          <p:cNvPr id="6" name="Content Placeholder 2">
            <a:extLst>
              <a:ext uri="{FF2B5EF4-FFF2-40B4-BE49-F238E27FC236}">
                <a16:creationId xmlns:a16="http://schemas.microsoft.com/office/drawing/2014/main" id="{3EA924E2-2806-3C50-BCF0-381C99AE93D0}"/>
              </a:ext>
            </a:extLst>
          </p:cNvPr>
          <p:cNvSpPr>
            <a:spLocks noGrp="1"/>
          </p:cNvSpPr>
          <p:nvPr>
            <p:ph idx="1"/>
          </p:nvPr>
        </p:nvSpPr>
        <p:spPr>
          <a:xfrm>
            <a:off x="239349" y="1203754"/>
            <a:ext cx="6432715" cy="4715516"/>
          </a:xfrm>
        </p:spPr>
        <p:txBody>
          <a:bodyPr vert="horz" lIns="91440" tIns="45720" rIns="91440" bIns="45720" rtlCol="0" anchor="t">
            <a:noAutofit/>
          </a:bodyPr>
          <a:lstStyle/>
          <a:p>
            <a:pPr marL="0" indent="0" fontAlgn="t">
              <a:lnSpc>
                <a:spcPct val="100000"/>
              </a:lnSpc>
              <a:spcBef>
                <a:spcPts val="0"/>
              </a:spcBef>
              <a:buNone/>
            </a:pPr>
            <a:r>
              <a:rPr lang="en-NZ" sz="2286" b="1">
                <a:latin typeface="+mn-lt"/>
              </a:rPr>
              <a:t>Karakia </a:t>
            </a:r>
            <a:r>
              <a:rPr lang="en-NZ" sz="2286" b="1" err="1">
                <a:latin typeface="+mn-lt"/>
              </a:rPr>
              <a:t>Whakamutunga</a:t>
            </a:r>
            <a:endParaRPr lang="en-US" sz="2286" b="1">
              <a:highlight>
                <a:srgbClr val="FFFF00"/>
              </a:highlight>
              <a:latin typeface="+mn-lt"/>
            </a:endParaRPr>
          </a:p>
          <a:p>
            <a:pPr marL="896956" indent="0" fontAlgn="t">
              <a:lnSpc>
                <a:spcPct val="150000"/>
              </a:lnSpc>
              <a:spcBef>
                <a:spcPts val="0"/>
              </a:spcBef>
              <a:buNone/>
            </a:pPr>
            <a:r>
              <a:rPr lang="en-US" sz="2286">
                <a:latin typeface="+mn-lt"/>
              </a:rPr>
              <a:t>Kia </a:t>
            </a:r>
            <a:r>
              <a:rPr lang="en-US" sz="2286" err="1">
                <a:latin typeface="+mn-lt"/>
              </a:rPr>
              <a:t>whakairia</a:t>
            </a:r>
            <a:r>
              <a:rPr lang="en-US" sz="2286">
                <a:latin typeface="+mn-lt"/>
              </a:rPr>
              <a:t> </a:t>
            </a:r>
            <a:r>
              <a:rPr lang="en-US" sz="2286" err="1">
                <a:latin typeface="+mn-lt"/>
              </a:rPr>
              <a:t>te</a:t>
            </a:r>
            <a:r>
              <a:rPr lang="en-US" sz="2286">
                <a:latin typeface="+mn-lt"/>
              </a:rPr>
              <a:t> </a:t>
            </a:r>
            <a:r>
              <a:rPr lang="en-US" sz="2286" err="1">
                <a:latin typeface="+mn-lt"/>
              </a:rPr>
              <a:t>tapu</a:t>
            </a:r>
            <a:endParaRPr lang="en-US" sz="2286">
              <a:latin typeface="+mn-lt"/>
            </a:endParaRPr>
          </a:p>
          <a:p>
            <a:pPr marL="896956" indent="0" fontAlgn="t">
              <a:lnSpc>
                <a:spcPct val="150000"/>
              </a:lnSpc>
              <a:spcBef>
                <a:spcPts val="0"/>
              </a:spcBef>
              <a:buNone/>
            </a:pPr>
            <a:r>
              <a:rPr lang="en-US" sz="2286">
                <a:latin typeface="+mn-lt"/>
              </a:rPr>
              <a:t>Kia </a:t>
            </a:r>
            <a:r>
              <a:rPr lang="en-US" sz="2286" err="1">
                <a:latin typeface="+mn-lt"/>
              </a:rPr>
              <a:t>wātea</a:t>
            </a:r>
            <a:r>
              <a:rPr lang="en-US" sz="2286">
                <a:latin typeface="+mn-lt"/>
              </a:rPr>
              <a:t> ai </a:t>
            </a:r>
            <a:r>
              <a:rPr lang="en-US" sz="2286" err="1">
                <a:latin typeface="+mn-lt"/>
              </a:rPr>
              <a:t>te</a:t>
            </a:r>
            <a:r>
              <a:rPr lang="en-US" sz="2286">
                <a:latin typeface="+mn-lt"/>
              </a:rPr>
              <a:t> </a:t>
            </a:r>
            <a:r>
              <a:rPr lang="en-US" sz="2286" err="1">
                <a:latin typeface="+mn-lt"/>
              </a:rPr>
              <a:t>ara</a:t>
            </a:r>
            <a:endParaRPr lang="en-US" sz="2286">
              <a:latin typeface="+mn-lt"/>
            </a:endParaRPr>
          </a:p>
          <a:p>
            <a:pPr marL="896956" indent="0" fontAlgn="t">
              <a:lnSpc>
                <a:spcPct val="150000"/>
              </a:lnSpc>
              <a:spcBef>
                <a:spcPts val="0"/>
              </a:spcBef>
              <a:buNone/>
            </a:pPr>
            <a:r>
              <a:rPr lang="en-US" sz="2286">
                <a:latin typeface="+mn-lt"/>
              </a:rPr>
              <a:t>Kia </a:t>
            </a:r>
            <a:r>
              <a:rPr lang="en-US" sz="2286" err="1">
                <a:latin typeface="+mn-lt"/>
              </a:rPr>
              <a:t>turuki</a:t>
            </a:r>
            <a:r>
              <a:rPr lang="en-US" sz="2286">
                <a:latin typeface="+mn-lt"/>
              </a:rPr>
              <a:t> </a:t>
            </a:r>
            <a:r>
              <a:rPr lang="en-US" sz="2286" err="1">
                <a:latin typeface="+mn-lt"/>
              </a:rPr>
              <a:t>whakataha</a:t>
            </a:r>
            <a:r>
              <a:rPr lang="en-US" sz="2286">
                <a:latin typeface="+mn-lt"/>
              </a:rPr>
              <a:t> ai</a:t>
            </a:r>
          </a:p>
          <a:p>
            <a:pPr marL="896956" indent="0" fontAlgn="t">
              <a:lnSpc>
                <a:spcPct val="150000"/>
              </a:lnSpc>
              <a:spcBef>
                <a:spcPts val="0"/>
              </a:spcBef>
              <a:buNone/>
            </a:pPr>
            <a:r>
              <a:rPr lang="en-US" sz="2286">
                <a:latin typeface="+mn-lt"/>
              </a:rPr>
              <a:t>Kia </a:t>
            </a:r>
            <a:r>
              <a:rPr lang="en-US" sz="2286" err="1">
                <a:latin typeface="+mn-lt"/>
              </a:rPr>
              <a:t>turuki</a:t>
            </a:r>
            <a:r>
              <a:rPr lang="en-US" sz="2286">
                <a:latin typeface="+mn-lt"/>
              </a:rPr>
              <a:t> </a:t>
            </a:r>
            <a:r>
              <a:rPr lang="en-US" sz="2286" err="1">
                <a:latin typeface="+mn-lt"/>
              </a:rPr>
              <a:t>whakataha</a:t>
            </a:r>
            <a:r>
              <a:rPr lang="en-US" sz="2286">
                <a:latin typeface="+mn-lt"/>
              </a:rPr>
              <a:t> ai</a:t>
            </a:r>
          </a:p>
          <a:p>
            <a:pPr marL="896956" indent="0" fontAlgn="t">
              <a:lnSpc>
                <a:spcPct val="150000"/>
              </a:lnSpc>
              <a:spcBef>
                <a:spcPts val="0"/>
              </a:spcBef>
              <a:buNone/>
            </a:pPr>
            <a:r>
              <a:rPr lang="en-US" sz="2286" err="1">
                <a:latin typeface="+mn-lt"/>
              </a:rPr>
              <a:t>Haumi</a:t>
            </a:r>
            <a:r>
              <a:rPr lang="en-US" sz="2286">
                <a:latin typeface="+mn-lt"/>
              </a:rPr>
              <a:t> e. Hui e. </a:t>
            </a:r>
            <a:r>
              <a:rPr lang="en-US" sz="2286" err="1">
                <a:latin typeface="+mn-lt"/>
              </a:rPr>
              <a:t>Tāiki</a:t>
            </a:r>
            <a:r>
              <a:rPr lang="en-US" sz="2286">
                <a:latin typeface="+mn-lt"/>
              </a:rPr>
              <a:t> e!</a:t>
            </a:r>
            <a:endParaRPr lang="en-US" sz="2286">
              <a:highlight>
                <a:srgbClr val="FFFF00"/>
              </a:highlight>
              <a:latin typeface="+mn-lt"/>
            </a:endParaRPr>
          </a:p>
        </p:txBody>
      </p:sp>
      <p:pic>
        <p:nvPicPr>
          <p:cNvPr id="5" name="Picture 4">
            <a:extLst>
              <a:ext uri="{FF2B5EF4-FFF2-40B4-BE49-F238E27FC236}">
                <a16:creationId xmlns:a16="http://schemas.microsoft.com/office/drawing/2014/main" id="{003E9493-60D5-E976-FEE5-13841701422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12001" y="-4424"/>
            <a:ext cx="5085026" cy="6854477"/>
          </a:xfrm>
          <a:prstGeom prst="rect">
            <a:avLst/>
          </a:prstGeom>
        </p:spPr>
      </p:pic>
    </p:spTree>
    <p:extLst>
      <p:ext uri="{BB962C8B-B14F-4D97-AF65-F5344CB8AC3E}">
        <p14:creationId xmlns:p14="http://schemas.microsoft.com/office/powerpoint/2010/main" val="332729380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47567-3762-4014-FE42-5EEF786845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63B3A7-3811-7320-73C4-E756B61BFD1A}"/>
              </a:ext>
            </a:extLst>
          </p:cNvPr>
          <p:cNvSpPr>
            <a:spLocks noGrp="1"/>
          </p:cNvSpPr>
          <p:nvPr>
            <p:ph type="title" idx="4294967295"/>
          </p:nvPr>
        </p:nvSpPr>
        <p:spPr>
          <a:xfrm>
            <a:off x="3207099" y="4091319"/>
            <a:ext cx="6079405" cy="1008112"/>
          </a:xfrm>
          <a:prstGeom prst="rect">
            <a:avLst/>
          </a:prstGeom>
          <a:no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326578">
              <a:lnSpc>
                <a:spcPct val="100000"/>
              </a:lnSpc>
              <a:spcBef>
                <a:spcPts val="0"/>
              </a:spcBef>
              <a:defRPr/>
            </a:pPr>
            <a:r>
              <a:rPr lang="en-NZ" sz="3143" b="1" i="1">
                <a:solidFill>
                  <a:schemeClr val="tx1"/>
                </a:solidFill>
              </a:rPr>
              <a:t>Introduction to AAFF Improvements - Conclusion</a:t>
            </a:r>
          </a:p>
        </p:txBody>
      </p:sp>
    </p:spTree>
    <p:extLst>
      <p:ext uri="{BB962C8B-B14F-4D97-AF65-F5344CB8AC3E}">
        <p14:creationId xmlns:p14="http://schemas.microsoft.com/office/powerpoint/2010/main" val="1477493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F976D-BDA3-9C3E-4167-9793F2CFB6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F2DA2A-0ED1-F207-5ACE-627701BCE5AD}"/>
              </a:ext>
            </a:extLst>
          </p:cNvPr>
          <p:cNvSpPr>
            <a:spLocks noGrp="1"/>
          </p:cNvSpPr>
          <p:nvPr>
            <p:ph type="title"/>
          </p:nvPr>
        </p:nvSpPr>
        <p:spPr/>
        <p:txBody>
          <a:bodyPr lIns="91440" tIns="45720" rIns="91440" bIns="45720" anchor="t"/>
          <a:lstStyle/>
          <a:p>
            <a:r>
              <a:rPr lang="en-NZ">
                <a:ea typeface="Verdana"/>
              </a:rPr>
              <a:t>Stabilisation key elements for assessment and allocation</a:t>
            </a:r>
            <a:endParaRPr lang="en-NZ"/>
          </a:p>
        </p:txBody>
      </p:sp>
      <p:sp>
        <p:nvSpPr>
          <p:cNvPr id="3" name="Content Placeholder 2">
            <a:extLst>
              <a:ext uri="{FF2B5EF4-FFF2-40B4-BE49-F238E27FC236}">
                <a16:creationId xmlns:a16="http://schemas.microsoft.com/office/drawing/2014/main" id="{60565831-8447-B347-C1B2-798E90DC9EF1}"/>
              </a:ext>
            </a:extLst>
          </p:cNvPr>
          <p:cNvSpPr>
            <a:spLocks noGrp="1"/>
          </p:cNvSpPr>
          <p:nvPr>
            <p:ph idx="1"/>
          </p:nvPr>
        </p:nvSpPr>
        <p:spPr>
          <a:xfrm>
            <a:off x="469900" y="1954283"/>
            <a:ext cx="10959806" cy="648073"/>
          </a:xfrm>
        </p:spPr>
        <p:txBody>
          <a:bodyPr/>
          <a:lstStyle/>
          <a:p>
            <a:pPr>
              <a:spcAft>
                <a:spcPts val="1200"/>
              </a:spcAft>
            </a:pPr>
            <a:r>
              <a:rPr lang="en-NZ" sz="2000"/>
              <a:t>Nationally consistent assessment and allocation processes, supported by updated settings and tools to enable a coherent system across the country</a:t>
            </a:r>
          </a:p>
        </p:txBody>
      </p:sp>
      <p:sp>
        <p:nvSpPr>
          <p:cNvPr id="4" name="Content Placeholder 2">
            <a:extLst>
              <a:ext uri="{FF2B5EF4-FFF2-40B4-BE49-F238E27FC236}">
                <a16:creationId xmlns:a16="http://schemas.microsoft.com/office/drawing/2014/main" id="{B1C2BFF8-F21A-7AD2-EA34-6059EDDB87E1}"/>
              </a:ext>
            </a:extLst>
          </p:cNvPr>
          <p:cNvSpPr txBox="1">
            <a:spLocks/>
          </p:cNvSpPr>
          <p:nvPr/>
        </p:nvSpPr>
        <p:spPr>
          <a:xfrm>
            <a:off x="469900" y="2711929"/>
            <a:ext cx="10959806" cy="71707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j-lt"/>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200"/>
              </a:spcAft>
            </a:pPr>
            <a:r>
              <a:rPr lang="en-NZ" sz="2000"/>
              <a:t>An enhanced assessment process that ensures a clear link between need and the services that are funded and coordinated</a:t>
            </a:r>
          </a:p>
        </p:txBody>
      </p:sp>
      <p:sp>
        <p:nvSpPr>
          <p:cNvPr id="5" name="Content Placeholder 2">
            <a:extLst>
              <a:ext uri="{FF2B5EF4-FFF2-40B4-BE49-F238E27FC236}">
                <a16:creationId xmlns:a16="http://schemas.microsoft.com/office/drawing/2014/main" id="{366F0DFA-E57F-782B-9310-5EBF0E6D7251}"/>
              </a:ext>
            </a:extLst>
          </p:cNvPr>
          <p:cNvSpPr txBox="1">
            <a:spLocks/>
          </p:cNvSpPr>
          <p:nvPr/>
        </p:nvSpPr>
        <p:spPr>
          <a:xfrm>
            <a:off x="469900" y="3533914"/>
            <a:ext cx="10959806" cy="89439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j-lt"/>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200"/>
              </a:spcAft>
            </a:pPr>
            <a:r>
              <a:rPr lang="en-NZ" sz="2000"/>
              <a:t>A clear description of the intent of funding, to guide decision‑making and support transparent allocation processes</a:t>
            </a:r>
          </a:p>
        </p:txBody>
      </p:sp>
      <p:sp>
        <p:nvSpPr>
          <p:cNvPr id="6" name="Content Placeholder 2">
            <a:extLst>
              <a:ext uri="{FF2B5EF4-FFF2-40B4-BE49-F238E27FC236}">
                <a16:creationId xmlns:a16="http://schemas.microsoft.com/office/drawing/2014/main" id="{CF235F17-C786-3454-4950-50B429F280D5}"/>
              </a:ext>
            </a:extLst>
          </p:cNvPr>
          <p:cNvSpPr txBox="1">
            <a:spLocks/>
          </p:cNvSpPr>
          <p:nvPr/>
        </p:nvSpPr>
        <p:spPr>
          <a:xfrm>
            <a:off x="469900" y="4284618"/>
            <a:ext cx="10959806" cy="79683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j-lt"/>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200"/>
              </a:spcAft>
            </a:pPr>
            <a:r>
              <a:rPr lang="en-NZ" sz="2000"/>
              <a:t>A tiered approach with guidance for flexible funding, supported by criteria and purchasing guidelines that ensure decisions align with the intent of supports</a:t>
            </a:r>
          </a:p>
        </p:txBody>
      </p:sp>
      <p:sp>
        <p:nvSpPr>
          <p:cNvPr id="7" name="Content Placeholder 2">
            <a:extLst>
              <a:ext uri="{FF2B5EF4-FFF2-40B4-BE49-F238E27FC236}">
                <a16:creationId xmlns:a16="http://schemas.microsoft.com/office/drawing/2014/main" id="{D902785F-9619-80E8-0F10-00FDCB6F7BB5}"/>
              </a:ext>
            </a:extLst>
          </p:cNvPr>
          <p:cNvSpPr txBox="1">
            <a:spLocks/>
          </p:cNvSpPr>
          <p:nvPr/>
        </p:nvSpPr>
        <p:spPr>
          <a:xfrm>
            <a:off x="469900" y="5081452"/>
            <a:ext cx="10959806" cy="89439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j-lt"/>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200"/>
              </a:spcAft>
            </a:pPr>
            <a:r>
              <a:rPr lang="en-NZ" sz="2000"/>
              <a:t>A staged programme of work, with actions progressed deliberately and in phases to deliver early improvements while completing longer‑term system changes</a:t>
            </a:r>
          </a:p>
        </p:txBody>
      </p:sp>
    </p:spTree>
    <p:extLst>
      <p:ext uri="{BB962C8B-B14F-4D97-AF65-F5344CB8AC3E}">
        <p14:creationId xmlns:p14="http://schemas.microsoft.com/office/powerpoint/2010/main" val="360039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4CF9-C417-FD2E-C918-2F8F4C226D23}"/>
              </a:ext>
            </a:extLst>
          </p:cNvPr>
          <p:cNvSpPr>
            <a:spLocks noGrp="1"/>
          </p:cNvSpPr>
          <p:nvPr>
            <p:ph type="title"/>
          </p:nvPr>
        </p:nvSpPr>
        <p:spPr/>
        <p:txBody>
          <a:bodyPr/>
          <a:lstStyle/>
          <a:p>
            <a:r>
              <a:rPr lang="en-NZ"/>
              <a:t>Why are we stabilising AAFF?</a:t>
            </a:r>
          </a:p>
        </p:txBody>
      </p:sp>
      <p:sp>
        <p:nvSpPr>
          <p:cNvPr id="3" name="Content Placeholder 2">
            <a:extLst>
              <a:ext uri="{FF2B5EF4-FFF2-40B4-BE49-F238E27FC236}">
                <a16:creationId xmlns:a16="http://schemas.microsoft.com/office/drawing/2014/main" id="{1A3ADF61-330B-B659-1932-8F45A99D874E}"/>
              </a:ext>
            </a:extLst>
          </p:cNvPr>
          <p:cNvSpPr>
            <a:spLocks noGrp="1"/>
          </p:cNvSpPr>
          <p:nvPr>
            <p:ph idx="1"/>
          </p:nvPr>
        </p:nvSpPr>
        <p:spPr>
          <a:xfrm>
            <a:off x="350874" y="1332201"/>
            <a:ext cx="11472826" cy="4715516"/>
          </a:xfrm>
        </p:spPr>
        <p:txBody>
          <a:bodyPr/>
          <a:lstStyle/>
          <a:p>
            <a:pPr>
              <a:spcAft>
                <a:spcPts val="1200"/>
              </a:spcAft>
              <a:buFont typeface="Wingdings" panose="05000000000000000000" pitchFamily="2" charset="2"/>
              <a:buChar char="ü"/>
            </a:pPr>
            <a:r>
              <a:rPr lang="en-NZ" sz="1800">
                <a:solidFill>
                  <a:schemeClr val="accent1"/>
                </a:solidFill>
                <a:latin typeface="Roboto" panose="02000000000000000000" pitchFamily="2" charset="0"/>
                <a:ea typeface="Roboto" panose="02000000000000000000" pitchFamily="2" charset="0"/>
                <a:cs typeface="Roboto" panose="02000000000000000000" pitchFamily="2" charset="0"/>
              </a:rPr>
              <a:t>Improve the experience of disabled people being supported:​ </a:t>
            </a:r>
            <a:r>
              <a:rPr lang="en-NZ" sz="1800">
                <a:latin typeface="Roboto" panose="02000000000000000000" pitchFamily="2" charset="0"/>
                <a:ea typeface="Roboto" panose="02000000000000000000" pitchFamily="2" charset="0"/>
                <a:cs typeface="Roboto" panose="02000000000000000000" pitchFamily="2" charset="0"/>
              </a:rPr>
              <a:t>Clearer information and expectations upfront for enquiry/assessment</a:t>
            </a:r>
          </a:p>
          <a:p>
            <a:pPr>
              <a:spcAft>
                <a:spcPts val="1200"/>
              </a:spcAft>
              <a:buFont typeface="Wingdings" panose="05000000000000000000" pitchFamily="2" charset="2"/>
              <a:buChar char="ü"/>
            </a:pPr>
            <a:r>
              <a:rPr lang="en-NZ" sz="1800">
                <a:solidFill>
                  <a:schemeClr val="accent1"/>
                </a:solidFill>
                <a:latin typeface="Roboto" panose="02000000000000000000" pitchFamily="2" charset="0"/>
                <a:ea typeface="Roboto" panose="02000000000000000000" pitchFamily="2" charset="0"/>
                <a:cs typeface="Roboto" panose="02000000000000000000" pitchFamily="2" charset="0"/>
              </a:rPr>
              <a:t>Ensure fairness and consistency:​ </a:t>
            </a:r>
            <a:r>
              <a:rPr lang="en-NZ" sz="1800">
                <a:latin typeface="Roboto" panose="02000000000000000000" pitchFamily="2" charset="0"/>
                <a:ea typeface="Roboto" panose="02000000000000000000" pitchFamily="2" charset="0"/>
                <a:cs typeface="Roboto" panose="02000000000000000000" pitchFamily="2" charset="0"/>
              </a:rPr>
              <a:t>Standardised assessment and allocation settings reduce variability and inequity</a:t>
            </a:r>
          </a:p>
          <a:p>
            <a:pPr>
              <a:spcAft>
                <a:spcPts val="1200"/>
              </a:spcAft>
              <a:buFont typeface="Wingdings" panose="05000000000000000000" pitchFamily="2" charset="2"/>
              <a:buChar char="ü"/>
            </a:pPr>
            <a:r>
              <a:rPr lang="en-NZ" sz="1800">
                <a:solidFill>
                  <a:schemeClr val="accent1"/>
                </a:solidFill>
                <a:latin typeface="Roboto" panose="02000000000000000000" pitchFamily="2" charset="0"/>
                <a:ea typeface="Roboto" panose="02000000000000000000" pitchFamily="2" charset="0"/>
                <a:cs typeface="Roboto" panose="02000000000000000000" pitchFamily="2" charset="0"/>
              </a:rPr>
              <a:t>Respond to community feedback: </a:t>
            </a:r>
            <a:r>
              <a:rPr lang="en-NZ" sz="1800">
                <a:latin typeface="Roboto" panose="02000000000000000000" pitchFamily="2" charset="0"/>
                <a:ea typeface="Roboto" panose="02000000000000000000" pitchFamily="2" charset="0"/>
                <a:cs typeface="Roboto" panose="02000000000000000000" pitchFamily="2" charset="0"/>
              </a:rPr>
              <a:t>Communities told us they want greater flexibility, choice and control in how supports are arranged and funded. Updated funding and guidance settings will help support this</a:t>
            </a:r>
          </a:p>
          <a:p>
            <a:pPr>
              <a:spcAft>
                <a:spcPts val="1200"/>
              </a:spcAft>
              <a:buFont typeface="Wingdings" panose="05000000000000000000" pitchFamily="2" charset="2"/>
              <a:buChar char="ü"/>
            </a:pPr>
            <a:r>
              <a:rPr lang="en-NZ" sz="1800">
                <a:solidFill>
                  <a:srgbClr val="5C991F"/>
                </a:solidFill>
              </a:rPr>
              <a:t>Enable innovation and flexibility: </a:t>
            </a:r>
            <a:r>
              <a:rPr lang="en-NZ" sz="1800"/>
              <a:t>New funding and host models allow for earlier intervention and more tailored support</a:t>
            </a:r>
          </a:p>
          <a:p>
            <a:pPr>
              <a:spcAft>
                <a:spcPts val="1800"/>
              </a:spcAft>
              <a:buFont typeface="Wingdings" panose="05000000000000000000" pitchFamily="2" charset="2"/>
              <a:buChar char="ü"/>
            </a:pPr>
            <a:r>
              <a:rPr lang="en-NZ" sz="1800">
                <a:solidFill>
                  <a:schemeClr val="accent1"/>
                </a:solidFill>
                <a:latin typeface="Roboto" panose="02000000000000000000" pitchFamily="2" charset="0"/>
                <a:ea typeface="Roboto" panose="02000000000000000000" pitchFamily="2" charset="0"/>
                <a:cs typeface="Roboto" panose="02000000000000000000" pitchFamily="2" charset="0"/>
              </a:rPr>
              <a:t>Support better outcomes:</a:t>
            </a:r>
            <a:r>
              <a:rPr lang="en-NZ" sz="1800">
                <a:latin typeface="Roboto" panose="02000000000000000000" pitchFamily="2" charset="0"/>
                <a:ea typeface="Roboto" panose="02000000000000000000" pitchFamily="2" charset="0"/>
                <a:cs typeface="Roboto" panose="02000000000000000000" pitchFamily="2" charset="0"/>
              </a:rPr>
              <a:t>​ Ongoing monitoring and feedback will help refine services and funding packages</a:t>
            </a:r>
            <a:r>
              <a:rPr lang="en-NZ" sz="1800" b="1">
                <a:latin typeface="Roboto" panose="02000000000000000000" pitchFamily="2" charset="0"/>
                <a:ea typeface="Roboto" panose="02000000000000000000" pitchFamily="2" charset="0"/>
                <a:cs typeface="Roboto" panose="02000000000000000000" pitchFamily="2" charset="0"/>
              </a:rPr>
              <a:t>.</a:t>
            </a:r>
          </a:p>
          <a:p>
            <a:pPr marL="0" indent="0" algn="ctr">
              <a:buNone/>
            </a:pPr>
            <a:r>
              <a:rPr lang="en-NZ" sz="2400" b="1">
                <a:latin typeface="Roboto" panose="02000000000000000000" pitchFamily="2" charset="0"/>
                <a:ea typeface="Roboto" panose="02000000000000000000" pitchFamily="2" charset="0"/>
                <a:cs typeface="Roboto" panose="02000000000000000000" pitchFamily="2" charset="0"/>
              </a:rPr>
              <a:t>Overall this will mean a greater alignment with the vision and principles for Enabling Good Lives.</a:t>
            </a:r>
            <a:endParaRPr lang="en-NZ" sz="1800" b="1">
              <a:latin typeface="Roboto" panose="02000000000000000000" pitchFamily="2" charset="0"/>
              <a:ea typeface="Roboto" panose="02000000000000000000" pitchFamily="2" charset="0"/>
              <a:cs typeface="Roboto" panose="02000000000000000000" pitchFamily="2" charset="0"/>
            </a:endParaRPr>
          </a:p>
          <a:p>
            <a:pPr marL="0" indent="0">
              <a:buNone/>
            </a:pPr>
            <a:endParaRPr lang="en-NZ" sz="180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104106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5CD66-A942-63FB-38D7-46EDF4436544}"/>
              </a:ext>
            </a:extLst>
          </p:cNvPr>
          <p:cNvSpPr>
            <a:spLocks noGrp="1"/>
          </p:cNvSpPr>
          <p:nvPr>
            <p:ph type="title"/>
          </p:nvPr>
        </p:nvSpPr>
        <p:spPr/>
        <p:txBody>
          <a:bodyPr>
            <a:normAutofit fontScale="90000"/>
          </a:bodyPr>
          <a:lstStyle/>
          <a:p>
            <a:r>
              <a:rPr lang="en-NZ"/>
              <a:t>What will be the ultimate benefits of the changes?</a:t>
            </a:r>
          </a:p>
        </p:txBody>
      </p:sp>
      <p:sp>
        <p:nvSpPr>
          <p:cNvPr id="25" name="Content Placeholder 2">
            <a:extLst>
              <a:ext uri="{FF2B5EF4-FFF2-40B4-BE49-F238E27FC236}">
                <a16:creationId xmlns:a16="http://schemas.microsoft.com/office/drawing/2014/main" id="{B551CF70-3B75-7BE4-03C7-F321541F4D67}"/>
              </a:ext>
            </a:extLst>
          </p:cNvPr>
          <p:cNvSpPr txBox="1">
            <a:spLocks/>
          </p:cNvSpPr>
          <p:nvPr/>
        </p:nvSpPr>
        <p:spPr>
          <a:xfrm>
            <a:off x="1373135" y="1953328"/>
            <a:ext cx="10318049" cy="648000"/>
          </a:xfrm>
          <a:prstGeom prst="roundRect">
            <a:avLst/>
          </a:prstGeom>
          <a:solidFill>
            <a:srgbClr val="5C9A42">
              <a:lumMod val="20000"/>
              <a:lumOff val="80000"/>
            </a:srgbClr>
          </a:solidFill>
          <a:ln w="28575">
            <a:noFill/>
          </a:ln>
        </p:spPr>
        <p:txBody>
          <a:bodyPr lIns="576000" tIns="72000" rIns="144000" bIns="72000"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j-lt"/>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NZ" sz="2000" b="0" i="0" u="none" strike="noStrike" kern="1200" cap="none" spc="0" normalizeH="0" baseline="0" noProof="0">
                <a:ln>
                  <a:noFill/>
                </a:ln>
                <a:solidFill>
                  <a:prstClr val="black"/>
                </a:solidFill>
                <a:effectLst/>
                <a:uLnTx/>
                <a:uFillTx/>
                <a:latin typeface="Roboto"/>
                <a:ea typeface="Verdana" panose="020B0604030504040204" pitchFamily="34" charset="0"/>
              </a:rPr>
              <a:t>Greater clarity and transparency from the start of their DSS journey.​</a:t>
            </a:r>
          </a:p>
        </p:txBody>
      </p:sp>
      <p:grpSp>
        <p:nvGrpSpPr>
          <p:cNvPr id="46" name="Group 45">
            <a:extLst>
              <a:ext uri="{FF2B5EF4-FFF2-40B4-BE49-F238E27FC236}">
                <a16:creationId xmlns:a16="http://schemas.microsoft.com/office/drawing/2014/main" id="{61570CD2-44AA-2639-C21E-30AE00499748}"/>
              </a:ext>
            </a:extLst>
          </p:cNvPr>
          <p:cNvGrpSpPr/>
          <p:nvPr/>
        </p:nvGrpSpPr>
        <p:grpSpPr>
          <a:xfrm>
            <a:off x="484014" y="1894307"/>
            <a:ext cx="755982" cy="755982"/>
            <a:chOff x="350874" y="1909204"/>
            <a:chExt cx="755982" cy="755982"/>
          </a:xfrm>
        </p:grpSpPr>
        <p:sp>
          <p:nvSpPr>
            <p:cNvPr id="26" name="Oval 25">
              <a:extLst>
                <a:ext uri="{FF2B5EF4-FFF2-40B4-BE49-F238E27FC236}">
                  <a16:creationId xmlns:a16="http://schemas.microsoft.com/office/drawing/2014/main" id="{521A96D2-4E1B-0170-11C8-4792426749CA}"/>
                </a:ext>
              </a:extLst>
            </p:cNvPr>
            <p:cNvSpPr/>
            <p:nvPr/>
          </p:nvSpPr>
          <p:spPr>
            <a:xfrm>
              <a:off x="350874" y="1909204"/>
              <a:ext cx="755982" cy="755982"/>
            </a:xfrm>
            <a:prstGeom prst="ellipse">
              <a:avLst/>
            </a:prstGeom>
            <a:solidFill>
              <a:srgbClr val="5C9A42">
                <a:lumMod val="20000"/>
                <a:lumOff val="80000"/>
              </a:srgbClr>
            </a:solidFill>
            <a:ln w="254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2400" b="0" i="0" u="none" strike="noStrike" kern="0" cap="none" spc="0" normalizeH="0" baseline="0" noProof="0">
                <a:ln>
                  <a:noFill/>
                </a:ln>
                <a:solidFill>
                  <a:prstClr val="white"/>
                </a:solidFill>
                <a:effectLst/>
                <a:uLnTx/>
                <a:uFillTx/>
                <a:latin typeface="Roboto"/>
                <a:ea typeface="+mn-ea"/>
                <a:cs typeface="+mn-cs"/>
              </a:endParaRPr>
            </a:p>
          </p:txBody>
        </p:sp>
        <p:pic>
          <p:nvPicPr>
            <p:cNvPr id="27" name="Graphic 26" descr="Checkmark with solid fill">
              <a:extLst>
                <a:ext uri="{FF2B5EF4-FFF2-40B4-BE49-F238E27FC236}">
                  <a16:creationId xmlns:a16="http://schemas.microsoft.com/office/drawing/2014/main" id="{A4E38575-CDB6-D5A4-7D1D-169EFD77D8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651" y="2050981"/>
              <a:ext cx="472429" cy="472429"/>
            </a:xfrm>
            <a:prstGeom prst="rect">
              <a:avLst/>
            </a:prstGeom>
          </p:spPr>
        </p:pic>
      </p:grpSp>
      <p:sp>
        <p:nvSpPr>
          <p:cNvPr id="29" name="Content Placeholder 2">
            <a:extLst>
              <a:ext uri="{FF2B5EF4-FFF2-40B4-BE49-F238E27FC236}">
                <a16:creationId xmlns:a16="http://schemas.microsoft.com/office/drawing/2014/main" id="{3DB51150-D40E-2861-852C-F1BF4450029D}"/>
              </a:ext>
            </a:extLst>
          </p:cNvPr>
          <p:cNvSpPr txBox="1">
            <a:spLocks/>
          </p:cNvSpPr>
          <p:nvPr/>
        </p:nvSpPr>
        <p:spPr>
          <a:xfrm>
            <a:off x="1373135" y="3632285"/>
            <a:ext cx="10318049" cy="648000"/>
          </a:xfrm>
          <a:prstGeom prst="roundRect">
            <a:avLst/>
          </a:prstGeom>
          <a:solidFill>
            <a:srgbClr val="5C9A42">
              <a:lumMod val="20000"/>
              <a:lumOff val="80000"/>
            </a:srgbClr>
          </a:solidFill>
          <a:ln w="28575">
            <a:noFill/>
          </a:ln>
        </p:spPr>
        <p:txBody>
          <a:bodyPr lIns="576000" tIns="72000" rIns="144000" bIns="72000"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j-lt"/>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NZ" sz="2000" b="0" i="0" u="none" strike="noStrike" kern="1200" cap="none" spc="0" normalizeH="0" baseline="0" noProof="0">
                <a:ln>
                  <a:noFill/>
                </a:ln>
                <a:solidFill>
                  <a:prstClr val="black"/>
                </a:solidFill>
                <a:effectLst/>
                <a:uLnTx/>
                <a:uFillTx/>
                <a:latin typeface="Roboto"/>
                <a:ea typeface="Verdana" panose="020B0604030504040204" pitchFamily="34" charset="0"/>
              </a:rPr>
              <a:t>Funding plans will be specific, measurable, and linked to the disability needs.​</a:t>
            </a:r>
          </a:p>
        </p:txBody>
      </p:sp>
      <p:sp>
        <p:nvSpPr>
          <p:cNvPr id="33" name="Content Placeholder 2">
            <a:extLst>
              <a:ext uri="{FF2B5EF4-FFF2-40B4-BE49-F238E27FC236}">
                <a16:creationId xmlns:a16="http://schemas.microsoft.com/office/drawing/2014/main" id="{324D2B75-976B-F711-33B5-9B21D060C3E7}"/>
              </a:ext>
            </a:extLst>
          </p:cNvPr>
          <p:cNvSpPr txBox="1">
            <a:spLocks/>
          </p:cNvSpPr>
          <p:nvPr/>
        </p:nvSpPr>
        <p:spPr>
          <a:xfrm>
            <a:off x="1373135" y="2829471"/>
            <a:ext cx="10318049" cy="648000"/>
          </a:xfrm>
          <a:prstGeom prst="roundRect">
            <a:avLst/>
          </a:prstGeom>
          <a:solidFill>
            <a:srgbClr val="5C9A42">
              <a:lumMod val="20000"/>
              <a:lumOff val="80000"/>
            </a:srgbClr>
          </a:solidFill>
          <a:ln w="28575">
            <a:noFill/>
          </a:ln>
        </p:spPr>
        <p:txBody>
          <a:bodyPr lIns="576000" tIns="72000" rIns="144000" bIns="72000"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j-lt"/>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NZ" sz="2000" b="0" i="0" u="none" strike="noStrike" kern="1200" cap="none" spc="0" normalizeH="0" baseline="0" noProof="0">
                <a:ln>
                  <a:noFill/>
                </a:ln>
                <a:solidFill>
                  <a:prstClr val="black"/>
                </a:solidFill>
                <a:effectLst/>
                <a:uLnTx/>
                <a:uFillTx/>
                <a:latin typeface="Roboto"/>
                <a:ea typeface="Verdana" panose="020B0604030504040204" pitchFamily="34" charset="0"/>
              </a:rPr>
              <a:t>More consistent and fair assessments and funding decisions.​</a:t>
            </a:r>
          </a:p>
        </p:txBody>
      </p:sp>
      <p:sp>
        <p:nvSpPr>
          <p:cNvPr id="37" name="Content Placeholder 2">
            <a:extLst>
              <a:ext uri="{FF2B5EF4-FFF2-40B4-BE49-F238E27FC236}">
                <a16:creationId xmlns:a16="http://schemas.microsoft.com/office/drawing/2014/main" id="{21300502-C5C9-7258-29C9-855C030436A6}"/>
              </a:ext>
            </a:extLst>
          </p:cNvPr>
          <p:cNvSpPr txBox="1">
            <a:spLocks/>
          </p:cNvSpPr>
          <p:nvPr/>
        </p:nvSpPr>
        <p:spPr>
          <a:xfrm>
            <a:off x="1373135" y="5259468"/>
            <a:ext cx="10318049" cy="648000"/>
          </a:xfrm>
          <a:prstGeom prst="roundRect">
            <a:avLst/>
          </a:prstGeom>
          <a:solidFill>
            <a:srgbClr val="5C9A42">
              <a:lumMod val="20000"/>
              <a:lumOff val="80000"/>
            </a:srgbClr>
          </a:solidFill>
          <a:ln w="28575">
            <a:noFill/>
          </a:ln>
        </p:spPr>
        <p:txBody>
          <a:bodyPr lIns="576000" tIns="72000" rIns="144000" bIns="72000"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j-lt"/>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NZ" sz="2000" b="0" i="0" u="none" strike="noStrike" kern="1200" cap="none" spc="0" normalizeH="0" baseline="0" noProof="0">
                <a:ln>
                  <a:noFill/>
                </a:ln>
                <a:solidFill>
                  <a:prstClr val="black"/>
                </a:solidFill>
                <a:effectLst/>
                <a:uLnTx/>
                <a:uFillTx/>
                <a:latin typeface="Roboto"/>
                <a:ea typeface="Verdana" panose="020B0604030504040204" pitchFamily="34" charset="0"/>
              </a:rPr>
              <a:t>Ongoing support and coaching from hosts, with clearer expectations and monitoring​</a:t>
            </a:r>
          </a:p>
        </p:txBody>
      </p:sp>
      <p:sp>
        <p:nvSpPr>
          <p:cNvPr id="41" name="Content Placeholder 2">
            <a:extLst>
              <a:ext uri="{FF2B5EF4-FFF2-40B4-BE49-F238E27FC236}">
                <a16:creationId xmlns:a16="http://schemas.microsoft.com/office/drawing/2014/main" id="{27B01E97-2106-4DC1-8AFA-004E6F9DBFB7}"/>
              </a:ext>
            </a:extLst>
          </p:cNvPr>
          <p:cNvSpPr txBox="1">
            <a:spLocks/>
          </p:cNvSpPr>
          <p:nvPr/>
        </p:nvSpPr>
        <p:spPr>
          <a:xfrm>
            <a:off x="1373135" y="4456654"/>
            <a:ext cx="10318049" cy="648000"/>
          </a:xfrm>
          <a:prstGeom prst="roundRect">
            <a:avLst/>
          </a:prstGeom>
          <a:solidFill>
            <a:srgbClr val="5C9A42">
              <a:lumMod val="20000"/>
              <a:lumOff val="80000"/>
            </a:srgbClr>
          </a:solidFill>
          <a:ln w="28575">
            <a:noFill/>
          </a:ln>
        </p:spPr>
        <p:txBody>
          <a:bodyPr lIns="576000" tIns="72000" rIns="144000" bIns="72000"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j-lt"/>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NZ" sz="2000" b="0" i="0" u="none" strike="noStrike" kern="1200" cap="none" spc="0" normalizeH="0" baseline="0" noProof="0">
                <a:ln>
                  <a:noFill/>
                </a:ln>
                <a:solidFill>
                  <a:prstClr val="black"/>
                </a:solidFill>
                <a:effectLst/>
                <a:uLnTx/>
                <a:uFillTx/>
                <a:latin typeface="Roboto"/>
                <a:ea typeface="Verdana" panose="020B0604030504040204" pitchFamily="34" charset="0"/>
              </a:rPr>
              <a:t>More control and flexibility in how funding is managed and used.​</a:t>
            </a:r>
          </a:p>
        </p:txBody>
      </p:sp>
      <p:sp>
        <p:nvSpPr>
          <p:cNvPr id="45" name="Content Placeholder 2">
            <a:extLst>
              <a:ext uri="{FF2B5EF4-FFF2-40B4-BE49-F238E27FC236}">
                <a16:creationId xmlns:a16="http://schemas.microsoft.com/office/drawing/2014/main" id="{40E47ED0-666C-8E53-0174-9B35CC28F8E0}"/>
              </a:ext>
            </a:extLst>
          </p:cNvPr>
          <p:cNvSpPr txBox="1">
            <a:spLocks/>
          </p:cNvSpPr>
          <p:nvPr/>
        </p:nvSpPr>
        <p:spPr>
          <a:xfrm>
            <a:off x="350874" y="1332201"/>
            <a:ext cx="11121656" cy="471551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j-lt"/>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NZ" sz="2400" b="1" i="0" u="none" strike="noStrike" kern="1200" cap="none" spc="0" normalizeH="0" baseline="0" noProof="0">
                <a:ln>
                  <a:noFill/>
                </a:ln>
                <a:solidFill>
                  <a:srgbClr val="5C9A42"/>
                </a:solidFill>
                <a:effectLst/>
                <a:uLnTx/>
                <a:uFillTx/>
                <a:latin typeface="Roboto" panose="02000000000000000000" pitchFamily="2" charset="0"/>
                <a:ea typeface="Roboto" panose="02000000000000000000" pitchFamily="2" charset="0"/>
                <a:cs typeface="Roboto" panose="02000000000000000000" pitchFamily="2" charset="0"/>
              </a:rPr>
              <a:t>For disabled people, </a:t>
            </a:r>
            <a:r>
              <a:rPr lang="en-NZ" sz="2400" b="1">
                <a:solidFill>
                  <a:srgbClr val="5C9A42"/>
                </a:solidFill>
                <a:latin typeface="Roboto" panose="02000000000000000000" pitchFamily="2" charset="0"/>
                <a:ea typeface="Roboto" panose="02000000000000000000" pitchFamily="2" charset="0"/>
                <a:cs typeface="Roboto" panose="02000000000000000000" pitchFamily="2" charset="0"/>
              </a:rPr>
              <a:t>w</a:t>
            </a:r>
            <a:r>
              <a:rPr kumimoji="0" lang="en-NZ" sz="2400" b="1" i="0" u="none" strike="noStrike" kern="1200" cap="none" spc="0" normalizeH="0" baseline="0" noProof="0" err="1">
                <a:ln>
                  <a:noFill/>
                </a:ln>
                <a:solidFill>
                  <a:srgbClr val="5C9A42"/>
                </a:solidFill>
                <a:effectLst/>
                <a:uLnTx/>
                <a:uFillTx/>
                <a:latin typeface="Roboto" panose="02000000000000000000" pitchFamily="2" charset="0"/>
                <a:ea typeface="Roboto" panose="02000000000000000000" pitchFamily="2" charset="0"/>
                <a:cs typeface="Roboto" panose="02000000000000000000" pitchFamily="2" charset="0"/>
              </a:rPr>
              <a:t>hānau</a:t>
            </a:r>
            <a:r>
              <a:rPr kumimoji="0" lang="en-NZ" sz="2400" b="1" i="0" u="none" strike="noStrike" kern="1200" cap="none" spc="0" normalizeH="0" baseline="0" noProof="0">
                <a:ln>
                  <a:noFill/>
                </a:ln>
                <a:solidFill>
                  <a:srgbClr val="5C9A42"/>
                </a:solidFill>
                <a:effectLst/>
                <a:uLnTx/>
                <a:uFillTx/>
                <a:latin typeface="Roboto" panose="02000000000000000000" pitchFamily="2" charset="0"/>
                <a:ea typeface="Roboto" panose="02000000000000000000" pitchFamily="2" charset="0"/>
                <a:cs typeface="Roboto" panose="02000000000000000000" pitchFamily="2" charset="0"/>
              </a:rPr>
              <a:t> and carers: </a:t>
            </a:r>
          </a:p>
          <a:p>
            <a:pPr marL="0" marR="0" lvl="0" indent="0" algn="l" defTabSz="914400" rtl="0" eaLnBrk="1" fontAlgn="auto" latinLnBrk="0" hangingPunct="1">
              <a:lnSpc>
                <a:spcPct val="100000"/>
              </a:lnSpc>
              <a:spcBef>
                <a:spcPct val="20000"/>
              </a:spcBef>
              <a:spcAft>
                <a:spcPts val="0"/>
              </a:spcAft>
              <a:buClrTx/>
              <a:buSzTx/>
              <a:buNone/>
              <a:tabLst/>
              <a:defRPr/>
            </a:pPr>
            <a:r>
              <a:rPr kumimoji="0" lang="en-NZ" sz="2400" b="0" i="0" u="none" strike="noStrike" kern="1200" cap="none" spc="0" normalizeH="0" baseline="0" noProof="0">
                <a:ln>
                  <a:noFill/>
                </a:ln>
                <a:solidFill>
                  <a:srgbClr val="5C9A42"/>
                </a:solidFill>
                <a:effectLst/>
                <a:uLnTx/>
                <a:uFillTx/>
                <a:latin typeface="Roboto" panose="02000000000000000000" pitchFamily="2" charset="0"/>
                <a:ea typeface="Roboto" panose="02000000000000000000" pitchFamily="2" charset="0"/>
                <a:cs typeface="Roboto" panose="02000000000000000000" pitchFamily="2" charset="0"/>
              </a:rPr>
              <a:t>​</a:t>
            </a:r>
            <a:endParaRPr kumimoji="0" lang="en-NZ" sz="2400" b="0" i="0" u="none" strike="noStrike" kern="1200" cap="none" spc="0"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nvGrpSpPr>
          <p:cNvPr id="47" name="Group 46">
            <a:extLst>
              <a:ext uri="{FF2B5EF4-FFF2-40B4-BE49-F238E27FC236}">
                <a16:creationId xmlns:a16="http://schemas.microsoft.com/office/drawing/2014/main" id="{76524840-4697-CC73-79B4-5C20999EEE5C}"/>
              </a:ext>
            </a:extLst>
          </p:cNvPr>
          <p:cNvGrpSpPr/>
          <p:nvPr/>
        </p:nvGrpSpPr>
        <p:grpSpPr>
          <a:xfrm>
            <a:off x="484014" y="2773571"/>
            <a:ext cx="755982" cy="755982"/>
            <a:chOff x="350874" y="1909204"/>
            <a:chExt cx="755982" cy="755982"/>
          </a:xfrm>
        </p:grpSpPr>
        <p:sp>
          <p:nvSpPr>
            <p:cNvPr id="48" name="Oval 47">
              <a:extLst>
                <a:ext uri="{FF2B5EF4-FFF2-40B4-BE49-F238E27FC236}">
                  <a16:creationId xmlns:a16="http://schemas.microsoft.com/office/drawing/2014/main" id="{5B000155-4E4C-0FBB-2597-FDE054853EC0}"/>
                </a:ext>
              </a:extLst>
            </p:cNvPr>
            <p:cNvSpPr/>
            <p:nvPr/>
          </p:nvSpPr>
          <p:spPr>
            <a:xfrm>
              <a:off x="350874" y="1909204"/>
              <a:ext cx="755982" cy="755982"/>
            </a:xfrm>
            <a:prstGeom prst="ellipse">
              <a:avLst/>
            </a:prstGeom>
            <a:solidFill>
              <a:srgbClr val="5C9A42">
                <a:lumMod val="20000"/>
                <a:lumOff val="80000"/>
              </a:srgbClr>
            </a:solidFill>
            <a:ln w="254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2400" b="0" i="0" u="none" strike="noStrike" kern="0" cap="none" spc="0" normalizeH="0" baseline="0" noProof="0">
                <a:ln>
                  <a:noFill/>
                </a:ln>
                <a:solidFill>
                  <a:prstClr val="white"/>
                </a:solidFill>
                <a:effectLst/>
                <a:uLnTx/>
                <a:uFillTx/>
                <a:latin typeface="Roboto"/>
                <a:ea typeface="+mn-ea"/>
                <a:cs typeface="+mn-cs"/>
              </a:endParaRPr>
            </a:p>
          </p:txBody>
        </p:sp>
        <p:pic>
          <p:nvPicPr>
            <p:cNvPr id="49" name="Graphic 48" descr="Checkmark with solid fill">
              <a:extLst>
                <a:ext uri="{FF2B5EF4-FFF2-40B4-BE49-F238E27FC236}">
                  <a16:creationId xmlns:a16="http://schemas.microsoft.com/office/drawing/2014/main" id="{A8DEFD64-32A0-6777-A504-AEEF97203F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651" y="2050981"/>
              <a:ext cx="472429" cy="472429"/>
            </a:xfrm>
            <a:prstGeom prst="rect">
              <a:avLst/>
            </a:prstGeom>
          </p:spPr>
        </p:pic>
      </p:grpSp>
      <p:grpSp>
        <p:nvGrpSpPr>
          <p:cNvPr id="50" name="Group 49">
            <a:extLst>
              <a:ext uri="{FF2B5EF4-FFF2-40B4-BE49-F238E27FC236}">
                <a16:creationId xmlns:a16="http://schemas.microsoft.com/office/drawing/2014/main" id="{79CADD8B-35BC-DC6D-B94C-22F8E81165D8}"/>
              </a:ext>
            </a:extLst>
          </p:cNvPr>
          <p:cNvGrpSpPr/>
          <p:nvPr/>
        </p:nvGrpSpPr>
        <p:grpSpPr>
          <a:xfrm>
            <a:off x="484014" y="3578294"/>
            <a:ext cx="755982" cy="755982"/>
            <a:chOff x="350874" y="1909204"/>
            <a:chExt cx="755982" cy="755982"/>
          </a:xfrm>
        </p:grpSpPr>
        <p:sp>
          <p:nvSpPr>
            <p:cNvPr id="51" name="Oval 50">
              <a:extLst>
                <a:ext uri="{FF2B5EF4-FFF2-40B4-BE49-F238E27FC236}">
                  <a16:creationId xmlns:a16="http://schemas.microsoft.com/office/drawing/2014/main" id="{09944C9A-5CC2-0AF9-5CD5-6C6DC6DB92EF}"/>
                </a:ext>
              </a:extLst>
            </p:cNvPr>
            <p:cNvSpPr/>
            <p:nvPr/>
          </p:nvSpPr>
          <p:spPr>
            <a:xfrm>
              <a:off x="350874" y="1909204"/>
              <a:ext cx="755982" cy="755982"/>
            </a:xfrm>
            <a:prstGeom prst="ellipse">
              <a:avLst/>
            </a:prstGeom>
            <a:solidFill>
              <a:srgbClr val="5C9A42">
                <a:lumMod val="20000"/>
                <a:lumOff val="80000"/>
              </a:srgbClr>
            </a:solidFill>
            <a:ln w="254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2400" b="0" i="0" u="none" strike="noStrike" kern="0" cap="none" spc="0" normalizeH="0" baseline="0" noProof="0">
                <a:ln>
                  <a:noFill/>
                </a:ln>
                <a:solidFill>
                  <a:prstClr val="white"/>
                </a:solidFill>
                <a:effectLst/>
                <a:uLnTx/>
                <a:uFillTx/>
                <a:latin typeface="Roboto"/>
                <a:ea typeface="+mn-ea"/>
                <a:cs typeface="+mn-cs"/>
              </a:endParaRPr>
            </a:p>
          </p:txBody>
        </p:sp>
        <p:pic>
          <p:nvPicPr>
            <p:cNvPr id="52" name="Graphic 51" descr="Checkmark with solid fill">
              <a:extLst>
                <a:ext uri="{FF2B5EF4-FFF2-40B4-BE49-F238E27FC236}">
                  <a16:creationId xmlns:a16="http://schemas.microsoft.com/office/drawing/2014/main" id="{23DC6DA3-BB04-719D-6CE9-9ABBA05310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651" y="2050981"/>
              <a:ext cx="472429" cy="472429"/>
            </a:xfrm>
            <a:prstGeom prst="rect">
              <a:avLst/>
            </a:prstGeom>
          </p:spPr>
        </p:pic>
      </p:grpSp>
      <p:grpSp>
        <p:nvGrpSpPr>
          <p:cNvPr id="53" name="Group 52">
            <a:extLst>
              <a:ext uri="{FF2B5EF4-FFF2-40B4-BE49-F238E27FC236}">
                <a16:creationId xmlns:a16="http://schemas.microsoft.com/office/drawing/2014/main" id="{D019CA5F-145D-54C4-97BB-14D152099322}"/>
              </a:ext>
            </a:extLst>
          </p:cNvPr>
          <p:cNvGrpSpPr/>
          <p:nvPr/>
        </p:nvGrpSpPr>
        <p:grpSpPr>
          <a:xfrm>
            <a:off x="489996" y="4402663"/>
            <a:ext cx="755982" cy="755982"/>
            <a:chOff x="350874" y="1909204"/>
            <a:chExt cx="755982" cy="755982"/>
          </a:xfrm>
        </p:grpSpPr>
        <p:sp>
          <p:nvSpPr>
            <p:cNvPr id="54" name="Oval 53">
              <a:extLst>
                <a:ext uri="{FF2B5EF4-FFF2-40B4-BE49-F238E27FC236}">
                  <a16:creationId xmlns:a16="http://schemas.microsoft.com/office/drawing/2014/main" id="{42525E8D-4FAD-CACF-015E-705B9CA42650}"/>
                </a:ext>
              </a:extLst>
            </p:cNvPr>
            <p:cNvSpPr/>
            <p:nvPr/>
          </p:nvSpPr>
          <p:spPr>
            <a:xfrm>
              <a:off x="350874" y="1909204"/>
              <a:ext cx="755982" cy="755982"/>
            </a:xfrm>
            <a:prstGeom prst="ellipse">
              <a:avLst/>
            </a:prstGeom>
            <a:solidFill>
              <a:srgbClr val="5C9A42">
                <a:lumMod val="20000"/>
                <a:lumOff val="80000"/>
              </a:srgbClr>
            </a:solidFill>
            <a:ln w="254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2400" b="0" i="0" u="none" strike="noStrike" kern="0" cap="none" spc="0" normalizeH="0" baseline="0" noProof="0">
                <a:ln>
                  <a:noFill/>
                </a:ln>
                <a:solidFill>
                  <a:prstClr val="white"/>
                </a:solidFill>
                <a:effectLst/>
                <a:uLnTx/>
                <a:uFillTx/>
                <a:latin typeface="Roboto"/>
                <a:ea typeface="+mn-ea"/>
                <a:cs typeface="+mn-cs"/>
              </a:endParaRPr>
            </a:p>
          </p:txBody>
        </p:sp>
        <p:pic>
          <p:nvPicPr>
            <p:cNvPr id="55" name="Graphic 54" descr="Checkmark with solid fill">
              <a:extLst>
                <a:ext uri="{FF2B5EF4-FFF2-40B4-BE49-F238E27FC236}">
                  <a16:creationId xmlns:a16="http://schemas.microsoft.com/office/drawing/2014/main" id="{3088910F-3CC9-AEE5-7BD5-4798813169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651" y="2050981"/>
              <a:ext cx="472429" cy="472429"/>
            </a:xfrm>
            <a:prstGeom prst="rect">
              <a:avLst/>
            </a:prstGeom>
          </p:spPr>
        </p:pic>
      </p:grpSp>
      <p:grpSp>
        <p:nvGrpSpPr>
          <p:cNvPr id="56" name="Group 55">
            <a:extLst>
              <a:ext uri="{FF2B5EF4-FFF2-40B4-BE49-F238E27FC236}">
                <a16:creationId xmlns:a16="http://schemas.microsoft.com/office/drawing/2014/main" id="{632F072C-F8BC-DA66-0495-AEFD15B026E1}"/>
              </a:ext>
            </a:extLst>
          </p:cNvPr>
          <p:cNvGrpSpPr/>
          <p:nvPr/>
        </p:nvGrpSpPr>
        <p:grpSpPr>
          <a:xfrm>
            <a:off x="484014" y="5205477"/>
            <a:ext cx="755982" cy="755982"/>
            <a:chOff x="350874" y="1909204"/>
            <a:chExt cx="755982" cy="755982"/>
          </a:xfrm>
        </p:grpSpPr>
        <p:sp>
          <p:nvSpPr>
            <p:cNvPr id="57" name="Oval 56">
              <a:extLst>
                <a:ext uri="{FF2B5EF4-FFF2-40B4-BE49-F238E27FC236}">
                  <a16:creationId xmlns:a16="http://schemas.microsoft.com/office/drawing/2014/main" id="{746F9497-E0E0-850E-E181-82917EA880B1}"/>
                </a:ext>
              </a:extLst>
            </p:cNvPr>
            <p:cNvSpPr/>
            <p:nvPr/>
          </p:nvSpPr>
          <p:spPr>
            <a:xfrm>
              <a:off x="350874" y="1909204"/>
              <a:ext cx="755982" cy="755982"/>
            </a:xfrm>
            <a:prstGeom prst="ellipse">
              <a:avLst/>
            </a:prstGeom>
            <a:solidFill>
              <a:srgbClr val="5C9A42">
                <a:lumMod val="20000"/>
                <a:lumOff val="80000"/>
              </a:srgbClr>
            </a:solidFill>
            <a:ln w="254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2400" b="0" i="0" u="none" strike="noStrike" kern="0" cap="none" spc="0" normalizeH="0" baseline="0" noProof="0">
                <a:ln>
                  <a:noFill/>
                </a:ln>
                <a:solidFill>
                  <a:prstClr val="white"/>
                </a:solidFill>
                <a:effectLst/>
                <a:uLnTx/>
                <a:uFillTx/>
                <a:latin typeface="Roboto"/>
                <a:ea typeface="+mn-ea"/>
                <a:cs typeface="+mn-cs"/>
              </a:endParaRPr>
            </a:p>
          </p:txBody>
        </p:sp>
        <p:pic>
          <p:nvPicPr>
            <p:cNvPr id="58" name="Graphic 57" descr="Checkmark with solid fill">
              <a:extLst>
                <a:ext uri="{FF2B5EF4-FFF2-40B4-BE49-F238E27FC236}">
                  <a16:creationId xmlns:a16="http://schemas.microsoft.com/office/drawing/2014/main" id="{3DEBBC03-2DB6-E535-72A8-C5C762F55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651" y="2050981"/>
              <a:ext cx="472429" cy="472429"/>
            </a:xfrm>
            <a:prstGeom prst="rect">
              <a:avLst/>
            </a:prstGeom>
          </p:spPr>
        </p:pic>
      </p:grpSp>
    </p:spTree>
    <p:extLst>
      <p:ext uri="{BB962C8B-B14F-4D97-AF65-F5344CB8AC3E}">
        <p14:creationId xmlns:p14="http://schemas.microsoft.com/office/powerpoint/2010/main" val="3873478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40E922-6459-0582-4170-3E1981530867}"/>
              </a:ext>
            </a:extLst>
          </p:cNvPr>
          <p:cNvSpPr>
            <a:spLocks noGrp="1"/>
          </p:cNvSpPr>
          <p:nvPr>
            <p:ph type="title"/>
          </p:nvPr>
        </p:nvSpPr>
        <p:spPr/>
        <p:txBody>
          <a:bodyPr/>
          <a:lstStyle/>
          <a:p>
            <a:r>
              <a:rPr lang="en-NZ"/>
              <a:t>What is changing in February?</a:t>
            </a:r>
          </a:p>
        </p:txBody>
      </p:sp>
      <p:sp>
        <p:nvSpPr>
          <p:cNvPr id="4" name="Content Placeholder 3">
            <a:extLst>
              <a:ext uri="{FF2B5EF4-FFF2-40B4-BE49-F238E27FC236}">
                <a16:creationId xmlns:a16="http://schemas.microsoft.com/office/drawing/2014/main" id="{33202BAF-76F6-9BA8-2AB3-F41301E9B3D8}"/>
              </a:ext>
            </a:extLst>
          </p:cNvPr>
          <p:cNvSpPr>
            <a:spLocks noGrp="1"/>
          </p:cNvSpPr>
          <p:nvPr>
            <p:ph idx="1"/>
          </p:nvPr>
        </p:nvSpPr>
        <p:spPr>
          <a:xfrm>
            <a:off x="489098" y="1181715"/>
            <a:ext cx="11475890" cy="4755062"/>
          </a:xfrm>
          <a:noFill/>
        </p:spPr>
        <p:txBody>
          <a:bodyPr/>
          <a:lstStyle/>
          <a:p>
            <a:pPr marL="457200" indent="-457200">
              <a:spcAft>
                <a:spcPts val="1200"/>
              </a:spcAft>
              <a:buFont typeface="+mj-lt"/>
              <a:buAutoNum type="arabicPeriod"/>
            </a:pPr>
            <a:r>
              <a:rPr lang="en-NZ" sz="1800" b="1">
                <a:latin typeface="Roboto" panose="02000000000000000000" pitchFamily="2" charset="0"/>
                <a:ea typeface="Roboto" panose="02000000000000000000" pitchFamily="2" charset="0"/>
                <a:cs typeface="Roboto" panose="02000000000000000000" pitchFamily="2" charset="0"/>
              </a:rPr>
              <a:t>Introduction of a Pre-Assessment stage</a:t>
            </a:r>
            <a:br>
              <a:rPr lang="en-NZ" sz="1800">
                <a:latin typeface="Roboto" panose="02000000000000000000" pitchFamily="2" charset="0"/>
                <a:ea typeface="Roboto" panose="02000000000000000000" pitchFamily="2" charset="0"/>
                <a:cs typeface="Roboto" panose="02000000000000000000" pitchFamily="2" charset="0"/>
              </a:rPr>
            </a:br>
            <a:r>
              <a:rPr lang="en-NZ" sz="1800">
                <a:latin typeface="Roboto" panose="02000000000000000000" pitchFamily="2" charset="0"/>
                <a:ea typeface="Roboto" panose="02000000000000000000" pitchFamily="2" charset="0"/>
                <a:cs typeface="Roboto" panose="02000000000000000000" pitchFamily="2" charset="0"/>
              </a:rPr>
              <a:t>Once eligibility for assessment has been determined, NASCs/EGL sites will send a nationally consistent pre-assessment letter with </a:t>
            </a:r>
            <a:r>
              <a:rPr lang="en-NZ" sz="1800"/>
              <a:t>information </a:t>
            </a:r>
            <a:r>
              <a:rPr lang="en-NZ" sz="1800">
                <a:latin typeface="Roboto" panose="02000000000000000000" pitchFamily="2" charset="0"/>
                <a:ea typeface="Roboto" panose="02000000000000000000" pitchFamily="2" charset="0"/>
                <a:cs typeface="Roboto" panose="02000000000000000000" pitchFamily="2" charset="0"/>
              </a:rPr>
              <a:t>to help People who are new to disability support services and their whānau/carers prepare for assessment. </a:t>
            </a:r>
            <a:r>
              <a:rPr lang="en-NZ" sz="1800"/>
              <a:t>This responds to community consultation feedback that the process felt confusing and not transparent. The new approach provides a simple and clear starting point.</a:t>
            </a:r>
          </a:p>
          <a:p>
            <a:pPr marL="457200" indent="-457200">
              <a:spcAft>
                <a:spcPts val="1200"/>
              </a:spcAft>
              <a:buFont typeface="+mj-lt"/>
              <a:buAutoNum type="arabicPeriod"/>
            </a:pPr>
            <a:r>
              <a:rPr lang="en-NZ" sz="1800" b="1">
                <a:latin typeface="Roboto" panose="02000000000000000000" pitchFamily="2" charset="0"/>
                <a:ea typeface="Roboto" panose="02000000000000000000" pitchFamily="2" charset="0"/>
                <a:cs typeface="Roboto" panose="02000000000000000000" pitchFamily="2" charset="0"/>
              </a:rPr>
              <a:t>Standardised Needs Assessment </a:t>
            </a:r>
            <a:br>
              <a:rPr lang="en-NZ" sz="1800" b="1">
                <a:latin typeface="Roboto" panose="02000000000000000000" pitchFamily="2" charset="0"/>
                <a:ea typeface="Roboto" panose="02000000000000000000" pitchFamily="2" charset="0"/>
                <a:cs typeface="Roboto" panose="02000000000000000000" pitchFamily="2" charset="0"/>
              </a:rPr>
            </a:br>
            <a:r>
              <a:rPr lang="en-NZ" sz="1800">
                <a:latin typeface="Roboto" panose="02000000000000000000" pitchFamily="2" charset="0"/>
                <a:ea typeface="Roboto" panose="02000000000000000000" pitchFamily="2" charset="0"/>
                <a:cs typeface="Roboto" panose="02000000000000000000" pitchFamily="2" charset="0"/>
              </a:rPr>
              <a:t>A standardised needs assessment will be used for People who are new to disability support services, including a carers/whānau component. A new indicative range tool </a:t>
            </a:r>
            <a:r>
              <a:rPr lang="en-NZ" sz="1800"/>
              <a:t>will generate a financial guidance range based on the assessment information, supporting nationally consistent assessment and allocation settings and providing a clearer link between assessed need and the services funded and coordinated.</a:t>
            </a:r>
          </a:p>
          <a:p>
            <a:pPr marL="457200" indent="-457200">
              <a:spcAft>
                <a:spcPts val="1200"/>
              </a:spcAft>
              <a:buFont typeface="+mj-lt"/>
              <a:buAutoNum type="arabicPeriod"/>
            </a:pPr>
            <a:r>
              <a:rPr lang="en-NZ" sz="1800" b="1">
                <a:latin typeface="Roboto" panose="02000000000000000000" pitchFamily="2" charset="0"/>
                <a:ea typeface="Roboto" panose="02000000000000000000" pitchFamily="2" charset="0"/>
                <a:cs typeface="Roboto" panose="02000000000000000000" pitchFamily="2" charset="0"/>
              </a:rPr>
              <a:t>“My DSS Funding Plan”</a:t>
            </a:r>
            <a:br>
              <a:rPr lang="en-NZ" sz="1800">
                <a:latin typeface="Roboto" panose="02000000000000000000" pitchFamily="2" charset="0"/>
                <a:ea typeface="Roboto" panose="02000000000000000000" pitchFamily="2" charset="0"/>
                <a:cs typeface="Roboto" panose="02000000000000000000" pitchFamily="2" charset="0"/>
              </a:rPr>
            </a:br>
            <a:r>
              <a:rPr lang="en-NZ" sz="1800"/>
              <a:t>A templated, nationally consistent funding plan will be introduced, linked to information from the enquiry/assessment process. The plan will set out the intent of the funding to support transparent decision‑making and enable monitoring and review where support needs change. This replaces existing service coordination plans and earlier DSS planning approaches.</a:t>
            </a:r>
          </a:p>
          <a:p>
            <a:pPr marL="457200" indent="-457200">
              <a:buFont typeface="+mj-lt"/>
              <a:buAutoNum type="arabicPeriod"/>
            </a:pPr>
            <a:endParaRPr lang="en-NZ" sz="1800">
              <a:latin typeface="Roboto" panose="02000000000000000000" pitchFamily="2" charset="0"/>
              <a:ea typeface="Roboto" panose="02000000000000000000" pitchFamily="2" charset="0"/>
              <a:cs typeface="Roboto" panose="02000000000000000000" pitchFamily="2" charset="0"/>
            </a:endParaRPr>
          </a:p>
        </p:txBody>
      </p:sp>
      <p:sp>
        <p:nvSpPr>
          <p:cNvPr id="5" name="Oval 4">
            <a:extLst>
              <a:ext uri="{FF2B5EF4-FFF2-40B4-BE49-F238E27FC236}">
                <a16:creationId xmlns:a16="http://schemas.microsoft.com/office/drawing/2014/main" id="{38B8422C-AA13-C751-2A29-1E4CAF2AC49F}"/>
              </a:ext>
            </a:extLst>
          </p:cNvPr>
          <p:cNvSpPr>
            <a:spLocks/>
          </p:cNvSpPr>
          <p:nvPr/>
        </p:nvSpPr>
        <p:spPr>
          <a:xfrm>
            <a:off x="394947" y="1266775"/>
            <a:ext cx="452120" cy="452120"/>
          </a:xfrm>
          <a:prstGeom prst="ellipse">
            <a:avLst/>
          </a:prstGeom>
          <a:solidFill>
            <a:srgbClr val="5C991F"/>
          </a:solidFill>
          <a:ln w="9525" cap="flat" cmpd="sng" algn="ctr">
            <a:noFill/>
            <a:prstDash val="solid"/>
          </a:ln>
          <a:effectLst/>
        </p:spPr>
        <p:txBody>
          <a:bodyPr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1</a:t>
            </a:r>
          </a:p>
        </p:txBody>
      </p:sp>
      <p:sp>
        <p:nvSpPr>
          <p:cNvPr id="6" name="Oval 5">
            <a:extLst>
              <a:ext uri="{FF2B5EF4-FFF2-40B4-BE49-F238E27FC236}">
                <a16:creationId xmlns:a16="http://schemas.microsoft.com/office/drawing/2014/main" id="{06CA60C7-F85C-4AB8-AA58-8C5BA3543AD7}"/>
              </a:ext>
            </a:extLst>
          </p:cNvPr>
          <p:cNvSpPr>
            <a:spLocks/>
          </p:cNvSpPr>
          <p:nvPr/>
        </p:nvSpPr>
        <p:spPr>
          <a:xfrm>
            <a:off x="394947" y="2772561"/>
            <a:ext cx="452120" cy="452120"/>
          </a:xfrm>
          <a:prstGeom prst="ellipse">
            <a:avLst/>
          </a:prstGeom>
          <a:solidFill>
            <a:srgbClr val="5C991F"/>
          </a:solidFill>
          <a:ln w="9525" cap="flat" cmpd="sng" algn="ctr">
            <a:noFill/>
            <a:prstDash val="solid"/>
          </a:ln>
          <a:effectLst/>
        </p:spPr>
        <p:txBody>
          <a:bodyPr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2</a:t>
            </a:r>
          </a:p>
        </p:txBody>
      </p:sp>
      <p:sp>
        <p:nvSpPr>
          <p:cNvPr id="7" name="Oval 6">
            <a:extLst>
              <a:ext uri="{FF2B5EF4-FFF2-40B4-BE49-F238E27FC236}">
                <a16:creationId xmlns:a16="http://schemas.microsoft.com/office/drawing/2014/main" id="{FC219D48-8068-1EFC-9FD8-E7AEBBB2BDD0}"/>
              </a:ext>
            </a:extLst>
          </p:cNvPr>
          <p:cNvSpPr/>
          <p:nvPr/>
        </p:nvSpPr>
        <p:spPr>
          <a:xfrm>
            <a:off x="394947" y="4339872"/>
            <a:ext cx="452120" cy="452120"/>
          </a:xfrm>
          <a:prstGeom prst="ellipse">
            <a:avLst/>
          </a:prstGeom>
          <a:solidFill>
            <a:srgbClr val="5C991F"/>
          </a:solidFill>
          <a:ln w="9525" cap="flat" cmpd="sng" algn="ctr">
            <a:noFill/>
            <a:prstDash val="solid"/>
          </a:ln>
          <a:effectLst/>
        </p:spPr>
        <p:txBody>
          <a:bodyPr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3</a:t>
            </a:r>
          </a:p>
        </p:txBody>
      </p:sp>
    </p:spTree>
    <p:extLst>
      <p:ext uri="{BB962C8B-B14F-4D97-AF65-F5344CB8AC3E}">
        <p14:creationId xmlns:p14="http://schemas.microsoft.com/office/powerpoint/2010/main" val="84656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9ED41-267E-6DBF-B190-2889D97FEEA8}"/>
              </a:ext>
            </a:extLst>
          </p:cNvPr>
          <p:cNvSpPr>
            <a:spLocks noGrp="1"/>
          </p:cNvSpPr>
          <p:nvPr>
            <p:ph type="title"/>
          </p:nvPr>
        </p:nvSpPr>
        <p:spPr/>
        <p:txBody>
          <a:bodyPr/>
          <a:lstStyle/>
          <a:p>
            <a:r>
              <a:rPr lang="en-NZ"/>
              <a:t>Who will the February changes apply to?</a:t>
            </a:r>
          </a:p>
        </p:txBody>
      </p:sp>
      <p:sp>
        <p:nvSpPr>
          <p:cNvPr id="3" name="Content Placeholder 2">
            <a:extLst>
              <a:ext uri="{FF2B5EF4-FFF2-40B4-BE49-F238E27FC236}">
                <a16:creationId xmlns:a16="http://schemas.microsoft.com/office/drawing/2014/main" id="{3C41FCE5-0C7B-565B-E5B8-8D950C494C3D}"/>
              </a:ext>
            </a:extLst>
          </p:cNvPr>
          <p:cNvSpPr>
            <a:spLocks noGrp="1"/>
          </p:cNvSpPr>
          <p:nvPr>
            <p:ph idx="1"/>
          </p:nvPr>
        </p:nvSpPr>
        <p:spPr>
          <a:xfrm>
            <a:off x="239350" y="1562986"/>
            <a:ext cx="11180018" cy="4356284"/>
          </a:xfrm>
        </p:spPr>
        <p:txBody>
          <a:bodyPr/>
          <a:lstStyle/>
          <a:p>
            <a:pPr>
              <a:spcAft>
                <a:spcPts val="1200"/>
              </a:spcAft>
            </a:pPr>
            <a:r>
              <a:rPr lang="en-NZ" sz="2000"/>
              <a:t>The February changes will apply to people who: </a:t>
            </a:r>
          </a:p>
          <a:p>
            <a:pPr lvl="1">
              <a:spcAft>
                <a:spcPts val="1200"/>
              </a:spcAft>
            </a:pPr>
            <a:r>
              <a:rPr lang="en-NZ" sz="2000"/>
              <a:t>Are entering</a:t>
            </a:r>
            <a:r>
              <a:rPr lang="en-US" sz="2000"/>
              <a:t> the disability support system</a:t>
            </a:r>
            <a:endParaRPr lang="en-NZ" sz="2000"/>
          </a:p>
          <a:p>
            <a:pPr lvl="1">
              <a:spcAft>
                <a:spcPts val="1200"/>
              </a:spcAft>
            </a:pPr>
            <a:r>
              <a:rPr lang="en-US" sz="2000"/>
              <a:t>currently receive disability support and require an urgent re-assessment (of their needs or funding), or</a:t>
            </a:r>
            <a:endParaRPr lang="en-NZ" sz="2000"/>
          </a:p>
          <a:p>
            <a:pPr lvl="1">
              <a:spcAft>
                <a:spcPts val="1200"/>
              </a:spcAft>
            </a:pPr>
            <a:r>
              <a:rPr lang="en-US" sz="2000"/>
              <a:t>currently receive disability support and are due for re-assessment </a:t>
            </a:r>
          </a:p>
          <a:p>
            <a:pPr>
              <a:spcAft>
                <a:spcPts val="1200"/>
              </a:spcAft>
            </a:pPr>
            <a:r>
              <a:rPr lang="en-US" sz="2000"/>
              <a:t>The changes do not apply to </a:t>
            </a:r>
            <a:r>
              <a:rPr lang="en-NZ" sz="2000"/>
              <a:t>people already using disability support services</a:t>
            </a:r>
            <a:r>
              <a:rPr lang="en-US" sz="2000"/>
              <a:t>, who will transition on reassessment. </a:t>
            </a:r>
            <a:endParaRPr lang="en-NZ" sz="2000"/>
          </a:p>
        </p:txBody>
      </p:sp>
    </p:spTree>
    <p:extLst>
      <p:ext uri="{BB962C8B-B14F-4D97-AF65-F5344CB8AC3E}">
        <p14:creationId xmlns:p14="http://schemas.microsoft.com/office/powerpoint/2010/main" val="2338471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57BD4-1F34-D4C2-ECCF-8E2D94CC6B6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494FCDD-4899-5C4F-B9FC-F48BCD61646A}"/>
              </a:ext>
            </a:extLst>
          </p:cNvPr>
          <p:cNvSpPr>
            <a:spLocks noGrp="1"/>
          </p:cNvSpPr>
          <p:nvPr>
            <p:ph type="title"/>
          </p:nvPr>
        </p:nvSpPr>
        <p:spPr/>
        <p:txBody>
          <a:bodyPr/>
          <a:lstStyle/>
          <a:p>
            <a:r>
              <a:rPr lang="en-NZ"/>
              <a:t>What will change in April?</a:t>
            </a:r>
          </a:p>
        </p:txBody>
      </p:sp>
      <p:sp>
        <p:nvSpPr>
          <p:cNvPr id="4" name="Content Placeholder 3">
            <a:extLst>
              <a:ext uri="{FF2B5EF4-FFF2-40B4-BE49-F238E27FC236}">
                <a16:creationId xmlns:a16="http://schemas.microsoft.com/office/drawing/2014/main" id="{7FF4D0CA-C612-8720-188A-82A3FBA70734}"/>
              </a:ext>
            </a:extLst>
          </p:cNvPr>
          <p:cNvSpPr>
            <a:spLocks noGrp="1"/>
          </p:cNvSpPr>
          <p:nvPr>
            <p:ph idx="1"/>
          </p:nvPr>
        </p:nvSpPr>
        <p:spPr>
          <a:xfrm>
            <a:off x="489098" y="1647481"/>
            <a:ext cx="11361120" cy="4245319"/>
          </a:xfrm>
          <a:noFill/>
        </p:spPr>
        <p:txBody>
          <a:bodyPr/>
          <a:lstStyle/>
          <a:p>
            <a:pPr marL="457200" indent="-457200">
              <a:buFont typeface="+mj-lt"/>
              <a:buAutoNum type="arabicPeriod"/>
            </a:pPr>
            <a:r>
              <a:rPr lang="en-NZ" sz="2000" b="1">
                <a:latin typeface="Roboto" panose="02000000000000000000" pitchFamily="2" charset="0"/>
                <a:ea typeface="Roboto" panose="02000000000000000000" pitchFamily="2" charset="0"/>
                <a:cs typeface="Roboto" panose="02000000000000000000" pitchFamily="2" charset="0"/>
              </a:rPr>
              <a:t>Flexible Funding Model</a:t>
            </a:r>
            <a:br>
              <a:rPr lang="en-NZ" sz="2000" b="1">
                <a:latin typeface="Roboto" panose="02000000000000000000" pitchFamily="2" charset="0"/>
                <a:ea typeface="Roboto" panose="02000000000000000000" pitchFamily="2" charset="0"/>
                <a:cs typeface="Roboto" panose="02000000000000000000" pitchFamily="2" charset="0"/>
              </a:rPr>
            </a:br>
            <a:r>
              <a:rPr lang="en-NZ" sz="2000">
                <a:latin typeface="Roboto" panose="02000000000000000000" pitchFamily="2" charset="0"/>
                <a:ea typeface="Roboto" panose="02000000000000000000" pitchFamily="2" charset="0"/>
                <a:cs typeface="Roboto" panose="02000000000000000000" pitchFamily="2" charset="0"/>
              </a:rPr>
              <a:t>Transition arrangements to Flexible Funding and a new tiered approach for managing flexible funding, including lifting the purchasing guidelines and introducing new allocation processes.</a:t>
            </a:r>
          </a:p>
          <a:p>
            <a:pPr marL="457200" indent="-457200">
              <a:buFont typeface="+mj-lt"/>
              <a:buAutoNum type="arabicPeriod"/>
            </a:pPr>
            <a:endParaRPr lang="en-NZ" sz="2000">
              <a:latin typeface="Roboto" panose="02000000000000000000" pitchFamily="2" charset="0"/>
              <a:ea typeface="Roboto" panose="02000000000000000000" pitchFamily="2" charset="0"/>
              <a:cs typeface="Roboto" panose="02000000000000000000" pitchFamily="2" charset="0"/>
            </a:endParaRP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NZ" sz="20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Budgets</a:t>
            </a:r>
            <a:br>
              <a:rPr kumimoji="0" lang="en-NZ" sz="20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br>
            <a:r>
              <a:rPr kumimoji="0" lang="en-NZ" sz="200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People using flexible funding will be allocated a budget so they know how much they can spend. </a:t>
            </a:r>
            <a:r>
              <a:rPr kumimoji="0" lang="en-NZ" sz="20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Budgets will be informed by how much flexible funding has been used in the past –  details on how budgets will be set are still being refined to ensure they reflect people’s needs, funding and spending. People will be expected to manage within this budget and will get guidance to help manage their budget.</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n-NZ" sz="20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457200" indent="-457200">
              <a:buFont typeface="+mj-lt"/>
              <a:buAutoNum type="arabicPeriod"/>
            </a:pPr>
            <a:endParaRPr lang="en-NZ" sz="1200">
              <a:latin typeface="Roboto" panose="02000000000000000000" pitchFamily="2" charset="0"/>
              <a:ea typeface="Roboto" panose="02000000000000000000" pitchFamily="2" charset="0"/>
              <a:cs typeface="Roboto" panose="02000000000000000000" pitchFamily="2" charset="0"/>
            </a:endParaRPr>
          </a:p>
        </p:txBody>
      </p:sp>
      <p:sp>
        <p:nvSpPr>
          <p:cNvPr id="5" name="Oval 4">
            <a:extLst>
              <a:ext uri="{FF2B5EF4-FFF2-40B4-BE49-F238E27FC236}">
                <a16:creationId xmlns:a16="http://schemas.microsoft.com/office/drawing/2014/main" id="{F2D05E11-9B72-5149-BE8C-3786E2CA01D6}"/>
              </a:ext>
            </a:extLst>
          </p:cNvPr>
          <p:cNvSpPr>
            <a:spLocks/>
          </p:cNvSpPr>
          <p:nvPr/>
        </p:nvSpPr>
        <p:spPr>
          <a:xfrm>
            <a:off x="377911" y="1716361"/>
            <a:ext cx="452120" cy="452120"/>
          </a:xfrm>
          <a:prstGeom prst="ellipse">
            <a:avLst/>
          </a:prstGeom>
          <a:solidFill>
            <a:srgbClr val="5C991F"/>
          </a:solidFill>
          <a:ln w="9525" cap="flat" cmpd="sng" algn="ctr">
            <a:noFill/>
            <a:prstDash val="solid"/>
          </a:ln>
          <a:effectLst/>
        </p:spPr>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1</a:t>
            </a:r>
          </a:p>
        </p:txBody>
      </p:sp>
      <p:sp>
        <p:nvSpPr>
          <p:cNvPr id="7" name="Oval 6">
            <a:extLst>
              <a:ext uri="{FF2B5EF4-FFF2-40B4-BE49-F238E27FC236}">
                <a16:creationId xmlns:a16="http://schemas.microsoft.com/office/drawing/2014/main" id="{3E5AAA5F-C1EA-3CD9-62E6-300970F59877}"/>
              </a:ext>
            </a:extLst>
          </p:cNvPr>
          <p:cNvSpPr>
            <a:spLocks/>
          </p:cNvSpPr>
          <p:nvPr/>
        </p:nvSpPr>
        <p:spPr>
          <a:xfrm>
            <a:off x="377911" y="2976880"/>
            <a:ext cx="452120" cy="452120"/>
          </a:xfrm>
          <a:prstGeom prst="ellipse">
            <a:avLst/>
          </a:prstGeom>
          <a:solidFill>
            <a:srgbClr val="5C991F"/>
          </a:solidFill>
          <a:ln w="9525" cap="flat" cmpd="sng" algn="ctr">
            <a:noFill/>
            <a:prstDash val="solid"/>
          </a:ln>
          <a:effectLst/>
        </p:spPr>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2</a:t>
            </a:r>
          </a:p>
        </p:txBody>
      </p:sp>
    </p:spTree>
    <p:extLst>
      <p:ext uri="{BB962C8B-B14F-4D97-AF65-F5344CB8AC3E}">
        <p14:creationId xmlns:p14="http://schemas.microsoft.com/office/powerpoint/2010/main" val="1134587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A449B-5226-8009-66CD-4D32FF65343B}"/>
              </a:ext>
            </a:extLst>
          </p:cNvPr>
          <p:cNvSpPr>
            <a:spLocks noGrp="1"/>
          </p:cNvSpPr>
          <p:nvPr>
            <p:ph type="title"/>
          </p:nvPr>
        </p:nvSpPr>
        <p:spPr/>
        <p:txBody>
          <a:bodyPr/>
          <a:lstStyle/>
          <a:p>
            <a:r>
              <a:rPr lang="en-NZ"/>
              <a:t>What is </a:t>
            </a:r>
            <a:r>
              <a:rPr lang="en-NZ" u="sng"/>
              <a:t>not</a:t>
            </a:r>
            <a:r>
              <a:rPr lang="en-NZ"/>
              <a:t> changing?</a:t>
            </a:r>
          </a:p>
        </p:txBody>
      </p:sp>
      <p:grpSp>
        <p:nvGrpSpPr>
          <p:cNvPr id="4" name="Group 3">
            <a:extLst>
              <a:ext uri="{FF2B5EF4-FFF2-40B4-BE49-F238E27FC236}">
                <a16:creationId xmlns:a16="http://schemas.microsoft.com/office/drawing/2014/main" id="{5B146848-B5C4-F391-A144-99BF69D1D2FE}"/>
              </a:ext>
            </a:extLst>
          </p:cNvPr>
          <p:cNvGrpSpPr/>
          <p:nvPr/>
        </p:nvGrpSpPr>
        <p:grpSpPr>
          <a:xfrm>
            <a:off x="569133" y="1397380"/>
            <a:ext cx="11053732" cy="553998"/>
            <a:chOff x="376265" y="2203009"/>
            <a:chExt cx="10768908" cy="553998"/>
          </a:xfrm>
        </p:grpSpPr>
        <p:sp>
          <p:nvSpPr>
            <p:cNvPr id="5" name="Oval 4">
              <a:extLst>
                <a:ext uri="{FF2B5EF4-FFF2-40B4-BE49-F238E27FC236}">
                  <a16:creationId xmlns:a16="http://schemas.microsoft.com/office/drawing/2014/main" id="{E7A111DF-4DBC-FF3D-B6A5-48E6F98AF37C}"/>
                </a:ext>
              </a:extLst>
            </p:cNvPr>
            <p:cNvSpPr>
              <a:spLocks/>
            </p:cNvSpPr>
            <p:nvPr/>
          </p:nvSpPr>
          <p:spPr>
            <a:xfrm>
              <a:off x="376265" y="2232347"/>
              <a:ext cx="452120" cy="452120"/>
            </a:xfrm>
            <a:prstGeom prst="ellipse">
              <a:avLst/>
            </a:prstGeom>
            <a:solidFill>
              <a:srgbClr val="5C991F"/>
            </a:solidFill>
            <a:ln w="9525" cap="flat" cmpd="sng" algn="ctr">
              <a:noFill/>
              <a:prstDash val="solid"/>
            </a:ln>
            <a:effectLst/>
          </p:spPr>
          <p:txBody>
            <a:bodyPr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1</a:t>
              </a:r>
            </a:p>
          </p:txBody>
        </p:sp>
        <p:sp>
          <p:nvSpPr>
            <p:cNvPr id="6" name="TextBox 5">
              <a:extLst>
                <a:ext uri="{FF2B5EF4-FFF2-40B4-BE49-F238E27FC236}">
                  <a16:creationId xmlns:a16="http://schemas.microsoft.com/office/drawing/2014/main" id="{71DF0406-4595-A629-4622-CA1617822951}"/>
                </a:ext>
              </a:extLst>
            </p:cNvPr>
            <p:cNvSpPr txBox="1">
              <a:spLocks/>
            </p:cNvSpPr>
            <p:nvPr/>
          </p:nvSpPr>
          <p:spPr>
            <a:xfrm>
              <a:off x="1046825" y="2203009"/>
              <a:ext cx="10098348" cy="553998"/>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2E2E38"/>
                  </a:solidFill>
                </a14:hiddenFill>
              </a:ext>
              <a:ext uri="{91240B29-F687-4F45-9708-019B960494DF}">
                <a14:hiddenLine xmlns:a14="http://schemas.microsoft.com/office/drawing/2010/main" w="9525" cap="flat" cmpd="sng" algn="ctr">
                  <a:solidFill>
                    <a:srgbClr val="747480"/>
                  </a:solidFill>
                  <a:prstDash val="solid"/>
                  <a:round/>
                  <a:headEnd type="none" w="med" len="med"/>
                  <a:tailEnd type="none" w="med" len="med"/>
                </a14:hiddenLine>
              </a:ext>
            </a:extLst>
          </p:spPr>
          <p:txBody>
            <a:bodyPr wrap="square" lIns="0" tIns="0" rIns="0" bIns="0">
              <a:spAutoFit/>
            </a:bodyPr>
            <a:lstStyle/>
            <a:p>
              <a:pPr>
                <a:buClr>
                  <a:srgbClr val="FFE600"/>
                </a:buClr>
                <a:defRPr/>
              </a:pPr>
              <a:r>
                <a:rPr lang="en-NZ" b="1">
                  <a:latin typeface="Roboto" panose="02000000000000000000" pitchFamily="2" charset="0"/>
                  <a:ea typeface="Roboto" panose="02000000000000000000" pitchFamily="2" charset="0"/>
                  <a:cs typeface="Roboto" panose="02000000000000000000" pitchFamily="2" charset="0"/>
                </a:rPr>
                <a:t>Eligibility criteria​: </a:t>
              </a:r>
              <a:r>
                <a:rPr lang="en-NZ">
                  <a:latin typeface="Roboto" panose="02000000000000000000" pitchFamily="2" charset="0"/>
                  <a:ea typeface="Roboto" panose="02000000000000000000" pitchFamily="2" charset="0"/>
                  <a:cs typeface="Roboto" panose="02000000000000000000" pitchFamily="2" charset="0"/>
                </a:rPr>
                <a:t>The criteria for who can access DSS remain the same. Disabled people will continue to receive the same level of choice for support and/or a service provider that best suits their needs.​</a:t>
              </a:r>
            </a:p>
          </p:txBody>
        </p:sp>
      </p:grpSp>
      <p:grpSp>
        <p:nvGrpSpPr>
          <p:cNvPr id="7" name="Group 6">
            <a:extLst>
              <a:ext uri="{FF2B5EF4-FFF2-40B4-BE49-F238E27FC236}">
                <a16:creationId xmlns:a16="http://schemas.microsoft.com/office/drawing/2014/main" id="{576147CC-B719-524D-D516-EC30D85D0E00}"/>
              </a:ext>
            </a:extLst>
          </p:cNvPr>
          <p:cNvGrpSpPr/>
          <p:nvPr/>
        </p:nvGrpSpPr>
        <p:grpSpPr>
          <a:xfrm>
            <a:off x="569132" y="2147968"/>
            <a:ext cx="11053733" cy="553998"/>
            <a:chOff x="376265" y="2913771"/>
            <a:chExt cx="10768909" cy="553998"/>
          </a:xfrm>
        </p:grpSpPr>
        <p:sp>
          <p:nvSpPr>
            <p:cNvPr id="8" name="Oval 7">
              <a:extLst>
                <a:ext uri="{FF2B5EF4-FFF2-40B4-BE49-F238E27FC236}">
                  <a16:creationId xmlns:a16="http://schemas.microsoft.com/office/drawing/2014/main" id="{4EAF0C2B-1A3A-D68F-024E-B2ACC2EE8B12}"/>
                </a:ext>
              </a:extLst>
            </p:cNvPr>
            <p:cNvSpPr>
              <a:spLocks/>
            </p:cNvSpPr>
            <p:nvPr/>
          </p:nvSpPr>
          <p:spPr>
            <a:xfrm>
              <a:off x="376265" y="2976209"/>
              <a:ext cx="452120" cy="452120"/>
            </a:xfrm>
            <a:prstGeom prst="ellipse">
              <a:avLst/>
            </a:prstGeom>
            <a:solidFill>
              <a:srgbClr val="5C991F"/>
            </a:solidFill>
            <a:ln w="9525" cap="flat" cmpd="sng" algn="ctr">
              <a:noFill/>
              <a:prstDash val="solid"/>
            </a:ln>
            <a:effectLst/>
          </p:spPr>
          <p:txBody>
            <a:bodyPr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2</a:t>
              </a:r>
            </a:p>
          </p:txBody>
        </p:sp>
        <p:sp>
          <p:nvSpPr>
            <p:cNvPr id="9" name="TextBox 8">
              <a:extLst>
                <a:ext uri="{FF2B5EF4-FFF2-40B4-BE49-F238E27FC236}">
                  <a16:creationId xmlns:a16="http://schemas.microsoft.com/office/drawing/2014/main" id="{00E2B7B3-9C35-CB9E-2347-25D3F967E01E}"/>
                </a:ext>
              </a:extLst>
            </p:cNvPr>
            <p:cNvSpPr txBox="1">
              <a:spLocks/>
            </p:cNvSpPr>
            <p:nvPr/>
          </p:nvSpPr>
          <p:spPr>
            <a:xfrm>
              <a:off x="1046826" y="2913771"/>
              <a:ext cx="10098348" cy="553998"/>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2E2E38"/>
                  </a:solidFill>
                </a14:hiddenFill>
              </a:ext>
              <a:ext uri="{91240B29-F687-4F45-9708-019B960494DF}">
                <a14:hiddenLine xmlns:a14="http://schemas.microsoft.com/office/drawing/2010/main" w="9525" cap="flat" cmpd="sng" algn="ctr">
                  <a:solidFill>
                    <a:srgbClr val="747480"/>
                  </a:solidFill>
                  <a:prstDash val="solid"/>
                  <a:round/>
                  <a:headEnd type="none" w="med" len="med"/>
                  <a:tailEnd type="none" w="med" len="med"/>
                </a14:hiddenLine>
              </a:ext>
            </a:extLst>
          </p:spPr>
          <p:txBody>
            <a:bodyPr wrap="square" lIns="0" tIns="0" rIns="0" bIns="0">
              <a:spAutoFit/>
            </a:bodyPr>
            <a:lstStyle/>
            <a:p>
              <a:pPr>
                <a:buClr>
                  <a:srgbClr val="FFE600"/>
                </a:buClr>
                <a:defRPr/>
              </a:pPr>
              <a:r>
                <a:rPr lang="en-NZ" b="1">
                  <a:latin typeface="Roboto" panose="02000000000000000000" pitchFamily="2" charset="0"/>
                  <a:ea typeface="Roboto" panose="02000000000000000000" pitchFamily="2" charset="0"/>
                  <a:cs typeface="Roboto" panose="02000000000000000000" pitchFamily="2" charset="0"/>
                </a:rPr>
                <a:t>Assessment timeframes:</a:t>
              </a:r>
              <a:r>
                <a:rPr lang="en-NZ">
                  <a:latin typeface="Roboto" panose="02000000000000000000" pitchFamily="2" charset="0"/>
                  <a:ea typeface="Roboto" panose="02000000000000000000" pitchFamily="2" charset="0"/>
                  <a:cs typeface="Roboto" panose="02000000000000000000" pitchFamily="2" charset="0"/>
                </a:rPr>
                <a:t>​ No change to timeframes for undertaking initial assessments for people who are new to disability support services.​</a:t>
              </a:r>
            </a:p>
          </p:txBody>
        </p:sp>
      </p:grpSp>
      <p:grpSp>
        <p:nvGrpSpPr>
          <p:cNvPr id="10" name="Group 9">
            <a:extLst>
              <a:ext uri="{FF2B5EF4-FFF2-40B4-BE49-F238E27FC236}">
                <a16:creationId xmlns:a16="http://schemas.microsoft.com/office/drawing/2014/main" id="{BCC56DEE-E9F2-82B9-108C-A07AA27E2F32}"/>
              </a:ext>
            </a:extLst>
          </p:cNvPr>
          <p:cNvGrpSpPr/>
          <p:nvPr/>
        </p:nvGrpSpPr>
        <p:grpSpPr>
          <a:xfrm>
            <a:off x="569133" y="3796738"/>
            <a:ext cx="11053733" cy="830997"/>
            <a:chOff x="376265" y="3967434"/>
            <a:chExt cx="10768909" cy="830997"/>
          </a:xfrm>
        </p:grpSpPr>
        <p:sp>
          <p:nvSpPr>
            <p:cNvPr id="11" name="Oval 10">
              <a:extLst>
                <a:ext uri="{FF2B5EF4-FFF2-40B4-BE49-F238E27FC236}">
                  <a16:creationId xmlns:a16="http://schemas.microsoft.com/office/drawing/2014/main" id="{74529EBB-4573-8BDA-8C32-E7A06919ADCA}"/>
                </a:ext>
              </a:extLst>
            </p:cNvPr>
            <p:cNvSpPr/>
            <p:nvPr/>
          </p:nvSpPr>
          <p:spPr>
            <a:xfrm>
              <a:off x="376265" y="4001596"/>
              <a:ext cx="452120" cy="452120"/>
            </a:xfrm>
            <a:prstGeom prst="ellipse">
              <a:avLst/>
            </a:prstGeom>
            <a:solidFill>
              <a:srgbClr val="5C991F"/>
            </a:solidFill>
            <a:ln w="9525" cap="flat" cmpd="sng" algn="ctr">
              <a:noFill/>
              <a:prstDash val="solid"/>
            </a:ln>
            <a:effectLst/>
          </p:spPr>
          <p:txBody>
            <a:bodyPr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IN" b="1" kern="0">
                  <a:solidFill>
                    <a:schemeClr val="bg1"/>
                  </a:solidFill>
                  <a:latin typeface="Roboto" panose="02000000000000000000" pitchFamily="2" charset="0"/>
                  <a:ea typeface="Roboto" panose="02000000000000000000" pitchFamily="2" charset="0"/>
                  <a:cs typeface="Roboto" panose="02000000000000000000" pitchFamily="2" charset="0"/>
                </a:rPr>
                <a:t>4</a:t>
              </a:r>
              <a:endParaRPr kumimoji="0" lang="en-IN" sz="1800" b="1" i="0" u="none" strike="noStrike" kern="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2" name="TextBox 11">
              <a:extLst>
                <a:ext uri="{FF2B5EF4-FFF2-40B4-BE49-F238E27FC236}">
                  <a16:creationId xmlns:a16="http://schemas.microsoft.com/office/drawing/2014/main" id="{B2DA2C5A-5742-8943-DF4C-DDFE34D0BE8F}"/>
                </a:ext>
              </a:extLst>
            </p:cNvPr>
            <p:cNvSpPr txBox="1">
              <a:spLocks/>
            </p:cNvSpPr>
            <p:nvPr/>
          </p:nvSpPr>
          <p:spPr>
            <a:xfrm>
              <a:off x="1046825" y="3967434"/>
              <a:ext cx="10098349" cy="830997"/>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2E2E38"/>
                  </a:solidFill>
                </a14:hiddenFill>
              </a:ext>
              <a:ext uri="{91240B29-F687-4F45-9708-019B960494DF}">
                <a14:hiddenLine xmlns:a14="http://schemas.microsoft.com/office/drawing/2010/main" w="9525" cap="flat" cmpd="sng" algn="ctr">
                  <a:solidFill>
                    <a:srgbClr val="747480"/>
                  </a:solidFill>
                  <a:prstDash val="solid"/>
                  <a:round/>
                  <a:headEnd type="none" w="med" len="med"/>
                  <a:tailEnd type="none" w="med" len="med"/>
                </a14:hiddenLine>
              </a:ext>
            </a:extLst>
          </p:spPr>
          <p:txBody>
            <a:bodyPr wrap="square" lIns="0" tIns="0" rIns="0" bIns="0">
              <a:spAutoFit/>
            </a:bodyPr>
            <a:lstStyle/>
            <a:p>
              <a:pPr>
                <a:buClr>
                  <a:srgbClr val="FFE600"/>
                </a:buClr>
                <a:defRPr/>
              </a:pPr>
              <a:r>
                <a:rPr lang="en-NZ" b="1">
                  <a:latin typeface="Roboto" panose="02000000000000000000" pitchFamily="2" charset="0"/>
                  <a:ea typeface="Roboto" panose="02000000000000000000" pitchFamily="2" charset="0"/>
                  <a:cs typeface="Roboto" panose="02000000000000000000" pitchFamily="2" charset="0"/>
                </a:rPr>
                <a:t>Holistic assessments remain optional:​ </a:t>
              </a:r>
              <a:r>
                <a:rPr lang="en-NZ">
                  <a:latin typeface="Roboto" panose="02000000000000000000" pitchFamily="2" charset="0"/>
                  <a:ea typeface="Roboto" panose="02000000000000000000" pitchFamily="2" charset="0"/>
                  <a:cs typeface="Roboto" panose="02000000000000000000" pitchFamily="2" charset="0"/>
                </a:rPr>
                <a:t>Broader assessments (e.g., life goals, non-DSS funded activities in the community) can still be completed, but are not compulsory. </a:t>
              </a:r>
              <a:r>
                <a:rPr lang="en-NZ" b="1">
                  <a:latin typeface="Roboto" panose="02000000000000000000" pitchFamily="2" charset="0"/>
                  <a:ea typeface="Roboto" panose="02000000000000000000" pitchFamily="2" charset="0"/>
                  <a:cs typeface="Roboto" panose="02000000000000000000" pitchFamily="2" charset="0"/>
                </a:rPr>
                <a:t>​</a:t>
              </a:r>
              <a:r>
                <a:rPr lang="en-NZ">
                  <a:latin typeface="Roboto" panose="02000000000000000000" pitchFamily="2" charset="0"/>
                  <a:ea typeface="Roboto" panose="02000000000000000000" pitchFamily="2" charset="0"/>
                  <a:cs typeface="Roboto" panose="02000000000000000000" pitchFamily="2" charset="0"/>
                </a:rPr>
                <a:t>However the standardised assessment components </a:t>
              </a:r>
              <a:r>
                <a:rPr lang="en-NZ" b="1" u="sng">
                  <a:latin typeface="Roboto" panose="02000000000000000000" pitchFamily="2" charset="0"/>
                  <a:ea typeface="Roboto" panose="02000000000000000000" pitchFamily="2" charset="0"/>
                  <a:cs typeface="Roboto" panose="02000000000000000000" pitchFamily="2" charset="0"/>
                </a:rPr>
                <a:t>must</a:t>
              </a:r>
              <a:r>
                <a:rPr lang="en-NZ">
                  <a:latin typeface="Roboto" panose="02000000000000000000" pitchFamily="2" charset="0"/>
                  <a:ea typeface="Roboto" panose="02000000000000000000" pitchFamily="2" charset="0"/>
                  <a:cs typeface="Roboto" panose="02000000000000000000" pitchFamily="2" charset="0"/>
                </a:rPr>
                <a:t> be entered in all cases.</a:t>
              </a:r>
            </a:p>
          </p:txBody>
        </p:sp>
      </p:grpSp>
      <p:grpSp>
        <p:nvGrpSpPr>
          <p:cNvPr id="13" name="Group 12">
            <a:extLst>
              <a:ext uri="{FF2B5EF4-FFF2-40B4-BE49-F238E27FC236}">
                <a16:creationId xmlns:a16="http://schemas.microsoft.com/office/drawing/2014/main" id="{01C4E34B-195F-EF23-CBE1-8661266644B7}"/>
              </a:ext>
            </a:extLst>
          </p:cNvPr>
          <p:cNvGrpSpPr/>
          <p:nvPr/>
        </p:nvGrpSpPr>
        <p:grpSpPr>
          <a:xfrm>
            <a:off x="569133" y="4824325"/>
            <a:ext cx="11053733" cy="553998"/>
            <a:chOff x="376265" y="4870626"/>
            <a:chExt cx="10768909" cy="553998"/>
          </a:xfrm>
        </p:grpSpPr>
        <p:sp>
          <p:nvSpPr>
            <p:cNvPr id="14" name="Oval 13">
              <a:extLst>
                <a:ext uri="{FF2B5EF4-FFF2-40B4-BE49-F238E27FC236}">
                  <a16:creationId xmlns:a16="http://schemas.microsoft.com/office/drawing/2014/main" id="{89D225A2-C329-DE52-AF97-DCE63C13A731}"/>
                </a:ext>
              </a:extLst>
            </p:cNvPr>
            <p:cNvSpPr/>
            <p:nvPr/>
          </p:nvSpPr>
          <p:spPr>
            <a:xfrm>
              <a:off x="376265" y="4904788"/>
              <a:ext cx="452120" cy="452120"/>
            </a:xfrm>
            <a:prstGeom prst="ellipse">
              <a:avLst/>
            </a:prstGeom>
            <a:solidFill>
              <a:srgbClr val="5C991F"/>
            </a:solidFill>
            <a:ln w="9525" cap="flat" cmpd="sng" algn="ctr">
              <a:noFill/>
              <a:prstDash val="solid"/>
            </a:ln>
            <a:effectLst/>
          </p:spPr>
          <p:txBody>
            <a:bodyPr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5</a:t>
              </a:r>
            </a:p>
          </p:txBody>
        </p:sp>
        <p:sp>
          <p:nvSpPr>
            <p:cNvPr id="15" name="TextBox 14">
              <a:extLst>
                <a:ext uri="{FF2B5EF4-FFF2-40B4-BE49-F238E27FC236}">
                  <a16:creationId xmlns:a16="http://schemas.microsoft.com/office/drawing/2014/main" id="{2A77FA58-4FC4-285B-3DD3-D539FB3106ED}"/>
                </a:ext>
              </a:extLst>
            </p:cNvPr>
            <p:cNvSpPr txBox="1">
              <a:spLocks/>
            </p:cNvSpPr>
            <p:nvPr/>
          </p:nvSpPr>
          <p:spPr>
            <a:xfrm>
              <a:off x="1046825" y="4870626"/>
              <a:ext cx="10098349" cy="553998"/>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2E2E38"/>
                  </a:solidFill>
                </a14:hiddenFill>
              </a:ext>
              <a:ext uri="{91240B29-F687-4F45-9708-019B960494DF}">
                <a14:hiddenLine xmlns:a14="http://schemas.microsoft.com/office/drawing/2010/main" w="9525" cap="flat" cmpd="sng" algn="ctr">
                  <a:solidFill>
                    <a:srgbClr val="747480"/>
                  </a:solidFill>
                  <a:prstDash val="solid"/>
                  <a:round/>
                  <a:headEnd type="none" w="med" len="med"/>
                  <a:tailEnd type="none" w="med" len="med"/>
                </a14:hiddenLine>
              </a:ext>
            </a:extLst>
          </p:spPr>
          <p:txBody>
            <a:bodyPr wrap="square" lIns="0" tIns="0" rIns="0" bIns="0">
              <a:spAutoFit/>
            </a:bodyPr>
            <a:lstStyle/>
            <a:p>
              <a:pPr>
                <a:buClr>
                  <a:srgbClr val="FFE600"/>
                </a:buClr>
                <a:defRPr/>
              </a:pPr>
              <a:r>
                <a:rPr lang="en-NZ" b="1">
                  <a:latin typeface="Roboto" panose="02000000000000000000" pitchFamily="2" charset="0"/>
                  <a:ea typeface="Roboto" panose="02000000000000000000" pitchFamily="2" charset="0"/>
                  <a:cs typeface="Roboto" panose="02000000000000000000" pitchFamily="2" charset="0"/>
                </a:rPr>
                <a:t>Existing plans of disabled people being supported:​ </a:t>
              </a:r>
              <a:r>
                <a:rPr lang="en-NZ">
                  <a:latin typeface="Roboto" panose="02000000000000000000" pitchFamily="2" charset="0"/>
                  <a:ea typeface="Roboto" panose="02000000000000000000" pitchFamily="2" charset="0"/>
                  <a:cs typeface="Roboto" panose="02000000000000000000" pitchFamily="2" charset="0"/>
                </a:rPr>
                <a:t>Disabled people currently being supported will transition to new plans and funding models over time, not immediately. ​</a:t>
              </a:r>
            </a:p>
          </p:txBody>
        </p:sp>
      </p:grpSp>
      <p:grpSp>
        <p:nvGrpSpPr>
          <p:cNvPr id="3" name="Group 2">
            <a:extLst>
              <a:ext uri="{FF2B5EF4-FFF2-40B4-BE49-F238E27FC236}">
                <a16:creationId xmlns:a16="http://schemas.microsoft.com/office/drawing/2014/main" id="{90C81C9D-D363-3599-740C-C3E1E15AAF50}"/>
              </a:ext>
            </a:extLst>
          </p:cNvPr>
          <p:cNvGrpSpPr/>
          <p:nvPr/>
        </p:nvGrpSpPr>
        <p:grpSpPr>
          <a:xfrm>
            <a:off x="569132" y="2986115"/>
            <a:ext cx="11053733" cy="614034"/>
            <a:chOff x="376265" y="5773562"/>
            <a:chExt cx="10768909" cy="614034"/>
          </a:xfrm>
        </p:grpSpPr>
        <p:sp>
          <p:nvSpPr>
            <p:cNvPr id="20" name="Oval 19">
              <a:extLst>
                <a:ext uri="{FF2B5EF4-FFF2-40B4-BE49-F238E27FC236}">
                  <a16:creationId xmlns:a16="http://schemas.microsoft.com/office/drawing/2014/main" id="{715C61D5-A067-9BEB-9B1E-AB8E284EE755}"/>
                </a:ext>
              </a:extLst>
            </p:cNvPr>
            <p:cNvSpPr/>
            <p:nvPr/>
          </p:nvSpPr>
          <p:spPr>
            <a:xfrm>
              <a:off x="376265" y="5773562"/>
              <a:ext cx="452120" cy="452120"/>
            </a:xfrm>
            <a:prstGeom prst="ellipse">
              <a:avLst/>
            </a:prstGeom>
            <a:solidFill>
              <a:srgbClr val="5C991F"/>
            </a:solidFill>
            <a:ln w="9525" cap="flat" cmpd="sng" algn="ctr">
              <a:noFill/>
              <a:prstDash val="solid"/>
            </a:ln>
            <a:effectLst/>
          </p:spPr>
          <p:txBody>
            <a:bodyPr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3</a:t>
              </a:r>
            </a:p>
          </p:txBody>
        </p:sp>
        <p:sp>
          <p:nvSpPr>
            <p:cNvPr id="21" name="TextBox 20">
              <a:extLst>
                <a:ext uri="{FF2B5EF4-FFF2-40B4-BE49-F238E27FC236}">
                  <a16:creationId xmlns:a16="http://schemas.microsoft.com/office/drawing/2014/main" id="{7FE9B1F9-4167-F0C8-E33B-36010D724C09}"/>
                </a:ext>
              </a:extLst>
            </p:cNvPr>
            <p:cNvSpPr txBox="1">
              <a:spLocks/>
            </p:cNvSpPr>
            <p:nvPr/>
          </p:nvSpPr>
          <p:spPr>
            <a:xfrm>
              <a:off x="1046825" y="5833598"/>
              <a:ext cx="10098349" cy="553998"/>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2E2E38"/>
                  </a:solidFill>
                </a14:hiddenFill>
              </a:ext>
              <a:ext uri="{91240B29-F687-4F45-9708-019B960494DF}">
                <a14:hiddenLine xmlns:a14="http://schemas.microsoft.com/office/drawing/2010/main" w="9525" cap="flat" cmpd="sng" algn="ctr">
                  <a:solidFill>
                    <a:srgbClr val="747480"/>
                  </a:solidFill>
                  <a:prstDash val="solid"/>
                  <a:round/>
                  <a:headEnd type="none" w="med" len="med"/>
                  <a:tailEnd type="none" w="med" len="med"/>
                </a14:hiddenLine>
              </a:ext>
            </a:extLst>
          </p:spPr>
          <p:txBody>
            <a:bodyPr wrap="square" lIns="0" tIns="0" rIns="0" bIns="0">
              <a:spAutoFit/>
            </a:bodyPr>
            <a:lstStyle/>
            <a:p>
              <a:pPr>
                <a:buClr>
                  <a:srgbClr val="FFE600"/>
                </a:buClr>
                <a:defRPr/>
              </a:pPr>
              <a:r>
                <a:rPr lang="en-NZ" b="1">
                  <a:latin typeface="Roboto" panose="02000000000000000000" pitchFamily="2" charset="0"/>
                  <a:ea typeface="Roboto" panose="02000000000000000000" pitchFamily="2" charset="0"/>
                  <a:cs typeface="Roboto" panose="02000000000000000000" pitchFamily="2" charset="0"/>
                </a:rPr>
                <a:t>Referral process and systems:​ </a:t>
              </a:r>
              <a:r>
                <a:rPr lang="en-NZ">
                  <a:latin typeface="Roboto" panose="02000000000000000000" pitchFamily="2" charset="0"/>
                  <a:ea typeface="Roboto" panose="02000000000000000000" pitchFamily="2" charset="0"/>
                  <a:cs typeface="Roboto" panose="02000000000000000000" pitchFamily="2" charset="0"/>
                </a:rPr>
                <a:t>The current referral process and use of Socrates for disabled people being supported is not changing.</a:t>
              </a:r>
            </a:p>
          </p:txBody>
        </p:sp>
      </p:grpSp>
    </p:spTree>
    <p:extLst>
      <p:ext uri="{BB962C8B-B14F-4D97-AF65-F5344CB8AC3E}">
        <p14:creationId xmlns:p14="http://schemas.microsoft.com/office/powerpoint/2010/main" val="417178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A2E3F-F029-6717-8884-E8549AE29D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C5A02B-5342-1F72-1F5C-30258CFF85DB}"/>
              </a:ext>
            </a:extLst>
          </p:cNvPr>
          <p:cNvSpPr>
            <a:spLocks noGrp="1"/>
          </p:cNvSpPr>
          <p:nvPr>
            <p:ph type="title"/>
          </p:nvPr>
        </p:nvSpPr>
        <p:spPr/>
        <p:txBody>
          <a:bodyPr/>
          <a:lstStyle/>
          <a:p>
            <a:r>
              <a:rPr lang="en-NZ"/>
              <a:t>Client safety and information security</a:t>
            </a:r>
          </a:p>
        </p:txBody>
      </p:sp>
      <p:grpSp>
        <p:nvGrpSpPr>
          <p:cNvPr id="4" name="Group 3">
            <a:extLst>
              <a:ext uri="{FF2B5EF4-FFF2-40B4-BE49-F238E27FC236}">
                <a16:creationId xmlns:a16="http://schemas.microsoft.com/office/drawing/2014/main" id="{024286E6-F79D-7456-F93C-B99307F35EF4}"/>
              </a:ext>
            </a:extLst>
          </p:cNvPr>
          <p:cNvGrpSpPr/>
          <p:nvPr/>
        </p:nvGrpSpPr>
        <p:grpSpPr>
          <a:xfrm>
            <a:off x="569133" y="1553351"/>
            <a:ext cx="10917269" cy="480935"/>
            <a:chOff x="376265" y="2203532"/>
            <a:chExt cx="10635961" cy="480935"/>
          </a:xfrm>
        </p:grpSpPr>
        <p:sp>
          <p:nvSpPr>
            <p:cNvPr id="5" name="Oval 4">
              <a:extLst>
                <a:ext uri="{FF2B5EF4-FFF2-40B4-BE49-F238E27FC236}">
                  <a16:creationId xmlns:a16="http://schemas.microsoft.com/office/drawing/2014/main" id="{0A3FBD16-EDAF-DE8C-7B38-33840887EBF0}"/>
                </a:ext>
              </a:extLst>
            </p:cNvPr>
            <p:cNvSpPr>
              <a:spLocks/>
            </p:cNvSpPr>
            <p:nvPr/>
          </p:nvSpPr>
          <p:spPr>
            <a:xfrm>
              <a:off x="376265" y="2232347"/>
              <a:ext cx="452120" cy="452120"/>
            </a:xfrm>
            <a:prstGeom prst="ellipse">
              <a:avLst/>
            </a:prstGeom>
            <a:solidFill>
              <a:srgbClr val="5C991F"/>
            </a:solidFill>
            <a:ln w="9525" cap="flat" cmpd="sng" algn="ctr">
              <a:noFill/>
              <a:prstDash val="solid"/>
            </a:ln>
            <a:effectLst/>
          </p:spPr>
          <p:txBody>
            <a:bodyPr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1</a:t>
              </a:r>
            </a:p>
          </p:txBody>
        </p:sp>
        <p:sp>
          <p:nvSpPr>
            <p:cNvPr id="6" name="TextBox 5">
              <a:extLst>
                <a:ext uri="{FF2B5EF4-FFF2-40B4-BE49-F238E27FC236}">
                  <a16:creationId xmlns:a16="http://schemas.microsoft.com/office/drawing/2014/main" id="{0FD89786-3419-E287-252C-3385E466EB49}"/>
                </a:ext>
              </a:extLst>
            </p:cNvPr>
            <p:cNvSpPr txBox="1">
              <a:spLocks/>
            </p:cNvSpPr>
            <p:nvPr/>
          </p:nvSpPr>
          <p:spPr>
            <a:xfrm>
              <a:off x="913878" y="2203532"/>
              <a:ext cx="10098348" cy="276999"/>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2E2E38"/>
                  </a:solidFill>
                </a14:hiddenFill>
              </a:ext>
              <a:ext uri="{91240B29-F687-4F45-9708-019B960494DF}">
                <a14:hiddenLine xmlns:a14="http://schemas.microsoft.com/office/drawing/2010/main" w="9525" cap="flat" cmpd="sng" algn="ctr">
                  <a:solidFill>
                    <a:srgbClr val="747480"/>
                  </a:solidFill>
                  <a:prstDash val="solid"/>
                  <a:round/>
                  <a:headEnd type="none" w="med" len="med"/>
                  <a:tailEnd type="none" w="med" len="med"/>
                </a14:hiddenLine>
              </a:ext>
            </a:extLst>
          </p:spPr>
          <p:txBody>
            <a:bodyPr wrap="square" lIns="0" tIns="0" rIns="0" bIns="0">
              <a:spAutoFit/>
            </a:bodyPr>
            <a:lstStyle/>
            <a:p>
              <a:pPr>
                <a:buClr>
                  <a:srgbClr val="FFE600"/>
                </a:buClr>
                <a:defRPr/>
              </a:pPr>
              <a:r>
                <a:rPr lang="en-NZ">
                  <a:latin typeface="Roboto" panose="02000000000000000000" pitchFamily="2" charset="0"/>
                  <a:ea typeface="Roboto" panose="02000000000000000000" pitchFamily="2" charset="0"/>
                  <a:cs typeface="Roboto" panose="02000000000000000000" pitchFamily="2" charset="0"/>
                </a:rPr>
                <a:t>Use only the official weblink that has been provided to access the OBIR application </a:t>
              </a:r>
              <a:r>
                <a:rPr lang="en-NZ" b="1">
                  <a:latin typeface="Roboto" panose="02000000000000000000" pitchFamily="2" charset="0"/>
                  <a:ea typeface="Roboto" panose="02000000000000000000" pitchFamily="2" charset="0"/>
                  <a:cs typeface="Roboto" panose="02000000000000000000" pitchFamily="2" charset="0"/>
                </a:rPr>
                <a:t> </a:t>
              </a:r>
              <a:endParaRPr lang="en-NZ">
                <a:latin typeface="Roboto" panose="02000000000000000000" pitchFamily="2" charset="0"/>
                <a:ea typeface="Roboto" panose="02000000000000000000" pitchFamily="2" charset="0"/>
                <a:cs typeface="Roboto" panose="02000000000000000000" pitchFamily="2" charset="0"/>
              </a:endParaRPr>
            </a:p>
          </p:txBody>
        </p:sp>
      </p:grpSp>
      <p:grpSp>
        <p:nvGrpSpPr>
          <p:cNvPr id="7" name="Group 6">
            <a:extLst>
              <a:ext uri="{FF2B5EF4-FFF2-40B4-BE49-F238E27FC236}">
                <a16:creationId xmlns:a16="http://schemas.microsoft.com/office/drawing/2014/main" id="{5D77D87E-5FD7-EF69-7B5C-A45BC5487E07}"/>
              </a:ext>
            </a:extLst>
          </p:cNvPr>
          <p:cNvGrpSpPr/>
          <p:nvPr/>
        </p:nvGrpSpPr>
        <p:grpSpPr>
          <a:xfrm>
            <a:off x="569132" y="2128132"/>
            <a:ext cx="11053731" cy="452292"/>
            <a:chOff x="376265" y="2976209"/>
            <a:chExt cx="10768907" cy="452120"/>
          </a:xfrm>
        </p:grpSpPr>
        <p:sp>
          <p:nvSpPr>
            <p:cNvPr id="8" name="Oval 7">
              <a:extLst>
                <a:ext uri="{FF2B5EF4-FFF2-40B4-BE49-F238E27FC236}">
                  <a16:creationId xmlns:a16="http://schemas.microsoft.com/office/drawing/2014/main" id="{D806C743-75B3-70E8-7C80-D06872E5315D}"/>
                </a:ext>
              </a:extLst>
            </p:cNvPr>
            <p:cNvSpPr>
              <a:spLocks/>
            </p:cNvSpPr>
            <p:nvPr/>
          </p:nvSpPr>
          <p:spPr>
            <a:xfrm>
              <a:off x="376265" y="2976209"/>
              <a:ext cx="452120" cy="452120"/>
            </a:xfrm>
            <a:prstGeom prst="ellipse">
              <a:avLst/>
            </a:prstGeom>
            <a:solidFill>
              <a:srgbClr val="5C991F"/>
            </a:solidFill>
            <a:ln w="9525" cap="flat" cmpd="sng" algn="ctr">
              <a:noFill/>
              <a:prstDash val="solid"/>
            </a:ln>
            <a:effectLst/>
          </p:spPr>
          <p:txBody>
            <a:bodyPr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2</a:t>
              </a:r>
            </a:p>
          </p:txBody>
        </p:sp>
        <p:sp>
          <p:nvSpPr>
            <p:cNvPr id="9" name="TextBox 8">
              <a:extLst>
                <a:ext uri="{FF2B5EF4-FFF2-40B4-BE49-F238E27FC236}">
                  <a16:creationId xmlns:a16="http://schemas.microsoft.com/office/drawing/2014/main" id="{0D2E0FD8-E644-D754-6D56-F0C4A7E8B19A}"/>
                </a:ext>
              </a:extLst>
            </p:cNvPr>
            <p:cNvSpPr txBox="1">
              <a:spLocks/>
            </p:cNvSpPr>
            <p:nvPr/>
          </p:nvSpPr>
          <p:spPr>
            <a:xfrm>
              <a:off x="1046824" y="2994691"/>
              <a:ext cx="10098348" cy="276999"/>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2E2E38"/>
                  </a:solidFill>
                </a14:hiddenFill>
              </a:ext>
              <a:ext uri="{91240B29-F687-4F45-9708-019B960494DF}">
                <a14:hiddenLine xmlns:a14="http://schemas.microsoft.com/office/drawing/2010/main" w="9525" cap="flat" cmpd="sng" algn="ctr">
                  <a:solidFill>
                    <a:srgbClr val="747480"/>
                  </a:solidFill>
                  <a:prstDash val="solid"/>
                  <a:round/>
                  <a:headEnd type="none" w="med" len="med"/>
                  <a:tailEnd type="none" w="med" len="med"/>
                </a14:hiddenLine>
              </a:ext>
            </a:extLst>
          </p:spPr>
          <p:txBody>
            <a:bodyPr wrap="square" lIns="0" tIns="0" rIns="0" bIns="0">
              <a:spAutoFit/>
            </a:bodyPr>
            <a:lstStyle/>
            <a:p>
              <a:pPr lvl="0"/>
              <a:r>
                <a:rPr lang="en-NZ"/>
                <a:t>Make sure that you log out of your OBIR session once you’re done.</a:t>
              </a:r>
            </a:p>
          </p:txBody>
        </p:sp>
      </p:grpSp>
      <p:grpSp>
        <p:nvGrpSpPr>
          <p:cNvPr id="10" name="Group 9">
            <a:extLst>
              <a:ext uri="{FF2B5EF4-FFF2-40B4-BE49-F238E27FC236}">
                <a16:creationId xmlns:a16="http://schemas.microsoft.com/office/drawing/2014/main" id="{49DC83F8-58EC-38BB-39C9-2E4DBD78FA73}"/>
              </a:ext>
            </a:extLst>
          </p:cNvPr>
          <p:cNvGrpSpPr/>
          <p:nvPr/>
        </p:nvGrpSpPr>
        <p:grpSpPr>
          <a:xfrm>
            <a:off x="569133" y="3531562"/>
            <a:ext cx="11053733" cy="553998"/>
            <a:chOff x="376265" y="3967434"/>
            <a:chExt cx="10768909" cy="553998"/>
          </a:xfrm>
        </p:grpSpPr>
        <p:sp>
          <p:nvSpPr>
            <p:cNvPr id="11" name="Oval 10">
              <a:extLst>
                <a:ext uri="{FF2B5EF4-FFF2-40B4-BE49-F238E27FC236}">
                  <a16:creationId xmlns:a16="http://schemas.microsoft.com/office/drawing/2014/main" id="{92148EA4-C75E-F3EA-A905-5E887586AF8D}"/>
                </a:ext>
              </a:extLst>
            </p:cNvPr>
            <p:cNvSpPr/>
            <p:nvPr/>
          </p:nvSpPr>
          <p:spPr>
            <a:xfrm>
              <a:off x="376265" y="4001596"/>
              <a:ext cx="452120" cy="452120"/>
            </a:xfrm>
            <a:prstGeom prst="ellipse">
              <a:avLst/>
            </a:prstGeom>
            <a:solidFill>
              <a:srgbClr val="5C991F"/>
            </a:solidFill>
            <a:ln w="9525" cap="flat" cmpd="sng" algn="ctr">
              <a:noFill/>
              <a:prstDash val="solid"/>
            </a:ln>
            <a:effectLst/>
          </p:spPr>
          <p:txBody>
            <a:bodyPr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IN" b="1" kern="0">
                  <a:solidFill>
                    <a:schemeClr val="bg1"/>
                  </a:solidFill>
                  <a:latin typeface="Roboto" panose="02000000000000000000" pitchFamily="2" charset="0"/>
                  <a:ea typeface="Roboto" panose="02000000000000000000" pitchFamily="2" charset="0"/>
                  <a:cs typeface="Roboto" panose="02000000000000000000" pitchFamily="2" charset="0"/>
                </a:rPr>
                <a:t>4</a:t>
              </a:r>
              <a:endParaRPr kumimoji="0" lang="en-IN" sz="1800" b="1" i="0" u="none" strike="noStrike" kern="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2" name="TextBox 11">
              <a:extLst>
                <a:ext uri="{FF2B5EF4-FFF2-40B4-BE49-F238E27FC236}">
                  <a16:creationId xmlns:a16="http://schemas.microsoft.com/office/drawing/2014/main" id="{5506344C-9E34-21C9-B98D-D251E8A367AC}"/>
                </a:ext>
              </a:extLst>
            </p:cNvPr>
            <p:cNvSpPr txBox="1">
              <a:spLocks/>
            </p:cNvSpPr>
            <p:nvPr/>
          </p:nvSpPr>
          <p:spPr>
            <a:xfrm>
              <a:off x="1046825" y="3967434"/>
              <a:ext cx="10098349" cy="553998"/>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2E2E38"/>
                  </a:solidFill>
                </a14:hiddenFill>
              </a:ext>
              <a:ext uri="{91240B29-F687-4F45-9708-019B960494DF}">
                <a14:hiddenLine xmlns:a14="http://schemas.microsoft.com/office/drawing/2010/main" w="9525" cap="flat" cmpd="sng" algn="ctr">
                  <a:solidFill>
                    <a:srgbClr val="747480"/>
                  </a:solidFill>
                  <a:prstDash val="solid"/>
                  <a:round/>
                  <a:headEnd type="none" w="med" len="med"/>
                  <a:tailEnd type="none" w="med" len="med"/>
                </a14:hiddenLine>
              </a:ext>
            </a:extLst>
          </p:spPr>
          <p:txBody>
            <a:bodyPr wrap="square" lIns="0" tIns="0" rIns="0" bIns="0">
              <a:spAutoFit/>
            </a:bodyPr>
            <a:lstStyle/>
            <a:p>
              <a:pPr>
                <a:buClr>
                  <a:srgbClr val="FFE600"/>
                </a:buClr>
                <a:defRPr/>
              </a:pPr>
              <a:r>
                <a:rPr lang="en-NZ"/>
                <a:t>OBIR uses the Microsoft Authenticator App to validate your credentials. Please ensure this App is kept up to date</a:t>
              </a:r>
              <a:endParaRPr lang="en-NZ">
                <a:latin typeface="Roboto" panose="02000000000000000000" pitchFamily="2" charset="0"/>
                <a:ea typeface="Roboto" panose="02000000000000000000" pitchFamily="2" charset="0"/>
                <a:cs typeface="Roboto" panose="02000000000000000000" pitchFamily="2" charset="0"/>
              </a:endParaRPr>
            </a:p>
          </p:txBody>
        </p:sp>
      </p:grpSp>
      <p:grpSp>
        <p:nvGrpSpPr>
          <p:cNvPr id="13" name="Group 12">
            <a:extLst>
              <a:ext uri="{FF2B5EF4-FFF2-40B4-BE49-F238E27FC236}">
                <a16:creationId xmlns:a16="http://schemas.microsoft.com/office/drawing/2014/main" id="{9AE75713-893F-E701-89B6-E28D38D0B436}"/>
              </a:ext>
            </a:extLst>
          </p:cNvPr>
          <p:cNvGrpSpPr/>
          <p:nvPr/>
        </p:nvGrpSpPr>
        <p:grpSpPr>
          <a:xfrm>
            <a:off x="569133" y="4178794"/>
            <a:ext cx="10597476" cy="553998"/>
            <a:chOff x="376265" y="4892607"/>
            <a:chExt cx="10324408" cy="553998"/>
          </a:xfrm>
        </p:grpSpPr>
        <p:sp>
          <p:nvSpPr>
            <p:cNvPr id="14" name="Oval 13">
              <a:extLst>
                <a:ext uri="{FF2B5EF4-FFF2-40B4-BE49-F238E27FC236}">
                  <a16:creationId xmlns:a16="http://schemas.microsoft.com/office/drawing/2014/main" id="{09C52D8F-FF79-632D-D8CD-485C85ACE2DF}"/>
                </a:ext>
              </a:extLst>
            </p:cNvPr>
            <p:cNvSpPr/>
            <p:nvPr/>
          </p:nvSpPr>
          <p:spPr>
            <a:xfrm>
              <a:off x="376265" y="4904788"/>
              <a:ext cx="452120" cy="452120"/>
            </a:xfrm>
            <a:prstGeom prst="ellipse">
              <a:avLst/>
            </a:prstGeom>
            <a:solidFill>
              <a:srgbClr val="5C991F"/>
            </a:solidFill>
            <a:ln w="9525" cap="flat" cmpd="sng" algn="ctr">
              <a:noFill/>
              <a:prstDash val="solid"/>
            </a:ln>
            <a:effectLst/>
          </p:spPr>
          <p:txBody>
            <a:bodyPr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5</a:t>
              </a:r>
            </a:p>
          </p:txBody>
        </p:sp>
        <p:sp>
          <p:nvSpPr>
            <p:cNvPr id="15" name="TextBox 14">
              <a:extLst>
                <a:ext uri="{FF2B5EF4-FFF2-40B4-BE49-F238E27FC236}">
                  <a16:creationId xmlns:a16="http://schemas.microsoft.com/office/drawing/2014/main" id="{AF042D93-FF85-7E21-BCD4-9D62EEA8F70C}"/>
                </a:ext>
              </a:extLst>
            </p:cNvPr>
            <p:cNvSpPr txBox="1">
              <a:spLocks/>
            </p:cNvSpPr>
            <p:nvPr/>
          </p:nvSpPr>
          <p:spPr>
            <a:xfrm>
              <a:off x="602324" y="4892607"/>
              <a:ext cx="10098349" cy="553998"/>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2E2E38"/>
                  </a:solidFill>
                </a14:hiddenFill>
              </a:ext>
              <a:ext uri="{91240B29-F687-4F45-9708-019B960494DF}">
                <a14:hiddenLine xmlns:a14="http://schemas.microsoft.com/office/drawing/2010/main" w="9525" cap="flat" cmpd="sng" algn="ctr">
                  <a:solidFill>
                    <a:srgbClr val="747480"/>
                  </a:solidFill>
                  <a:prstDash val="solid"/>
                  <a:round/>
                  <a:headEnd type="none" w="med" len="med"/>
                  <a:tailEnd type="none" w="med" len="med"/>
                </a14:hiddenLine>
              </a:ext>
            </a:extLst>
          </p:spPr>
          <p:txBody>
            <a:bodyPr wrap="square" lIns="0" tIns="0" rIns="0" bIns="0">
              <a:spAutoFit/>
            </a:bodyPr>
            <a:lstStyle/>
            <a:p>
              <a:pPr lvl="1"/>
              <a:r>
                <a:rPr lang="en-NZ"/>
                <a:t>Remember: Don't open emails or click on links in emails from people you don't know and don't be tricked into giving out login and password details - MSD / DSS will never ask for these.</a:t>
              </a:r>
              <a:endParaRPr lang="en-NZ" sz="2800"/>
            </a:p>
          </p:txBody>
        </p:sp>
      </p:grpSp>
      <p:grpSp>
        <p:nvGrpSpPr>
          <p:cNvPr id="3" name="Group 2">
            <a:extLst>
              <a:ext uri="{FF2B5EF4-FFF2-40B4-BE49-F238E27FC236}">
                <a16:creationId xmlns:a16="http://schemas.microsoft.com/office/drawing/2014/main" id="{010EC50A-1A2D-E746-F5F1-99019DA91C75}"/>
              </a:ext>
            </a:extLst>
          </p:cNvPr>
          <p:cNvGrpSpPr/>
          <p:nvPr/>
        </p:nvGrpSpPr>
        <p:grpSpPr>
          <a:xfrm>
            <a:off x="569132" y="2607331"/>
            <a:ext cx="11053732" cy="830997"/>
            <a:chOff x="376265" y="5659954"/>
            <a:chExt cx="10768908" cy="830997"/>
          </a:xfrm>
        </p:grpSpPr>
        <p:sp>
          <p:nvSpPr>
            <p:cNvPr id="20" name="Oval 19">
              <a:extLst>
                <a:ext uri="{FF2B5EF4-FFF2-40B4-BE49-F238E27FC236}">
                  <a16:creationId xmlns:a16="http://schemas.microsoft.com/office/drawing/2014/main" id="{09FE568B-8C10-0E2B-9C82-EC98FF250FDD}"/>
                </a:ext>
              </a:extLst>
            </p:cNvPr>
            <p:cNvSpPr/>
            <p:nvPr/>
          </p:nvSpPr>
          <p:spPr>
            <a:xfrm>
              <a:off x="376265" y="5773562"/>
              <a:ext cx="452120" cy="452120"/>
            </a:xfrm>
            <a:prstGeom prst="ellipse">
              <a:avLst/>
            </a:prstGeom>
            <a:solidFill>
              <a:srgbClr val="5C991F"/>
            </a:solidFill>
            <a:ln w="9525" cap="flat" cmpd="sng" algn="ctr">
              <a:noFill/>
              <a:prstDash val="solid"/>
            </a:ln>
            <a:effectLst/>
          </p:spPr>
          <p:txBody>
            <a:bodyPr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3</a:t>
              </a:r>
            </a:p>
          </p:txBody>
        </p:sp>
        <p:sp>
          <p:nvSpPr>
            <p:cNvPr id="21" name="TextBox 20">
              <a:extLst>
                <a:ext uri="{FF2B5EF4-FFF2-40B4-BE49-F238E27FC236}">
                  <a16:creationId xmlns:a16="http://schemas.microsoft.com/office/drawing/2014/main" id="{A1D6FC2D-18C8-9F26-8E55-A1FE740B2194}"/>
                </a:ext>
              </a:extLst>
            </p:cNvPr>
            <p:cNvSpPr txBox="1">
              <a:spLocks/>
            </p:cNvSpPr>
            <p:nvPr/>
          </p:nvSpPr>
          <p:spPr>
            <a:xfrm>
              <a:off x="1046824" y="5659954"/>
              <a:ext cx="10098349" cy="830997"/>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2E2E38"/>
                  </a:solidFill>
                </a14:hiddenFill>
              </a:ext>
              <a:ext uri="{91240B29-F687-4F45-9708-019B960494DF}">
                <a14:hiddenLine xmlns:a14="http://schemas.microsoft.com/office/drawing/2010/main" w="9525" cap="flat" cmpd="sng" algn="ctr">
                  <a:solidFill>
                    <a:srgbClr val="747480"/>
                  </a:solidFill>
                  <a:prstDash val="solid"/>
                  <a:round/>
                  <a:headEnd type="none" w="med" len="med"/>
                  <a:tailEnd type="none" w="med" len="med"/>
                </a14:hiddenLine>
              </a:ext>
            </a:extLst>
          </p:spPr>
          <p:txBody>
            <a:bodyPr wrap="square" lIns="0" tIns="0" rIns="0" bIns="0">
              <a:spAutoFit/>
            </a:bodyPr>
            <a:lstStyle/>
            <a:p>
              <a:pPr lvl="0"/>
              <a:r>
                <a:rPr lang="en-NZ"/>
                <a:t>Delete any temporary or working information from local or shared drives any personal information used to asses the disabled person's needs once their funding allocation has been calculated and the relevant information has been recorded in OBIR</a:t>
              </a:r>
            </a:p>
          </p:txBody>
        </p:sp>
      </p:grpSp>
      <p:sp>
        <p:nvSpPr>
          <p:cNvPr id="18" name="TextBox 17">
            <a:extLst>
              <a:ext uri="{FF2B5EF4-FFF2-40B4-BE49-F238E27FC236}">
                <a16:creationId xmlns:a16="http://schemas.microsoft.com/office/drawing/2014/main" id="{A4AE4EBA-1596-9C9E-45DD-38F346183FB4}"/>
              </a:ext>
            </a:extLst>
          </p:cNvPr>
          <p:cNvSpPr txBox="1">
            <a:spLocks/>
          </p:cNvSpPr>
          <p:nvPr/>
        </p:nvSpPr>
        <p:spPr>
          <a:xfrm>
            <a:off x="950976" y="1129156"/>
            <a:ext cx="10705417" cy="276999"/>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2E2E38"/>
                </a:solidFill>
              </a14:hiddenFill>
            </a:ext>
            <a:ext uri="{91240B29-F687-4F45-9708-019B960494DF}">
              <a14:hiddenLine xmlns:a14="http://schemas.microsoft.com/office/drawing/2010/main" w="9525" cap="flat" cmpd="sng" algn="ctr">
                <a:solidFill>
                  <a:srgbClr val="747480"/>
                </a:solidFill>
                <a:prstDash val="solid"/>
                <a:round/>
                <a:headEnd type="none" w="med" len="med"/>
                <a:tailEnd type="none" w="med" len="med"/>
              </a14:hiddenLine>
            </a:ext>
          </a:extLst>
        </p:spPr>
        <p:txBody>
          <a:bodyPr wrap="square" lIns="0" tIns="0" rIns="0" bIns="0">
            <a:spAutoFit/>
          </a:bodyPr>
          <a:lstStyle/>
          <a:p>
            <a:pPr>
              <a:buClr>
                <a:srgbClr val="FFE600"/>
              </a:buClr>
              <a:defRPr/>
            </a:pPr>
            <a:r>
              <a:rPr lang="en-NZ" b="1">
                <a:latin typeface="Roboto" panose="02000000000000000000" pitchFamily="2" charset="0"/>
                <a:ea typeface="Roboto" panose="02000000000000000000" pitchFamily="2" charset="0"/>
                <a:cs typeface="Roboto" panose="02000000000000000000" pitchFamily="2" charset="0"/>
              </a:rPr>
              <a:t>This is a shared responsibility, involving all parties who work together to support Disabled people </a:t>
            </a:r>
          </a:p>
        </p:txBody>
      </p:sp>
      <p:grpSp>
        <p:nvGrpSpPr>
          <p:cNvPr id="19" name="Group 18">
            <a:extLst>
              <a:ext uri="{FF2B5EF4-FFF2-40B4-BE49-F238E27FC236}">
                <a16:creationId xmlns:a16="http://schemas.microsoft.com/office/drawing/2014/main" id="{9A44D484-1B85-B191-146A-1F3F7D155495}"/>
              </a:ext>
            </a:extLst>
          </p:cNvPr>
          <p:cNvGrpSpPr/>
          <p:nvPr/>
        </p:nvGrpSpPr>
        <p:grpSpPr>
          <a:xfrm>
            <a:off x="547797" y="4800575"/>
            <a:ext cx="11075067" cy="452120"/>
            <a:chOff x="376265" y="4904788"/>
            <a:chExt cx="10789693" cy="452120"/>
          </a:xfrm>
        </p:grpSpPr>
        <p:sp>
          <p:nvSpPr>
            <p:cNvPr id="22" name="Oval 21">
              <a:extLst>
                <a:ext uri="{FF2B5EF4-FFF2-40B4-BE49-F238E27FC236}">
                  <a16:creationId xmlns:a16="http://schemas.microsoft.com/office/drawing/2014/main" id="{A9D56AB2-788F-0E3B-9C5E-522A4BCC6B03}"/>
                </a:ext>
              </a:extLst>
            </p:cNvPr>
            <p:cNvSpPr/>
            <p:nvPr/>
          </p:nvSpPr>
          <p:spPr>
            <a:xfrm>
              <a:off x="376265" y="4904788"/>
              <a:ext cx="452120" cy="452120"/>
            </a:xfrm>
            <a:prstGeom prst="ellipse">
              <a:avLst/>
            </a:prstGeom>
            <a:solidFill>
              <a:srgbClr val="5C991F"/>
            </a:solidFill>
            <a:ln w="9525" cap="flat" cmpd="sng" algn="ctr">
              <a:noFill/>
              <a:prstDash val="solid"/>
            </a:ln>
            <a:effectLst/>
          </p:spPr>
          <p:txBody>
            <a:bodyPr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6</a:t>
              </a:r>
            </a:p>
          </p:txBody>
        </p:sp>
        <p:sp>
          <p:nvSpPr>
            <p:cNvPr id="23" name="TextBox 22">
              <a:extLst>
                <a:ext uri="{FF2B5EF4-FFF2-40B4-BE49-F238E27FC236}">
                  <a16:creationId xmlns:a16="http://schemas.microsoft.com/office/drawing/2014/main" id="{D201D0EA-45A2-8A42-A228-13835C98BDF8}"/>
                </a:ext>
              </a:extLst>
            </p:cNvPr>
            <p:cNvSpPr txBox="1">
              <a:spLocks/>
            </p:cNvSpPr>
            <p:nvPr/>
          </p:nvSpPr>
          <p:spPr>
            <a:xfrm>
              <a:off x="1067609" y="4988879"/>
              <a:ext cx="10098349" cy="276999"/>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2E2E38"/>
                  </a:solidFill>
                </a14:hiddenFill>
              </a:ext>
              <a:ext uri="{91240B29-F687-4F45-9708-019B960494DF}">
                <a14:hiddenLine xmlns:a14="http://schemas.microsoft.com/office/drawing/2010/main" w="9525" cap="flat" cmpd="sng" algn="ctr">
                  <a:solidFill>
                    <a:srgbClr val="747480"/>
                  </a:solidFill>
                  <a:prstDash val="solid"/>
                  <a:round/>
                  <a:headEnd type="none" w="med" len="med"/>
                  <a:tailEnd type="none" w="med" len="med"/>
                </a14:hiddenLine>
              </a:ext>
            </a:extLst>
          </p:spPr>
          <p:txBody>
            <a:bodyPr wrap="square" lIns="0" tIns="0" rIns="0" bIns="0">
              <a:spAutoFit/>
            </a:bodyPr>
            <a:lstStyle/>
            <a:p>
              <a:pPr lvl="0"/>
              <a:r>
                <a:rPr lang="en-NZ"/>
                <a:t>Don’t take screenshots or screen recordings of the OBIR tool.</a:t>
              </a:r>
              <a:endParaRPr lang="en-NZ" sz="2800"/>
            </a:p>
          </p:txBody>
        </p:sp>
      </p:grpSp>
      <p:grpSp>
        <p:nvGrpSpPr>
          <p:cNvPr id="24" name="Group 23">
            <a:extLst>
              <a:ext uri="{FF2B5EF4-FFF2-40B4-BE49-F238E27FC236}">
                <a16:creationId xmlns:a16="http://schemas.microsoft.com/office/drawing/2014/main" id="{A0B028A9-D81B-64EA-5269-6275963E77D3}"/>
              </a:ext>
            </a:extLst>
          </p:cNvPr>
          <p:cNvGrpSpPr/>
          <p:nvPr/>
        </p:nvGrpSpPr>
        <p:grpSpPr>
          <a:xfrm>
            <a:off x="547797" y="5346713"/>
            <a:ext cx="11075067" cy="638089"/>
            <a:chOff x="376265" y="4904788"/>
            <a:chExt cx="10789693" cy="638089"/>
          </a:xfrm>
        </p:grpSpPr>
        <p:sp>
          <p:nvSpPr>
            <p:cNvPr id="25" name="Oval 24">
              <a:extLst>
                <a:ext uri="{FF2B5EF4-FFF2-40B4-BE49-F238E27FC236}">
                  <a16:creationId xmlns:a16="http://schemas.microsoft.com/office/drawing/2014/main" id="{2CE7A0AE-A9D9-6050-5A76-F5713DAC1888}"/>
                </a:ext>
              </a:extLst>
            </p:cNvPr>
            <p:cNvSpPr/>
            <p:nvPr/>
          </p:nvSpPr>
          <p:spPr>
            <a:xfrm>
              <a:off x="376265" y="4904788"/>
              <a:ext cx="452120" cy="452120"/>
            </a:xfrm>
            <a:prstGeom prst="ellipse">
              <a:avLst/>
            </a:prstGeom>
            <a:solidFill>
              <a:srgbClr val="5C991F"/>
            </a:solidFill>
            <a:ln w="9525" cap="flat" cmpd="sng" algn="ctr">
              <a:noFill/>
              <a:prstDash val="solid"/>
            </a:ln>
            <a:effectLst/>
          </p:spPr>
          <p:txBody>
            <a:bodyPr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7</a:t>
              </a:r>
            </a:p>
          </p:txBody>
        </p:sp>
        <p:sp>
          <p:nvSpPr>
            <p:cNvPr id="26" name="TextBox 25">
              <a:extLst>
                <a:ext uri="{FF2B5EF4-FFF2-40B4-BE49-F238E27FC236}">
                  <a16:creationId xmlns:a16="http://schemas.microsoft.com/office/drawing/2014/main" id="{50D8988F-8C7D-741F-EFBB-132E1A1E9FB3}"/>
                </a:ext>
              </a:extLst>
            </p:cNvPr>
            <p:cNvSpPr txBox="1">
              <a:spLocks/>
            </p:cNvSpPr>
            <p:nvPr/>
          </p:nvSpPr>
          <p:spPr>
            <a:xfrm>
              <a:off x="1067609" y="4988879"/>
              <a:ext cx="10098349" cy="553998"/>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2E2E38"/>
                  </a:solidFill>
                </a14:hiddenFill>
              </a:ext>
              <a:ext uri="{91240B29-F687-4F45-9708-019B960494DF}">
                <a14:hiddenLine xmlns:a14="http://schemas.microsoft.com/office/drawing/2010/main" w="9525" cap="flat" cmpd="sng" algn="ctr">
                  <a:solidFill>
                    <a:srgbClr val="747480"/>
                  </a:solidFill>
                  <a:prstDash val="solid"/>
                  <a:round/>
                  <a:headEnd type="none" w="med" len="med"/>
                  <a:tailEnd type="none" w="med" len="med"/>
                </a14:hiddenLine>
              </a:ext>
            </a:extLst>
          </p:spPr>
          <p:txBody>
            <a:bodyPr wrap="square" lIns="0" tIns="0" rIns="0" bIns="0">
              <a:spAutoFit/>
            </a:bodyPr>
            <a:lstStyle/>
            <a:p>
              <a:pPr lvl="0"/>
              <a:r>
                <a:rPr lang="en-NZ"/>
                <a:t>If you suspect your device has been compromised, please immediately reach out to your organisation’s IT team. </a:t>
              </a:r>
            </a:p>
          </p:txBody>
        </p:sp>
      </p:grpSp>
    </p:spTree>
    <p:extLst>
      <p:ext uri="{BB962C8B-B14F-4D97-AF65-F5344CB8AC3E}">
        <p14:creationId xmlns:p14="http://schemas.microsoft.com/office/powerpoint/2010/main" val="232910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873E-97D9-C8C8-17C5-D70C93BE54A5}"/>
              </a:ext>
            </a:extLst>
          </p:cNvPr>
          <p:cNvSpPr>
            <a:spLocks noGrp="1"/>
          </p:cNvSpPr>
          <p:nvPr>
            <p:ph type="title"/>
          </p:nvPr>
        </p:nvSpPr>
        <p:spPr/>
        <p:txBody>
          <a:bodyPr>
            <a:normAutofit fontScale="90000"/>
          </a:bodyPr>
          <a:lstStyle/>
          <a:p>
            <a:r>
              <a:rPr lang="en-NZ"/>
              <a:t>Nau </a:t>
            </a:r>
            <a:r>
              <a:rPr lang="en-NZ" err="1"/>
              <a:t>mai</a:t>
            </a:r>
            <a:r>
              <a:rPr lang="en-NZ"/>
              <a:t>, </a:t>
            </a:r>
            <a:r>
              <a:rPr lang="en-NZ" err="1"/>
              <a:t>haere</a:t>
            </a:r>
            <a:r>
              <a:rPr lang="en-NZ"/>
              <a:t> </a:t>
            </a:r>
            <a:r>
              <a:rPr lang="en-NZ" err="1"/>
              <a:t>mai</a:t>
            </a:r>
            <a:endParaRPr lang="en-NZ"/>
          </a:p>
        </p:txBody>
      </p:sp>
      <p:sp>
        <p:nvSpPr>
          <p:cNvPr id="4" name="Content Placeholder 2">
            <a:extLst>
              <a:ext uri="{FF2B5EF4-FFF2-40B4-BE49-F238E27FC236}">
                <a16:creationId xmlns:a16="http://schemas.microsoft.com/office/drawing/2014/main" id="{D7DBF380-CEDD-E045-375E-6513F57D7031}"/>
              </a:ext>
            </a:extLst>
          </p:cNvPr>
          <p:cNvSpPr>
            <a:spLocks noGrp="1"/>
          </p:cNvSpPr>
          <p:nvPr>
            <p:ph idx="1"/>
          </p:nvPr>
        </p:nvSpPr>
        <p:spPr>
          <a:xfrm>
            <a:off x="982298" y="1399593"/>
            <a:ext cx="5578923" cy="4616196"/>
          </a:xfrm>
        </p:spPr>
        <p:txBody>
          <a:bodyPr vert="horz" lIns="91440" tIns="45720" rIns="91440" bIns="45720" rtlCol="0" anchor="t">
            <a:noAutofit/>
          </a:bodyPr>
          <a:lstStyle/>
          <a:p>
            <a:pPr marL="0" indent="0">
              <a:buNone/>
            </a:pPr>
            <a:r>
              <a:rPr lang="en-US" sz="2286" b="1">
                <a:latin typeface="+mn-lt"/>
                <a:ea typeface="Verdana"/>
              </a:rPr>
              <a:t>Introductions</a:t>
            </a:r>
          </a:p>
          <a:p>
            <a:pPr marL="0" indent="0">
              <a:buNone/>
            </a:pPr>
            <a:endParaRPr lang="en-US" sz="2286" b="1">
              <a:latin typeface="+mn-lt"/>
              <a:ea typeface="Verdana"/>
            </a:endParaRPr>
          </a:p>
          <a:p>
            <a:r>
              <a:rPr lang="en-US" sz="2286">
                <a:latin typeface="+mn-lt"/>
                <a:ea typeface="Verdana"/>
              </a:rPr>
              <a:t>Training facilitator/s</a:t>
            </a:r>
          </a:p>
          <a:p>
            <a:endParaRPr lang="en-US" sz="2286" i="1">
              <a:solidFill>
                <a:srgbClr val="FF0000"/>
              </a:solidFill>
              <a:highlight>
                <a:srgbClr val="FFFF00"/>
              </a:highlight>
              <a:latin typeface="+mn-lt"/>
              <a:ea typeface="Verdana"/>
            </a:endParaRPr>
          </a:p>
          <a:p>
            <a:r>
              <a:rPr lang="en-US" sz="2286">
                <a:latin typeface="+mn-lt"/>
                <a:ea typeface="Verdana"/>
              </a:rPr>
              <a:t>Training support</a:t>
            </a:r>
          </a:p>
          <a:p>
            <a:pPr marL="258541" lvl="1" indent="-227925"/>
            <a:endParaRPr lang="en-US" sz="1714" i="1">
              <a:solidFill>
                <a:srgbClr val="FF0000"/>
              </a:solidFill>
              <a:highlight>
                <a:srgbClr val="FFFF00"/>
              </a:highlight>
              <a:latin typeface="+mn-lt"/>
              <a:ea typeface="Verdana"/>
            </a:endParaRPr>
          </a:p>
        </p:txBody>
      </p:sp>
      <p:sp>
        <p:nvSpPr>
          <p:cNvPr id="5" name="TextBox 4">
            <a:extLst>
              <a:ext uri="{FF2B5EF4-FFF2-40B4-BE49-F238E27FC236}">
                <a16:creationId xmlns:a16="http://schemas.microsoft.com/office/drawing/2014/main" id="{99DE91AB-614B-8198-25A3-8A62476539B7}"/>
              </a:ext>
            </a:extLst>
          </p:cNvPr>
          <p:cNvSpPr txBox="1"/>
          <p:nvPr/>
        </p:nvSpPr>
        <p:spPr>
          <a:xfrm>
            <a:off x="6776450" y="1204696"/>
            <a:ext cx="5080588" cy="4287685"/>
          </a:xfrm>
          <a:prstGeom prst="rect">
            <a:avLst/>
          </a:prstGeom>
          <a:noFill/>
        </p:spPr>
        <p:txBody>
          <a:bodyPr rot="0" spcFirstLastPara="0" vert="horz" wrap="square" lIns="65314" tIns="32657" rIns="65314" bIns="32657"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429"/>
              </a:spcAft>
            </a:pPr>
            <a:r>
              <a:rPr lang="en-US" sz="2286" b="1">
                <a:ea typeface="Roboto"/>
                <a:cs typeface="Roboto"/>
              </a:rPr>
              <a:t>Karakia </a:t>
            </a:r>
            <a:r>
              <a:rPr lang="en-US" sz="2286" b="1" err="1">
                <a:ea typeface="Roboto"/>
                <a:cs typeface="Roboto"/>
              </a:rPr>
              <a:t>Tīmatanga</a:t>
            </a:r>
            <a:endParaRPr lang="en-US" sz="2286">
              <a:ea typeface="Roboto"/>
              <a:cs typeface="Roboto"/>
            </a:endParaRPr>
          </a:p>
          <a:p>
            <a:pPr>
              <a:lnSpc>
                <a:spcPct val="150000"/>
              </a:lnSpc>
              <a:spcAft>
                <a:spcPts val="1286"/>
              </a:spcAft>
            </a:pPr>
            <a:r>
              <a:rPr lang="en-NZ" sz="2286" err="1"/>
              <a:t>Whakataka</a:t>
            </a:r>
            <a:r>
              <a:rPr lang="en-NZ" sz="2286"/>
              <a:t> </a:t>
            </a:r>
            <a:r>
              <a:rPr lang="en-NZ" sz="2286" err="1"/>
              <a:t>te</a:t>
            </a:r>
            <a:r>
              <a:rPr lang="en-NZ" sz="2286"/>
              <a:t> hau ki </a:t>
            </a:r>
            <a:r>
              <a:rPr lang="en-NZ" sz="2286" err="1"/>
              <a:t>te</a:t>
            </a:r>
            <a:r>
              <a:rPr lang="en-NZ" sz="2286"/>
              <a:t> </a:t>
            </a:r>
            <a:r>
              <a:rPr lang="en-NZ" sz="2286" err="1"/>
              <a:t>uru</a:t>
            </a:r>
            <a:br>
              <a:rPr lang="en-NZ" sz="2286"/>
            </a:br>
            <a:r>
              <a:rPr lang="en-NZ" sz="2286" err="1"/>
              <a:t>Whakataka</a:t>
            </a:r>
            <a:r>
              <a:rPr lang="en-NZ" sz="2286"/>
              <a:t> </a:t>
            </a:r>
            <a:r>
              <a:rPr lang="en-NZ" sz="2286" err="1"/>
              <a:t>te</a:t>
            </a:r>
            <a:r>
              <a:rPr lang="en-NZ" sz="2286"/>
              <a:t> hau ki </a:t>
            </a:r>
            <a:r>
              <a:rPr lang="en-NZ" sz="2286" err="1"/>
              <a:t>te</a:t>
            </a:r>
            <a:r>
              <a:rPr lang="en-NZ" sz="2286"/>
              <a:t> </a:t>
            </a:r>
            <a:r>
              <a:rPr lang="en-NZ" sz="2286" err="1"/>
              <a:t>tonga</a:t>
            </a:r>
            <a:br>
              <a:rPr lang="en-NZ" sz="2286"/>
            </a:br>
            <a:r>
              <a:rPr lang="en-NZ" sz="2286"/>
              <a:t>Kia </a:t>
            </a:r>
            <a:r>
              <a:rPr lang="en-NZ" sz="2286" err="1"/>
              <a:t>mākinakina</a:t>
            </a:r>
            <a:r>
              <a:rPr lang="en-NZ" sz="2286"/>
              <a:t> ki uta</a:t>
            </a:r>
            <a:br>
              <a:rPr lang="en-NZ" sz="2286"/>
            </a:br>
            <a:r>
              <a:rPr lang="en-NZ" sz="2286"/>
              <a:t>Kia </a:t>
            </a:r>
            <a:r>
              <a:rPr lang="en-NZ" sz="2286" err="1"/>
              <a:t>mātaratara</a:t>
            </a:r>
            <a:r>
              <a:rPr lang="en-NZ" sz="2286"/>
              <a:t> ki tai</a:t>
            </a:r>
            <a:br>
              <a:rPr lang="en-NZ" sz="2286"/>
            </a:br>
            <a:r>
              <a:rPr lang="en-NZ" sz="2286"/>
              <a:t>E </a:t>
            </a:r>
            <a:r>
              <a:rPr lang="en-NZ" sz="2286" err="1"/>
              <a:t>hī</a:t>
            </a:r>
            <a:r>
              <a:rPr lang="en-NZ" sz="2286"/>
              <a:t> </a:t>
            </a:r>
            <a:r>
              <a:rPr lang="en-NZ" sz="2286" err="1"/>
              <a:t>ake</a:t>
            </a:r>
            <a:r>
              <a:rPr lang="en-NZ" sz="2286"/>
              <a:t> ana </a:t>
            </a:r>
            <a:r>
              <a:rPr lang="en-NZ" sz="2286" err="1"/>
              <a:t>te</a:t>
            </a:r>
            <a:r>
              <a:rPr lang="en-NZ" sz="2286"/>
              <a:t> </a:t>
            </a:r>
            <a:r>
              <a:rPr lang="en-NZ" sz="2286" err="1"/>
              <a:t>atākura</a:t>
            </a:r>
            <a:br>
              <a:rPr lang="en-NZ" sz="2286"/>
            </a:br>
            <a:r>
              <a:rPr lang="en-NZ" sz="2286"/>
              <a:t>He </a:t>
            </a:r>
            <a:r>
              <a:rPr lang="en-NZ" sz="2286" err="1"/>
              <a:t>tio</a:t>
            </a:r>
            <a:r>
              <a:rPr lang="en-NZ" sz="2286"/>
              <a:t>, he </a:t>
            </a:r>
            <a:r>
              <a:rPr lang="en-NZ" sz="2286" err="1"/>
              <a:t>huka</a:t>
            </a:r>
            <a:r>
              <a:rPr lang="en-NZ" sz="2286"/>
              <a:t>, he </a:t>
            </a:r>
            <a:r>
              <a:rPr lang="en-NZ" sz="2286" err="1"/>
              <a:t>hauhū</a:t>
            </a:r>
            <a:br>
              <a:rPr lang="en-NZ" sz="2286"/>
            </a:br>
            <a:r>
              <a:rPr lang="en-NZ" sz="2286"/>
              <a:t>Tihei mauri </a:t>
            </a:r>
            <a:r>
              <a:rPr lang="en-NZ" sz="2286" err="1"/>
              <a:t>ora</a:t>
            </a:r>
            <a:r>
              <a:rPr lang="en-NZ" sz="2286"/>
              <a:t>!</a:t>
            </a:r>
          </a:p>
        </p:txBody>
      </p:sp>
    </p:spTree>
    <p:extLst>
      <p:ext uri="{BB962C8B-B14F-4D97-AF65-F5344CB8AC3E}">
        <p14:creationId xmlns:p14="http://schemas.microsoft.com/office/powerpoint/2010/main" val="86930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5E888-C31E-6372-B6B5-A1821B82DD0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80EE7A8-2DD4-A7DB-1F27-C8DF429A1119}"/>
              </a:ext>
            </a:extLst>
          </p:cNvPr>
          <p:cNvSpPr>
            <a:spLocks noGrp="1"/>
          </p:cNvSpPr>
          <p:nvPr>
            <p:ph type="title"/>
          </p:nvPr>
        </p:nvSpPr>
        <p:spPr>
          <a:xfrm>
            <a:off x="334962" y="2184400"/>
            <a:ext cx="7615237" cy="3268132"/>
          </a:xfrm>
        </p:spPr>
        <p:txBody>
          <a:bodyPr anchor="ctr"/>
          <a:lstStyle/>
          <a:p>
            <a:r>
              <a:rPr lang="en-NZ"/>
              <a:t>February process for people who are new to Disability Support Services</a:t>
            </a:r>
            <a:endParaRPr lang="en-NZ" i="1"/>
          </a:p>
        </p:txBody>
      </p:sp>
    </p:spTree>
    <p:extLst>
      <p:ext uri="{BB962C8B-B14F-4D97-AF65-F5344CB8AC3E}">
        <p14:creationId xmlns:p14="http://schemas.microsoft.com/office/powerpoint/2010/main" val="338513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DCB7ECFE-9587-FA38-79F3-9E0A49B4AFD5}"/>
              </a:ext>
            </a:extLst>
          </p:cNvPr>
          <p:cNvSpPr/>
          <p:nvPr/>
        </p:nvSpPr>
        <p:spPr>
          <a:xfrm>
            <a:off x="3122869" y="1366806"/>
            <a:ext cx="2993652" cy="419972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Roboto" panose="02000000000000000000" pitchFamily="2" charset="0"/>
              <a:ea typeface="Roboto" panose="02000000000000000000" pitchFamily="2" charset="0"/>
              <a:cs typeface="Roboto" panose="02000000000000000000" pitchFamily="2" charset="0"/>
            </a:endParaRPr>
          </a:p>
        </p:txBody>
      </p:sp>
      <p:sp>
        <p:nvSpPr>
          <p:cNvPr id="69" name="TextBox 68">
            <a:extLst>
              <a:ext uri="{FF2B5EF4-FFF2-40B4-BE49-F238E27FC236}">
                <a16:creationId xmlns:a16="http://schemas.microsoft.com/office/drawing/2014/main" id="{8D18595A-E573-F812-CBB2-9A56604E4984}"/>
              </a:ext>
            </a:extLst>
          </p:cNvPr>
          <p:cNvSpPr txBox="1">
            <a:spLocks/>
          </p:cNvSpPr>
          <p:nvPr/>
        </p:nvSpPr>
        <p:spPr>
          <a:xfrm>
            <a:off x="3143999" y="1459874"/>
            <a:ext cx="1470063" cy="277999"/>
          </a:xfrm>
          <a:prstGeom prst="rect">
            <a:avLst/>
          </a:prstGeom>
          <a:solidFill>
            <a:srgbClr val="5C991F"/>
          </a:solidFill>
          <a:ln w="9525" cap="flat" cmpd="sng" algn="ctr">
            <a:noFill/>
            <a:prstDash val="solid"/>
          </a:ln>
          <a:effectLst/>
        </p:spPr>
        <p:txBody>
          <a:bodyPr rtlCol="0" anchor="ctr" anchorCtr="0"/>
          <a:lstStyle>
            <a:defPPr>
              <a:defRPr lang="en-US"/>
            </a:defPPr>
            <a:lvl1pPr algn="ctr">
              <a:defRPr sz="1400" b="1" kern="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IN" sz="1200">
                <a:solidFill>
                  <a:schemeClr val="bg2">
                    <a:lumMod val="10000"/>
                  </a:schemeClr>
                </a:solidFill>
              </a:rPr>
              <a:t>Referral</a:t>
            </a:r>
          </a:p>
        </p:txBody>
      </p:sp>
      <p:sp>
        <p:nvSpPr>
          <p:cNvPr id="70" name="TextBox 69">
            <a:extLst>
              <a:ext uri="{FF2B5EF4-FFF2-40B4-BE49-F238E27FC236}">
                <a16:creationId xmlns:a16="http://schemas.microsoft.com/office/drawing/2014/main" id="{3754255B-19F7-4B0A-028A-DC6B3C8AFB91}"/>
              </a:ext>
            </a:extLst>
          </p:cNvPr>
          <p:cNvSpPr txBox="1">
            <a:spLocks/>
          </p:cNvSpPr>
          <p:nvPr/>
        </p:nvSpPr>
        <p:spPr>
          <a:xfrm>
            <a:off x="4641931" y="1459874"/>
            <a:ext cx="1470063" cy="277999"/>
          </a:xfrm>
          <a:prstGeom prst="rect">
            <a:avLst/>
          </a:prstGeom>
          <a:solidFill>
            <a:srgbClr val="5C991F"/>
          </a:solidFill>
          <a:ln w="9525" cap="flat" cmpd="sng" algn="ctr">
            <a:noFill/>
            <a:prstDash val="solid"/>
          </a:ln>
          <a:effectLst/>
        </p:spPr>
        <p:txBody>
          <a:bodyPr rtlCol="0" anchor="ctr" anchorCtr="0"/>
          <a:lstStyle>
            <a:defPPr>
              <a:defRPr lang="en-US"/>
            </a:defPPr>
            <a:lvl1pPr algn="ctr">
              <a:defRPr sz="1400" b="1" kern="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IN" sz="1200">
                <a:solidFill>
                  <a:schemeClr val="bg2">
                    <a:lumMod val="10000"/>
                  </a:schemeClr>
                </a:solidFill>
              </a:rPr>
              <a:t>Eligibility</a:t>
            </a:r>
          </a:p>
        </p:txBody>
      </p:sp>
      <p:cxnSp>
        <p:nvCxnSpPr>
          <p:cNvPr id="71" name="Straight Connector 70">
            <a:extLst>
              <a:ext uri="{FF2B5EF4-FFF2-40B4-BE49-F238E27FC236}">
                <a16:creationId xmlns:a16="http://schemas.microsoft.com/office/drawing/2014/main" id="{F14FE369-7710-8A0F-3EA0-69B78B0E2EC2}"/>
              </a:ext>
            </a:extLst>
          </p:cNvPr>
          <p:cNvCxnSpPr>
            <a:cxnSpLocks/>
          </p:cNvCxnSpPr>
          <p:nvPr/>
        </p:nvCxnSpPr>
        <p:spPr>
          <a:xfrm flipH="1">
            <a:off x="6125285" y="1466668"/>
            <a:ext cx="1287" cy="3759135"/>
          </a:xfrm>
          <a:prstGeom prst="line">
            <a:avLst/>
          </a:prstGeom>
          <a:ln w="3175" cap="flat" cmpd="sng" algn="ctr">
            <a:solidFill>
              <a:srgbClr val="747480"/>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E54606F8-9F01-7C78-06DE-B47C749E54D6}"/>
              </a:ext>
            </a:extLst>
          </p:cNvPr>
          <p:cNvSpPr/>
          <p:nvPr/>
        </p:nvSpPr>
        <p:spPr>
          <a:xfrm>
            <a:off x="3148101" y="2473457"/>
            <a:ext cx="1373178" cy="507579"/>
          </a:xfrm>
          <a:prstGeom prst="rect">
            <a:avLst/>
          </a:prstGeom>
          <a:solidFill>
            <a:schemeClr val="bg1"/>
          </a:solidFill>
          <a:ln>
            <a:solidFill>
              <a:srgbClr val="5C99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100"/>
              </a:spcAft>
              <a:buClr>
                <a:srgbClr val="5C991F"/>
              </a:buClr>
              <a:buSzTx/>
              <a:tabLst/>
              <a:defRPr/>
            </a:pPr>
            <a:r>
              <a:rPr kumimoji="0" lang="en-IN" sz="1100" b="0" i="0" u="none" strike="noStrike" kern="1200" cap="none" spc="-1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Referral</a:t>
            </a:r>
          </a:p>
        </p:txBody>
      </p:sp>
      <p:sp>
        <p:nvSpPr>
          <p:cNvPr id="73" name="Rectangle 72">
            <a:extLst>
              <a:ext uri="{FF2B5EF4-FFF2-40B4-BE49-F238E27FC236}">
                <a16:creationId xmlns:a16="http://schemas.microsoft.com/office/drawing/2014/main" id="{7B30565A-5993-8EB5-8F12-F1FC4E26DB57}"/>
              </a:ext>
            </a:extLst>
          </p:cNvPr>
          <p:cNvSpPr/>
          <p:nvPr/>
        </p:nvSpPr>
        <p:spPr>
          <a:xfrm>
            <a:off x="4685350" y="2473457"/>
            <a:ext cx="1373178" cy="507579"/>
          </a:xfrm>
          <a:prstGeom prst="rect">
            <a:avLst/>
          </a:prstGeom>
          <a:solidFill>
            <a:schemeClr val="bg1"/>
          </a:solidFill>
          <a:ln>
            <a:solidFill>
              <a:srgbClr val="5C99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100"/>
              </a:spcAft>
              <a:buClr>
                <a:srgbClr val="5C991F"/>
              </a:buClr>
              <a:buSzTx/>
              <a:tabLst/>
              <a:defRPr/>
            </a:pPr>
            <a:r>
              <a:rPr kumimoji="0" lang="en-IN" sz="1100" b="0" i="0" u="none" strike="noStrike" kern="1200" cap="none" spc="-1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Eligibility</a:t>
            </a:r>
          </a:p>
        </p:txBody>
      </p:sp>
      <p:cxnSp>
        <p:nvCxnSpPr>
          <p:cNvPr id="74" name="Straight Arrow Connector 73">
            <a:extLst>
              <a:ext uri="{FF2B5EF4-FFF2-40B4-BE49-F238E27FC236}">
                <a16:creationId xmlns:a16="http://schemas.microsoft.com/office/drawing/2014/main" id="{D1D856DA-362D-B855-80A6-03B54A6EFFC1}"/>
              </a:ext>
            </a:extLst>
          </p:cNvPr>
          <p:cNvCxnSpPr>
            <a:cxnSpLocks/>
            <a:stCxn id="72" idx="3"/>
            <a:endCxn id="73" idx="1"/>
          </p:cNvCxnSpPr>
          <p:nvPr/>
        </p:nvCxnSpPr>
        <p:spPr>
          <a:xfrm>
            <a:off x="4521279" y="2727247"/>
            <a:ext cx="164071" cy="0"/>
          </a:xfrm>
          <a:prstGeom prst="straightConnector1">
            <a:avLst/>
          </a:prstGeom>
          <a:ln>
            <a:solidFill>
              <a:srgbClr val="5C991F"/>
            </a:solidFill>
            <a:tailEnd type="triangle"/>
          </a:ln>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0A675E6F-C7C9-6D8D-8461-FEAEAA6E20F6}"/>
              </a:ext>
            </a:extLst>
          </p:cNvPr>
          <p:cNvSpPr/>
          <p:nvPr/>
        </p:nvSpPr>
        <p:spPr>
          <a:xfrm>
            <a:off x="9437499" y="1366806"/>
            <a:ext cx="2280553" cy="419972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Roboto" panose="02000000000000000000" pitchFamily="2" charset="0"/>
              <a:ea typeface="Roboto" panose="02000000000000000000" pitchFamily="2" charset="0"/>
              <a:cs typeface="Roboto" panose="02000000000000000000" pitchFamily="2" charset="0"/>
            </a:endParaRPr>
          </a:p>
        </p:txBody>
      </p:sp>
      <p:sp>
        <p:nvSpPr>
          <p:cNvPr id="6" name="Rectangle 5">
            <a:extLst>
              <a:ext uri="{FF2B5EF4-FFF2-40B4-BE49-F238E27FC236}">
                <a16:creationId xmlns:a16="http://schemas.microsoft.com/office/drawing/2014/main" id="{D311A142-98E6-80D7-2453-FE3004B6953F}"/>
              </a:ext>
            </a:extLst>
          </p:cNvPr>
          <p:cNvSpPr/>
          <p:nvPr/>
        </p:nvSpPr>
        <p:spPr>
          <a:xfrm>
            <a:off x="6163170" y="1366806"/>
            <a:ext cx="3251485" cy="419972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Roboto" panose="02000000000000000000" pitchFamily="2" charset="0"/>
              <a:ea typeface="Roboto" panose="02000000000000000000" pitchFamily="2" charset="0"/>
              <a:cs typeface="Roboto" panose="02000000000000000000" pitchFamily="2" charset="0"/>
            </a:endParaRPr>
          </a:p>
        </p:txBody>
      </p:sp>
      <p:sp>
        <p:nvSpPr>
          <p:cNvPr id="10" name="TextBox 9">
            <a:extLst>
              <a:ext uri="{FF2B5EF4-FFF2-40B4-BE49-F238E27FC236}">
                <a16:creationId xmlns:a16="http://schemas.microsoft.com/office/drawing/2014/main" id="{D24826E5-9DD2-201B-53C2-6F680C801061}"/>
              </a:ext>
            </a:extLst>
          </p:cNvPr>
          <p:cNvSpPr txBox="1">
            <a:spLocks/>
          </p:cNvSpPr>
          <p:nvPr/>
        </p:nvSpPr>
        <p:spPr>
          <a:xfrm>
            <a:off x="6176463" y="1459875"/>
            <a:ext cx="2038919" cy="277999"/>
          </a:xfrm>
          <a:prstGeom prst="rect">
            <a:avLst/>
          </a:prstGeom>
          <a:solidFill>
            <a:srgbClr val="5C991F"/>
          </a:solidFill>
          <a:ln w="9525" cap="flat" cmpd="sng" algn="ctr">
            <a:noFill/>
            <a:prstDash val="solid"/>
          </a:ln>
          <a:effectLst/>
        </p:spPr>
        <p:txBody>
          <a:bodyPr rtlCol="0" anchor="ctr" anchorCtr="0"/>
          <a:lstStyle>
            <a:defPPr>
              <a:defRPr lang="en-US"/>
            </a:defPPr>
            <a:lvl1pPr algn="ctr">
              <a:defRPr sz="1400" b="1" kern="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IN" sz="1200">
                <a:solidFill>
                  <a:schemeClr val="bg2">
                    <a:lumMod val="10000"/>
                  </a:schemeClr>
                </a:solidFill>
              </a:rPr>
              <a:t>Assessment</a:t>
            </a:r>
          </a:p>
        </p:txBody>
      </p:sp>
      <p:sp>
        <p:nvSpPr>
          <p:cNvPr id="11" name="TextBox 10">
            <a:extLst>
              <a:ext uri="{FF2B5EF4-FFF2-40B4-BE49-F238E27FC236}">
                <a16:creationId xmlns:a16="http://schemas.microsoft.com/office/drawing/2014/main" id="{9041F60A-29F4-862A-DAFD-E28F779BD1AD}"/>
              </a:ext>
            </a:extLst>
          </p:cNvPr>
          <p:cNvSpPr txBox="1">
            <a:spLocks/>
          </p:cNvSpPr>
          <p:nvPr/>
        </p:nvSpPr>
        <p:spPr>
          <a:xfrm>
            <a:off x="8263352" y="1459874"/>
            <a:ext cx="1161328" cy="277999"/>
          </a:xfrm>
          <a:prstGeom prst="rect">
            <a:avLst/>
          </a:prstGeom>
          <a:solidFill>
            <a:srgbClr val="5C991F"/>
          </a:solidFill>
          <a:ln w="9525" cap="flat" cmpd="sng" algn="ctr">
            <a:noFill/>
            <a:prstDash val="solid"/>
          </a:ln>
          <a:effectLst/>
        </p:spPr>
        <p:txBody>
          <a:bodyPr rtlCol="0" anchor="ctr" anchorCtr="0"/>
          <a:lstStyle>
            <a:defPPr>
              <a:defRPr lang="en-US"/>
            </a:defPPr>
            <a:lvl1pPr algn="ctr">
              <a:defRPr sz="1400" b="1" kern="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IN" sz="1200">
                <a:solidFill>
                  <a:schemeClr val="bg2">
                    <a:lumMod val="10000"/>
                  </a:schemeClr>
                </a:solidFill>
              </a:rPr>
              <a:t>Allocation</a:t>
            </a:r>
          </a:p>
        </p:txBody>
      </p:sp>
      <p:sp>
        <p:nvSpPr>
          <p:cNvPr id="12" name="TextBox 11">
            <a:extLst>
              <a:ext uri="{FF2B5EF4-FFF2-40B4-BE49-F238E27FC236}">
                <a16:creationId xmlns:a16="http://schemas.microsoft.com/office/drawing/2014/main" id="{8284BECD-A85F-F3F6-88B9-82C23A87BB0F}"/>
              </a:ext>
            </a:extLst>
          </p:cNvPr>
          <p:cNvSpPr txBox="1">
            <a:spLocks/>
          </p:cNvSpPr>
          <p:nvPr/>
        </p:nvSpPr>
        <p:spPr>
          <a:xfrm>
            <a:off x="9472649" y="1459873"/>
            <a:ext cx="2153403" cy="277999"/>
          </a:xfrm>
          <a:prstGeom prst="rect">
            <a:avLst/>
          </a:prstGeom>
          <a:solidFill>
            <a:srgbClr val="5C991F"/>
          </a:solidFill>
          <a:ln w="9525" cap="flat" cmpd="sng" algn="ctr">
            <a:noFill/>
            <a:prstDash val="solid"/>
          </a:ln>
          <a:effectLst/>
        </p:spPr>
        <p:txBody>
          <a:bodyPr rtlCol="0" anchor="ctr" anchorCtr="0"/>
          <a:lstStyle>
            <a:defPPr>
              <a:defRPr lang="en-US"/>
            </a:defPPr>
            <a:lvl1pPr algn="ctr">
              <a:defRPr sz="1400" b="1" kern="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IN" sz="1200">
                <a:solidFill>
                  <a:schemeClr val="bg2">
                    <a:lumMod val="10000"/>
                  </a:schemeClr>
                </a:solidFill>
              </a:rPr>
              <a:t>Provision of supports</a:t>
            </a:r>
          </a:p>
        </p:txBody>
      </p:sp>
      <p:cxnSp>
        <p:nvCxnSpPr>
          <p:cNvPr id="14" name="Straight Connector 13">
            <a:extLst>
              <a:ext uri="{FF2B5EF4-FFF2-40B4-BE49-F238E27FC236}">
                <a16:creationId xmlns:a16="http://schemas.microsoft.com/office/drawing/2014/main" id="{4295FA2E-EBFC-71D8-0505-D5160E3F7C26}"/>
              </a:ext>
            </a:extLst>
          </p:cNvPr>
          <p:cNvCxnSpPr>
            <a:cxnSpLocks/>
          </p:cNvCxnSpPr>
          <p:nvPr/>
        </p:nvCxnSpPr>
        <p:spPr>
          <a:xfrm flipH="1">
            <a:off x="8238725" y="1466668"/>
            <a:ext cx="1287" cy="3759135"/>
          </a:xfrm>
          <a:prstGeom prst="line">
            <a:avLst/>
          </a:prstGeom>
          <a:ln w="3175" cap="flat" cmpd="sng" algn="ctr">
            <a:solidFill>
              <a:srgbClr val="747480"/>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53DFB85-42EF-539A-B8B9-605FDC7BE2D6}"/>
              </a:ext>
            </a:extLst>
          </p:cNvPr>
          <p:cNvCxnSpPr>
            <a:cxnSpLocks/>
          </p:cNvCxnSpPr>
          <p:nvPr/>
        </p:nvCxnSpPr>
        <p:spPr>
          <a:xfrm flipH="1">
            <a:off x="9449247" y="1466668"/>
            <a:ext cx="1287" cy="3759135"/>
          </a:xfrm>
          <a:prstGeom prst="line">
            <a:avLst/>
          </a:prstGeom>
          <a:ln w="3175" cap="flat" cmpd="sng" algn="ctr">
            <a:solidFill>
              <a:srgbClr val="747480"/>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87489FD-1F45-9B27-9679-FF09F7B1CB09}"/>
              </a:ext>
            </a:extLst>
          </p:cNvPr>
          <p:cNvSpPr/>
          <p:nvPr/>
        </p:nvSpPr>
        <p:spPr>
          <a:xfrm>
            <a:off x="6717670" y="1833377"/>
            <a:ext cx="415080" cy="1838978"/>
          </a:xfrm>
          <a:prstGeom prst="rect">
            <a:avLst/>
          </a:prstGeom>
          <a:solidFill>
            <a:srgbClr val="F7FDF1"/>
          </a:solidFill>
          <a:ln>
            <a:solidFill>
              <a:srgbClr val="D4F2B6"/>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spcAft>
                <a:spcPts val="100"/>
              </a:spcAft>
              <a:buClr>
                <a:srgbClr val="5C991F"/>
              </a:buClr>
            </a:pPr>
            <a:r>
              <a:rPr lang="en-IN" sz="1100" spc="-10">
                <a:solidFill>
                  <a:prstClr val="black"/>
                </a:solidFill>
                <a:latin typeface="Roboto" panose="02000000000000000000" pitchFamily="2" charset="0"/>
                <a:ea typeface="Roboto" panose="02000000000000000000" pitchFamily="2" charset="0"/>
                <a:cs typeface="Roboto" panose="02000000000000000000" pitchFamily="2" charset="0"/>
              </a:rPr>
              <a:t>Preparing for assessment</a:t>
            </a:r>
          </a:p>
        </p:txBody>
      </p:sp>
      <p:sp>
        <p:nvSpPr>
          <p:cNvPr id="22" name="Rectangle 21">
            <a:extLst>
              <a:ext uri="{FF2B5EF4-FFF2-40B4-BE49-F238E27FC236}">
                <a16:creationId xmlns:a16="http://schemas.microsoft.com/office/drawing/2014/main" id="{48A58147-82D4-F911-1CC8-65F1BFC39C2A}"/>
              </a:ext>
            </a:extLst>
          </p:cNvPr>
          <p:cNvSpPr/>
          <p:nvPr/>
        </p:nvSpPr>
        <p:spPr>
          <a:xfrm>
            <a:off x="7465053" y="1833377"/>
            <a:ext cx="415080" cy="1838978"/>
          </a:xfrm>
          <a:prstGeom prst="rect">
            <a:avLst/>
          </a:prstGeom>
          <a:solidFill>
            <a:srgbClr val="D4F2B6"/>
          </a:solidFill>
          <a:ln>
            <a:solidFill>
              <a:srgbClr val="5C991F"/>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spcAft>
                <a:spcPts val="100"/>
              </a:spcAft>
              <a:buClr>
                <a:srgbClr val="5C991F"/>
              </a:buClr>
            </a:pPr>
            <a:r>
              <a:rPr lang="en-IN" sz="1100" spc="-10">
                <a:solidFill>
                  <a:prstClr val="black"/>
                </a:solidFill>
                <a:latin typeface="Roboto" panose="02000000000000000000" pitchFamily="2" charset="0"/>
                <a:ea typeface="Roboto" panose="02000000000000000000" pitchFamily="2" charset="0"/>
                <a:cs typeface="Roboto" panose="02000000000000000000" pitchFamily="2" charset="0"/>
              </a:rPr>
              <a:t>Assessment process</a:t>
            </a:r>
          </a:p>
        </p:txBody>
      </p:sp>
      <p:sp>
        <p:nvSpPr>
          <p:cNvPr id="24" name="Rectangle 23">
            <a:extLst>
              <a:ext uri="{FF2B5EF4-FFF2-40B4-BE49-F238E27FC236}">
                <a16:creationId xmlns:a16="http://schemas.microsoft.com/office/drawing/2014/main" id="{16037426-02F6-B9E6-78E9-5356468E7756}"/>
              </a:ext>
            </a:extLst>
          </p:cNvPr>
          <p:cNvSpPr/>
          <p:nvPr/>
        </p:nvSpPr>
        <p:spPr>
          <a:xfrm>
            <a:off x="8646961" y="1833377"/>
            <a:ext cx="415080" cy="1838978"/>
          </a:xfrm>
          <a:prstGeom prst="rect">
            <a:avLst/>
          </a:prstGeom>
          <a:solidFill>
            <a:srgbClr val="D4F2B6"/>
          </a:solidFill>
          <a:ln>
            <a:solidFill>
              <a:srgbClr val="5C991F"/>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R="0" lvl="0" algn="ctr" defTabSz="914400" rtl="0" eaLnBrk="1" fontAlgn="auto" latinLnBrk="0" hangingPunct="1">
              <a:lnSpc>
                <a:spcPct val="100000"/>
              </a:lnSpc>
              <a:spcBef>
                <a:spcPts val="0"/>
              </a:spcBef>
              <a:spcAft>
                <a:spcPts val="100"/>
              </a:spcAft>
              <a:buClr>
                <a:srgbClr val="5C991F"/>
              </a:buClr>
              <a:buSzTx/>
              <a:tabLst/>
              <a:defRPr/>
            </a:pPr>
            <a:r>
              <a:rPr kumimoji="0" lang="en-IN" sz="1100" b="0" i="0" u="none" strike="noStrike" kern="1200" cap="none" spc="-1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My DSS Funding Plan</a:t>
            </a:r>
          </a:p>
        </p:txBody>
      </p:sp>
      <p:sp>
        <p:nvSpPr>
          <p:cNvPr id="25" name="Rectangle 24">
            <a:extLst>
              <a:ext uri="{FF2B5EF4-FFF2-40B4-BE49-F238E27FC236}">
                <a16:creationId xmlns:a16="http://schemas.microsoft.com/office/drawing/2014/main" id="{BD1D1161-D9B3-48C8-F1EF-CF1B761D4865}"/>
              </a:ext>
            </a:extLst>
          </p:cNvPr>
          <p:cNvSpPr/>
          <p:nvPr/>
        </p:nvSpPr>
        <p:spPr>
          <a:xfrm>
            <a:off x="9845263" y="2536019"/>
            <a:ext cx="1474662" cy="433694"/>
          </a:xfrm>
          <a:prstGeom prst="rect">
            <a:avLst/>
          </a:prstGeom>
          <a:solidFill>
            <a:schemeClr val="bg1"/>
          </a:solidFill>
          <a:ln>
            <a:solidFill>
              <a:srgbClr val="5C99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00"/>
              </a:spcAft>
              <a:buClr>
                <a:srgbClr val="5C991F"/>
              </a:buClr>
            </a:pPr>
            <a:r>
              <a:rPr lang="en-IN" sz="1100" spc="-10">
                <a:solidFill>
                  <a:prstClr val="black"/>
                </a:solidFill>
                <a:latin typeface="Roboto" panose="02000000000000000000" pitchFamily="2" charset="0"/>
                <a:ea typeface="Roboto" panose="02000000000000000000" pitchFamily="2" charset="0"/>
                <a:cs typeface="Roboto" panose="02000000000000000000" pitchFamily="2" charset="0"/>
              </a:rPr>
              <a:t>Flexible Funding</a:t>
            </a:r>
          </a:p>
        </p:txBody>
      </p:sp>
      <p:sp>
        <p:nvSpPr>
          <p:cNvPr id="29" name="Rectangle 28">
            <a:extLst>
              <a:ext uri="{FF2B5EF4-FFF2-40B4-BE49-F238E27FC236}">
                <a16:creationId xmlns:a16="http://schemas.microsoft.com/office/drawing/2014/main" id="{2D09FDA1-0402-A8B4-96F7-CFACE53B001F}"/>
              </a:ext>
            </a:extLst>
          </p:cNvPr>
          <p:cNvSpPr/>
          <p:nvPr/>
        </p:nvSpPr>
        <p:spPr>
          <a:xfrm>
            <a:off x="9507181" y="3836399"/>
            <a:ext cx="2150827" cy="433694"/>
          </a:xfrm>
          <a:prstGeom prst="rect">
            <a:avLst/>
          </a:prstGeom>
          <a:solidFill>
            <a:schemeClr val="bg1"/>
          </a:solidFill>
          <a:ln>
            <a:solidFill>
              <a:srgbClr val="5C99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100"/>
              </a:spcAft>
              <a:buClr>
                <a:srgbClr val="5C991F"/>
              </a:buClr>
              <a:buSzTx/>
              <a:tabLst/>
              <a:defRPr/>
            </a:pPr>
            <a:r>
              <a:rPr kumimoji="0" lang="en-IN" sz="1100" b="0" i="0" u="none" strike="noStrike" kern="1200" cap="none" spc="-1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Review and Reassessment</a:t>
            </a:r>
          </a:p>
        </p:txBody>
      </p:sp>
      <p:sp>
        <p:nvSpPr>
          <p:cNvPr id="30" name="Rectangle 29">
            <a:extLst>
              <a:ext uri="{FF2B5EF4-FFF2-40B4-BE49-F238E27FC236}">
                <a16:creationId xmlns:a16="http://schemas.microsoft.com/office/drawing/2014/main" id="{E04A794F-987B-B479-B4BB-A7F3F5E9394D}"/>
              </a:ext>
            </a:extLst>
          </p:cNvPr>
          <p:cNvSpPr/>
          <p:nvPr/>
        </p:nvSpPr>
        <p:spPr>
          <a:xfrm>
            <a:off x="8238726" y="4412320"/>
            <a:ext cx="3419282" cy="277999"/>
          </a:xfrm>
          <a:prstGeom prst="rect">
            <a:avLst/>
          </a:prstGeom>
          <a:solidFill>
            <a:srgbClr val="D4F2B6"/>
          </a:solidFill>
          <a:ln>
            <a:solidFill>
              <a:srgbClr val="5C991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spcAft>
                <a:spcPts val="100"/>
              </a:spcAft>
              <a:buClr>
                <a:srgbClr val="5C991F"/>
              </a:buClr>
              <a:defRPr/>
            </a:pPr>
            <a:r>
              <a:rPr lang="en-IN" sz="1000" b="1" spc="-10">
                <a:solidFill>
                  <a:prstClr val="black"/>
                </a:solidFill>
                <a:latin typeface="Roboto" panose="02000000000000000000" pitchFamily="2" charset="0"/>
                <a:ea typeface="Roboto" panose="02000000000000000000" pitchFamily="2" charset="0"/>
                <a:cs typeface="Roboto" panose="02000000000000000000" pitchFamily="2" charset="0"/>
              </a:rPr>
              <a:t>Effective Budget Management and Controls</a:t>
            </a:r>
            <a:endParaRPr kumimoji="0" lang="en-IN" sz="1000" b="1" i="0" u="none" strike="noStrike" kern="1200" cap="none" spc="-1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1" name="Rectangle 30">
            <a:extLst>
              <a:ext uri="{FF2B5EF4-FFF2-40B4-BE49-F238E27FC236}">
                <a16:creationId xmlns:a16="http://schemas.microsoft.com/office/drawing/2014/main" id="{293CA15D-EEF7-FF4F-B550-C6900F461B1B}"/>
              </a:ext>
            </a:extLst>
          </p:cNvPr>
          <p:cNvSpPr/>
          <p:nvPr/>
        </p:nvSpPr>
        <p:spPr>
          <a:xfrm>
            <a:off x="3120934" y="4748236"/>
            <a:ext cx="8537072" cy="387849"/>
          </a:xfrm>
          <a:prstGeom prst="rect">
            <a:avLst/>
          </a:prstGeom>
          <a:solidFill>
            <a:schemeClr val="bg1"/>
          </a:solidFill>
          <a:ln>
            <a:solidFill>
              <a:srgbClr val="5C99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100"/>
              </a:spcAft>
              <a:buClr>
                <a:srgbClr val="5C991F"/>
              </a:buClr>
              <a:buSzTx/>
              <a:tabLst/>
              <a:defRPr/>
            </a:pPr>
            <a:r>
              <a:rPr kumimoji="0" lang="en-IN" sz="1000" b="1" i="0" u="none" strike="noStrike" kern="1200" cap="none" spc="-1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DSS Enabling Good Lives Principles: </a:t>
            </a:r>
          </a:p>
          <a:p>
            <a:pPr marR="0" lvl="0" algn="ctr" defTabSz="914400" rtl="0" eaLnBrk="1" fontAlgn="auto" latinLnBrk="0" hangingPunct="1">
              <a:lnSpc>
                <a:spcPct val="100000"/>
              </a:lnSpc>
              <a:spcBef>
                <a:spcPts val="0"/>
              </a:spcBef>
              <a:spcAft>
                <a:spcPts val="100"/>
              </a:spcAft>
              <a:buClr>
                <a:srgbClr val="5C991F"/>
              </a:buClr>
              <a:buSzTx/>
              <a:tabLst/>
              <a:defRPr/>
            </a:pPr>
            <a:r>
              <a:rPr kumimoji="0" lang="en-IN" sz="1000" b="0" i="0" u="none" strike="noStrike" kern="1200" cap="none" spc="-1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Self-Determination, Beginning Early, Person-Centred, Ordinary Life Outcomes, Mainstream First, Mana Enhancing, Easy to use, Relationship Building</a:t>
            </a:r>
          </a:p>
        </p:txBody>
      </p:sp>
      <p:sp>
        <p:nvSpPr>
          <p:cNvPr id="32" name="Rectangle 31">
            <a:extLst>
              <a:ext uri="{FF2B5EF4-FFF2-40B4-BE49-F238E27FC236}">
                <a16:creationId xmlns:a16="http://schemas.microsoft.com/office/drawing/2014/main" id="{92C6C856-BC5F-20F2-6642-B308E6D36F39}"/>
              </a:ext>
            </a:extLst>
          </p:cNvPr>
          <p:cNvSpPr/>
          <p:nvPr/>
        </p:nvSpPr>
        <p:spPr>
          <a:xfrm>
            <a:off x="3120933" y="5209970"/>
            <a:ext cx="8537072" cy="277999"/>
          </a:xfrm>
          <a:prstGeom prst="rect">
            <a:avLst/>
          </a:prstGeom>
          <a:solidFill>
            <a:schemeClr val="bg1"/>
          </a:solidFill>
          <a:ln>
            <a:solidFill>
              <a:srgbClr val="5C99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100"/>
              </a:spcAft>
              <a:buClr>
                <a:srgbClr val="5C991F"/>
              </a:buClr>
              <a:buSzTx/>
              <a:tabLst/>
              <a:defRPr/>
            </a:pPr>
            <a:r>
              <a:rPr kumimoji="0" lang="en-IN" sz="1000" i="0" u="none" strike="noStrike" kern="1200" cap="none" spc="-1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Manaaki </a:t>
            </a:r>
            <a:r>
              <a:rPr kumimoji="0" lang="en-IN" sz="1000" i="0" u="none" strike="noStrike" kern="1200" cap="none" spc="-10" normalizeH="0" baseline="0" noProof="0" err="1">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Tangata</a:t>
            </a:r>
            <a:r>
              <a:rPr kumimoji="0" lang="en-IN" sz="1000" i="0" u="none" strike="noStrike" kern="1200" cap="none" spc="-1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Manaaki Whanau: </a:t>
            </a:r>
            <a:r>
              <a:rPr kumimoji="0" lang="en-IN" sz="1000" b="0" i="0" u="none" strike="noStrike" kern="1200" cap="none" spc="-1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We help New Zealanders to be safe, strong and independent</a:t>
            </a:r>
          </a:p>
        </p:txBody>
      </p:sp>
      <p:sp>
        <p:nvSpPr>
          <p:cNvPr id="33" name="Rectangle 32">
            <a:extLst>
              <a:ext uri="{FF2B5EF4-FFF2-40B4-BE49-F238E27FC236}">
                <a16:creationId xmlns:a16="http://schemas.microsoft.com/office/drawing/2014/main" id="{C7B6FDAE-A14F-3B99-26E1-5BECCC88E2FD}"/>
              </a:ext>
            </a:extLst>
          </p:cNvPr>
          <p:cNvSpPr/>
          <p:nvPr/>
        </p:nvSpPr>
        <p:spPr>
          <a:xfrm>
            <a:off x="6195247" y="4412320"/>
            <a:ext cx="2038920" cy="277999"/>
          </a:xfrm>
          <a:prstGeom prst="rect">
            <a:avLst/>
          </a:prstGeom>
          <a:solidFill>
            <a:srgbClr val="D4F2B6"/>
          </a:solidFill>
          <a:ln>
            <a:solidFill>
              <a:srgbClr val="5C991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spcAft>
                <a:spcPts val="100"/>
              </a:spcAft>
              <a:buClr>
                <a:srgbClr val="5C991F"/>
              </a:buClr>
              <a:defRPr/>
            </a:pPr>
            <a:r>
              <a:rPr kumimoji="0" lang="en-IN" sz="1000" b="1" i="0" u="none" strike="noStrike" kern="1200" cap="none" spc="-1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Nationwide Consistent </a:t>
            </a:r>
            <a:r>
              <a:rPr lang="en-IN" sz="1000" b="1" spc="-10">
                <a:solidFill>
                  <a:prstClr val="black"/>
                </a:solidFill>
                <a:latin typeface="Roboto" panose="02000000000000000000" pitchFamily="2" charset="0"/>
                <a:ea typeface="Roboto" panose="02000000000000000000" pitchFamily="2" charset="0"/>
                <a:cs typeface="Roboto" panose="02000000000000000000" pitchFamily="2" charset="0"/>
              </a:rPr>
              <a:t>Practice</a:t>
            </a:r>
            <a:endParaRPr kumimoji="0" lang="en-IN" sz="1000" b="1" i="0" u="none" strike="noStrike" kern="1200" cap="none" spc="-1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cxnSp>
        <p:nvCxnSpPr>
          <p:cNvPr id="34" name="Straight Arrow Connector 33">
            <a:extLst>
              <a:ext uri="{FF2B5EF4-FFF2-40B4-BE49-F238E27FC236}">
                <a16:creationId xmlns:a16="http://schemas.microsoft.com/office/drawing/2014/main" id="{04887136-7FBA-1F9F-8E48-9151AB9E894F}"/>
              </a:ext>
            </a:extLst>
          </p:cNvPr>
          <p:cNvCxnSpPr>
            <a:cxnSpLocks/>
          </p:cNvCxnSpPr>
          <p:nvPr/>
        </p:nvCxnSpPr>
        <p:spPr>
          <a:xfrm>
            <a:off x="7880133" y="2752866"/>
            <a:ext cx="766828" cy="0"/>
          </a:xfrm>
          <a:prstGeom prst="straightConnector1">
            <a:avLst/>
          </a:prstGeom>
          <a:ln>
            <a:solidFill>
              <a:srgbClr val="5C991F"/>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695A780F-FAD7-E1DC-9032-4C17FE2A2A7D}"/>
              </a:ext>
            </a:extLst>
          </p:cNvPr>
          <p:cNvCxnSpPr>
            <a:cxnSpLocks/>
          </p:cNvCxnSpPr>
          <p:nvPr/>
        </p:nvCxnSpPr>
        <p:spPr>
          <a:xfrm>
            <a:off x="6030528" y="2724164"/>
            <a:ext cx="687142" cy="0"/>
          </a:xfrm>
          <a:prstGeom prst="straightConnector1">
            <a:avLst/>
          </a:prstGeom>
          <a:ln>
            <a:solidFill>
              <a:srgbClr val="5C991F"/>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533404DF-AEC6-CE7A-01C9-340582DC3DB2}"/>
              </a:ext>
            </a:extLst>
          </p:cNvPr>
          <p:cNvCxnSpPr>
            <a:cxnSpLocks/>
          </p:cNvCxnSpPr>
          <p:nvPr/>
        </p:nvCxnSpPr>
        <p:spPr>
          <a:xfrm>
            <a:off x="7132750" y="2744469"/>
            <a:ext cx="341500" cy="10547"/>
          </a:xfrm>
          <a:prstGeom prst="straightConnector1">
            <a:avLst/>
          </a:prstGeom>
          <a:ln>
            <a:solidFill>
              <a:srgbClr val="5C991F"/>
            </a:solidFill>
            <a:tailEnd type="triangle"/>
          </a:ln>
        </p:spPr>
        <p:style>
          <a:lnRef idx="2">
            <a:schemeClr val="accent1"/>
          </a:lnRef>
          <a:fillRef idx="0">
            <a:schemeClr val="accent1"/>
          </a:fillRef>
          <a:effectRef idx="1">
            <a:schemeClr val="accent1"/>
          </a:effectRef>
          <a:fontRef idx="minor">
            <a:schemeClr val="tx1"/>
          </a:fontRef>
        </p:style>
      </p:cxnSp>
      <p:cxnSp>
        <p:nvCxnSpPr>
          <p:cNvPr id="50" name="Connector: Elbow 49">
            <a:extLst>
              <a:ext uri="{FF2B5EF4-FFF2-40B4-BE49-F238E27FC236}">
                <a16:creationId xmlns:a16="http://schemas.microsoft.com/office/drawing/2014/main" id="{D050FD5B-9EE0-04CA-7110-78F0ED53FEC1}"/>
              </a:ext>
            </a:extLst>
          </p:cNvPr>
          <p:cNvCxnSpPr>
            <a:cxnSpLocks/>
            <a:stCxn id="29" idx="1"/>
            <a:endCxn id="18" idx="2"/>
          </p:cNvCxnSpPr>
          <p:nvPr/>
        </p:nvCxnSpPr>
        <p:spPr>
          <a:xfrm rot="10800000">
            <a:off x="6925211" y="3672356"/>
            <a:ext cx="2581971" cy="380891"/>
          </a:xfrm>
          <a:prstGeom prst="bentConnector2">
            <a:avLst/>
          </a:prstGeom>
          <a:ln>
            <a:solidFill>
              <a:srgbClr val="5C991F"/>
            </a:solidFill>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67975F54-74E0-2F4A-237D-3DF1C9812741}"/>
              </a:ext>
            </a:extLst>
          </p:cNvPr>
          <p:cNvCxnSpPr>
            <a:cxnSpLocks/>
          </p:cNvCxnSpPr>
          <p:nvPr/>
        </p:nvCxnSpPr>
        <p:spPr>
          <a:xfrm>
            <a:off x="9062041" y="2744469"/>
            <a:ext cx="783222" cy="0"/>
          </a:xfrm>
          <a:prstGeom prst="straightConnector1">
            <a:avLst/>
          </a:prstGeom>
          <a:ln>
            <a:solidFill>
              <a:srgbClr val="5C991F"/>
            </a:solidFill>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787E545E-00BA-5498-D5B4-241CAE34F2C0}"/>
              </a:ext>
            </a:extLst>
          </p:cNvPr>
          <p:cNvCxnSpPr>
            <a:cxnSpLocks/>
            <a:stCxn id="25" idx="2"/>
            <a:endCxn id="29" idx="0"/>
          </p:cNvCxnSpPr>
          <p:nvPr/>
        </p:nvCxnSpPr>
        <p:spPr>
          <a:xfrm>
            <a:off x="10582594" y="2969713"/>
            <a:ext cx="1" cy="866686"/>
          </a:xfrm>
          <a:prstGeom prst="straightConnector1">
            <a:avLst/>
          </a:prstGeom>
          <a:ln>
            <a:solidFill>
              <a:srgbClr val="5C991F"/>
            </a:solidFill>
            <a:tailEnd type="triangle"/>
          </a:ln>
        </p:spPr>
        <p:style>
          <a:lnRef idx="2">
            <a:schemeClr val="accent1"/>
          </a:lnRef>
          <a:fillRef idx="0">
            <a:schemeClr val="accent1"/>
          </a:fillRef>
          <a:effectRef idx="1">
            <a:schemeClr val="accent1"/>
          </a:effectRef>
          <a:fontRef idx="minor">
            <a:schemeClr val="tx1"/>
          </a:fontRef>
        </p:style>
      </p:cxnSp>
      <p:sp>
        <p:nvSpPr>
          <p:cNvPr id="3" name="Title 2">
            <a:extLst>
              <a:ext uri="{FF2B5EF4-FFF2-40B4-BE49-F238E27FC236}">
                <a16:creationId xmlns:a16="http://schemas.microsoft.com/office/drawing/2014/main" id="{C8F01DC9-DF4A-A9FB-65A9-BEF6F10D147E}"/>
              </a:ext>
            </a:extLst>
          </p:cNvPr>
          <p:cNvSpPr>
            <a:spLocks noGrp="1"/>
          </p:cNvSpPr>
          <p:nvPr>
            <p:ph type="title"/>
          </p:nvPr>
        </p:nvSpPr>
        <p:spPr/>
        <p:txBody>
          <a:bodyPr>
            <a:normAutofit fontScale="90000"/>
          </a:bodyPr>
          <a:lstStyle/>
          <a:p>
            <a:r>
              <a:rPr lang="en-NZ">
                <a:latin typeface="Roboto" panose="02000000000000000000" pitchFamily="2" charset="0"/>
                <a:ea typeface="Roboto" panose="02000000000000000000" pitchFamily="2" charset="0"/>
                <a:cs typeface="Roboto" panose="02000000000000000000" pitchFamily="2" charset="0"/>
              </a:rPr>
              <a:t>Process overview</a:t>
            </a:r>
          </a:p>
        </p:txBody>
      </p:sp>
      <p:grpSp>
        <p:nvGrpSpPr>
          <p:cNvPr id="20" name="Group 19">
            <a:extLst>
              <a:ext uri="{FF2B5EF4-FFF2-40B4-BE49-F238E27FC236}">
                <a16:creationId xmlns:a16="http://schemas.microsoft.com/office/drawing/2014/main" id="{3A2FB7C2-1874-DDB3-2F8F-5D2B9FCBAC22}"/>
              </a:ext>
            </a:extLst>
          </p:cNvPr>
          <p:cNvGrpSpPr/>
          <p:nvPr/>
        </p:nvGrpSpPr>
        <p:grpSpPr>
          <a:xfrm>
            <a:off x="326836" y="1366806"/>
            <a:ext cx="2651012" cy="1058574"/>
            <a:chOff x="326836" y="1366806"/>
            <a:chExt cx="2651012" cy="1058574"/>
          </a:xfrm>
        </p:grpSpPr>
        <p:sp>
          <p:nvSpPr>
            <p:cNvPr id="83" name="TextBox 82">
              <a:extLst>
                <a:ext uri="{FF2B5EF4-FFF2-40B4-BE49-F238E27FC236}">
                  <a16:creationId xmlns:a16="http://schemas.microsoft.com/office/drawing/2014/main" id="{EB6992CC-C1A2-97D3-4F70-4DF88071F6A7}"/>
                </a:ext>
              </a:extLst>
            </p:cNvPr>
            <p:cNvSpPr txBox="1">
              <a:spLocks/>
            </p:cNvSpPr>
            <p:nvPr/>
          </p:nvSpPr>
          <p:spPr>
            <a:xfrm>
              <a:off x="326836" y="2217841"/>
              <a:ext cx="2641000" cy="207539"/>
            </a:xfrm>
            <a:prstGeom prst="rect">
              <a:avLst/>
            </a:prstGeom>
            <a:noFill/>
            <a:ln w="19050" cap="flat" cmpd="sng" algn="ctr">
              <a:solidFill>
                <a:srgbClr val="FF0000"/>
              </a:solidFill>
              <a:prstDash val="solid"/>
            </a:ln>
            <a:effectLst/>
          </p:spPr>
          <p:txBody>
            <a:bodyPr rtlCol="0" anchor="ctr" anchorCtr="0"/>
            <a:lstStyle>
              <a:defPPr>
                <a:defRPr lang="en-US"/>
              </a:defPPr>
              <a:lvl1pPr algn="ctr">
                <a:defRPr sz="1400" b="1" kern="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IN" sz="1200" b="0">
                  <a:solidFill>
                    <a:schemeClr val="tx1"/>
                  </a:solidFill>
                </a:rPr>
                <a:t>February 2026 changes</a:t>
              </a:r>
            </a:p>
          </p:txBody>
        </p:sp>
        <p:sp>
          <p:nvSpPr>
            <p:cNvPr id="9" name="Rectangle 8">
              <a:extLst>
                <a:ext uri="{FF2B5EF4-FFF2-40B4-BE49-F238E27FC236}">
                  <a16:creationId xmlns:a16="http://schemas.microsoft.com/office/drawing/2014/main" id="{17B137F3-0EDE-1306-DAB7-7C428EE81008}"/>
                </a:ext>
              </a:extLst>
            </p:cNvPr>
            <p:cNvSpPr/>
            <p:nvPr/>
          </p:nvSpPr>
          <p:spPr>
            <a:xfrm>
              <a:off x="336848" y="1366806"/>
              <a:ext cx="2641000" cy="252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100"/>
                </a:spcAft>
                <a:buClr>
                  <a:srgbClr val="5C991F"/>
                </a:buClr>
                <a:buSzTx/>
                <a:tabLst/>
                <a:defRPr/>
              </a:pPr>
              <a:r>
                <a:rPr lang="en-NZ" sz="1400" b="1" spc="-10">
                  <a:solidFill>
                    <a:prstClr val="black"/>
                  </a:solidFill>
                  <a:latin typeface="Roboto" panose="02000000000000000000" pitchFamily="2" charset="0"/>
                  <a:ea typeface="Roboto" panose="02000000000000000000" pitchFamily="2" charset="0"/>
                  <a:cs typeface="Roboto" panose="02000000000000000000" pitchFamily="2" charset="0"/>
                </a:rPr>
                <a:t>K</a:t>
              </a:r>
              <a:r>
                <a:rPr kumimoji="0" lang="en-NZ" sz="1400" b="1" i="0" u="none" strike="noStrike" kern="1200" cap="none" spc="-10" normalizeH="0" baseline="0" noProof="0" err="1">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ey</a:t>
              </a:r>
              <a:endParaRPr kumimoji="0" lang="en-IN" sz="1400" b="1" i="0" u="none" strike="noStrike" kern="1200" cap="none" spc="-1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61098A85-2E52-B43E-A189-B5A718882F03}"/>
                </a:ext>
              </a:extLst>
            </p:cNvPr>
            <p:cNvSpPr/>
            <p:nvPr/>
          </p:nvSpPr>
          <p:spPr>
            <a:xfrm>
              <a:off x="336848" y="1677013"/>
              <a:ext cx="1255911" cy="209989"/>
            </a:xfrm>
            <a:prstGeom prst="rect">
              <a:avLst/>
            </a:prstGeom>
            <a:solidFill>
              <a:srgbClr val="F7FDF1"/>
            </a:solidFill>
            <a:ln>
              <a:solidFill>
                <a:srgbClr val="D4F2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100"/>
                </a:spcAft>
                <a:buClr>
                  <a:srgbClr val="5C991F"/>
                </a:buClr>
                <a:buSzTx/>
                <a:tabLst/>
                <a:defRPr/>
              </a:pPr>
              <a:r>
                <a:rPr kumimoji="0" lang="en-IN" sz="1100" i="0" u="none" strike="noStrike" kern="1200" cap="none" spc="-1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New Step</a:t>
              </a:r>
            </a:p>
          </p:txBody>
        </p:sp>
        <p:sp>
          <p:nvSpPr>
            <p:cNvPr id="16" name="Rectangle 15">
              <a:extLst>
                <a:ext uri="{FF2B5EF4-FFF2-40B4-BE49-F238E27FC236}">
                  <a16:creationId xmlns:a16="http://schemas.microsoft.com/office/drawing/2014/main" id="{57FCED37-E2B4-3ADD-F9CE-32ADD2582E95}"/>
                </a:ext>
              </a:extLst>
            </p:cNvPr>
            <p:cNvSpPr/>
            <p:nvPr/>
          </p:nvSpPr>
          <p:spPr>
            <a:xfrm>
              <a:off x="336848" y="1949645"/>
              <a:ext cx="2641000" cy="209989"/>
            </a:xfrm>
            <a:prstGeom prst="rect">
              <a:avLst/>
            </a:prstGeom>
            <a:solidFill>
              <a:srgbClr val="D4F2B6"/>
            </a:solidFill>
            <a:ln>
              <a:solidFill>
                <a:srgbClr val="5C99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100"/>
                </a:spcAft>
                <a:buClr>
                  <a:srgbClr val="5C991F"/>
                </a:buClr>
                <a:buSzTx/>
                <a:tabLst/>
                <a:defRPr/>
              </a:pPr>
              <a:r>
                <a:rPr kumimoji="0" lang="en-IN" sz="1100" i="0" u="none" strike="noStrike" kern="1200" cap="none" spc="-1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Change </a:t>
              </a:r>
              <a:r>
                <a:rPr lang="en-IN" sz="1100" spc="-10">
                  <a:solidFill>
                    <a:prstClr val="black"/>
                  </a:solidFill>
                  <a:latin typeface="Roboto" panose="02000000000000000000" pitchFamily="2" charset="0"/>
                  <a:ea typeface="Roboto" panose="02000000000000000000" pitchFamily="2" charset="0"/>
                  <a:cs typeface="Roboto" panose="02000000000000000000" pitchFamily="2" charset="0"/>
                </a:rPr>
                <a:t>to e</a:t>
              </a:r>
              <a:r>
                <a:rPr kumimoji="0" lang="en-IN" sz="1100" i="0" u="none" strike="noStrike" kern="1200" cap="none" spc="-10" normalizeH="0" baseline="0" noProof="0" err="1">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xisting</a:t>
              </a:r>
              <a:r>
                <a:rPr kumimoji="0" lang="en-IN" sz="1100" i="0" u="none" strike="noStrike" kern="1200" cap="none" spc="-1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step</a:t>
              </a:r>
            </a:p>
          </p:txBody>
        </p:sp>
        <p:sp>
          <p:nvSpPr>
            <p:cNvPr id="17" name="Rectangle 16">
              <a:extLst>
                <a:ext uri="{FF2B5EF4-FFF2-40B4-BE49-F238E27FC236}">
                  <a16:creationId xmlns:a16="http://schemas.microsoft.com/office/drawing/2014/main" id="{4BA6B6EC-9D23-7BC0-ED2E-85D1FE6642C1}"/>
                </a:ext>
              </a:extLst>
            </p:cNvPr>
            <p:cNvSpPr/>
            <p:nvPr/>
          </p:nvSpPr>
          <p:spPr>
            <a:xfrm>
              <a:off x="1711925" y="1677013"/>
              <a:ext cx="1255911" cy="209989"/>
            </a:xfrm>
            <a:prstGeom prst="rect">
              <a:avLst/>
            </a:prstGeom>
            <a:noFill/>
            <a:ln>
              <a:solidFill>
                <a:srgbClr val="5C99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100"/>
                </a:spcAft>
                <a:buClr>
                  <a:srgbClr val="5C991F"/>
                </a:buClr>
                <a:buSzTx/>
                <a:tabLst/>
                <a:defRPr/>
              </a:pPr>
              <a:r>
                <a:rPr kumimoji="0" lang="en-IN" sz="1100" i="0" u="none" strike="noStrike" kern="1200" cap="none" spc="-1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No Change</a:t>
              </a:r>
            </a:p>
          </p:txBody>
        </p:sp>
      </p:grpSp>
      <p:sp>
        <p:nvSpPr>
          <p:cNvPr id="19" name="Rectangle 18">
            <a:extLst>
              <a:ext uri="{FF2B5EF4-FFF2-40B4-BE49-F238E27FC236}">
                <a16:creationId xmlns:a16="http://schemas.microsoft.com/office/drawing/2014/main" id="{D6E66202-D193-2EED-198D-584E41F055EF}"/>
              </a:ext>
            </a:extLst>
          </p:cNvPr>
          <p:cNvSpPr/>
          <p:nvPr/>
        </p:nvSpPr>
        <p:spPr>
          <a:xfrm>
            <a:off x="6521301" y="1753258"/>
            <a:ext cx="2767694" cy="199497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406499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C7EF0-08C1-E503-6586-D75742F4F0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E0CC9E-55FB-3883-1382-49639DB1C698}"/>
              </a:ext>
            </a:extLst>
          </p:cNvPr>
          <p:cNvSpPr>
            <a:spLocks noGrp="1"/>
          </p:cNvSpPr>
          <p:nvPr>
            <p:ph type="title"/>
          </p:nvPr>
        </p:nvSpPr>
        <p:spPr/>
        <p:txBody>
          <a:bodyPr>
            <a:normAutofit fontScale="90000"/>
          </a:bodyPr>
          <a:lstStyle/>
          <a:p>
            <a:r>
              <a:rPr lang="en-NZ"/>
              <a:t>New referral and assessment process</a:t>
            </a:r>
          </a:p>
        </p:txBody>
      </p:sp>
      <p:graphicFrame>
        <p:nvGraphicFramePr>
          <p:cNvPr id="3" name="Table 2">
            <a:extLst>
              <a:ext uri="{FF2B5EF4-FFF2-40B4-BE49-F238E27FC236}">
                <a16:creationId xmlns:a16="http://schemas.microsoft.com/office/drawing/2014/main" id="{740FEE75-F383-0571-E5A9-249F0A28A39C}"/>
              </a:ext>
            </a:extLst>
          </p:cNvPr>
          <p:cNvGraphicFramePr>
            <a:graphicFrameLocks/>
          </p:cNvGraphicFramePr>
          <p:nvPr/>
        </p:nvGraphicFramePr>
        <p:xfrm>
          <a:off x="520995" y="1022725"/>
          <a:ext cx="11270513" cy="5016512"/>
        </p:xfrm>
        <a:graphic>
          <a:graphicData uri="http://schemas.openxmlformats.org/drawingml/2006/table">
            <a:tbl>
              <a:tblPr firstRow="1" bandRow="1">
                <a:tableStyleId>{5C22544A-7EE6-4342-B048-85BDC9FD1C3A}</a:tableStyleId>
              </a:tblPr>
              <a:tblGrid>
                <a:gridCol w="765162">
                  <a:extLst>
                    <a:ext uri="{9D8B030D-6E8A-4147-A177-3AD203B41FA5}">
                      <a16:colId xmlns:a16="http://schemas.microsoft.com/office/drawing/2014/main" val="2916863318"/>
                    </a:ext>
                  </a:extLst>
                </a:gridCol>
                <a:gridCol w="8772243">
                  <a:extLst>
                    <a:ext uri="{9D8B030D-6E8A-4147-A177-3AD203B41FA5}">
                      <a16:colId xmlns:a16="http://schemas.microsoft.com/office/drawing/2014/main" val="3393952260"/>
                    </a:ext>
                  </a:extLst>
                </a:gridCol>
                <a:gridCol w="1733108">
                  <a:extLst>
                    <a:ext uri="{9D8B030D-6E8A-4147-A177-3AD203B41FA5}">
                      <a16:colId xmlns:a16="http://schemas.microsoft.com/office/drawing/2014/main" val="4082688787"/>
                    </a:ext>
                  </a:extLst>
                </a:gridCol>
              </a:tblGrid>
              <a:tr h="305346">
                <a:tc gridSpan="3">
                  <a:txBody>
                    <a:bodyPr/>
                    <a:lstStyle/>
                    <a:p>
                      <a:r>
                        <a:rPr lang="en-NZ" sz="1400"/>
                        <a:t>NASC Referral to Service Coordination Process</a:t>
                      </a:r>
                    </a:p>
                  </a:txBody>
                  <a:tcPr>
                    <a:solidFill>
                      <a:srgbClr val="406228"/>
                    </a:solidFill>
                  </a:tcPr>
                </a:tc>
                <a:tc hMerge="1">
                  <a:txBody>
                    <a:bodyPr/>
                    <a:lstStyle/>
                    <a:p>
                      <a:endParaRPr lang="en-NZ"/>
                    </a:p>
                  </a:txBody>
                  <a:tcPr>
                    <a:solidFill>
                      <a:srgbClr val="406228"/>
                    </a:solidFill>
                  </a:tcPr>
                </a:tc>
                <a:tc hMerge="1">
                  <a:txBody>
                    <a:bodyPr/>
                    <a:lstStyle/>
                    <a:p>
                      <a:endParaRPr lang="en-NZ"/>
                    </a:p>
                  </a:txBody>
                  <a:tcPr>
                    <a:solidFill>
                      <a:srgbClr val="406228"/>
                    </a:solidFill>
                  </a:tcPr>
                </a:tc>
                <a:extLst>
                  <a:ext uri="{0D108BD9-81ED-4DB2-BD59-A6C34878D82A}">
                    <a16:rowId xmlns:a16="http://schemas.microsoft.com/office/drawing/2014/main" val="2641795107"/>
                  </a:ext>
                </a:extLst>
              </a:tr>
              <a:tr h="285831">
                <a:tc>
                  <a:txBody>
                    <a:bodyPr/>
                    <a:lstStyle/>
                    <a:p>
                      <a:pPr algn="ctr"/>
                      <a:r>
                        <a:rPr lang="en-NZ" sz="1200"/>
                        <a:t>Role</a:t>
                      </a:r>
                    </a:p>
                  </a:txBody>
                  <a:tcPr/>
                </a:tc>
                <a:tc>
                  <a:txBody>
                    <a:bodyPr/>
                    <a:lstStyle/>
                    <a:p>
                      <a:pPr algn="ctr"/>
                      <a:r>
                        <a:rPr lang="en-NZ" sz="1200"/>
                        <a:t>Referral</a:t>
                      </a:r>
                    </a:p>
                  </a:txBody>
                  <a:tcPr/>
                </a:tc>
                <a:tc>
                  <a:txBody>
                    <a:bodyPr/>
                    <a:lstStyle/>
                    <a:p>
                      <a:pPr algn="ctr"/>
                      <a:r>
                        <a:rPr lang="en-NZ" sz="1200"/>
                        <a:t>Assessment</a:t>
                      </a:r>
                    </a:p>
                  </a:txBody>
                  <a:tcPr/>
                </a:tc>
                <a:extLst>
                  <a:ext uri="{0D108BD9-81ED-4DB2-BD59-A6C34878D82A}">
                    <a16:rowId xmlns:a16="http://schemas.microsoft.com/office/drawing/2014/main" val="4039091583"/>
                  </a:ext>
                </a:extLst>
              </a:tr>
              <a:tr h="689031">
                <a:tc>
                  <a:txBody>
                    <a:bodyPr/>
                    <a:lstStyle/>
                    <a:p>
                      <a:pPr algn="ctr"/>
                      <a:r>
                        <a:rPr lang="en-NZ" sz="1000"/>
                        <a:t>Disabled Person</a:t>
                      </a:r>
                    </a:p>
                  </a:txBody>
                  <a:tcPr vert="vert270" anchor="ctr"/>
                </a:tc>
                <a:tc>
                  <a:txBody>
                    <a:bodyPr/>
                    <a:lstStyle/>
                    <a:p>
                      <a:endParaRPr lang="en-NZ" dirty="0"/>
                    </a:p>
                  </a:txBody>
                  <a:tcPr/>
                </a:tc>
                <a:tc>
                  <a:txBody>
                    <a:bodyPr/>
                    <a:lstStyle/>
                    <a:p>
                      <a:endParaRPr lang="en-NZ"/>
                    </a:p>
                  </a:txBody>
                  <a:tcPr/>
                </a:tc>
                <a:extLst>
                  <a:ext uri="{0D108BD9-81ED-4DB2-BD59-A6C34878D82A}">
                    <a16:rowId xmlns:a16="http://schemas.microsoft.com/office/drawing/2014/main" val="155644115"/>
                  </a:ext>
                </a:extLst>
              </a:tr>
              <a:tr h="1512711">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0" lang="en-NZ" sz="1000" b="0" i="0" u="none" strike="noStrike" kern="1200" cap="none" spc="0" normalizeH="0" baseline="0" noProof="0">
                          <a:ln>
                            <a:noFill/>
                          </a:ln>
                          <a:solidFill>
                            <a:prstClr val="black"/>
                          </a:solidFill>
                          <a:effectLst/>
                          <a:uLnTx/>
                          <a:uFillTx/>
                          <a:latin typeface="+mn-lt"/>
                          <a:ea typeface="+mn-ea"/>
                          <a:cs typeface="+mn-cs"/>
                        </a:rPr>
                        <a:t>NASC/EGL/NRC Referral</a:t>
                      </a:r>
                      <a:endParaRPr lang="en-NZ" sz="1000"/>
                    </a:p>
                  </a:txBody>
                  <a:tcPr vert="vert270" anchor="ctr"/>
                </a:tc>
                <a:tc>
                  <a:txBody>
                    <a:bodyPr/>
                    <a:lstStyle/>
                    <a:p>
                      <a:endParaRPr lang="en-NZ" dirty="0"/>
                    </a:p>
                  </a:txBody>
                  <a:tcPr/>
                </a:tc>
                <a:tc>
                  <a:txBody>
                    <a:bodyPr/>
                    <a:lstStyle/>
                    <a:p>
                      <a:endParaRPr lang="en-NZ" dirty="0"/>
                    </a:p>
                  </a:txBody>
                  <a:tcPr/>
                </a:tc>
                <a:extLst>
                  <a:ext uri="{0D108BD9-81ED-4DB2-BD59-A6C34878D82A}">
                    <a16:rowId xmlns:a16="http://schemas.microsoft.com/office/drawing/2014/main" val="2818795120"/>
                  </a:ext>
                </a:extLst>
              </a:tr>
              <a:tr h="1202801">
                <a:tc>
                  <a:txBody>
                    <a:bodyPr/>
                    <a:lstStyle/>
                    <a:p>
                      <a:pPr algn="ctr"/>
                      <a:r>
                        <a:rPr lang="en-NZ" sz="1000"/>
                        <a:t>NASC Assessor  / EGL Connector</a:t>
                      </a:r>
                    </a:p>
                  </a:txBody>
                  <a:tcPr vert="vert270" anchor="ctr"/>
                </a:tc>
                <a:tc>
                  <a:txBody>
                    <a:bodyPr/>
                    <a:lstStyle/>
                    <a:p>
                      <a:endParaRPr lang="en-NZ" dirty="0"/>
                    </a:p>
                  </a:txBody>
                  <a:tcPr/>
                </a:tc>
                <a:tc>
                  <a:txBody>
                    <a:bodyPr/>
                    <a:lstStyle/>
                    <a:p>
                      <a:endParaRPr lang="en-NZ" dirty="0"/>
                    </a:p>
                  </a:txBody>
                  <a:tcPr/>
                </a:tc>
                <a:extLst>
                  <a:ext uri="{0D108BD9-81ED-4DB2-BD59-A6C34878D82A}">
                    <a16:rowId xmlns:a16="http://schemas.microsoft.com/office/drawing/2014/main" val="1393881047"/>
                  </a:ext>
                </a:extLst>
              </a:tr>
              <a:tr h="1020792">
                <a:tc>
                  <a:txBody>
                    <a:bodyPr/>
                    <a:lstStyle/>
                    <a:p>
                      <a:pPr algn="ctr"/>
                      <a:r>
                        <a:rPr lang="en-NZ" sz="1000"/>
                        <a:t>NASC Service Coordinator / EGL Budget Advisor</a:t>
                      </a:r>
                    </a:p>
                  </a:txBody>
                  <a:tcPr vert="vert270" anchor="ctr"/>
                </a:tc>
                <a:tc>
                  <a:txBody>
                    <a:bodyPr/>
                    <a:lstStyle/>
                    <a:p>
                      <a:endParaRPr lang="en-NZ"/>
                    </a:p>
                  </a:txBody>
                  <a:tcPr/>
                </a:tc>
                <a:tc>
                  <a:txBody>
                    <a:bodyPr/>
                    <a:lstStyle/>
                    <a:p>
                      <a:endParaRPr lang="en-NZ" dirty="0"/>
                    </a:p>
                  </a:txBody>
                  <a:tcPr/>
                </a:tc>
                <a:extLst>
                  <a:ext uri="{0D108BD9-81ED-4DB2-BD59-A6C34878D82A}">
                    <a16:rowId xmlns:a16="http://schemas.microsoft.com/office/drawing/2014/main" val="2257076634"/>
                  </a:ext>
                </a:extLst>
              </a:tr>
            </a:tbl>
          </a:graphicData>
        </a:graphic>
      </p:graphicFrame>
      <p:sp>
        <p:nvSpPr>
          <p:cNvPr id="4" name="Rectangle: Rounded Corners 3">
            <a:extLst>
              <a:ext uri="{FF2B5EF4-FFF2-40B4-BE49-F238E27FC236}">
                <a16:creationId xmlns:a16="http://schemas.microsoft.com/office/drawing/2014/main" id="{D9E33D7E-B585-D386-C894-2000FE6A5AF7}"/>
              </a:ext>
            </a:extLst>
          </p:cNvPr>
          <p:cNvSpPr/>
          <p:nvPr/>
        </p:nvSpPr>
        <p:spPr>
          <a:xfrm>
            <a:off x="1382145" y="1698171"/>
            <a:ext cx="987787" cy="259035"/>
          </a:xfrm>
          <a:prstGeom prst="roundRect">
            <a:avLst>
              <a:gd name="adj" fmla="val 50000"/>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a:ln>
                  <a:noFill/>
                </a:ln>
                <a:solidFill>
                  <a:prstClr val="black"/>
                </a:solidFill>
                <a:effectLst/>
                <a:uLnTx/>
                <a:uFillTx/>
                <a:latin typeface="Aptos" panose="02110004020202020204"/>
                <a:ea typeface="+mn-ea"/>
                <a:cs typeface="+mn-cs"/>
              </a:rPr>
              <a:t>Self referral</a:t>
            </a:r>
          </a:p>
        </p:txBody>
      </p:sp>
      <p:sp>
        <p:nvSpPr>
          <p:cNvPr id="11" name="Rectangle 10">
            <a:extLst>
              <a:ext uri="{FF2B5EF4-FFF2-40B4-BE49-F238E27FC236}">
                <a16:creationId xmlns:a16="http://schemas.microsoft.com/office/drawing/2014/main" id="{254A4E9D-D3EC-A76E-C225-2BD0B60BF7A5}"/>
              </a:ext>
            </a:extLst>
          </p:cNvPr>
          <p:cNvSpPr/>
          <p:nvPr/>
        </p:nvSpPr>
        <p:spPr>
          <a:xfrm>
            <a:off x="1382145" y="2357762"/>
            <a:ext cx="987787" cy="581716"/>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a:ln>
                  <a:noFill/>
                </a:ln>
                <a:solidFill>
                  <a:prstClr val="black"/>
                </a:solidFill>
                <a:effectLst/>
                <a:uLnTx/>
                <a:uFillTx/>
                <a:latin typeface="Aptos" panose="02110004020202020204"/>
                <a:ea typeface="+mn-ea"/>
                <a:cs typeface="+mn-cs"/>
              </a:rPr>
              <a:t>1. Document the referral /acknowledge with disabled person</a:t>
            </a:r>
          </a:p>
        </p:txBody>
      </p:sp>
      <p:sp>
        <p:nvSpPr>
          <p:cNvPr id="12" name="Rectangle 11">
            <a:extLst>
              <a:ext uri="{FF2B5EF4-FFF2-40B4-BE49-F238E27FC236}">
                <a16:creationId xmlns:a16="http://schemas.microsoft.com/office/drawing/2014/main" id="{07E4491D-04A1-7D6F-BFF6-1C070B903FBD}"/>
              </a:ext>
            </a:extLst>
          </p:cNvPr>
          <p:cNvSpPr/>
          <p:nvPr/>
        </p:nvSpPr>
        <p:spPr>
          <a:xfrm>
            <a:off x="2619499" y="2357763"/>
            <a:ext cx="767375" cy="581715"/>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2. Assess if specialist information is required</a:t>
            </a:r>
          </a:p>
        </p:txBody>
      </p:sp>
      <p:sp>
        <p:nvSpPr>
          <p:cNvPr id="13" name="Diamond 12">
            <a:extLst>
              <a:ext uri="{FF2B5EF4-FFF2-40B4-BE49-F238E27FC236}">
                <a16:creationId xmlns:a16="http://schemas.microsoft.com/office/drawing/2014/main" id="{56ADAF39-74A1-FCF7-91F5-73B39E11B078}"/>
              </a:ext>
            </a:extLst>
          </p:cNvPr>
          <p:cNvSpPr/>
          <p:nvPr/>
        </p:nvSpPr>
        <p:spPr>
          <a:xfrm>
            <a:off x="3568707" y="2500231"/>
            <a:ext cx="264695" cy="296779"/>
          </a:xfrm>
          <a:prstGeom prst="diamond">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DFEC7C03-D234-8E97-7FCC-6473772FFF82}"/>
              </a:ext>
            </a:extLst>
          </p:cNvPr>
          <p:cNvSpPr/>
          <p:nvPr/>
        </p:nvSpPr>
        <p:spPr>
          <a:xfrm>
            <a:off x="3989155" y="3271362"/>
            <a:ext cx="913690" cy="260681"/>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a:ln>
                  <a:noFill/>
                </a:ln>
                <a:solidFill>
                  <a:prstClr val="black"/>
                </a:solidFill>
                <a:effectLst/>
                <a:uLnTx/>
                <a:uFillTx/>
                <a:latin typeface="Aptos" panose="02110004020202020204"/>
                <a:ea typeface="+mn-ea"/>
                <a:cs typeface="+mn-cs"/>
              </a:rPr>
              <a:t>2a. Obtain specialist info</a:t>
            </a:r>
          </a:p>
        </p:txBody>
      </p:sp>
      <p:sp>
        <p:nvSpPr>
          <p:cNvPr id="15" name="Rectangle 14">
            <a:extLst>
              <a:ext uri="{FF2B5EF4-FFF2-40B4-BE49-F238E27FC236}">
                <a16:creationId xmlns:a16="http://schemas.microsoft.com/office/drawing/2014/main" id="{7667E0D6-8990-AC4A-AF2A-253576636963}"/>
              </a:ext>
            </a:extLst>
          </p:cNvPr>
          <p:cNvSpPr/>
          <p:nvPr/>
        </p:nvSpPr>
        <p:spPr>
          <a:xfrm>
            <a:off x="5073952" y="2357763"/>
            <a:ext cx="610488" cy="581714"/>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3. Assess if referral meets eligibility criteria</a:t>
            </a:r>
          </a:p>
        </p:txBody>
      </p:sp>
      <p:sp>
        <p:nvSpPr>
          <p:cNvPr id="16" name="Diamond 15">
            <a:extLst>
              <a:ext uri="{FF2B5EF4-FFF2-40B4-BE49-F238E27FC236}">
                <a16:creationId xmlns:a16="http://schemas.microsoft.com/office/drawing/2014/main" id="{F5502CFA-D180-1C79-38E8-12EFFB33E32D}"/>
              </a:ext>
            </a:extLst>
          </p:cNvPr>
          <p:cNvSpPr/>
          <p:nvPr/>
        </p:nvSpPr>
        <p:spPr>
          <a:xfrm>
            <a:off x="6058929" y="2500231"/>
            <a:ext cx="264695" cy="296779"/>
          </a:xfrm>
          <a:prstGeom prst="diamond">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8FE2057B-BB0B-CA61-94DC-2DB67993F862}"/>
              </a:ext>
            </a:extLst>
          </p:cNvPr>
          <p:cNvSpPr/>
          <p:nvPr/>
        </p:nvSpPr>
        <p:spPr>
          <a:xfrm>
            <a:off x="8745696" y="2380340"/>
            <a:ext cx="767375" cy="505278"/>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a:ln>
                  <a:noFill/>
                </a:ln>
                <a:solidFill>
                  <a:prstClr val="black"/>
                </a:solidFill>
                <a:effectLst/>
                <a:uLnTx/>
                <a:uFillTx/>
                <a:latin typeface="Aptos" panose="02110004020202020204"/>
                <a:ea typeface="+mn-ea"/>
                <a:cs typeface="+mn-cs"/>
              </a:rPr>
              <a:t>4. Appoint Needs Assessment Facilitator</a:t>
            </a:r>
          </a:p>
        </p:txBody>
      </p:sp>
      <p:sp>
        <p:nvSpPr>
          <p:cNvPr id="18" name="Rectangle: Rounded Corners 17">
            <a:extLst>
              <a:ext uri="{FF2B5EF4-FFF2-40B4-BE49-F238E27FC236}">
                <a16:creationId xmlns:a16="http://schemas.microsoft.com/office/drawing/2014/main" id="{A9390A0E-272E-F3EA-A518-FB816983B720}"/>
              </a:ext>
            </a:extLst>
          </p:cNvPr>
          <p:cNvSpPr/>
          <p:nvPr/>
        </p:nvSpPr>
        <p:spPr>
          <a:xfrm>
            <a:off x="8015125" y="3224546"/>
            <a:ext cx="913690" cy="354313"/>
          </a:xfrm>
          <a:prstGeom prst="roundRect">
            <a:avLst>
              <a:gd name="adj" fmla="val 50000"/>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a:ln>
                  <a:noFill/>
                </a:ln>
                <a:solidFill>
                  <a:prstClr val="black"/>
                </a:solidFill>
                <a:effectLst/>
                <a:uLnTx/>
                <a:uFillTx/>
                <a:latin typeface="Aptos" panose="02110004020202020204"/>
                <a:ea typeface="+mn-ea"/>
                <a:cs typeface="+mn-cs"/>
              </a:rPr>
              <a:t>3a. Redirect referrer to other support</a:t>
            </a:r>
          </a:p>
        </p:txBody>
      </p:sp>
      <p:sp>
        <p:nvSpPr>
          <p:cNvPr id="19" name="Rectangle 18">
            <a:extLst>
              <a:ext uri="{FF2B5EF4-FFF2-40B4-BE49-F238E27FC236}">
                <a16:creationId xmlns:a16="http://schemas.microsoft.com/office/drawing/2014/main" id="{5677591A-D713-09FC-E219-00E22FD5570C}"/>
              </a:ext>
            </a:extLst>
          </p:cNvPr>
          <p:cNvSpPr/>
          <p:nvPr/>
        </p:nvSpPr>
        <p:spPr>
          <a:xfrm>
            <a:off x="3398077" y="3039748"/>
            <a:ext cx="583375" cy="119217"/>
          </a:xfrm>
          <a:prstGeom prst="rect">
            <a:avLst/>
          </a:prstGeom>
          <a:solidFill>
            <a:schemeClr val="bg1"/>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Required</a:t>
            </a:r>
          </a:p>
        </p:txBody>
      </p:sp>
      <p:sp>
        <p:nvSpPr>
          <p:cNvPr id="20" name="Rectangle 19">
            <a:extLst>
              <a:ext uri="{FF2B5EF4-FFF2-40B4-BE49-F238E27FC236}">
                <a16:creationId xmlns:a16="http://schemas.microsoft.com/office/drawing/2014/main" id="{301020F3-70B7-D711-AA80-1C701C25A65A}"/>
              </a:ext>
            </a:extLst>
          </p:cNvPr>
          <p:cNvSpPr/>
          <p:nvPr/>
        </p:nvSpPr>
        <p:spPr>
          <a:xfrm>
            <a:off x="4094258" y="2544622"/>
            <a:ext cx="583376" cy="207997"/>
          </a:xfrm>
          <a:prstGeom prst="rect">
            <a:avLst/>
          </a:prstGeom>
          <a:solidFill>
            <a:schemeClr val="bg1"/>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Not Required</a:t>
            </a:r>
          </a:p>
        </p:txBody>
      </p:sp>
      <p:sp>
        <p:nvSpPr>
          <p:cNvPr id="21" name="Rectangle 20">
            <a:extLst>
              <a:ext uri="{FF2B5EF4-FFF2-40B4-BE49-F238E27FC236}">
                <a16:creationId xmlns:a16="http://schemas.microsoft.com/office/drawing/2014/main" id="{803DF778-8131-DCF4-DAE4-A0C08F25C9D9}"/>
              </a:ext>
            </a:extLst>
          </p:cNvPr>
          <p:cNvSpPr/>
          <p:nvPr/>
        </p:nvSpPr>
        <p:spPr>
          <a:xfrm>
            <a:off x="5814925" y="3281487"/>
            <a:ext cx="752702" cy="260681"/>
          </a:xfrm>
          <a:prstGeom prst="rect">
            <a:avLst/>
          </a:prstGeom>
          <a:solidFill>
            <a:schemeClr val="bg1"/>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a:ln>
                  <a:noFill/>
                </a:ln>
                <a:solidFill>
                  <a:prstClr val="black"/>
                </a:solidFill>
                <a:effectLst/>
                <a:uLnTx/>
                <a:uFillTx/>
                <a:latin typeface="Aptos" panose="02110004020202020204"/>
                <a:ea typeface="+mn-ea"/>
                <a:cs typeface="+mn-cs"/>
              </a:rPr>
              <a:t>Not Eligible</a:t>
            </a:r>
          </a:p>
        </p:txBody>
      </p:sp>
      <p:sp>
        <p:nvSpPr>
          <p:cNvPr id="22" name="Rectangle 21">
            <a:extLst>
              <a:ext uri="{FF2B5EF4-FFF2-40B4-BE49-F238E27FC236}">
                <a16:creationId xmlns:a16="http://schemas.microsoft.com/office/drawing/2014/main" id="{F396AC08-6124-A44D-8011-161C649BE549}"/>
              </a:ext>
            </a:extLst>
          </p:cNvPr>
          <p:cNvSpPr/>
          <p:nvPr/>
        </p:nvSpPr>
        <p:spPr>
          <a:xfrm>
            <a:off x="6982210" y="2525328"/>
            <a:ext cx="583375" cy="260679"/>
          </a:xfrm>
          <a:prstGeom prst="rect">
            <a:avLst/>
          </a:prstGeom>
          <a:solidFill>
            <a:schemeClr val="bg1"/>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Eligible</a:t>
            </a:r>
          </a:p>
        </p:txBody>
      </p:sp>
      <p:cxnSp>
        <p:nvCxnSpPr>
          <p:cNvPr id="24" name="Straight Arrow Connector 23">
            <a:extLst>
              <a:ext uri="{FF2B5EF4-FFF2-40B4-BE49-F238E27FC236}">
                <a16:creationId xmlns:a16="http://schemas.microsoft.com/office/drawing/2014/main" id="{E7239D82-96A7-2B07-5DDA-DB010FD1D7C8}"/>
              </a:ext>
            </a:extLst>
          </p:cNvPr>
          <p:cNvCxnSpPr>
            <a:stCxn id="11" idx="3"/>
            <a:endCxn id="12" idx="1"/>
          </p:cNvCxnSpPr>
          <p:nvPr/>
        </p:nvCxnSpPr>
        <p:spPr>
          <a:xfrm>
            <a:off x="2369932" y="2648620"/>
            <a:ext cx="249567"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8C4A967D-5D0E-4F80-0C17-FF279DF6BC5D}"/>
              </a:ext>
            </a:extLst>
          </p:cNvPr>
          <p:cNvCxnSpPr>
            <a:cxnSpLocks/>
            <a:stCxn id="12" idx="3"/>
            <a:endCxn id="13" idx="1"/>
          </p:cNvCxnSpPr>
          <p:nvPr/>
        </p:nvCxnSpPr>
        <p:spPr>
          <a:xfrm>
            <a:off x="3386874" y="2648621"/>
            <a:ext cx="18183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8AECFF93-F5A7-2982-D27C-79A40415A3E8}"/>
              </a:ext>
            </a:extLst>
          </p:cNvPr>
          <p:cNvCxnSpPr>
            <a:cxnSpLocks/>
          </p:cNvCxnSpPr>
          <p:nvPr/>
        </p:nvCxnSpPr>
        <p:spPr>
          <a:xfrm flipH="1">
            <a:off x="3689765" y="2797010"/>
            <a:ext cx="1" cy="24273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4BA0ECB6-9067-AE57-5C81-6943F7930A93}"/>
              </a:ext>
            </a:extLst>
          </p:cNvPr>
          <p:cNvCxnSpPr>
            <a:cxnSpLocks/>
            <a:stCxn id="13" idx="3"/>
            <a:endCxn id="20" idx="1"/>
          </p:cNvCxnSpPr>
          <p:nvPr/>
        </p:nvCxnSpPr>
        <p:spPr>
          <a:xfrm>
            <a:off x="3833402" y="2648621"/>
            <a:ext cx="260856"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E1826FE7-7F9C-C196-3C25-53CBECEEBD49}"/>
              </a:ext>
            </a:extLst>
          </p:cNvPr>
          <p:cNvCxnSpPr>
            <a:cxnSpLocks/>
            <a:stCxn id="20" idx="3"/>
            <a:endCxn id="15" idx="1"/>
          </p:cNvCxnSpPr>
          <p:nvPr/>
        </p:nvCxnSpPr>
        <p:spPr>
          <a:xfrm flipV="1">
            <a:off x="4677634" y="2648620"/>
            <a:ext cx="396318"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7EFAEF5B-0E70-DD45-387B-17EBD342C038}"/>
              </a:ext>
            </a:extLst>
          </p:cNvPr>
          <p:cNvCxnSpPr>
            <a:cxnSpLocks/>
            <a:stCxn id="15" idx="3"/>
            <a:endCxn id="16" idx="1"/>
          </p:cNvCxnSpPr>
          <p:nvPr/>
        </p:nvCxnSpPr>
        <p:spPr>
          <a:xfrm>
            <a:off x="5684440" y="2648620"/>
            <a:ext cx="374489"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E09E1B6C-1238-EA1C-9F53-F53E4AAAC8FC}"/>
              </a:ext>
            </a:extLst>
          </p:cNvPr>
          <p:cNvCxnSpPr>
            <a:cxnSpLocks/>
            <a:stCxn id="16" idx="3"/>
            <a:endCxn id="22" idx="1"/>
          </p:cNvCxnSpPr>
          <p:nvPr/>
        </p:nvCxnSpPr>
        <p:spPr>
          <a:xfrm>
            <a:off x="6323624" y="2648621"/>
            <a:ext cx="658586" cy="704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9B023557-5C87-F64C-9510-151E571ED94E}"/>
              </a:ext>
            </a:extLst>
          </p:cNvPr>
          <p:cNvCxnSpPr>
            <a:cxnSpLocks/>
            <a:stCxn id="22" idx="3"/>
            <a:endCxn id="17" idx="1"/>
          </p:cNvCxnSpPr>
          <p:nvPr/>
        </p:nvCxnSpPr>
        <p:spPr>
          <a:xfrm flipV="1">
            <a:off x="7565585" y="2632979"/>
            <a:ext cx="1180111" cy="2268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36FF1A37-CF7B-9A9A-6820-8F202D86A9A0}"/>
              </a:ext>
            </a:extLst>
          </p:cNvPr>
          <p:cNvCxnSpPr>
            <a:cxnSpLocks/>
            <a:stCxn id="16" idx="2"/>
            <a:endCxn id="21" idx="0"/>
          </p:cNvCxnSpPr>
          <p:nvPr/>
        </p:nvCxnSpPr>
        <p:spPr>
          <a:xfrm flipH="1">
            <a:off x="6191276" y="2797010"/>
            <a:ext cx="1" cy="48447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42702D76-6A64-C721-2B9F-3AF5FBADC12C}"/>
              </a:ext>
            </a:extLst>
          </p:cNvPr>
          <p:cNvCxnSpPr>
            <a:cxnSpLocks/>
            <a:stCxn id="21" idx="3"/>
            <a:endCxn id="18" idx="1"/>
          </p:cNvCxnSpPr>
          <p:nvPr/>
        </p:nvCxnSpPr>
        <p:spPr>
          <a:xfrm flipV="1">
            <a:off x="6567627" y="3401703"/>
            <a:ext cx="1447498" cy="1012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1" name="Connector: Elbow 60">
            <a:extLst>
              <a:ext uri="{FF2B5EF4-FFF2-40B4-BE49-F238E27FC236}">
                <a16:creationId xmlns:a16="http://schemas.microsoft.com/office/drawing/2014/main" id="{1A58162B-5355-2530-82A2-1999F7955DA3}"/>
              </a:ext>
            </a:extLst>
          </p:cNvPr>
          <p:cNvCxnSpPr>
            <a:cxnSpLocks/>
            <a:endCxn id="14" idx="1"/>
          </p:cNvCxnSpPr>
          <p:nvPr/>
        </p:nvCxnSpPr>
        <p:spPr>
          <a:xfrm rot="16200000" flipH="1">
            <a:off x="3808402" y="3220950"/>
            <a:ext cx="242738" cy="118768"/>
          </a:xfrm>
          <a:prstGeom prst="bentConnector2">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2" name="Connector: Elbow 61">
            <a:extLst>
              <a:ext uri="{FF2B5EF4-FFF2-40B4-BE49-F238E27FC236}">
                <a16:creationId xmlns:a16="http://schemas.microsoft.com/office/drawing/2014/main" id="{0312C879-BF35-5C02-BE16-4DC98C65B985}"/>
              </a:ext>
            </a:extLst>
          </p:cNvPr>
          <p:cNvCxnSpPr>
            <a:cxnSpLocks/>
            <a:stCxn id="14" idx="3"/>
            <a:endCxn id="15" idx="2"/>
          </p:cNvCxnSpPr>
          <p:nvPr/>
        </p:nvCxnSpPr>
        <p:spPr>
          <a:xfrm flipV="1">
            <a:off x="4902845" y="2939477"/>
            <a:ext cx="476351" cy="462226"/>
          </a:xfrm>
          <a:prstGeom prst="bentConnector2">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0" name="Connector: Elbow 39">
            <a:extLst>
              <a:ext uri="{FF2B5EF4-FFF2-40B4-BE49-F238E27FC236}">
                <a16:creationId xmlns:a16="http://schemas.microsoft.com/office/drawing/2014/main" id="{2EE63B28-71EF-C436-CEDB-0A246236DD4B}"/>
              </a:ext>
            </a:extLst>
          </p:cNvPr>
          <p:cNvCxnSpPr>
            <a:cxnSpLocks/>
            <a:stCxn id="17" idx="3"/>
            <a:endCxn id="10" idx="0"/>
          </p:cNvCxnSpPr>
          <p:nvPr/>
        </p:nvCxnSpPr>
        <p:spPr>
          <a:xfrm>
            <a:off x="9513071" y="2632979"/>
            <a:ext cx="1187055" cy="1043099"/>
          </a:xfrm>
          <a:prstGeom prst="bentConnector2">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2" name="Straight Arrow Connector 91">
            <a:extLst>
              <a:ext uri="{FF2B5EF4-FFF2-40B4-BE49-F238E27FC236}">
                <a16:creationId xmlns:a16="http://schemas.microsoft.com/office/drawing/2014/main" id="{868520DB-8CFE-B561-8200-4808A0F5CCD6}"/>
              </a:ext>
            </a:extLst>
          </p:cNvPr>
          <p:cNvCxnSpPr>
            <a:cxnSpLocks/>
            <a:stCxn id="4" idx="2"/>
            <a:endCxn id="11" idx="0"/>
          </p:cNvCxnSpPr>
          <p:nvPr/>
        </p:nvCxnSpPr>
        <p:spPr>
          <a:xfrm>
            <a:off x="1876039" y="1957206"/>
            <a:ext cx="0" cy="40055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7538D073-CDA7-FD71-52C7-BBBB5A414645}"/>
              </a:ext>
            </a:extLst>
          </p:cNvPr>
          <p:cNvSpPr/>
          <p:nvPr/>
        </p:nvSpPr>
        <p:spPr>
          <a:xfrm>
            <a:off x="10234021" y="3676078"/>
            <a:ext cx="932210" cy="466954"/>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5. </a:t>
            </a:r>
            <a:r>
              <a:rPr lang="en-NZ" sz="800" dirty="0">
                <a:solidFill>
                  <a:prstClr val="black"/>
                </a:solidFill>
                <a:latin typeface="Aptos" panose="02110004020202020204"/>
              </a:rPr>
              <a:t>Conduct</a:t>
            </a:r>
            <a:endPar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pre-assessment</a:t>
            </a:r>
          </a:p>
        </p:txBody>
      </p:sp>
    </p:spTree>
    <p:extLst>
      <p:ext uri="{BB962C8B-B14F-4D97-AF65-F5344CB8AC3E}">
        <p14:creationId xmlns:p14="http://schemas.microsoft.com/office/powerpoint/2010/main" val="4080082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454D6-1069-8ED0-CBFC-6B244F6644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F5CA84-B882-C0B3-C1ED-D323DC84E6BB}"/>
              </a:ext>
            </a:extLst>
          </p:cNvPr>
          <p:cNvSpPr>
            <a:spLocks noGrp="1"/>
          </p:cNvSpPr>
          <p:nvPr>
            <p:ph type="title"/>
          </p:nvPr>
        </p:nvSpPr>
        <p:spPr/>
        <p:txBody>
          <a:bodyPr>
            <a:normAutofit fontScale="90000"/>
          </a:bodyPr>
          <a:lstStyle/>
          <a:p>
            <a:r>
              <a:rPr lang="en-NZ"/>
              <a:t>New referral and assessment process</a:t>
            </a:r>
          </a:p>
        </p:txBody>
      </p:sp>
      <p:graphicFrame>
        <p:nvGraphicFramePr>
          <p:cNvPr id="3" name="Table 2">
            <a:extLst>
              <a:ext uri="{FF2B5EF4-FFF2-40B4-BE49-F238E27FC236}">
                <a16:creationId xmlns:a16="http://schemas.microsoft.com/office/drawing/2014/main" id="{C0843085-D416-A495-FCDF-6C34FC3F1374}"/>
              </a:ext>
            </a:extLst>
          </p:cNvPr>
          <p:cNvGraphicFramePr>
            <a:graphicFrameLocks/>
          </p:cNvGraphicFramePr>
          <p:nvPr/>
        </p:nvGraphicFramePr>
        <p:xfrm>
          <a:off x="520995" y="1022725"/>
          <a:ext cx="11270513" cy="4952774"/>
        </p:xfrm>
        <a:graphic>
          <a:graphicData uri="http://schemas.openxmlformats.org/drawingml/2006/table">
            <a:tbl>
              <a:tblPr firstRow="1" bandRow="1">
                <a:tableStyleId>{5C22544A-7EE6-4342-B048-85BDC9FD1C3A}</a:tableStyleId>
              </a:tblPr>
              <a:tblGrid>
                <a:gridCol w="765162">
                  <a:extLst>
                    <a:ext uri="{9D8B030D-6E8A-4147-A177-3AD203B41FA5}">
                      <a16:colId xmlns:a16="http://schemas.microsoft.com/office/drawing/2014/main" val="2916863318"/>
                    </a:ext>
                  </a:extLst>
                </a:gridCol>
                <a:gridCol w="1332865">
                  <a:extLst>
                    <a:ext uri="{9D8B030D-6E8A-4147-A177-3AD203B41FA5}">
                      <a16:colId xmlns:a16="http://schemas.microsoft.com/office/drawing/2014/main" val="3393952260"/>
                    </a:ext>
                  </a:extLst>
                </a:gridCol>
                <a:gridCol w="9172486">
                  <a:extLst>
                    <a:ext uri="{9D8B030D-6E8A-4147-A177-3AD203B41FA5}">
                      <a16:colId xmlns:a16="http://schemas.microsoft.com/office/drawing/2014/main" val="4082688787"/>
                    </a:ext>
                  </a:extLst>
                </a:gridCol>
              </a:tblGrid>
              <a:tr h="305346">
                <a:tc gridSpan="3">
                  <a:txBody>
                    <a:bodyPr/>
                    <a:lstStyle/>
                    <a:p>
                      <a:r>
                        <a:rPr lang="en-NZ" sz="1400"/>
                        <a:t>NASC Referral to Service Coordination Process</a:t>
                      </a:r>
                    </a:p>
                  </a:txBody>
                  <a:tcPr>
                    <a:solidFill>
                      <a:srgbClr val="406228"/>
                    </a:solidFill>
                  </a:tcPr>
                </a:tc>
                <a:tc hMerge="1">
                  <a:txBody>
                    <a:bodyPr/>
                    <a:lstStyle/>
                    <a:p>
                      <a:endParaRPr lang="en-NZ"/>
                    </a:p>
                  </a:txBody>
                  <a:tcPr>
                    <a:solidFill>
                      <a:srgbClr val="406228"/>
                    </a:solidFill>
                  </a:tcPr>
                </a:tc>
                <a:tc hMerge="1">
                  <a:txBody>
                    <a:bodyPr/>
                    <a:lstStyle/>
                    <a:p>
                      <a:endParaRPr lang="en-NZ"/>
                    </a:p>
                  </a:txBody>
                  <a:tcPr>
                    <a:solidFill>
                      <a:srgbClr val="406228"/>
                    </a:solidFill>
                  </a:tcPr>
                </a:tc>
                <a:extLst>
                  <a:ext uri="{0D108BD9-81ED-4DB2-BD59-A6C34878D82A}">
                    <a16:rowId xmlns:a16="http://schemas.microsoft.com/office/drawing/2014/main" val="2641795107"/>
                  </a:ext>
                </a:extLst>
              </a:tr>
              <a:tr h="285831">
                <a:tc>
                  <a:txBody>
                    <a:bodyPr/>
                    <a:lstStyle/>
                    <a:p>
                      <a:pPr algn="ctr"/>
                      <a:r>
                        <a:rPr lang="en-NZ" sz="1200"/>
                        <a:t>Role</a:t>
                      </a:r>
                    </a:p>
                  </a:txBody>
                  <a:tcPr/>
                </a:tc>
                <a:tc>
                  <a:txBody>
                    <a:bodyPr/>
                    <a:lstStyle/>
                    <a:p>
                      <a:pPr algn="ctr"/>
                      <a:r>
                        <a:rPr lang="en-NZ" sz="1200" dirty="0"/>
                        <a:t>Referral</a:t>
                      </a:r>
                    </a:p>
                  </a:txBody>
                  <a:tcPr/>
                </a:tc>
                <a:tc>
                  <a:txBody>
                    <a:bodyPr/>
                    <a:lstStyle/>
                    <a:p>
                      <a:pPr algn="ctr"/>
                      <a:r>
                        <a:rPr lang="en-NZ" sz="1200"/>
                        <a:t>Assessment</a:t>
                      </a:r>
                    </a:p>
                  </a:txBody>
                  <a:tcPr/>
                </a:tc>
                <a:extLst>
                  <a:ext uri="{0D108BD9-81ED-4DB2-BD59-A6C34878D82A}">
                    <a16:rowId xmlns:a16="http://schemas.microsoft.com/office/drawing/2014/main" val="4039091583"/>
                  </a:ext>
                </a:extLst>
              </a:tr>
              <a:tr h="654449">
                <a:tc>
                  <a:txBody>
                    <a:bodyPr/>
                    <a:lstStyle/>
                    <a:p>
                      <a:pPr algn="ctr"/>
                      <a:r>
                        <a:rPr lang="en-NZ" sz="1000"/>
                        <a:t>Disabled Person</a:t>
                      </a:r>
                    </a:p>
                  </a:txBody>
                  <a:tcPr vert="vert270" anchor="ctr"/>
                </a:tc>
                <a:tc>
                  <a:txBody>
                    <a:bodyPr/>
                    <a:lstStyle/>
                    <a:p>
                      <a:endParaRPr lang="en-NZ" dirty="0"/>
                    </a:p>
                  </a:txBody>
                  <a:tcPr/>
                </a:tc>
                <a:tc>
                  <a:txBody>
                    <a:bodyPr/>
                    <a:lstStyle/>
                    <a:p>
                      <a:endParaRPr lang="en-NZ"/>
                    </a:p>
                  </a:txBody>
                  <a:tcPr/>
                </a:tc>
                <a:extLst>
                  <a:ext uri="{0D108BD9-81ED-4DB2-BD59-A6C34878D82A}">
                    <a16:rowId xmlns:a16="http://schemas.microsoft.com/office/drawing/2014/main" val="155644115"/>
                  </a:ext>
                </a:extLst>
              </a:tr>
              <a:tr h="1483555">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0" lang="en-NZ" sz="1000" b="0" i="0" u="none" strike="noStrike" kern="1200" cap="none" spc="0" normalizeH="0" baseline="0" noProof="0">
                          <a:ln>
                            <a:noFill/>
                          </a:ln>
                          <a:solidFill>
                            <a:prstClr val="black"/>
                          </a:solidFill>
                          <a:effectLst/>
                          <a:uLnTx/>
                          <a:uFillTx/>
                          <a:latin typeface="+mn-lt"/>
                          <a:ea typeface="+mn-ea"/>
                          <a:cs typeface="+mn-cs"/>
                        </a:rPr>
                        <a:t>NASC/EGL/NRC Referral</a:t>
                      </a:r>
                      <a:endParaRPr lang="en-NZ" sz="1000"/>
                    </a:p>
                  </a:txBody>
                  <a:tcPr vert="vert270" anchor="ctr"/>
                </a:tc>
                <a:tc>
                  <a:txBody>
                    <a:bodyPr/>
                    <a:lstStyle/>
                    <a:p>
                      <a:endParaRPr lang="en-NZ" dirty="0"/>
                    </a:p>
                  </a:txBody>
                  <a:tcPr/>
                </a:tc>
                <a:tc>
                  <a:txBody>
                    <a:bodyPr/>
                    <a:lstStyle/>
                    <a:p>
                      <a:endParaRPr lang="en-NZ" dirty="0"/>
                    </a:p>
                  </a:txBody>
                  <a:tcPr/>
                </a:tc>
                <a:extLst>
                  <a:ext uri="{0D108BD9-81ED-4DB2-BD59-A6C34878D82A}">
                    <a16:rowId xmlns:a16="http://schemas.microsoft.com/office/drawing/2014/main" val="2818795120"/>
                  </a:ext>
                </a:extLst>
              </a:tr>
              <a:tr h="1202801">
                <a:tc>
                  <a:txBody>
                    <a:bodyPr/>
                    <a:lstStyle/>
                    <a:p>
                      <a:pPr algn="ctr"/>
                      <a:r>
                        <a:rPr lang="en-NZ" sz="1000"/>
                        <a:t>NASC Assessor  / EGL Connector</a:t>
                      </a:r>
                    </a:p>
                  </a:txBody>
                  <a:tcPr vert="vert270" anchor="ctr"/>
                </a:tc>
                <a:tc>
                  <a:txBody>
                    <a:bodyPr/>
                    <a:lstStyle/>
                    <a:p>
                      <a:endParaRPr lang="en-NZ" dirty="0"/>
                    </a:p>
                  </a:txBody>
                  <a:tcPr/>
                </a:tc>
                <a:tc>
                  <a:txBody>
                    <a:bodyPr/>
                    <a:lstStyle/>
                    <a:p>
                      <a:endParaRPr lang="en-NZ" dirty="0"/>
                    </a:p>
                  </a:txBody>
                  <a:tcPr/>
                </a:tc>
                <a:extLst>
                  <a:ext uri="{0D108BD9-81ED-4DB2-BD59-A6C34878D82A}">
                    <a16:rowId xmlns:a16="http://schemas.microsoft.com/office/drawing/2014/main" val="1393881047"/>
                  </a:ext>
                </a:extLst>
              </a:tr>
              <a:tr h="1020792">
                <a:tc>
                  <a:txBody>
                    <a:bodyPr/>
                    <a:lstStyle/>
                    <a:p>
                      <a:pPr algn="ctr"/>
                      <a:r>
                        <a:rPr lang="en-NZ" sz="1000"/>
                        <a:t>NASC Service Coordinator / EGL Budget Advisor</a:t>
                      </a:r>
                    </a:p>
                  </a:txBody>
                  <a:tcPr vert="vert270" anchor="ctr"/>
                </a:tc>
                <a:tc>
                  <a:txBody>
                    <a:bodyPr/>
                    <a:lstStyle/>
                    <a:p>
                      <a:endParaRPr lang="en-NZ"/>
                    </a:p>
                  </a:txBody>
                  <a:tcPr/>
                </a:tc>
                <a:tc>
                  <a:txBody>
                    <a:bodyPr/>
                    <a:lstStyle/>
                    <a:p>
                      <a:endParaRPr lang="en-NZ" dirty="0"/>
                    </a:p>
                  </a:txBody>
                  <a:tcPr/>
                </a:tc>
                <a:extLst>
                  <a:ext uri="{0D108BD9-81ED-4DB2-BD59-A6C34878D82A}">
                    <a16:rowId xmlns:a16="http://schemas.microsoft.com/office/drawing/2014/main" val="2257076634"/>
                  </a:ext>
                </a:extLst>
              </a:tr>
            </a:tbl>
          </a:graphicData>
        </a:graphic>
      </p:graphicFrame>
      <p:sp>
        <p:nvSpPr>
          <p:cNvPr id="17" name="Rectangle 16">
            <a:extLst>
              <a:ext uri="{FF2B5EF4-FFF2-40B4-BE49-F238E27FC236}">
                <a16:creationId xmlns:a16="http://schemas.microsoft.com/office/drawing/2014/main" id="{304572D2-35DE-7813-6C25-0C5A1A7D338F}"/>
              </a:ext>
            </a:extLst>
          </p:cNvPr>
          <p:cNvSpPr/>
          <p:nvPr/>
        </p:nvSpPr>
        <p:spPr>
          <a:xfrm>
            <a:off x="1510217" y="2403028"/>
            <a:ext cx="767375" cy="505278"/>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4. Appoint Needs Assessment Facilitator</a:t>
            </a:r>
          </a:p>
        </p:txBody>
      </p:sp>
      <p:sp>
        <p:nvSpPr>
          <p:cNvPr id="33" name="Rectangle 32">
            <a:extLst>
              <a:ext uri="{FF2B5EF4-FFF2-40B4-BE49-F238E27FC236}">
                <a16:creationId xmlns:a16="http://schemas.microsoft.com/office/drawing/2014/main" id="{917B6F51-ED85-7319-CBC9-159767F9A717}"/>
              </a:ext>
            </a:extLst>
          </p:cNvPr>
          <p:cNvSpPr/>
          <p:nvPr/>
        </p:nvSpPr>
        <p:spPr>
          <a:xfrm>
            <a:off x="3064445" y="3850303"/>
            <a:ext cx="932210" cy="466954"/>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5. </a:t>
            </a:r>
            <a:r>
              <a:rPr lang="en-NZ" sz="800" dirty="0">
                <a:solidFill>
                  <a:prstClr val="black"/>
                </a:solidFill>
                <a:latin typeface="Aptos" panose="02110004020202020204"/>
              </a:rPr>
              <a:t>Conduct</a:t>
            </a:r>
            <a:endPar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pre-assessment</a:t>
            </a:r>
          </a:p>
        </p:txBody>
      </p:sp>
      <p:sp>
        <p:nvSpPr>
          <p:cNvPr id="34" name="Rectangle 33">
            <a:extLst>
              <a:ext uri="{FF2B5EF4-FFF2-40B4-BE49-F238E27FC236}">
                <a16:creationId xmlns:a16="http://schemas.microsoft.com/office/drawing/2014/main" id="{B16A866E-B921-5E55-6655-18680C0BE1DF}"/>
              </a:ext>
            </a:extLst>
          </p:cNvPr>
          <p:cNvSpPr/>
          <p:nvPr/>
        </p:nvSpPr>
        <p:spPr>
          <a:xfrm>
            <a:off x="5771417" y="3850303"/>
            <a:ext cx="769176" cy="466954"/>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6. Hold assessment interview</a:t>
            </a:r>
          </a:p>
        </p:txBody>
      </p:sp>
      <p:sp>
        <p:nvSpPr>
          <p:cNvPr id="35" name="Rectangle 34">
            <a:extLst>
              <a:ext uri="{FF2B5EF4-FFF2-40B4-BE49-F238E27FC236}">
                <a16:creationId xmlns:a16="http://schemas.microsoft.com/office/drawing/2014/main" id="{7F233445-9494-8D8D-B026-62F9DD6C905C}"/>
              </a:ext>
            </a:extLst>
          </p:cNvPr>
          <p:cNvSpPr/>
          <p:nvPr/>
        </p:nvSpPr>
        <p:spPr>
          <a:xfrm>
            <a:off x="7864842" y="3793858"/>
            <a:ext cx="1130684" cy="466954"/>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7. </a:t>
            </a:r>
            <a:r>
              <a:rPr lang="en-NZ" sz="800" dirty="0">
                <a:solidFill>
                  <a:prstClr val="black"/>
                </a:solidFill>
                <a:latin typeface="Aptos" panose="02110004020202020204"/>
              </a:rPr>
              <a:t>Record assessment information in OBIR Web App</a:t>
            </a:r>
            <a:endPar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6" name="Rectangle 35">
            <a:extLst>
              <a:ext uri="{FF2B5EF4-FFF2-40B4-BE49-F238E27FC236}">
                <a16:creationId xmlns:a16="http://schemas.microsoft.com/office/drawing/2014/main" id="{CC82C5FA-9DC1-C94B-71F4-0876F40B6BDD}"/>
              </a:ext>
            </a:extLst>
          </p:cNvPr>
          <p:cNvSpPr/>
          <p:nvPr/>
        </p:nvSpPr>
        <p:spPr>
          <a:xfrm>
            <a:off x="9696800" y="3784756"/>
            <a:ext cx="910944" cy="552893"/>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8. Confirm information with the disabled person</a:t>
            </a:r>
          </a:p>
        </p:txBody>
      </p:sp>
      <p:sp>
        <p:nvSpPr>
          <p:cNvPr id="38" name="Diamond 37">
            <a:extLst>
              <a:ext uri="{FF2B5EF4-FFF2-40B4-BE49-F238E27FC236}">
                <a16:creationId xmlns:a16="http://schemas.microsoft.com/office/drawing/2014/main" id="{A7D5A956-5978-2D97-BC17-3BE84D492FAE}"/>
              </a:ext>
            </a:extLst>
          </p:cNvPr>
          <p:cNvSpPr/>
          <p:nvPr/>
        </p:nvSpPr>
        <p:spPr>
          <a:xfrm>
            <a:off x="10031213" y="1737149"/>
            <a:ext cx="264695" cy="296779"/>
          </a:xfrm>
          <a:prstGeom prst="diamond">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9" name="Rectangle 38">
            <a:extLst>
              <a:ext uri="{FF2B5EF4-FFF2-40B4-BE49-F238E27FC236}">
                <a16:creationId xmlns:a16="http://schemas.microsoft.com/office/drawing/2014/main" id="{60D137CF-A9D6-3A42-C49C-3F5B06C6BC55}"/>
              </a:ext>
            </a:extLst>
          </p:cNvPr>
          <p:cNvSpPr/>
          <p:nvPr/>
        </p:nvSpPr>
        <p:spPr>
          <a:xfrm>
            <a:off x="10964420" y="3784756"/>
            <a:ext cx="756124" cy="552893"/>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9. Confirm </a:t>
            </a:r>
            <a:r>
              <a:rPr lang="en-NZ" sz="800" dirty="0">
                <a:solidFill>
                  <a:prstClr val="black"/>
                </a:solidFill>
                <a:latin typeface="Aptos" panose="02110004020202020204"/>
              </a:rPr>
              <a:t>n</a:t>
            </a:r>
            <a:r>
              <a:rPr kumimoji="0" lang="en-NZ" sz="800" b="0" i="0" u="none" strike="noStrike" kern="1200" cap="none" spc="0" normalizeH="0" baseline="0" noProof="0" dirty="0" err="1">
                <a:ln>
                  <a:noFill/>
                </a:ln>
                <a:solidFill>
                  <a:prstClr val="black"/>
                </a:solidFill>
                <a:effectLst/>
                <a:uLnTx/>
                <a:uFillTx/>
                <a:latin typeface="Aptos" panose="02110004020202020204"/>
                <a:ea typeface="+mn-ea"/>
                <a:cs typeface="+mn-cs"/>
              </a:rPr>
              <a:t>eeds</a:t>
            </a: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 assessment in Socrates</a:t>
            </a:r>
          </a:p>
        </p:txBody>
      </p:sp>
      <p:cxnSp>
        <p:nvCxnSpPr>
          <p:cNvPr id="40" name="Connector: Elbow 39">
            <a:extLst>
              <a:ext uri="{FF2B5EF4-FFF2-40B4-BE49-F238E27FC236}">
                <a16:creationId xmlns:a16="http://schemas.microsoft.com/office/drawing/2014/main" id="{2EDFB901-91A5-9FCB-2494-4BA648268784}"/>
              </a:ext>
            </a:extLst>
          </p:cNvPr>
          <p:cNvCxnSpPr>
            <a:cxnSpLocks/>
            <a:stCxn id="17" idx="3"/>
            <a:endCxn id="33" idx="0"/>
          </p:cNvCxnSpPr>
          <p:nvPr/>
        </p:nvCxnSpPr>
        <p:spPr>
          <a:xfrm>
            <a:off x="2277592" y="2655667"/>
            <a:ext cx="1252958" cy="1194636"/>
          </a:xfrm>
          <a:prstGeom prst="bentConnector2">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42A332B5-4311-120B-7129-E7F63C54CDDD}"/>
              </a:ext>
            </a:extLst>
          </p:cNvPr>
          <p:cNvSpPr/>
          <p:nvPr/>
        </p:nvSpPr>
        <p:spPr>
          <a:xfrm>
            <a:off x="8146481" y="1781541"/>
            <a:ext cx="835100" cy="207997"/>
          </a:xfrm>
          <a:prstGeom prst="rect">
            <a:avLst/>
          </a:prstGeom>
          <a:solidFill>
            <a:schemeClr val="bg1"/>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Disagree with assessment</a:t>
            </a:r>
          </a:p>
        </p:txBody>
      </p:sp>
      <p:sp>
        <p:nvSpPr>
          <p:cNvPr id="46" name="Rectangle 45">
            <a:extLst>
              <a:ext uri="{FF2B5EF4-FFF2-40B4-BE49-F238E27FC236}">
                <a16:creationId xmlns:a16="http://schemas.microsoft.com/office/drawing/2014/main" id="{A18E8BE4-4AE1-7992-5A02-7BA3666A1765}"/>
              </a:ext>
            </a:extLst>
          </p:cNvPr>
          <p:cNvSpPr/>
          <p:nvPr/>
        </p:nvSpPr>
        <p:spPr>
          <a:xfrm>
            <a:off x="10927305" y="1781541"/>
            <a:ext cx="830355" cy="207997"/>
          </a:xfrm>
          <a:prstGeom prst="rect">
            <a:avLst/>
          </a:prstGeom>
          <a:solidFill>
            <a:schemeClr val="bg1"/>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a:ln>
                  <a:noFill/>
                </a:ln>
                <a:solidFill>
                  <a:prstClr val="black"/>
                </a:solidFill>
                <a:effectLst/>
                <a:uLnTx/>
                <a:uFillTx/>
                <a:latin typeface="Aptos" panose="02110004020202020204"/>
                <a:ea typeface="+mn-ea"/>
                <a:cs typeface="+mn-cs"/>
              </a:rPr>
              <a:t>Agree with assessment</a:t>
            </a:r>
          </a:p>
        </p:txBody>
      </p:sp>
      <p:cxnSp>
        <p:nvCxnSpPr>
          <p:cNvPr id="50" name="Straight Arrow Connector 49">
            <a:extLst>
              <a:ext uri="{FF2B5EF4-FFF2-40B4-BE49-F238E27FC236}">
                <a16:creationId xmlns:a16="http://schemas.microsoft.com/office/drawing/2014/main" id="{61F7917E-7987-83ED-F817-FC40AA85A49A}"/>
              </a:ext>
            </a:extLst>
          </p:cNvPr>
          <p:cNvCxnSpPr>
            <a:cxnSpLocks/>
            <a:stCxn id="33" idx="3"/>
            <a:endCxn id="34" idx="1"/>
          </p:cNvCxnSpPr>
          <p:nvPr/>
        </p:nvCxnSpPr>
        <p:spPr>
          <a:xfrm>
            <a:off x="3996655" y="4083780"/>
            <a:ext cx="1774762"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69787710-BF7A-09D4-B07F-D978025B2687}"/>
              </a:ext>
            </a:extLst>
          </p:cNvPr>
          <p:cNvCxnSpPr>
            <a:cxnSpLocks/>
            <a:endCxn id="9" idx="1"/>
          </p:cNvCxnSpPr>
          <p:nvPr/>
        </p:nvCxnSpPr>
        <p:spPr>
          <a:xfrm>
            <a:off x="6539048" y="4061202"/>
            <a:ext cx="524259" cy="1112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B0EE7BE4-9E8E-0DD6-19B8-FFA3FE2A0909}"/>
              </a:ext>
            </a:extLst>
          </p:cNvPr>
          <p:cNvCxnSpPr>
            <a:cxnSpLocks/>
          </p:cNvCxnSpPr>
          <p:nvPr/>
        </p:nvCxnSpPr>
        <p:spPr>
          <a:xfrm flipV="1">
            <a:off x="9029514" y="4049913"/>
            <a:ext cx="667642" cy="1128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8" name="Connector: Elbow 67">
            <a:extLst>
              <a:ext uri="{FF2B5EF4-FFF2-40B4-BE49-F238E27FC236}">
                <a16:creationId xmlns:a16="http://schemas.microsoft.com/office/drawing/2014/main" id="{058B6C15-A756-E8B7-1568-B0B056231EBB}"/>
              </a:ext>
            </a:extLst>
          </p:cNvPr>
          <p:cNvCxnSpPr>
            <a:cxnSpLocks/>
            <a:stCxn id="44" idx="1"/>
            <a:endCxn id="34" idx="0"/>
          </p:cNvCxnSpPr>
          <p:nvPr/>
        </p:nvCxnSpPr>
        <p:spPr>
          <a:xfrm rot="10800000" flipV="1">
            <a:off x="6156005" y="1885539"/>
            <a:ext cx="1990476" cy="1964763"/>
          </a:xfrm>
          <a:prstGeom prst="bentConnector2">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7436366A-2862-7364-D565-B73608354C26}"/>
              </a:ext>
            </a:extLst>
          </p:cNvPr>
          <p:cNvCxnSpPr>
            <a:cxnSpLocks/>
            <a:stCxn id="36" idx="0"/>
            <a:endCxn id="38" idx="2"/>
          </p:cNvCxnSpPr>
          <p:nvPr/>
        </p:nvCxnSpPr>
        <p:spPr>
          <a:xfrm flipV="1">
            <a:off x="10152272" y="2033928"/>
            <a:ext cx="11289" cy="175082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A7801325-86EE-83FB-3BD5-F279A217C47F}"/>
              </a:ext>
            </a:extLst>
          </p:cNvPr>
          <p:cNvCxnSpPr>
            <a:cxnSpLocks/>
            <a:stCxn id="46" idx="2"/>
            <a:endCxn id="39" idx="0"/>
          </p:cNvCxnSpPr>
          <p:nvPr/>
        </p:nvCxnSpPr>
        <p:spPr>
          <a:xfrm flipH="1">
            <a:off x="11342482" y="1989538"/>
            <a:ext cx="1" cy="179521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6" name="Straight Arrow Connector 85">
            <a:extLst>
              <a:ext uri="{FF2B5EF4-FFF2-40B4-BE49-F238E27FC236}">
                <a16:creationId xmlns:a16="http://schemas.microsoft.com/office/drawing/2014/main" id="{E9F7934E-7878-5E05-843F-13AD12C03B47}"/>
              </a:ext>
            </a:extLst>
          </p:cNvPr>
          <p:cNvCxnSpPr>
            <a:cxnSpLocks/>
            <a:stCxn id="38" idx="3"/>
            <a:endCxn id="46" idx="1"/>
          </p:cNvCxnSpPr>
          <p:nvPr/>
        </p:nvCxnSpPr>
        <p:spPr>
          <a:xfrm>
            <a:off x="10295908" y="1885539"/>
            <a:ext cx="631397"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5" name="Rectangle 94">
            <a:extLst>
              <a:ext uri="{FF2B5EF4-FFF2-40B4-BE49-F238E27FC236}">
                <a16:creationId xmlns:a16="http://schemas.microsoft.com/office/drawing/2014/main" id="{E111C3C3-8F25-95A6-808D-5F57246B96FF}"/>
              </a:ext>
            </a:extLst>
          </p:cNvPr>
          <p:cNvSpPr/>
          <p:nvPr/>
        </p:nvSpPr>
        <p:spPr>
          <a:xfrm>
            <a:off x="3017311" y="3807334"/>
            <a:ext cx="1025421" cy="57696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6" name="Rectangle 95">
            <a:extLst>
              <a:ext uri="{FF2B5EF4-FFF2-40B4-BE49-F238E27FC236}">
                <a16:creationId xmlns:a16="http://schemas.microsoft.com/office/drawing/2014/main" id="{4454C23D-56C4-4CB1-3718-F31D8A92A4B5}"/>
              </a:ext>
            </a:extLst>
          </p:cNvPr>
          <p:cNvSpPr/>
          <p:nvPr/>
        </p:nvSpPr>
        <p:spPr>
          <a:xfrm>
            <a:off x="4773908" y="1709652"/>
            <a:ext cx="7052950" cy="324663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7" name="TextBox 96">
            <a:extLst>
              <a:ext uri="{FF2B5EF4-FFF2-40B4-BE49-F238E27FC236}">
                <a16:creationId xmlns:a16="http://schemas.microsoft.com/office/drawing/2014/main" id="{D7DF4C3C-157B-43EC-3CDA-F50AE016477F}"/>
              </a:ext>
            </a:extLst>
          </p:cNvPr>
          <p:cNvSpPr txBox="1"/>
          <p:nvPr/>
        </p:nvSpPr>
        <p:spPr>
          <a:xfrm>
            <a:off x="2751966" y="4402458"/>
            <a:ext cx="1598927" cy="523220"/>
          </a:xfrm>
          <a:prstGeom prst="rect">
            <a:avLst/>
          </a:prstGeom>
          <a:noFill/>
        </p:spPr>
        <p:txBody>
          <a:bodyPr wrap="square" rtlCol="0">
            <a:spAutoFit/>
          </a:bodyPr>
          <a:lstStyle/>
          <a:p>
            <a:pPr algn="ctr"/>
            <a:r>
              <a:rPr lang="en-NZ" sz="1400">
                <a:solidFill>
                  <a:srgbClr val="FF0000"/>
                </a:solidFill>
                <a:latin typeface="Roboto" panose="02000000000000000000" pitchFamily="2" charset="0"/>
                <a:ea typeface="Roboto" panose="02000000000000000000" pitchFamily="2" charset="0"/>
                <a:cs typeface="Roboto" panose="02000000000000000000" pitchFamily="2" charset="0"/>
              </a:rPr>
              <a:t>Session 2: Pre-assessment</a:t>
            </a:r>
          </a:p>
        </p:txBody>
      </p:sp>
      <p:sp>
        <p:nvSpPr>
          <p:cNvPr id="98" name="TextBox 97">
            <a:extLst>
              <a:ext uri="{FF2B5EF4-FFF2-40B4-BE49-F238E27FC236}">
                <a16:creationId xmlns:a16="http://schemas.microsoft.com/office/drawing/2014/main" id="{282654D1-E654-AB85-D9F1-9D791EBACB20}"/>
              </a:ext>
            </a:extLst>
          </p:cNvPr>
          <p:cNvSpPr txBox="1"/>
          <p:nvPr/>
        </p:nvSpPr>
        <p:spPr>
          <a:xfrm>
            <a:off x="8488234" y="4956290"/>
            <a:ext cx="3026735" cy="523220"/>
          </a:xfrm>
          <a:prstGeom prst="rect">
            <a:avLst/>
          </a:prstGeom>
          <a:noFill/>
        </p:spPr>
        <p:txBody>
          <a:bodyPr wrap="square" rtlCol="0">
            <a:spAutoFit/>
          </a:bodyPr>
          <a:lstStyle/>
          <a:p>
            <a:pPr algn="ctr"/>
            <a:r>
              <a:rPr lang="en-NZ" sz="1400" dirty="0">
                <a:solidFill>
                  <a:srgbClr val="FF0000"/>
                </a:solidFill>
                <a:latin typeface="Roboto" panose="02000000000000000000" pitchFamily="2" charset="0"/>
                <a:ea typeface="Roboto" panose="02000000000000000000" pitchFamily="2" charset="0"/>
                <a:cs typeface="Roboto" panose="02000000000000000000" pitchFamily="2" charset="0"/>
              </a:rPr>
              <a:t>Session 3: Enquiry/Assessment process</a:t>
            </a:r>
          </a:p>
        </p:txBody>
      </p:sp>
      <p:sp>
        <p:nvSpPr>
          <p:cNvPr id="9" name="Diamond 8">
            <a:extLst>
              <a:ext uri="{FF2B5EF4-FFF2-40B4-BE49-F238E27FC236}">
                <a16:creationId xmlns:a16="http://schemas.microsoft.com/office/drawing/2014/main" id="{1AA37DE6-0C4B-DF78-DC76-94DA769E9685}"/>
              </a:ext>
            </a:extLst>
          </p:cNvPr>
          <p:cNvSpPr/>
          <p:nvPr/>
        </p:nvSpPr>
        <p:spPr>
          <a:xfrm>
            <a:off x="7063307" y="3923933"/>
            <a:ext cx="308337" cy="296779"/>
          </a:xfrm>
          <a:prstGeom prst="diamond">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a:ln>
                <a:noFill/>
              </a:ln>
              <a:solidFill>
                <a:prstClr val="black"/>
              </a:solidFill>
              <a:effectLst/>
              <a:uLnTx/>
              <a:uFillTx/>
              <a:latin typeface="Aptos" panose="02110004020202020204"/>
              <a:ea typeface="+mn-ea"/>
              <a:cs typeface="+mn-cs"/>
            </a:endParaRPr>
          </a:p>
        </p:txBody>
      </p:sp>
      <p:cxnSp>
        <p:nvCxnSpPr>
          <p:cNvPr id="27" name="Straight Arrow Connector 26">
            <a:extLst>
              <a:ext uri="{FF2B5EF4-FFF2-40B4-BE49-F238E27FC236}">
                <a16:creationId xmlns:a16="http://schemas.microsoft.com/office/drawing/2014/main" id="{D59E1552-B419-6256-96AC-4FACD8C8C5A4}"/>
              </a:ext>
            </a:extLst>
          </p:cNvPr>
          <p:cNvCxnSpPr>
            <a:cxnSpLocks/>
          </p:cNvCxnSpPr>
          <p:nvPr/>
        </p:nvCxnSpPr>
        <p:spPr>
          <a:xfrm flipV="1">
            <a:off x="7356002" y="4072322"/>
            <a:ext cx="500565" cy="627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1C45A512-DB7A-79FE-A9C0-72D0DE11272A}"/>
              </a:ext>
            </a:extLst>
          </p:cNvPr>
          <p:cNvCxnSpPr>
            <a:cxnSpLocks/>
          </p:cNvCxnSpPr>
          <p:nvPr/>
        </p:nvCxnSpPr>
        <p:spPr>
          <a:xfrm>
            <a:off x="9009008" y="1891098"/>
            <a:ext cx="992594"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2465CED0-F9AE-1722-81C4-70EE302E01CD}"/>
              </a:ext>
            </a:extLst>
          </p:cNvPr>
          <p:cNvCxnSpPr>
            <a:cxnSpLocks/>
            <a:stCxn id="36" idx="3"/>
            <a:endCxn id="39" idx="1"/>
          </p:cNvCxnSpPr>
          <p:nvPr/>
        </p:nvCxnSpPr>
        <p:spPr>
          <a:xfrm>
            <a:off x="10607744" y="4061203"/>
            <a:ext cx="356676"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99375B7A-8064-C75D-94F1-ACF29BBBD4A2}"/>
              </a:ext>
            </a:extLst>
          </p:cNvPr>
          <p:cNvSpPr txBox="1"/>
          <p:nvPr/>
        </p:nvSpPr>
        <p:spPr>
          <a:xfrm>
            <a:off x="7160779" y="3821779"/>
            <a:ext cx="788999" cy="184666"/>
          </a:xfrm>
          <a:prstGeom prst="rect">
            <a:avLst/>
          </a:prstGeom>
          <a:noFill/>
        </p:spPr>
        <p:txBody>
          <a:bodyPr wrap="none" rtlCol="0">
            <a:spAutoFit/>
          </a:bodyPr>
          <a:lstStyle/>
          <a:p>
            <a:r>
              <a:rPr lang="mi-NZ" sz="600" dirty="0" err="1"/>
              <a:t>Non</a:t>
            </a:r>
            <a:r>
              <a:rPr lang="mi-NZ" sz="600" dirty="0"/>
              <a:t> - </a:t>
            </a:r>
            <a:r>
              <a:rPr lang="mi-NZ" sz="600" dirty="0" err="1"/>
              <a:t>Residential</a:t>
            </a:r>
            <a:r>
              <a:rPr lang="mi-NZ" sz="600" dirty="0"/>
              <a:t>?</a:t>
            </a:r>
            <a:endParaRPr lang="en-NZ" sz="600" dirty="0"/>
          </a:p>
        </p:txBody>
      </p:sp>
      <p:sp>
        <p:nvSpPr>
          <p:cNvPr id="59" name="Rectangle: Rounded Corners 58">
            <a:extLst>
              <a:ext uri="{FF2B5EF4-FFF2-40B4-BE49-F238E27FC236}">
                <a16:creationId xmlns:a16="http://schemas.microsoft.com/office/drawing/2014/main" id="{A558F8EB-C00B-5D6A-E6E1-A1FF1805DF93}"/>
              </a:ext>
            </a:extLst>
          </p:cNvPr>
          <p:cNvSpPr/>
          <p:nvPr/>
        </p:nvSpPr>
        <p:spPr>
          <a:xfrm>
            <a:off x="7973338" y="4461635"/>
            <a:ext cx="1130683" cy="354313"/>
          </a:xfrm>
          <a:prstGeom prst="roundRect">
            <a:avLst>
              <a:gd name="adj" fmla="val 50000"/>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700" b="0" i="1" u="none" strike="noStrike" kern="1200" cap="none" spc="0" normalizeH="0" baseline="0" noProof="0" dirty="0">
                <a:ln>
                  <a:noFill/>
                </a:ln>
                <a:solidFill>
                  <a:prstClr val="black"/>
                </a:solidFill>
                <a:effectLst/>
                <a:uLnTx/>
                <a:uFillTx/>
                <a:latin typeface="Aptos" panose="02110004020202020204"/>
                <a:ea typeface="+mn-ea"/>
                <a:cs typeface="+mn-cs"/>
              </a:rPr>
              <a:t>7b. Complete residential Pricing Tools (BAT &amp; GPT</a:t>
            </a:r>
          </a:p>
        </p:txBody>
      </p:sp>
      <p:cxnSp>
        <p:nvCxnSpPr>
          <p:cNvPr id="63" name="Connector: Elbow 62">
            <a:extLst>
              <a:ext uri="{FF2B5EF4-FFF2-40B4-BE49-F238E27FC236}">
                <a16:creationId xmlns:a16="http://schemas.microsoft.com/office/drawing/2014/main" id="{1978A11A-E5C8-04EF-C81B-DA9B3855A581}"/>
              </a:ext>
            </a:extLst>
          </p:cNvPr>
          <p:cNvCxnSpPr>
            <a:stCxn id="9" idx="2"/>
          </p:cNvCxnSpPr>
          <p:nvPr/>
        </p:nvCxnSpPr>
        <p:spPr>
          <a:xfrm rot="16200000" flipH="1">
            <a:off x="7382231" y="4055956"/>
            <a:ext cx="426351" cy="755861"/>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64" name="TextBox 63">
            <a:extLst>
              <a:ext uri="{FF2B5EF4-FFF2-40B4-BE49-F238E27FC236}">
                <a16:creationId xmlns:a16="http://schemas.microsoft.com/office/drawing/2014/main" id="{2C989694-38D3-ADBA-9AA8-9965343DFA19}"/>
              </a:ext>
            </a:extLst>
          </p:cNvPr>
          <p:cNvSpPr txBox="1"/>
          <p:nvPr/>
        </p:nvSpPr>
        <p:spPr>
          <a:xfrm>
            <a:off x="7344556" y="4461635"/>
            <a:ext cx="593432" cy="184666"/>
          </a:xfrm>
          <a:prstGeom prst="rect">
            <a:avLst/>
          </a:prstGeom>
          <a:noFill/>
        </p:spPr>
        <p:txBody>
          <a:bodyPr wrap="none" rtlCol="0">
            <a:spAutoFit/>
          </a:bodyPr>
          <a:lstStyle/>
          <a:p>
            <a:r>
              <a:rPr lang="mi-NZ" sz="600" dirty="0" err="1"/>
              <a:t>Residential</a:t>
            </a:r>
            <a:r>
              <a:rPr lang="mi-NZ" sz="600" dirty="0"/>
              <a:t>?</a:t>
            </a:r>
            <a:endParaRPr lang="en-NZ" sz="600" dirty="0"/>
          </a:p>
        </p:txBody>
      </p:sp>
    </p:spTree>
    <p:extLst>
      <p:ext uri="{BB962C8B-B14F-4D97-AF65-F5344CB8AC3E}">
        <p14:creationId xmlns:p14="http://schemas.microsoft.com/office/powerpoint/2010/main" val="31062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P spid="97" grpId="0"/>
      <p:bldP spid="9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DCC8E-AD0B-3E14-5023-7CB4C32CA6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B18076-564B-C27F-B456-8DA47317C608}"/>
              </a:ext>
            </a:extLst>
          </p:cNvPr>
          <p:cNvSpPr>
            <a:spLocks noGrp="1"/>
          </p:cNvSpPr>
          <p:nvPr>
            <p:ph type="title"/>
          </p:nvPr>
        </p:nvSpPr>
        <p:spPr/>
        <p:txBody>
          <a:bodyPr>
            <a:normAutofit fontScale="90000"/>
          </a:bodyPr>
          <a:lstStyle/>
          <a:p>
            <a:r>
              <a:rPr lang="en-NZ"/>
              <a:t>New allocation and service coordination process</a:t>
            </a:r>
          </a:p>
        </p:txBody>
      </p:sp>
      <p:graphicFrame>
        <p:nvGraphicFramePr>
          <p:cNvPr id="3" name="Table 2">
            <a:extLst>
              <a:ext uri="{FF2B5EF4-FFF2-40B4-BE49-F238E27FC236}">
                <a16:creationId xmlns:a16="http://schemas.microsoft.com/office/drawing/2014/main" id="{7A1C696D-F35B-294B-14AE-6A39144B6DAC}"/>
              </a:ext>
            </a:extLst>
          </p:cNvPr>
          <p:cNvGraphicFramePr>
            <a:graphicFrameLocks/>
          </p:cNvGraphicFramePr>
          <p:nvPr/>
        </p:nvGraphicFramePr>
        <p:xfrm>
          <a:off x="520995" y="1022725"/>
          <a:ext cx="11270513" cy="5010334"/>
        </p:xfrm>
        <a:graphic>
          <a:graphicData uri="http://schemas.openxmlformats.org/drawingml/2006/table">
            <a:tbl>
              <a:tblPr firstRow="1" bandRow="1">
                <a:tableStyleId>{5C22544A-7EE6-4342-B048-85BDC9FD1C3A}</a:tableStyleId>
              </a:tblPr>
              <a:tblGrid>
                <a:gridCol w="765162">
                  <a:extLst>
                    <a:ext uri="{9D8B030D-6E8A-4147-A177-3AD203B41FA5}">
                      <a16:colId xmlns:a16="http://schemas.microsoft.com/office/drawing/2014/main" val="2916863318"/>
                    </a:ext>
                  </a:extLst>
                </a:gridCol>
                <a:gridCol w="10505351">
                  <a:extLst>
                    <a:ext uri="{9D8B030D-6E8A-4147-A177-3AD203B41FA5}">
                      <a16:colId xmlns:a16="http://schemas.microsoft.com/office/drawing/2014/main" val="3393952260"/>
                    </a:ext>
                  </a:extLst>
                </a:gridCol>
              </a:tblGrid>
              <a:tr h="305346">
                <a:tc gridSpan="2">
                  <a:txBody>
                    <a:bodyPr/>
                    <a:lstStyle/>
                    <a:p>
                      <a:r>
                        <a:rPr lang="en-NZ" sz="1400"/>
                        <a:t>NASC Referral to Service Coordination Process</a:t>
                      </a:r>
                    </a:p>
                  </a:txBody>
                  <a:tcPr>
                    <a:solidFill>
                      <a:srgbClr val="406228"/>
                    </a:solidFill>
                  </a:tcPr>
                </a:tc>
                <a:tc hMerge="1">
                  <a:txBody>
                    <a:bodyPr/>
                    <a:lstStyle/>
                    <a:p>
                      <a:endParaRPr lang="en-NZ"/>
                    </a:p>
                  </a:txBody>
                  <a:tcPr>
                    <a:solidFill>
                      <a:srgbClr val="406228"/>
                    </a:solidFill>
                  </a:tcPr>
                </a:tc>
                <a:extLst>
                  <a:ext uri="{0D108BD9-81ED-4DB2-BD59-A6C34878D82A}">
                    <a16:rowId xmlns:a16="http://schemas.microsoft.com/office/drawing/2014/main" val="2641795107"/>
                  </a:ext>
                </a:extLst>
              </a:tr>
              <a:tr h="285831">
                <a:tc>
                  <a:txBody>
                    <a:bodyPr/>
                    <a:lstStyle/>
                    <a:p>
                      <a:pPr algn="ctr"/>
                      <a:r>
                        <a:rPr lang="en-NZ" sz="1200"/>
                        <a:t>Role</a:t>
                      </a:r>
                    </a:p>
                  </a:txBody>
                  <a:tcPr/>
                </a:tc>
                <a:tc>
                  <a:txBody>
                    <a:bodyPr/>
                    <a:lstStyle/>
                    <a:p>
                      <a:pPr algn="ctr"/>
                      <a:r>
                        <a:rPr lang="en-NZ" sz="1200"/>
                        <a:t>Service Coordination</a:t>
                      </a:r>
                    </a:p>
                  </a:txBody>
                  <a:tcPr/>
                </a:tc>
                <a:extLst>
                  <a:ext uri="{0D108BD9-81ED-4DB2-BD59-A6C34878D82A}">
                    <a16:rowId xmlns:a16="http://schemas.microsoft.com/office/drawing/2014/main" val="4039091583"/>
                  </a:ext>
                </a:extLst>
              </a:tr>
              <a:tr h="654449">
                <a:tc>
                  <a:txBody>
                    <a:bodyPr/>
                    <a:lstStyle/>
                    <a:p>
                      <a:pPr algn="ctr"/>
                      <a:r>
                        <a:rPr lang="en-NZ" sz="1000"/>
                        <a:t>Disabled Person </a:t>
                      </a:r>
                    </a:p>
                  </a:txBody>
                  <a:tcPr vert="vert270" anchor="ctr"/>
                </a:tc>
                <a:tc>
                  <a:txBody>
                    <a:bodyPr/>
                    <a:lstStyle/>
                    <a:p>
                      <a:endParaRPr lang="en-NZ"/>
                    </a:p>
                  </a:txBody>
                  <a:tcPr/>
                </a:tc>
                <a:extLst>
                  <a:ext uri="{0D108BD9-81ED-4DB2-BD59-A6C34878D82A}">
                    <a16:rowId xmlns:a16="http://schemas.microsoft.com/office/drawing/2014/main" val="155644115"/>
                  </a:ext>
                </a:extLst>
              </a:tr>
              <a:tr h="1483555">
                <a:tc>
                  <a:txBody>
                    <a:bodyPr/>
                    <a:lstStyle/>
                    <a:p>
                      <a:pPr algn="ctr"/>
                      <a:r>
                        <a:rPr lang="en-NZ" sz="1000"/>
                        <a:t>NASC Assessor  / EGL Connector</a:t>
                      </a:r>
                    </a:p>
                  </a:txBody>
                  <a:tcPr vert="vert270" anchor="ctr"/>
                </a:tc>
                <a:tc>
                  <a:txBody>
                    <a:bodyPr/>
                    <a:lstStyle/>
                    <a:p>
                      <a:endParaRPr lang="en-NZ" dirty="0"/>
                    </a:p>
                  </a:txBody>
                  <a:tcPr/>
                </a:tc>
                <a:extLst>
                  <a:ext uri="{0D108BD9-81ED-4DB2-BD59-A6C34878D82A}">
                    <a16:rowId xmlns:a16="http://schemas.microsoft.com/office/drawing/2014/main" val="2818795120"/>
                  </a:ext>
                </a:extLst>
              </a:tr>
              <a:tr h="1260361">
                <a:tc>
                  <a:txBody>
                    <a:bodyPr/>
                    <a:lstStyle/>
                    <a:p>
                      <a:pPr algn="ctr"/>
                      <a:r>
                        <a:rPr lang="en-NZ" sz="1000"/>
                        <a:t>NASC Service Coordinator / EGL Budget Advisor</a:t>
                      </a:r>
                    </a:p>
                  </a:txBody>
                  <a:tcPr vert="vert270" anchor="ctr"/>
                </a:tc>
                <a:tc>
                  <a:txBody>
                    <a:bodyPr/>
                    <a:lstStyle/>
                    <a:p>
                      <a:endParaRPr lang="en-NZ" dirty="0"/>
                    </a:p>
                  </a:txBody>
                  <a:tcPr/>
                </a:tc>
                <a:extLst>
                  <a:ext uri="{0D108BD9-81ED-4DB2-BD59-A6C34878D82A}">
                    <a16:rowId xmlns:a16="http://schemas.microsoft.com/office/drawing/2014/main" val="1393881047"/>
                  </a:ext>
                </a:extLst>
              </a:tr>
              <a:tr h="1020792">
                <a:tc>
                  <a:txBody>
                    <a:bodyPr/>
                    <a:lstStyle/>
                    <a:p>
                      <a:pPr algn="ctr"/>
                      <a:r>
                        <a:rPr lang="en-US" sz="1000" b="1" dirty="0">
                          <a:solidFill>
                            <a:srgbClr val="B50000"/>
                          </a:solidFill>
                        </a:rPr>
                        <a:t>DSS Calculation and Support Team</a:t>
                      </a:r>
                      <a:endParaRPr lang="en-NZ" sz="1000" b="1" dirty="0">
                        <a:solidFill>
                          <a:srgbClr val="B50000"/>
                        </a:solidFill>
                      </a:endParaRPr>
                    </a:p>
                  </a:txBody>
                  <a:tcPr vert="vert270" anchor="ctr"/>
                </a:tc>
                <a:tc>
                  <a:txBody>
                    <a:bodyPr/>
                    <a:lstStyle/>
                    <a:p>
                      <a:endParaRPr lang="en-NZ" dirty="0"/>
                    </a:p>
                  </a:txBody>
                  <a:tcPr/>
                </a:tc>
                <a:extLst>
                  <a:ext uri="{0D108BD9-81ED-4DB2-BD59-A6C34878D82A}">
                    <a16:rowId xmlns:a16="http://schemas.microsoft.com/office/drawing/2014/main" val="2257076634"/>
                  </a:ext>
                </a:extLst>
              </a:tr>
            </a:tbl>
          </a:graphicData>
        </a:graphic>
      </p:graphicFrame>
      <p:sp>
        <p:nvSpPr>
          <p:cNvPr id="99" name="Rectangle: Rounded Corners 98">
            <a:extLst>
              <a:ext uri="{FF2B5EF4-FFF2-40B4-BE49-F238E27FC236}">
                <a16:creationId xmlns:a16="http://schemas.microsoft.com/office/drawing/2014/main" id="{546BAC38-04CD-09D7-C331-33B9CCD5CD1E}"/>
              </a:ext>
            </a:extLst>
          </p:cNvPr>
          <p:cNvSpPr/>
          <p:nvPr/>
        </p:nvSpPr>
        <p:spPr>
          <a:xfrm>
            <a:off x="1416084" y="4161358"/>
            <a:ext cx="987787" cy="386791"/>
          </a:xfrm>
          <a:prstGeom prst="roundRect">
            <a:avLst>
              <a:gd name="adj" fmla="val 50000"/>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9b. Review assessment information</a:t>
            </a:r>
          </a:p>
        </p:txBody>
      </p:sp>
      <p:sp>
        <p:nvSpPr>
          <p:cNvPr id="5" name="Rectangle 4">
            <a:extLst>
              <a:ext uri="{FF2B5EF4-FFF2-40B4-BE49-F238E27FC236}">
                <a16:creationId xmlns:a16="http://schemas.microsoft.com/office/drawing/2014/main" id="{8E40D71A-A1F4-5E26-EBE8-682FA196250D}"/>
              </a:ext>
            </a:extLst>
          </p:cNvPr>
          <p:cNvSpPr/>
          <p:nvPr/>
        </p:nvSpPr>
        <p:spPr>
          <a:xfrm>
            <a:off x="4046321" y="4046763"/>
            <a:ext cx="864442" cy="632796"/>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11.Assign for indicative range (IR) calculation</a:t>
            </a:r>
          </a:p>
        </p:txBody>
      </p:sp>
      <p:sp>
        <p:nvSpPr>
          <p:cNvPr id="23" name="Rectangle 22">
            <a:extLst>
              <a:ext uri="{FF2B5EF4-FFF2-40B4-BE49-F238E27FC236}">
                <a16:creationId xmlns:a16="http://schemas.microsoft.com/office/drawing/2014/main" id="{B20EE4AB-ABD5-F918-F208-DEF4631414DD}"/>
              </a:ext>
            </a:extLst>
          </p:cNvPr>
          <p:cNvSpPr/>
          <p:nvPr/>
        </p:nvSpPr>
        <p:spPr>
          <a:xfrm>
            <a:off x="7079056" y="3835152"/>
            <a:ext cx="776751" cy="599524"/>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12. Discuss proposed supports and goals</a:t>
            </a:r>
          </a:p>
        </p:txBody>
      </p:sp>
      <p:sp>
        <p:nvSpPr>
          <p:cNvPr id="27" name="Rectangle 26">
            <a:extLst>
              <a:ext uri="{FF2B5EF4-FFF2-40B4-BE49-F238E27FC236}">
                <a16:creationId xmlns:a16="http://schemas.microsoft.com/office/drawing/2014/main" id="{8F5F5C04-35BE-3AE7-C68F-7AFC646BC445}"/>
              </a:ext>
            </a:extLst>
          </p:cNvPr>
          <p:cNvSpPr/>
          <p:nvPr/>
        </p:nvSpPr>
        <p:spPr>
          <a:xfrm>
            <a:off x="8073504" y="3835152"/>
            <a:ext cx="776751" cy="599524"/>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13. Review proposed supports against IR</a:t>
            </a:r>
          </a:p>
        </p:txBody>
      </p:sp>
      <p:sp>
        <p:nvSpPr>
          <p:cNvPr id="29" name="Rectangle 28">
            <a:extLst>
              <a:ext uri="{FF2B5EF4-FFF2-40B4-BE49-F238E27FC236}">
                <a16:creationId xmlns:a16="http://schemas.microsoft.com/office/drawing/2014/main" id="{AA9D3FFD-4F86-E449-CE96-02C4136054AB}"/>
              </a:ext>
            </a:extLst>
          </p:cNvPr>
          <p:cNvSpPr/>
          <p:nvPr/>
        </p:nvSpPr>
        <p:spPr>
          <a:xfrm>
            <a:off x="9064348" y="3835152"/>
            <a:ext cx="926169" cy="599517"/>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14. Confirm MyDSS Funding Plan with the disabled person</a:t>
            </a:r>
          </a:p>
        </p:txBody>
      </p:sp>
      <p:sp>
        <p:nvSpPr>
          <p:cNvPr id="31" name="Diamond 30">
            <a:extLst>
              <a:ext uri="{FF2B5EF4-FFF2-40B4-BE49-F238E27FC236}">
                <a16:creationId xmlns:a16="http://schemas.microsoft.com/office/drawing/2014/main" id="{225D5E77-9A46-6964-1CFB-F3ACDCAE6D38}"/>
              </a:ext>
            </a:extLst>
          </p:cNvPr>
          <p:cNvSpPr/>
          <p:nvPr/>
        </p:nvSpPr>
        <p:spPr>
          <a:xfrm>
            <a:off x="9996641" y="1770777"/>
            <a:ext cx="264695" cy="296779"/>
          </a:xfrm>
          <a:prstGeom prst="diamond">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1" name="Rectangle: Rounded Corners 40">
            <a:extLst>
              <a:ext uri="{FF2B5EF4-FFF2-40B4-BE49-F238E27FC236}">
                <a16:creationId xmlns:a16="http://schemas.microsoft.com/office/drawing/2014/main" id="{E567CC39-B773-A043-4611-06AB013A4878}"/>
              </a:ext>
            </a:extLst>
          </p:cNvPr>
          <p:cNvSpPr/>
          <p:nvPr/>
        </p:nvSpPr>
        <p:spPr>
          <a:xfrm>
            <a:off x="10273014" y="3857300"/>
            <a:ext cx="1328628" cy="484252"/>
          </a:xfrm>
          <a:prstGeom prst="roundRect">
            <a:avLst>
              <a:gd name="adj" fmla="val 50000"/>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15. Complete Service Coordination in Socrates</a:t>
            </a:r>
          </a:p>
        </p:txBody>
      </p:sp>
      <p:cxnSp>
        <p:nvCxnSpPr>
          <p:cNvPr id="70" name="Straight Arrow Connector 69">
            <a:extLst>
              <a:ext uri="{FF2B5EF4-FFF2-40B4-BE49-F238E27FC236}">
                <a16:creationId xmlns:a16="http://schemas.microsoft.com/office/drawing/2014/main" id="{76538860-6F1F-5433-3C42-453D2E2841B3}"/>
              </a:ext>
            </a:extLst>
          </p:cNvPr>
          <p:cNvCxnSpPr>
            <a:cxnSpLocks/>
            <a:stCxn id="37" idx="3"/>
            <a:endCxn id="23" idx="1"/>
          </p:cNvCxnSpPr>
          <p:nvPr/>
        </p:nvCxnSpPr>
        <p:spPr>
          <a:xfrm flipV="1">
            <a:off x="6808818" y="4134914"/>
            <a:ext cx="270238" cy="194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6A7301D0-7B16-8787-1A0A-E0241669040D}"/>
              </a:ext>
            </a:extLst>
          </p:cNvPr>
          <p:cNvCxnSpPr>
            <a:cxnSpLocks/>
            <a:stCxn id="23" idx="3"/>
            <a:endCxn id="27" idx="1"/>
          </p:cNvCxnSpPr>
          <p:nvPr/>
        </p:nvCxnSpPr>
        <p:spPr>
          <a:xfrm>
            <a:off x="7855807" y="4134914"/>
            <a:ext cx="217697"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2CD6CAA3-71F3-9F3B-E748-8C68EBA5D8F0}"/>
              </a:ext>
            </a:extLst>
          </p:cNvPr>
          <p:cNvCxnSpPr>
            <a:cxnSpLocks/>
            <a:stCxn id="27" idx="3"/>
            <a:endCxn id="29" idx="1"/>
          </p:cNvCxnSpPr>
          <p:nvPr/>
        </p:nvCxnSpPr>
        <p:spPr>
          <a:xfrm flipV="1">
            <a:off x="8850255" y="4134911"/>
            <a:ext cx="214093" cy="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1" name="Connector: Elbow 90">
            <a:extLst>
              <a:ext uri="{FF2B5EF4-FFF2-40B4-BE49-F238E27FC236}">
                <a16:creationId xmlns:a16="http://schemas.microsoft.com/office/drawing/2014/main" id="{C15E554C-3F22-D07A-7D81-CD3138814DCC}"/>
              </a:ext>
            </a:extLst>
          </p:cNvPr>
          <p:cNvCxnSpPr>
            <a:cxnSpLocks/>
          </p:cNvCxnSpPr>
          <p:nvPr/>
        </p:nvCxnSpPr>
        <p:spPr>
          <a:xfrm flipV="1">
            <a:off x="10023176" y="2084600"/>
            <a:ext cx="138472" cy="2067355"/>
          </a:xfrm>
          <a:prstGeom prst="bentConnector2">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0" name="Rectangle 99">
            <a:extLst>
              <a:ext uri="{FF2B5EF4-FFF2-40B4-BE49-F238E27FC236}">
                <a16:creationId xmlns:a16="http://schemas.microsoft.com/office/drawing/2014/main" id="{32771BA2-93D1-AEDE-6579-140A0D0C918C}"/>
              </a:ext>
            </a:extLst>
          </p:cNvPr>
          <p:cNvSpPr/>
          <p:nvPr/>
        </p:nvSpPr>
        <p:spPr>
          <a:xfrm>
            <a:off x="8495731" y="1792972"/>
            <a:ext cx="835100" cy="252388"/>
          </a:xfrm>
          <a:prstGeom prst="rect">
            <a:avLst/>
          </a:prstGeom>
          <a:solidFill>
            <a:schemeClr val="bg1"/>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Disagree with plan</a:t>
            </a:r>
          </a:p>
        </p:txBody>
      </p:sp>
      <p:sp>
        <p:nvSpPr>
          <p:cNvPr id="101" name="Rectangle 100">
            <a:extLst>
              <a:ext uri="{FF2B5EF4-FFF2-40B4-BE49-F238E27FC236}">
                <a16:creationId xmlns:a16="http://schemas.microsoft.com/office/drawing/2014/main" id="{1816A41C-E346-C5B0-D2AD-058177C4EB44}"/>
              </a:ext>
            </a:extLst>
          </p:cNvPr>
          <p:cNvSpPr/>
          <p:nvPr/>
        </p:nvSpPr>
        <p:spPr>
          <a:xfrm>
            <a:off x="10497618" y="1792972"/>
            <a:ext cx="830355" cy="252388"/>
          </a:xfrm>
          <a:prstGeom prst="rect">
            <a:avLst/>
          </a:prstGeom>
          <a:solidFill>
            <a:schemeClr val="bg1"/>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Agree with plan</a:t>
            </a:r>
          </a:p>
        </p:txBody>
      </p:sp>
      <p:cxnSp>
        <p:nvCxnSpPr>
          <p:cNvPr id="102" name="Connector: Elbow 101">
            <a:extLst>
              <a:ext uri="{FF2B5EF4-FFF2-40B4-BE49-F238E27FC236}">
                <a16:creationId xmlns:a16="http://schemas.microsoft.com/office/drawing/2014/main" id="{7790A0A7-BE8F-C9D8-74EA-0EF94F2E42C8}"/>
              </a:ext>
            </a:extLst>
          </p:cNvPr>
          <p:cNvCxnSpPr>
            <a:cxnSpLocks/>
            <a:stCxn id="100" idx="1"/>
            <a:endCxn id="23" idx="0"/>
          </p:cNvCxnSpPr>
          <p:nvPr/>
        </p:nvCxnSpPr>
        <p:spPr>
          <a:xfrm rot="10800000" flipV="1">
            <a:off x="7467433" y="1919166"/>
            <a:ext cx="1028299" cy="1915986"/>
          </a:xfrm>
          <a:prstGeom prst="bentConnector2">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3" name="Straight Arrow Connector 102">
            <a:extLst>
              <a:ext uri="{FF2B5EF4-FFF2-40B4-BE49-F238E27FC236}">
                <a16:creationId xmlns:a16="http://schemas.microsoft.com/office/drawing/2014/main" id="{2C78CC52-6E22-1937-1A33-934A250775E4}"/>
              </a:ext>
            </a:extLst>
          </p:cNvPr>
          <p:cNvCxnSpPr>
            <a:cxnSpLocks/>
            <a:stCxn id="101" idx="2"/>
            <a:endCxn id="41" idx="0"/>
          </p:cNvCxnSpPr>
          <p:nvPr/>
        </p:nvCxnSpPr>
        <p:spPr>
          <a:xfrm>
            <a:off x="10912796" y="2045360"/>
            <a:ext cx="24532" cy="18119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4" name="Straight Arrow Connector 103">
            <a:extLst>
              <a:ext uri="{FF2B5EF4-FFF2-40B4-BE49-F238E27FC236}">
                <a16:creationId xmlns:a16="http://schemas.microsoft.com/office/drawing/2014/main" id="{FB3DD6D6-0C38-575B-8F2E-F1AC11820BAF}"/>
              </a:ext>
            </a:extLst>
          </p:cNvPr>
          <p:cNvCxnSpPr>
            <a:cxnSpLocks/>
            <a:stCxn id="31" idx="3"/>
          </p:cNvCxnSpPr>
          <p:nvPr/>
        </p:nvCxnSpPr>
        <p:spPr>
          <a:xfrm flipV="1">
            <a:off x="10261336" y="1919166"/>
            <a:ext cx="236282"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5" name="Straight Arrow Connector 104">
            <a:extLst>
              <a:ext uri="{FF2B5EF4-FFF2-40B4-BE49-F238E27FC236}">
                <a16:creationId xmlns:a16="http://schemas.microsoft.com/office/drawing/2014/main" id="{9365A3ED-C1A1-17AB-1425-E40E132636A1}"/>
              </a:ext>
            </a:extLst>
          </p:cNvPr>
          <p:cNvCxnSpPr>
            <a:cxnSpLocks/>
          </p:cNvCxnSpPr>
          <p:nvPr/>
        </p:nvCxnSpPr>
        <p:spPr>
          <a:xfrm flipH="1">
            <a:off x="9330831" y="1919166"/>
            <a:ext cx="659686"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1" name="Rectangle 110">
            <a:extLst>
              <a:ext uri="{FF2B5EF4-FFF2-40B4-BE49-F238E27FC236}">
                <a16:creationId xmlns:a16="http://schemas.microsoft.com/office/drawing/2014/main" id="{56F1190B-196E-0EC7-96C7-E814B267BC85}"/>
              </a:ext>
            </a:extLst>
          </p:cNvPr>
          <p:cNvSpPr/>
          <p:nvPr/>
        </p:nvSpPr>
        <p:spPr>
          <a:xfrm>
            <a:off x="1279203" y="1594884"/>
            <a:ext cx="10391801" cy="438061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2" name="TextBox 111">
            <a:extLst>
              <a:ext uri="{FF2B5EF4-FFF2-40B4-BE49-F238E27FC236}">
                <a16:creationId xmlns:a16="http://schemas.microsoft.com/office/drawing/2014/main" id="{B01FB874-FD62-42C1-DA5F-411054F2D836}"/>
              </a:ext>
            </a:extLst>
          </p:cNvPr>
          <p:cNvSpPr txBox="1"/>
          <p:nvPr/>
        </p:nvSpPr>
        <p:spPr>
          <a:xfrm>
            <a:off x="4528770" y="6093668"/>
            <a:ext cx="3026735" cy="307777"/>
          </a:xfrm>
          <a:prstGeom prst="rect">
            <a:avLst/>
          </a:prstGeom>
          <a:noFill/>
        </p:spPr>
        <p:txBody>
          <a:bodyPr wrap="square" rtlCol="0">
            <a:spAutoFit/>
          </a:bodyPr>
          <a:lstStyle/>
          <a:p>
            <a:pPr algn="ctr"/>
            <a:r>
              <a:rPr lang="en-NZ" sz="1400">
                <a:solidFill>
                  <a:srgbClr val="FF0000"/>
                </a:solidFill>
                <a:latin typeface="Roboto" panose="02000000000000000000" pitchFamily="2" charset="0"/>
                <a:ea typeface="Roboto" panose="02000000000000000000" pitchFamily="2" charset="0"/>
                <a:cs typeface="Roboto" panose="02000000000000000000" pitchFamily="2" charset="0"/>
              </a:rPr>
              <a:t>Session 4: Allocation process</a:t>
            </a:r>
          </a:p>
        </p:txBody>
      </p:sp>
      <p:sp>
        <p:nvSpPr>
          <p:cNvPr id="18" name="Rectangle 17">
            <a:extLst>
              <a:ext uri="{FF2B5EF4-FFF2-40B4-BE49-F238E27FC236}">
                <a16:creationId xmlns:a16="http://schemas.microsoft.com/office/drawing/2014/main" id="{DB09A102-0C27-D147-D472-6C1F0A67D2ED}"/>
              </a:ext>
            </a:extLst>
          </p:cNvPr>
          <p:cNvSpPr/>
          <p:nvPr/>
        </p:nvSpPr>
        <p:spPr>
          <a:xfrm>
            <a:off x="2791013" y="4038355"/>
            <a:ext cx="878097" cy="632796"/>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10. Confirm assessment interview</a:t>
            </a:r>
          </a:p>
        </p:txBody>
      </p:sp>
      <p:cxnSp>
        <p:nvCxnSpPr>
          <p:cNvPr id="15" name="Straight Arrow Connector 14">
            <a:extLst>
              <a:ext uri="{FF2B5EF4-FFF2-40B4-BE49-F238E27FC236}">
                <a16:creationId xmlns:a16="http://schemas.microsoft.com/office/drawing/2014/main" id="{66D9EBDB-C6D6-2DCF-E505-76D1ECD25476}"/>
              </a:ext>
            </a:extLst>
          </p:cNvPr>
          <p:cNvCxnSpPr>
            <a:cxnSpLocks/>
            <a:stCxn id="99" idx="3"/>
            <a:endCxn id="18" idx="1"/>
          </p:cNvCxnSpPr>
          <p:nvPr/>
        </p:nvCxnSpPr>
        <p:spPr>
          <a:xfrm flipV="1">
            <a:off x="2403871" y="4354753"/>
            <a:ext cx="387142"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4D8B3250-27F2-6BB6-6E88-9EE9030A4B94}"/>
              </a:ext>
            </a:extLst>
          </p:cNvPr>
          <p:cNvCxnSpPr>
            <a:cxnSpLocks/>
          </p:cNvCxnSpPr>
          <p:nvPr/>
        </p:nvCxnSpPr>
        <p:spPr>
          <a:xfrm>
            <a:off x="3652637" y="4354753"/>
            <a:ext cx="362228"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C3DC2C2E-F4CC-E864-590B-B24278104E55}"/>
              </a:ext>
            </a:extLst>
          </p:cNvPr>
          <p:cNvSpPr/>
          <p:nvPr/>
        </p:nvSpPr>
        <p:spPr>
          <a:xfrm>
            <a:off x="4046321" y="5153438"/>
            <a:ext cx="864442" cy="632796"/>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12.Complete indicative range (IR) calculation</a:t>
            </a:r>
          </a:p>
        </p:txBody>
      </p:sp>
      <p:cxnSp>
        <p:nvCxnSpPr>
          <p:cNvPr id="8" name="Straight Arrow Connector 7">
            <a:extLst>
              <a:ext uri="{FF2B5EF4-FFF2-40B4-BE49-F238E27FC236}">
                <a16:creationId xmlns:a16="http://schemas.microsoft.com/office/drawing/2014/main" id="{5D3CE60D-ADBA-9596-B186-932A5911485F}"/>
              </a:ext>
            </a:extLst>
          </p:cNvPr>
          <p:cNvCxnSpPr>
            <a:stCxn id="5" idx="2"/>
            <a:endCxn id="6" idx="0"/>
          </p:cNvCxnSpPr>
          <p:nvPr/>
        </p:nvCxnSpPr>
        <p:spPr>
          <a:xfrm>
            <a:off x="4478542" y="4679559"/>
            <a:ext cx="0" cy="4738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6EB0C454-8A9F-A591-97C6-88AEA3DEF88A}"/>
              </a:ext>
            </a:extLst>
          </p:cNvPr>
          <p:cNvSpPr/>
          <p:nvPr/>
        </p:nvSpPr>
        <p:spPr>
          <a:xfrm>
            <a:off x="5116245" y="5153438"/>
            <a:ext cx="864442" cy="632796"/>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13.Enter (IR) range into web app</a:t>
            </a:r>
          </a:p>
        </p:txBody>
      </p:sp>
      <p:sp>
        <p:nvSpPr>
          <p:cNvPr id="14" name="Diamond 13">
            <a:extLst>
              <a:ext uri="{FF2B5EF4-FFF2-40B4-BE49-F238E27FC236}">
                <a16:creationId xmlns:a16="http://schemas.microsoft.com/office/drawing/2014/main" id="{DDCEC9C5-4DC8-381F-8ADA-344628629864}"/>
              </a:ext>
            </a:extLst>
          </p:cNvPr>
          <p:cNvSpPr/>
          <p:nvPr/>
        </p:nvSpPr>
        <p:spPr>
          <a:xfrm>
            <a:off x="5280234" y="4517508"/>
            <a:ext cx="536463" cy="498199"/>
          </a:xfrm>
          <a:prstGeom prst="diamond">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a:ln>
                <a:noFill/>
              </a:ln>
              <a:solidFill>
                <a:prstClr val="black"/>
              </a:solidFill>
              <a:effectLst/>
              <a:uLnTx/>
              <a:uFillTx/>
              <a:latin typeface="Aptos" panose="02110004020202020204"/>
              <a:ea typeface="+mn-ea"/>
              <a:cs typeface="+mn-cs"/>
            </a:endParaRPr>
          </a:p>
        </p:txBody>
      </p:sp>
      <p:cxnSp>
        <p:nvCxnSpPr>
          <p:cNvPr id="17" name="Straight Arrow Connector 16">
            <a:extLst>
              <a:ext uri="{FF2B5EF4-FFF2-40B4-BE49-F238E27FC236}">
                <a16:creationId xmlns:a16="http://schemas.microsoft.com/office/drawing/2014/main" id="{2BAA5993-41B7-B345-A010-377B560D8CB9}"/>
              </a:ext>
            </a:extLst>
          </p:cNvPr>
          <p:cNvCxnSpPr>
            <a:cxnSpLocks/>
            <a:stCxn id="9" idx="0"/>
            <a:endCxn id="14" idx="2"/>
          </p:cNvCxnSpPr>
          <p:nvPr/>
        </p:nvCxnSpPr>
        <p:spPr>
          <a:xfrm flipV="1">
            <a:off x="5548466" y="5015707"/>
            <a:ext cx="0" cy="1377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390CDAA7-5873-2DBB-3C46-28923570BC8D}"/>
              </a:ext>
            </a:extLst>
          </p:cNvPr>
          <p:cNvCxnSpPr>
            <a:cxnSpLocks/>
            <a:stCxn id="6" idx="3"/>
            <a:endCxn id="9" idx="1"/>
          </p:cNvCxnSpPr>
          <p:nvPr/>
        </p:nvCxnSpPr>
        <p:spPr>
          <a:xfrm>
            <a:off x="4910763" y="5469836"/>
            <a:ext cx="205482"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C3C57F7A-375C-3D3F-FB32-8D0752C99B82}"/>
              </a:ext>
            </a:extLst>
          </p:cNvPr>
          <p:cNvCxnSpPr>
            <a:cxnSpLocks/>
          </p:cNvCxnSpPr>
          <p:nvPr/>
        </p:nvCxnSpPr>
        <p:spPr>
          <a:xfrm flipV="1">
            <a:off x="6495258" y="4413958"/>
            <a:ext cx="0" cy="15127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7" name="Rectangle 36">
            <a:extLst>
              <a:ext uri="{FF2B5EF4-FFF2-40B4-BE49-F238E27FC236}">
                <a16:creationId xmlns:a16="http://schemas.microsoft.com/office/drawing/2014/main" id="{92E555E4-5176-D944-8DCD-1875E5946B5F}"/>
              </a:ext>
            </a:extLst>
          </p:cNvPr>
          <p:cNvSpPr/>
          <p:nvPr/>
        </p:nvSpPr>
        <p:spPr>
          <a:xfrm>
            <a:off x="6032067" y="3837097"/>
            <a:ext cx="776751" cy="599524"/>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15. Confirm IR</a:t>
            </a:r>
          </a:p>
        </p:txBody>
      </p:sp>
      <p:cxnSp>
        <p:nvCxnSpPr>
          <p:cNvPr id="39" name="Connector: Elbow 38">
            <a:extLst>
              <a:ext uri="{FF2B5EF4-FFF2-40B4-BE49-F238E27FC236}">
                <a16:creationId xmlns:a16="http://schemas.microsoft.com/office/drawing/2014/main" id="{2BFD0713-8D89-170B-88B1-F915A3B72305}"/>
              </a:ext>
            </a:extLst>
          </p:cNvPr>
          <p:cNvCxnSpPr>
            <a:cxnSpLocks/>
            <a:stCxn id="14" idx="0"/>
            <a:endCxn id="37" idx="1"/>
          </p:cNvCxnSpPr>
          <p:nvPr/>
        </p:nvCxnSpPr>
        <p:spPr>
          <a:xfrm rot="5400000" flipH="1" flipV="1">
            <a:off x="5599942" y="4085384"/>
            <a:ext cx="380649" cy="483601"/>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Rectangle 49">
            <a:extLst>
              <a:ext uri="{FF2B5EF4-FFF2-40B4-BE49-F238E27FC236}">
                <a16:creationId xmlns:a16="http://schemas.microsoft.com/office/drawing/2014/main" id="{F11D0E6C-570F-C3E0-358C-7AE4C0E5C0E2}"/>
              </a:ext>
            </a:extLst>
          </p:cNvPr>
          <p:cNvSpPr/>
          <p:nvPr/>
        </p:nvSpPr>
        <p:spPr>
          <a:xfrm>
            <a:off x="6027518" y="4539937"/>
            <a:ext cx="776751" cy="468840"/>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14.Apply override or dual funding to IR</a:t>
            </a:r>
          </a:p>
        </p:txBody>
      </p:sp>
      <p:cxnSp>
        <p:nvCxnSpPr>
          <p:cNvPr id="55" name="Straight Arrow Connector 54">
            <a:extLst>
              <a:ext uri="{FF2B5EF4-FFF2-40B4-BE49-F238E27FC236}">
                <a16:creationId xmlns:a16="http://schemas.microsoft.com/office/drawing/2014/main" id="{2633EBC1-FFD9-2C5B-C5AF-30E8C36B4B1A}"/>
              </a:ext>
            </a:extLst>
          </p:cNvPr>
          <p:cNvCxnSpPr>
            <a:cxnSpLocks/>
          </p:cNvCxnSpPr>
          <p:nvPr/>
        </p:nvCxnSpPr>
        <p:spPr>
          <a:xfrm flipV="1">
            <a:off x="5776623" y="4774357"/>
            <a:ext cx="270238" cy="194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051E7580-46A3-7CDA-E05A-658240EDB445}"/>
              </a:ext>
            </a:extLst>
          </p:cNvPr>
          <p:cNvSpPr txBox="1"/>
          <p:nvPr/>
        </p:nvSpPr>
        <p:spPr>
          <a:xfrm>
            <a:off x="5244995" y="4223462"/>
            <a:ext cx="658671" cy="215444"/>
          </a:xfrm>
          <a:prstGeom prst="rect">
            <a:avLst/>
          </a:prstGeom>
          <a:noFill/>
        </p:spPr>
        <p:txBody>
          <a:bodyPr wrap="square" rtlCol="0">
            <a:spAutoFit/>
          </a:bodyPr>
          <a:lstStyle/>
          <a:p>
            <a:r>
              <a:rPr lang="mi-NZ" sz="800" dirty="0" err="1"/>
              <a:t>Accept</a:t>
            </a:r>
            <a:r>
              <a:rPr lang="mi-NZ" sz="800" dirty="0"/>
              <a:t> IR</a:t>
            </a:r>
            <a:endParaRPr lang="en-NZ" sz="800" dirty="0"/>
          </a:p>
        </p:txBody>
      </p:sp>
      <p:sp>
        <p:nvSpPr>
          <p:cNvPr id="57" name="TextBox 56">
            <a:extLst>
              <a:ext uri="{FF2B5EF4-FFF2-40B4-BE49-F238E27FC236}">
                <a16:creationId xmlns:a16="http://schemas.microsoft.com/office/drawing/2014/main" id="{7F868672-4473-8D6F-0F57-71746DEAE75C}"/>
              </a:ext>
            </a:extLst>
          </p:cNvPr>
          <p:cNvSpPr txBox="1"/>
          <p:nvPr/>
        </p:nvSpPr>
        <p:spPr>
          <a:xfrm>
            <a:off x="5608432" y="4942514"/>
            <a:ext cx="658671" cy="215444"/>
          </a:xfrm>
          <a:prstGeom prst="rect">
            <a:avLst/>
          </a:prstGeom>
          <a:noFill/>
        </p:spPr>
        <p:txBody>
          <a:bodyPr wrap="square" rtlCol="0">
            <a:spAutoFit/>
          </a:bodyPr>
          <a:lstStyle/>
          <a:p>
            <a:r>
              <a:rPr lang="mi-NZ" sz="800" dirty="0" err="1"/>
              <a:t>Update</a:t>
            </a:r>
            <a:r>
              <a:rPr lang="mi-NZ" sz="800" dirty="0"/>
              <a:t> IR</a:t>
            </a:r>
            <a:endParaRPr lang="en-NZ" sz="800" dirty="0"/>
          </a:p>
        </p:txBody>
      </p:sp>
    </p:spTree>
    <p:extLst>
      <p:ext uri="{BB962C8B-B14F-4D97-AF65-F5344CB8AC3E}">
        <p14:creationId xmlns:p14="http://schemas.microsoft.com/office/powerpoint/2010/main" val="4124211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B25D2-86DA-1C71-9D79-431043B8A73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29EE9FF-BCC5-AAB5-49EC-8C8BC4EA0EC0}"/>
              </a:ext>
            </a:extLst>
          </p:cNvPr>
          <p:cNvSpPr>
            <a:spLocks noGrp="1"/>
          </p:cNvSpPr>
          <p:nvPr>
            <p:ph type="title"/>
          </p:nvPr>
        </p:nvSpPr>
        <p:spPr>
          <a:xfrm>
            <a:off x="334962" y="2184400"/>
            <a:ext cx="7615237" cy="3268132"/>
          </a:xfrm>
        </p:spPr>
        <p:txBody>
          <a:bodyPr anchor="ctr"/>
          <a:lstStyle/>
          <a:p>
            <a:r>
              <a:rPr lang="en-US"/>
              <a:t>Wrap Up / Q&amp;A</a:t>
            </a:r>
            <a:endParaRPr lang="en-NZ" i="1"/>
          </a:p>
        </p:txBody>
      </p:sp>
    </p:spTree>
    <p:extLst>
      <p:ext uri="{BB962C8B-B14F-4D97-AF65-F5344CB8AC3E}">
        <p14:creationId xmlns:p14="http://schemas.microsoft.com/office/powerpoint/2010/main" val="5604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B207E-E690-7196-83CC-0278C07DB8A8}"/>
              </a:ext>
            </a:extLst>
          </p:cNvPr>
          <p:cNvSpPr>
            <a:spLocks noGrp="1"/>
          </p:cNvSpPr>
          <p:nvPr>
            <p:ph type="title"/>
          </p:nvPr>
        </p:nvSpPr>
        <p:spPr/>
        <p:txBody>
          <a:bodyPr>
            <a:normAutofit fontScale="90000"/>
          </a:bodyPr>
          <a:lstStyle/>
          <a:p>
            <a:r>
              <a:rPr lang="en-US"/>
              <a:t>Learning Goals</a:t>
            </a:r>
            <a:endParaRPr lang="en-NZ"/>
          </a:p>
        </p:txBody>
      </p:sp>
      <p:sp>
        <p:nvSpPr>
          <p:cNvPr id="4" name="Title 4">
            <a:extLst>
              <a:ext uri="{FF2B5EF4-FFF2-40B4-BE49-F238E27FC236}">
                <a16:creationId xmlns:a16="http://schemas.microsoft.com/office/drawing/2014/main" id="{6C6FA4C1-17E4-A1F3-1966-D896747022EC}"/>
              </a:ext>
            </a:extLst>
          </p:cNvPr>
          <p:cNvSpPr txBox="1">
            <a:spLocks/>
          </p:cNvSpPr>
          <p:nvPr/>
        </p:nvSpPr>
        <p:spPr>
          <a:xfrm>
            <a:off x="239348" y="1158424"/>
            <a:ext cx="6478952" cy="4861375"/>
          </a:xfrm>
          <a:prstGeom prst="rect">
            <a:avLst/>
          </a:prstGeom>
        </p:spPr>
        <p:txBody>
          <a:bodyPr/>
          <a:lstStyle>
            <a:lvl1pPr algn="l" defTabSz="914400" rtl="0" eaLnBrk="1" latinLnBrk="0" hangingPunct="1">
              <a:spcBef>
                <a:spcPct val="0"/>
              </a:spcBef>
              <a:buNone/>
              <a:tabLst>
                <a:tab pos="3405188" algn="l"/>
              </a:tabLst>
              <a:defRPr sz="4400" b="1" i="0" kern="1200">
                <a:solidFill>
                  <a:schemeClr val="tx1"/>
                </a:solidFill>
                <a:latin typeface="+mj-lt"/>
                <a:ea typeface="Verdana" panose="020B0604030504040204" pitchFamily="34" charset="0"/>
                <a:cs typeface="Verdana" panose="020B0604030504040204" pitchFamily="34" charset="0"/>
              </a:defRPr>
            </a:lvl1pPr>
          </a:lstStyle>
          <a:p>
            <a:pPr marL="393700" indent="-393700">
              <a:buFont typeface="Arial" panose="020B0604020202020204" pitchFamily="34" charset="0"/>
              <a:buChar char="•"/>
            </a:pPr>
            <a:r>
              <a:rPr lang="en-US" sz="2800" b="0">
                <a:latin typeface="+mn-lt"/>
              </a:rPr>
              <a:t>DSS transformation journey</a:t>
            </a:r>
          </a:p>
          <a:p>
            <a:pPr marL="393700" indent="-393700">
              <a:buFont typeface="Arial" panose="020B0604020202020204" pitchFamily="34" charset="0"/>
              <a:buChar char="•"/>
            </a:pPr>
            <a:r>
              <a:rPr lang="en-US" sz="2800" b="0">
                <a:latin typeface="+mn-lt"/>
              </a:rPr>
              <a:t>What has been achieved</a:t>
            </a:r>
          </a:p>
          <a:p>
            <a:pPr marL="393700" indent="-393700">
              <a:buFont typeface="Arial" panose="020B0604020202020204" pitchFamily="34" charset="0"/>
              <a:buChar char="•"/>
            </a:pPr>
            <a:r>
              <a:rPr lang="en-US" sz="2800" b="0">
                <a:latin typeface="+mn-lt"/>
              </a:rPr>
              <a:t>Understanding of the AAFF changes</a:t>
            </a:r>
          </a:p>
          <a:p>
            <a:pPr marL="850900" lvl="1" indent="-393700">
              <a:buFont typeface="Arial" panose="020B0604020202020204" pitchFamily="34" charset="0"/>
              <a:buChar char="•"/>
            </a:pPr>
            <a:endParaRPr lang="en-US" sz="200" b="0">
              <a:latin typeface="+mn-lt"/>
            </a:endParaRPr>
          </a:p>
          <a:p>
            <a:pPr marL="850900" lvl="1" indent="-393700">
              <a:buFont typeface="Arial" panose="020B0604020202020204" pitchFamily="34" charset="0"/>
              <a:buChar char="•"/>
            </a:pPr>
            <a:endParaRPr lang="en-US" sz="200" b="0">
              <a:latin typeface="+mn-lt"/>
            </a:endParaRPr>
          </a:p>
          <a:p>
            <a:pPr marL="901700" indent="-457200">
              <a:buFont typeface="Arial" panose="020B0604020202020204" pitchFamily="34" charset="0"/>
              <a:buChar char="•"/>
            </a:pPr>
            <a:r>
              <a:rPr lang="en-US" sz="2800" b="0">
                <a:latin typeface="+mn-lt"/>
              </a:rPr>
              <a:t>Purpose, objectives and benefits</a:t>
            </a:r>
          </a:p>
          <a:p>
            <a:pPr marL="901700" indent="-457200">
              <a:buFont typeface="Arial" panose="020B0604020202020204" pitchFamily="34" charset="0"/>
              <a:buChar char="•"/>
            </a:pPr>
            <a:r>
              <a:rPr lang="en-US" sz="2800" b="0">
                <a:latin typeface="+mn-lt"/>
              </a:rPr>
              <a:t>What’s changing now?</a:t>
            </a:r>
          </a:p>
          <a:p>
            <a:pPr marL="901700" indent="-457200">
              <a:buFont typeface="Arial" panose="020B0604020202020204" pitchFamily="34" charset="0"/>
              <a:buChar char="•"/>
            </a:pPr>
            <a:r>
              <a:rPr lang="en-US" sz="2800" b="0">
                <a:latin typeface="+mn-lt"/>
              </a:rPr>
              <a:t>What’s changing later?</a:t>
            </a:r>
          </a:p>
          <a:p>
            <a:pPr marL="393700" indent="-393700">
              <a:buFont typeface="Arial" panose="020B0604020202020204" pitchFamily="34" charset="0"/>
              <a:buChar char="•"/>
            </a:pPr>
            <a:r>
              <a:rPr lang="en-US" sz="2800" b="0">
                <a:latin typeface="+mn-lt"/>
              </a:rPr>
              <a:t>Understanding of the new process </a:t>
            </a:r>
            <a:endParaRPr lang="en-NZ" sz="2800" b="0">
              <a:latin typeface="+mn-lt"/>
            </a:endParaRPr>
          </a:p>
        </p:txBody>
      </p:sp>
      <p:pic>
        <p:nvPicPr>
          <p:cNvPr id="5" name="Content Placeholder 2">
            <a:extLst>
              <a:ext uri="{FF2B5EF4-FFF2-40B4-BE49-F238E27FC236}">
                <a16:creationId xmlns:a16="http://schemas.microsoft.com/office/drawing/2014/main" id="{AB05EC98-32BC-08AC-CE55-F90C4EB08E0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7106293" y="0"/>
            <a:ext cx="5085707" cy="6858000"/>
          </a:xfrm>
          <a:prstGeom prst="rect">
            <a:avLst/>
          </a:prstGeom>
        </p:spPr>
      </p:pic>
    </p:spTree>
    <p:extLst>
      <p:ext uri="{BB962C8B-B14F-4D97-AF65-F5344CB8AC3E}">
        <p14:creationId xmlns:p14="http://schemas.microsoft.com/office/powerpoint/2010/main" val="2504515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FBF-9D12-5CFA-3F4B-C4106FB10889}"/>
              </a:ext>
            </a:extLst>
          </p:cNvPr>
          <p:cNvSpPr>
            <a:spLocks noGrp="1"/>
          </p:cNvSpPr>
          <p:nvPr>
            <p:ph type="title"/>
          </p:nvPr>
        </p:nvSpPr>
        <p:spPr/>
        <p:txBody>
          <a:bodyPr>
            <a:normAutofit fontScale="90000"/>
          </a:bodyPr>
          <a:lstStyle/>
          <a:p>
            <a:r>
              <a:rPr lang="en-US"/>
              <a:t>Questions?</a:t>
            </a:r>
            <a:endParaRPr lang="en-NZ"/>
          </a:p>
        </p:txBody>
      </p:sp>
      <p:pic>
        <p:nvPicPr>
          <p:cNvPr id="4" name="Content Placeholder 2">
            <a:extLst>
              <a:ext uri="{FF2B5EF4-FFF2-40B4-BE49-F238E27FC236}">
                <a16:creationId xmlns:a16="http://schemas.microsoft.com/office/drawing/2014/main" id="{87816FC5-83D8-B47A-8529-693A83DF6A9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95305" y="0"/>
            <a:ext cx="4996695" cy="6738257"/>
          </a:xfrm>
          <a:prstGeom prst="rect">
            <a:avLst/>
          </a:prstGeom>
        </p:spPr>
      </p:pic>
    </p:spTree>
    <p:extLst>
      <p:ext uri="{BB962C8B-B14F-4D97-AF65-F5344CB8AC3E}">
        <p14:creationId xmlns:p14="http://schemas.microsoft.com/office/powerpoint/2010/main" val="2120355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7477D-EAE3-A4F8-27DD-C5D039E581FD}"/>
              </a:ext>
            </a:extLst>
          </p:cNvPr>
          <p:cNvSpPr>
            <a:spLocks noGrp="1"/>
          </p:cNvSpPr>
          <p:nvPr>
            <p:ph type="title"/>
          </p:nvPr>
        </p:nvSpPr>
        <p:spPr>
          <a:xfrm>
            <a:off x="239349" y="374654"/>
            <a:ext cx="6504351" cy="648072"/>
          </a:xfrm>
        </p:spPr>
        <p:txBody>
          <a:bodyPr>
            <a:normAutofit fontScale="90000"/>
          </a:bodyPr>
          <a:lstStyle/>
          <a:p>
            <a:r>
              <a:rPr lang="en-NZ"/>
              <a:t>Further reading</a:t>
            </a:r>
          </a:p>
        </p:txBody>
      </p:sp>
      <p:sp>
        <p:nvSpPr>
          <p:cNvPr id="4" name="Content Placeholder 2">
            <a:extLst>
              <a:ext uri="{FF2B5EF4-FFF2-40B4-BE49-F238E27FC236}">
                <a16:creationId xmlns:a16="http://schemas.microsoft.com/office/drawing/2014/main" id="{9B97F0B6-1A2F-FDF2-FF48-D13EA797EB98}"/>
              </a:ext>
            </a:extLst>
          </p:cNvPr>
          <p:cNvSpPr>
            <a:spLocks noGrp="1"/>
          </p:cNvSpPr>
          <p:nvPr>
            <p:ph idx="1"/>
          </p:nvPr>
        </p:nvSpPr>
        <p:spPr>
          <a:xfrm>
            <a:off x="347698" y="1408670"/>
            <a:ext cx="6504351" cy="4286276"/>
          </a:xfrm>
        </p:spPr>
        <p:txBody>
          <a:bodyPr vert="horz" lIns="91440" tIns="45720" rIns="91440" bIns="45720" rtlCol="0" anchor="t">
            <a:noAutofit/>
          </a:bodyPr>
          <a:lstStyle/>
          <a:p>
            <a:pPr marL="228600" indent="-228600">
              <a:buNone/>
            </a:pPr>
            <a:r>
              <a:rPr lang="en-NZ" sz="2000" b="1">
                <a:latin typeface="Roboto"/>
                <a:ea typeface="Roboto"/>
                <a:cs typeface="Roboto"/>
              </a:rPr>
              <a:t>Changes to assessments, allocations and flexible funding (AAFF):</a:t>
            </a:r>
            <a:endParaRPr lang="en-US">
              <a:latin typeface="Roboto"/>
              <a:ea typeface="Roboto"/>
              <a:cs typeface="Roboto"/>
            </a:endParaRPr>
          </a:p>
          <a:p>
            <a:pPr marL="228600" indent="-228600">
              <a:buNone/>
            </a:pPr>
            <a:r>
              <a:rPr lang="en-NZ" sz="2000">
                <a:latin typeface="Arial"/>
                <a:ea typeface="Roboto"/>
                <a:cs typeface="Arial"/>
              </a:rPr>
              <a:t>•</a:t>
            </a:r>
            <a:r>
              <a:rPr lang="en-NZ" sz="2000">
                <a:latin typeface="Aptos Display"/>
                <a:ea typeface="Roboto"/>
                <a:cs typeface="Roboto"/>
                <a:hlinkClick r:id="rId3"/>
              </a:rPr>
              <a:t>Changes to disability support services | Disability Support Services</a:t>
            </a:r>
            <a:endParaRPr lang="en-NZ">
              <a:latin typeface="Aptos Display"/>
              <a:ea typeface="Roboto"/>
              <a:cs typeface="Roboto"/>
              <a:hlinkClick r:id="rId3"/>
            </a:endParaRPr>
          </a:p>
          <a:p>
            <a:pPr marL="228600" indent="-228600">
              <a:buNone/>
            </a:pPr>
            <a:r>
              <a:rPr lang="en-NZ" sz="2000">
                <a:latin typeface="Arial"/>
                <a:ea typeface="Roboto"/>
                <a:cs typeface="Arial"/>
              </a:rPr>
              <a:t>•</a:t>
            </a:r>
            <a:r>
              <a:rPr lang="en-NZ" sz="2000">
                <a:latin typeface="Roboto"/>
                <a:ea typeface="Roboto"/>
                <a:cs typeface="Roboto"/>
              </a:rPr>
              <a:t>Minister’s announcement: </a:t>
            </a:r>
            <a:r>
              <a:rPr lang="en-NZ" sz="2000">
                <a:latin typeface="Roboto"/>
                <a:ea typeface="Roboto"/>
                <a:cs typeface="Roboto"/>
                <a:hlinkClick r:id="rId4"/>
              </a:rPr>
              <a:t>https://www.beehive.govt.nz/release/improved-support-disabled-new-zealanders</a:t>
            </a:r>
            <a:r>
              <a:rPr lang="en-NZ" sz="2000">
                <a:latin typeface="Roboto"/>
                <a:ea typeface="Roboto"/>
                <a:cs typeface="Roboto"/>
              </a:rPr>
              <a:t> </a:t>
            </a:r>
            <a:endParaRPr lang="en-NZ">
              <a:ea typeface="Roboto"/>
            </a:endParaRPr>
          </a:p>
          <a:p>
            <a:pPr marL="228600" indent="-228600">
              <a:buNone/>
            </a:pPr>
            <a:r>
              <a:rPr lang="en-NZ" sz="2000" b="1">
                <a:latin typeface="Roboto"/>
                <a:ea typeface="Roboto"/>
                <a:cs typeface="Roboto"/>
              </a:rPr>
              <a:t>2024 Independent Review:</a:t>
            </a:r>
            <a:endParaRPr lang="en-NZ">
              <a:latin typeface="Roboto"/>
              <a:ea typeface="Roboto"/>
              <a:cs typeface="Roboto"/>
            </a:endParaRPr>
          </a:p>
          <a:p>
            <a:pPr marL="228600" indent="-228600">
              <a:buNone/>
            </a:pPr>
            <a:r>
              <a:rPr lang="en-NZ" sz="2000">
                <a:latin typeface="Arial"/>
                <a:ea typeface="Roboto"/>
                <a:cs typeface="Arial"/>
              </a:rPr>
              <a:t>•</a:t>
            </a:r>
            <a:r>
              <a:rPr lang="en-NZ" sz="2000">
                <a:latin typeface="Roboto"/>
                <a:ea typeface="Roboto"/>
                <a:cs typeface="Roboto"/>
                <a:hlinkClick r:id="rId5"/>
              </a:rPr>
              <a:t>Independent-DSS-Review-28-June.pdf</a:t>
            </a:r>
            <a:r>
              <a:rPr lang="en-NZ" sz="2000">
                <a:latin typeface="Roboto"/>
                <a:ea typeface="Roboto"/>
                <a:cs typeface="Roboto"/>
              </a:rPr>
              <a:t> </a:t>
            </a:r>
            <a:endParaRPr lang="en-NZ">
              <a:latin typeface="Roboto"/>
              <a:ea typeface="Roboto"/>
              <a:cs typeface="Roboto"/>
            </a:endParaRPr>
          </a:p>
          <a:p>
            <a:pPr marL="0" indent="0">
              <a:buNone/>
            </a:pPr>
            <a:endParaRPr lang="en-NZ" sz="2000" b="1">
              <a:latin typeface="Roboto" panose="02000000000000000000" pitchFamily="2" charset="0"/>
              <a:ea typeface="Roboto" panose="02000000000000000000" pitchFamily="2" charset="0"/>
              <a:cs typeface="Roboto" panose="02000000000000000000" pitchFamily="2" charset="0"/>
            </a:endParaRPr>
          </a:p>
        </p:txBody>
      </p:sp>
      <p:pic>
        <p:nvPicPr>
          <p:cNvPr id="3" name="Picture 2">
            <a:extLst>
              <a:ext uri="{FF2B5EF4-FFF2-40B4-BE49-F238E27FC236}">
                <a16:creationId xmlns:a16="http://schemas.microsoft.com/office/drawing/2014/main" id="{14878A1C-1AA6-A251-AC82-45D87D52E6B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114784" y="0"/>
            <a:ext cx="5077216" cy="6841548"/>
          </a:xfrm>
          <a:prstGeom prst="rect">
            <a:avLst/>
          </a:prstGeom>
        </p:spPr>
      </p:pic>
    </p:spTree>
    <p:extLst>
      <p:ext uri="{BB962C8B-B14F-4D97-AF65-F5344CB8AC3E}">
        <p14:creationId xmlns:p14="http://schemas.microsoft.com/office/powerpoint/2010/main" val="393065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EB68A-C876-67DD-59E0-4CB077EF5E42}"/>
              </a:ext>
            </a:extLst>
          </p:cNvPr>
          <p:cNvSpPr>
            <a:spLocks noGrp="1"/>
          </p:cNvSpPr>
          <p:nvPr>
            <p:ph type="title"/>
          </p:nvPr>
        </p:nvSpPr>
        <p:spPr/>
        <p:txBody>
          <a:bodyPr>
            <a:normAutofit fontScale="90000"/>
          </a:bodyPr>
          <a:lstStyle/>
          <a:p>
            <a:r>
              <a:rPr lang="en-US"/>
              <a:t>Thank you</a:t>
            </a:r>
            <a:endParaRPr lang="en-NZ"/>
          </a:p>
        </p:txBody>
      </p:sp>
      <p:sp>
        <p:nvSpPr>
          <p:cNvPr id="3" name="Content Placeholder 2">
            <a:extLst>
              <a:ext uri="{FF2B5EF4-FFF2-40B4-BE49-F238E27FC236}">
                <a16:creationId xmlns:a16="http://schemas.microsoft.com/office/drawing/2014/main" id="{9CE8B60F-C273-F150-0C7F-0D6F8CD6E161}"/>
              </a:ext>
            </a:extLst>
          </p:cNvPr>
          <p:cNvSpPr>
            <a:spLocks noGrp="1"/>
          </p:cNvSpPr>
          <p:nvPr>
            <p:ph idx="1"/>
          </p:nvPr>
        </p:nvSpPr>
        <p:spPr>
          <a:xfrm>
            <a:off x="239349" y="1203754"/>
            <a:ext cx="6529751" cy="4715516"/>
          </a:xfrm>
        </p:spPr>
        <p:txBody>
          <a:bodyPr>
            <a:normAutofit/>
          </a:bodyPr>
          <a:lstStyle/>
          <a:p>
            <a:pPr marL="0" indent="0">
              <a:buNone/>
            </a:pPr>
            <a:r>
              <a:rPr lang="en-US"/>
              <a:t>In the next session…</a:t>
            </a:r>
          </a:p>
          <a:p>
            <a:endParaRPr lang="en-US"/>
          </a:p>
          <a:p>
            <a:pPr marL="285750" indent="-285750">
              <a:spcAft>
                <a:spcPts val="600"/>
              </a:spcAft>
            </a:pPr>
            <a:r>
              <a:rPr lang="en-NZ"/>
              <a:t>Introducing the new pre-assessment stage, including:</a:t>
            </a:r>
          </a:p>
          <a:p>
            <a:pPr marL="723900" indent="-457200">
              <a:spcAft>
                <a:spcPts val="600"/>
              </a:spcAft>
            </a:pPr>
            <a:r>
              <a:rPr lang="en-NZ"/>
              <a:t>Purpose and objectives</a:t>
            </a:r>
          </a:p>
          <a:p>
            <a:pPr marL="723900" indent="-457200">
              <a:spcAft>
                <a:spcPts val="600"/>
              </a:spcAft>
            </a:pPr>
            <a:r>
              <a:rPr lang="en-NZ"/>
              <a:t>How it fits in the wider process</a:t>
            </a:r>
          </a:p>
          <a:p>
            <a:pPr marL="723900" indent="-457200">
              <a:spcAft>
                <a:spcPts val="600"/>
              </a:spcAft>
            </a:pPr>
            <a:r>
              <a:rPr lang="en-NZ"/>
              <a:t>Guidelines on how to access it and how to use it on the job</a:t>
            </a:r>
          </a:p>
          <a:p>
            <a:endParaRPr lang="en-NZ"/>
          </a:p>
        </p:txBody>
      </p:sp>
      <p:pic>
        <p:nvPicPr>
          <p:cNvPr id="4" name="Content Placeholder 2">
            <a:extLst>
              <a:ext uri="{FF2B5EF4-FFF2-40B4-BE49-F238E27FC236}">
                <a16:creationId xmlns:a16="http://schemas.microsoft.com/office/drawing/2014/main" id="{1EA9996C-8BA3-5BB3-877B-61766348A4E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95305" y="0"/>
            <a:ext cx="4996695" cy="6738257"/>
          </a:xfrm>
          <a:prstGeom prst="rect">
            <a:avLst/>
          </a:prstGeom>
        </p:spPr>
      </p:pic>
    </p:spTree>
    <p:extLst>
      <p:ext uri="{BB962C8B-B14F-4D97-AF65-F5344CB8AC3E}">
        <p14:creationId xmlns:p14="http://schemas.microsoft.com/office/powerpoint/2010/main" val="2395130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D1740-F7E1-BCF2-7BD6-9A82C2C4E92C}"/>
              </a:ext>
            </a:extLst>
          </p:cNvPr>
          <p:cNvSpPr>
            <a:spLocks noGrp="1"/>
          </p:cNvSpPr>
          <p:nvPr>
            <p:ph type="title"/>
          </p:nvPr>
        </p:nvSpPr>
        <p:spPr/>
        <p:txBody>
          <a:bodyPr>
            <a:normAutofit fontScale="90000"/>
          </a:bodyPr>
          <a:lstStyle/>
          <a:p>
            <a:r>
              <a:rPr lang="en-NZ"/>
              <a:t>Training Overview</a:t>
            </a:r>
          </a:p>
        </p:txBody>
      </p:sp>
      <p:pic>
        <p:nvPicPr>
          <p:cNvPr id="5" name="Picture 4">
            <a:extLst>
              <a:ext uri="{FF2B5EF4-FFF2-40B4-BE49-F238E27FC236}">
                <a16:creationId xmlns:a16="http://schemas.microsoft.com/office/drawing/2014/main" id="{63C207A9-60D5-E5D7-5300-47D020BF7DB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175500" y="-20215"/>
            <a:ext cx="5016500" cy="6763915"/>
          </a:xfrm>
          <a:prstGeom prst="rect">
            <a:avLst/>
          </a:prstGeom>
        </p:spPr>
      </p:pic>
      <p:graphicFrame>
        <p:nvGraphicFramePr>
          <p:cNvPr id="3" name="Content Placeholder 6">
            <a:extLst>
              <a:ext uri="{FF2B5EF4-FFF2-40B4-BE49-F238E27FC236}">
                <a16:creationId xmlns:a16="http://schemas.microsoft.com/office/drawing/2014/main" id="{8DE7BC49-6B26-2520-0A3E-A37314D689CF}"/>
              </a:ext>
            </a:extLst>
          </p:cNvPr>
          <p:cNvGraphicFramePr>
            <a:graphicFrameLocks/>
          </p:cNvGraphicFramePr>
          <p:nvPr>
            <p:extLst>
              <p:ext uri="{D42A27DB-BD31-4B8C-83A1-F6EECF244321}">
                <p14:modId xmlns:p14="http://schemas.microsoft.com/office/powerpoint/2010/main" val="20283115"/>
              </p:ext>
            </p:extLst>
          </p:nvPr>
        </p:nvGraphicFramePr>
        <p:xfrm>
          <a:off x="317047" y="1417595"/>
          <a:ext cx="6576912" cy="3630858"/>
        </p:xfrm>
        <a:graphic>
          <a:graphicData uri="http://schemas.openxmlformats.org/drawingml/2006/table">
            <a:tbl>
              <a:tblPr firstRow="1" bandRow="1">
                <a:tableStyleId>{2D5ABB26-0587-4C30-8999-92F81FD0307C}</a:tableStyleId>
              </a:tblPr>
              <a:tblGrid>
                <a:gridCol w="6576912">
                  <a:extLst>
                    <a:ext uri="{9D8B030D-6E8A-4147-A177-3AD203B41FA5}">
                      <a16:colId xmlns:a16="http://schemas.microsoft.com/office/drawing/2014/main" val="1981349191"/>
                    </a:ext>
                  </a:extLst>
                </a:gridCol>
              </a:tblGrid>
              <a:tr h="518694">
                <a:tc>
                  <a:txBody>
                    <a:bodyPr/>
                    <a:lstStyle/>
                    <a:p>
                      <a:r>
                        <a:rPr lang="en-NZ" sz="2000">
                          <a:latin typeface="Roboto" panose="02000000000000000000" pitchFamily="2" charset="0"/>
                          <a:ea typeface="Roboto" panose="02000000000000000000" pitchFamily="2" charset="0"/>
                          <a:cs typeface="Roboto" panose="02000000000000000000" pitchFamily="2" charset="0"/>
                        </a:rPr>
                        <a:t>Welcome &amp; Introductions</a:t>
                      </a:r>
                    </a:p>
                  </a:txBody>
                  <a:tcPr>
                    <a:lnL>
                      <a:noFill/>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49521067"/>
                  </a:ext>
                </a:extLst>
              </a:tr>
              <a:tr h="518694">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en-US" sz="2000" b="1">
                          <a:latin typeface="Roboto" panose="02000000000000000000" pitchFamily="2" charset="0"/>
                          <a:ea typeface="Roboto" panose="02000000000000000000" pitchFamily="2" charset="0"/>
                          <a:cs typeface="Roboto" panose="02000000000000000000" pitchFamily="2" charset="0"/>
                        </a:rPr>
                        <a:t>Session 1 – Setting the Scene   </a:t>
                      </a:r>
                    </a:p>
                  </a:txBody>
                  <a:tcPr>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63882747"/>
                  </a:ext>
                </a:extLst>
              </a:tr>
              <a:tr h="518694">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en-US" sz="2000" b="1">
                          <a:latin typeface="Roboto" panose="02000000000000000000" pitchFamily="2" charset="0"/>
                          <a:ea typeface="Roboto" panose="02000000000000000000" pitchFamily="2" charset="0"/>
                          <a:cs typeface="Roboto" panose="02000000000000000000" pitchFamily="2" charset="0"/>
                        </a:rPr>
                        <a:t>Session 2 – </a:t>
                      </a:r>
                      <a:r>
                        <a:rPr lang="en-US" sz="2000" b="1">
                          <a:solidFill>
                            <a:schemeClr val="tx1"/>
                          </a:solidFill>
                          <a:latin typeface="Roboto" panose="02000000000000000000" pitchFamily="2" charset="0"/>
                          <a:ea typeface="Roboto" panose="02000000000000000000" pitchFamily="2" charset="0"/>
                          <a:cs typeface="Roboto" panose="02000000000000000000" pitchFamily="2" charset="0"/>
                        </a:rPr>
                        <a:t>Pre-assessment process</a:t>
                      </a:r>
                    </a:p>
                  </a:txBody>
                  <a:tcPr>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33852167"/>
                  </a:ext>
                </a:extLst>
              </a:tr>
              <a:tr h="518694">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en-US" sz="2000" b="1" kern="1200" noProof="0">
                          <a:solidFill>
                            <a:schemeClr val="tx1"/>
                          </a:solidFill>
                          <a:latin typeface="Roboto" panose="02000000000000000000" pitchFamily="2" charset="0"/>
                          <a:ea typeface="Roboto" panose="02000000000000000000" pitchFamily="2" charset="0"/>
                          <a:cs typeface="Roboto" panose="02000000000000000000" pitchFamily="2" charset="0"/>
                        </a:rPr>
                        <a:t>Session 3 – Enquiry/</a:t>
                      </a:r>
                      <a:r>
                        <a:rPr lang="en-NZ" sz="2000" b="1">
                          <a:solidFill>
                            <a:schemeClr val="tx1"/>
                          </a:solidFill>
                          <a:latin typeface="Roboto" panose="02000000000000000000" pitchFamily="2" charset="0"/>
                          <a:ea typeface="Roboto" panose="02000000000000000000" pitchFamily="2" charset="0"/>
                          <a:cs typeface="Roboto" panose="02000000000000000000" pitchFamily="2" charset="0"/>
                        </a:rPr>
                        <a:t>Assessment process</a:t>
                      </a:r>
                      <a:endParaRPr lang="en-US" sz="2000" b="1">
                        <a:solidFill>
                          <a:schemeClr val="tx1"/>
                        </a:solidFill>
                        <a:latin typeface="Roboto" panose="02000000000000000000" pitchFamily="2" charset="0"/>
                        <a:ea typeface="Roboto" panose="02000000000000000000" pitchFamily="2" charset="0"/>
                        <a:cs typeface="Roboto" panose="02000000000000000000" pitchFamily="2" charset="0"/>
                      </a:endParaRPr>
                    </a:p>
                  </a:txBody>
                  <a:tcPr>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52643665"/>
                  </a:ext>
                </a:extLst>
              </a:tr>
              <a:tr h="518694">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en-US" sz="2000" b="1" kern="1200" noProof="0">
                          <a:solidFill>
                            <a:schemeClr val="tx1"/>
                          </a:solidFill>
                          <a:latin typeface="Roboto" panose="02000000000000000000" pitchFamily="2" charset="0"/>
                          <a:ea typeface="Roboto" panose="02000000000000000000" pitchFamily="2" charset="0"/>
                          <a:cs typeface="Roboto" panose="02000000000000000000" pitchFamily="2" charset="0"/>
                        </a:rPr>
                        <a:t>Session 4 – Allocation process</a:t>
                      </a:r>
                    </a:p>
                  </a:txBody>
                  <a:tcPr>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77623204"/>
                  </a:ext>
                </a:extLst>
              </a:tr>
              <a:tr h="518694">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en-NZ" sz="2000" b="1" kern="1200" noProof="0">
                          <a:solidFill>
                            <a:schemeClr val="tx1"/>
                          </a:solidFill>
                          <a:latin typeface="Roboto" panose="02000000000000000000" pitchFamily="2" charset="0"/>
                          <a:ea typeface="Roboto" panose="02000000000000000000" pitchFamily="2" charset="0"/>
                          <a:cs typeface="Roboto" panose="02000000000000000000" pitchFamily="2" charset="0"/>
                        </a:rPr>
                        <a:t>Session 5 – Demonstration video</a:t>
                      </a:r>
                    </a:p>
                  </a:txBody>
                  <a:tcPr>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94754280"/>
                  </a:ext>
                </a:extLst>
              </a:tr>
              <a:tr h="518694">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en-NZ" sz="2000" b="0" kern="1200" noProof="0">
                          <a:solidFill>
                            <a:schemeClr val="tx1"/>
                          </a:solidFill>
                          <a:latin typeface="Roboto" panose="02000000000000000000" pitchFamily="2" charset="0"/>
                          <a:ea typeface="Roboto" panose="02000000000000000000" pitchFamily="2" charset="0"/>
                          <a:cs typeface="Roboto" panose="02000000000000000000" pitchFamily="2" charset="0"/>
                        </a:rPr>
                        <a:t>Q&amp;A, what’s to come and closing</a:t>
                      </a:r>
                    </a:p>
                  </a:txBody>
                  <a:tcPr>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7011418"/>
                  </a:ext>
                </a:extLst>
              </a:tr>
            </a:tbl>
          </a:graphicData>
        </a:graphic>
      </p:graphicFrame>
    </p:spTree>
    <p:extLst>
      <p:ext uri="{BB962C8B-B14F-4D97-AF65-F5344CB8AC3E}">
        <p14:creationId xmlns:p14="http://schemas.microsoft.com/office/powerpoint/2010/main" val="2979152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25BB-363F-23D9-437B-315E355158F5}"/>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B82BDEC2-6FFA-0307-5CBA-AF0B3F5DE5BE}"/>
              </a:ext>
            </a:extLst>
          </p:cNvPr>
          <p:cNvSpPr txBox="1">
            <a:spLocks/>
          </p:cNvSpPr>
          <p:nvPr/>
        </p:nvSpPr>
        <p:spPr>
          <a:xfrm>
            <a:off x="3286896" y="3669956"/>
            <a:ext cx="7279503" cy="178257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i="1"/>
              <a:t>Pre-assessment stage</a:t>
            </a:r>
            <a:endParaRPr lang="en-NZ" b="1" i="1"/>
          </a:p>
        </p:txBody>
      </p:sp>
    </p:spTree>
    <p:extLst>
      <p:ext uri="{BB962C8B-B14F-4D97-AF65-F5344CB8AC3E}">
        <p14:creationId xmlns:p14="http://schemas.microsoft.com/office/powerpoint/2010/main" val="2031640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77043B-899A-CA26-7F61-8E0C742FF3A8}"/>
              </a:ext>
            </a:extLst>
          </p:cNvPr>
          <p:cNvSpPr/>
          <p:nvPr/>
        </p:nvSpPr>
        <p:spPr>
          <a:xfrm>
            <a:off x="9650028" y="381447"/>
            <a:ext cx="2208197" cy="249198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Roboto" panose="02000000000000000000" pitchFamily="2" charset="0"/>
              <a:ea typeface="Roboto" panose="02000000000000000000" pitchFamily="2" charset="0"/>
              <a:cs typeface="Roboto" panose="02000000000000000000" pitchFamily="2" charset="0"/>
            </a:endParaRPr>
          </a:p>
        </p:txBody>
      </p:sp>
      <p:sp>
        <p:nvSpPr>
          <p:cNvPr id="2" name="Title 1">
            <a:extLst>
              <a:ext uri="{FF2B5EF4-FFF2-40B4-BE49-F238E27FC236}">
                <a16:creationId xmlns:a16="http://schemas.microsoft.com/office/drawing/2014/main" id="{E83C803C-1B4C-3093-E782-A33B588C680E}"/>
              </a:ext>
            </a:extLst>
          </p:cNvPr>
          <p:cNvSpPr>
            <a:spLocks noGrp="1"/>
          </p:cNvSpPr>
          <p:nvPr>
            <p:ph type="title"/>
          </p:nvPr>
        </p:nvSpPr>
        <p:spPr/>
        <p:txBody>
          <a:bodyPr/>
          <a:lstStyle/>
          <a:p>
            <a:r>
              <a:rPr lang="en-NZ"/>
              <a:t>What this session will cover</a:t>
            </a:r>
          </a:p>
        </p:txBody>
      </p:sp>
      <p:sp>
        <p:nvSpPr>
          <p:cNvPr id="3" name="Content Placeholder 2">
            <a:extLst>
              <a:ext uri="{FF2B5EF4-FFF2-40B4-BE49-F238E27FC236}">
                <a16:creationId xmlns:a16="http://schemas.microsoft.com/office/drawing/2014/main" id="{18C37D47-17C6-0536-AC51-E0F2C9E69C26}"/>
              </a:ext>
            </a:extLst>
          </p:cNvPr>
          <p:cNvSpPr>
            <a:spLocks noGrp="1"/>
          </p:cNvSpPr>
          <p:nvPr>
            <p:ph idx="1"/>
          </p:nvPr>
        </p:nvSpPr>
        <p:spPr>
          <a:xfrm>
            <a:off x="239350" y="1667644"/>
            <a:ext cx="9531982" cy="4251625"/>
          </a:xfrm>
        </p:spPr>
        <p:txBody>
          <a:bodyPr/>
          <a:lstStyle/>
          <a:p>
            <a:r>
              <a:rPr lang="en-NZ"/>
              <a:t>Introduction to the new pre-assessment stage</a:t>
            </a:r>
          </a:p>
          <a:p>
            <a:r>
              <a:rPr lang="en-NZ"/>
              <a:t>Purpose and objectives</a:t>
            </a:r>
          </a:p>
          <a:p>
            <a:r>
              <a:rPr lang="en-NZ"/>
              <a:t>A note on eligibility</a:t>
            </a:r>
          </a:p>
          <a:p>
            <a:r>
              <a:rPr lang="en-NZ"/>
              <a:t>What is and isn’t included in pre-assessment</a:t>
            </a:r>
          </a:p>
          <a:p>
            <a:r>
              <a:rPr lang="en-NZ"/>
              <a:t>The new preassessment letters</a:t>
            </a:r>
          </a:p>
          <a:p>
            <a:r>
              <a:rPr lang="en-NZ"/>
              <a:t>The new reassessment letters</a:t>
            </a:r>
          </a:p>
          <a:p>
            <a:r>
              <a:rPr lang="en-NZ"/>
              <a:t>Supplementary information (information sheets)</a:t>
            </a:r>
          </a:p>
          <a:p>
            <a:endParaRPr lang="en-NZ"/>
          </a:p>
        </p:txBody>
      </p:sp>
      <p:cxnSp>
        <p:nvCxnSpPr>
          <p:cNvPr id="4" name="Straight Connector 3">
            <a:extLst>
              <a:ext uri="{FF2B5EF4-FFF2-40B4-BE49-F238E27FC236}">
                <a16:creationId xmlns:a16="http://schemas.microsoft.com/office/drawing/2014/main" id="{B77A0614-B38A-2189-E21E-0DF5BE1CF9A0}"/>
              </a:ext>
            </a:extLst>
          </p:cNvPr>
          <p:cNvCxnSpPr>
            <a:cxnSpLocks/>
          </p:cNvCxnSpPr>
          <p:nvPr/>
        </p:nvCxnSpPr>
        <p:spPr>
          <a:xfrm>
            <a:off x="9746072" y="381447"/>
            <a:ext cx="0" cy="2412553"/>
          </a:xfrm>
          <a:prstGeom prst="line">
            <a:avLst/>
          </a:prstGeom>
          <a:ln w="3175" cap="flat" cmpd="sng" algn="ctr">
            <a:solidFill>
              <a:srgbClr val="747480"/>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EEB776E-6E2F-2C42-D305-48F0F72526B0}"/>
              </a:ext>
            </a:extLst>
          </p:cNvPr>
          <p:cNvSpPr txBox="1">
            <a:spLocks/>
          </p:cNvSpPr>
          <p:nvPr/>
        </p:nvSpPr>
        <p:spPr>
          <a:xfrm>
            <a:off x="9795963" y="374654"/>
            <a:ext cx="2038919" cy="277999"/>
          </a:xfrm>
          <a:prstGeom prst="rect">
            <a:avLst/>
          </a:prstGeom>
          <a:solidFill>
            <a:srgbClr val="5C991F"/>
          </a:solidFill>
          <a:ln w="9525" cap="flat" cmpd="sng" algn="ctr">
            <a:noFill/>
            <a:prstDash val="solid"/>
          </a:ln>
          <a:effectLst/>
        </p:spPr>
        <p:txBody>
          <a:bodyPr rtlCol="0" anchor="ctr" anchorCtr="0"/>
          <a:lstStyle>
            <a:defPPr>
              <a:defRPr lang="en-US"/>
            </a:defPPr>
            <a:lvl1pPr algn="ctr">
              <a:defRPr sz="1400" b="1" kern="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IN" sz="1200">
                <a:solidFill>
                  <a:schemeClr val="bg2">
                    <a:lumMod val="10000"/>
                  </a:schemeClr>
                </a:solidFill>
              </a:rPr>
              <a:t>Assessment</a:t>
            </a:r>
          </a:p>
        </p:txBody>
      </p:sp>
      <p:cxnSp>
        <p:nvCxnSpPr>
          <p:cNvPr id="6" name="Straight Connector 5">
            <a:extLst>
              <a:ext uri="{FF2B5EF4-FFF2-40B4-BE49-F238E27FC236}">
                <a16:creationId xmlns:a16="http://schemas.microsoft.com/office/drawing/2014/main" id="{556EA417-DBBD-A0C2-E857-ACEDD8B1C302}"/>
              </a:ext>
            </a:extLst>
          </p:cNvPr>
          <p:cNvCxnSpPr>
            <a:cxnSpLocks/>
          </p:cNvCxnSpPr>
          <p:nvPr/>
        </p:nvCxnSpPr>
        <p:spPr>
          <a:xfrm flipH="1">
            <a:off x="11834882" y="381447"/>
            <a:ext cx="24630" cy="2412553"/>
          </a:xfrm>
          <a:prstGeom prst="line">
            <a:avLst/>
          </a:prstGeom>
          <a:ln w="3175" cap="flat" cmpd="sng" algn="ctr">
            <a:solidFill>
              <a:srgbClr val="747480"/>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B187663-0481-7109-DECD-B4C1AA8D1627}"/>
              </a:ext>
            </a:extLst>
          </p:cNvPr>
          <p:cNvSpPr/>
          <p:nvPr/>
        </p:nvSpPr>
        <p:spPr>
          <a:xfrm>
            <a:off x="10337170" y="748156"/>
            <a:ext cx="415080" cy="1838978"/>
          </a:xfrm>
          <a:prstGeom prst="rect">
            <a:avLst/>
          </a:prstGeom>
          <a:solidFill>
            <a:srgbClr val="F7FDF1"/>
          </a:solidFill>
          <a:ln>
            <a:solidFill>
              <a:srgbClr val="D4F2B6"/>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spcAft>
                <a:spcPts val="100"/>
              </a:spcAft>
              <a:buClr>
                <a:srgbClr val="5C991F"/>
              </a:buClr>
            </a:pPr>
            <a:r>
              <a:rPr lang="en-IN" sz="1100" spc="-10">
                <a:solidFill>
                  <a:prstClr val="black"/>
                </a:solidFill>
                <a:latin typeface="Roboto" panose="02000000000000000000" pitchFamily="2" charset="0"/>
                <a:ea typeface="Roboto" panose="02000000000000000000" pitchFamily="2" charset="0"/>
                <a:cs typeface="Roboto" panose="02000000000000000000" pitchFamily="2" charset="0"/>
              </a:rPr>
              <a:t>Preparing for assessment</a:t>
            </a:r>
          </a:p>
        </p:txBody>
      </p:sp>
      <p:sp>
        <p:nvSpPr>
          <p:cNvPr id="8" name="Rectangle 7">
            <a:extLst>
              <a:ext uri="{FF2B5EF4-FFF2-40B4-BE49-F238E27FC236}">
                <a16:creationId xmlns:a16="http://schemas.microsoft.com/office/drawing/2014/main" id="{DB43F5C9-AC94-2EFA-C824-EDF921AED85B}"/>
              </a:ext>
            </a:extLst>
          </p:cNvPr>
          <p:cNvSpPr/>
          <p:nvPr/>
        </p:nvSpPr>
        <p:spPr>
          <a:xfrm>
            <a:off x="11084553" y="748156"/>
            <a:ext cx="415080" cy="1838978"/>
          </a:xfrm>
          <a:prstGeom prst="rect">
            <a:avLst/>
          </a:prstGeom>
          <a:solidFill>
            <a:srgbClr val="D4F2B6"/>
          </a:solidFill>
          <a:ln>
            <a:solidFill>
              <a:srgbClr val="5C991F"/>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spcAft>
                <a:spcPts val="100"/>
              </a:spcAft>
              <a:buClr>
                <a:srgbClr val="5C991F"/>
              </a:buClr>
            </a:pPr>
            <a:r>
              <a:rPr lang="en-IN" sz="1100" spc="-10">
                <a:solidFill>
                  <a:prstClr val="black"/>
                </a:solidFill>
                <a:latin typeface="Roboto" panose="02000000000000000000" pitchFamily="2" charset="0"/>
                <a:ea typeface="Roboto" panose="02000000000000000000" pitchFamily="2" charset="0"/>
                <a:cs typeface="Roboto" panose="02000000000000000000" pitchFamily="2" charset="0"/>
              </a:rPr>
              <a:t>Assessment process</a:t>
            </a:r>
          </a:p>
        </p:txBody>
      </p:sp>
      <p:cxnSp>
        <p:nvCxnSpPr>
          <p:cNvPr id="9" name="Straight Arrow Connector 8">
            <a:extLst>
              <a:ext uri="{FF2B5EF4-FFF2-40B4-BE49-F238E27FC236}">
                <a16:creationId xmlns:a16="http://schemas.microsoft.com/office/drawing/2014/main" id="{0745DA31-1C3E-4397-DAC3-3C1B451AC683}"/>
              </a:ext>
            </a:extLst>
          </p:cNvPr>
          <p:cNvCxnSpPr>
            <a:cxnSpLocks/>
          </p:cNvCxnSpPr>
          <p:nvPr/>
        </p:nvCxnSpPr>
        <p:spPr>
          <a:xfrm>
            <a:off x="11499633" y="1667645"/>
            <a:ext cx="358592" cy="2150"/>
          </a:xfrm>
          <a:prstGeom prst="straightConnector1">
            <a:avLst/>
          </a:prstGeom>
          <a:ln>
            <a:solidFill>
              <a:srgbClr val="5C991F"/>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F7FBB99E-4157-4046-DE59-6775A1298FFB}"/>
              </a:ext>
            </a:extLst>
          </p:cNvPr>
          <p:cNvCxnSpPr>
            <a:cxnSpLocks/>
          </p:cNvCxnSpPr>
          <p:nvPr/>
        </p:nvCxnSpPr>
        <p:spPr>
          <a:xfrm>
            <a:off x="9795963" y="1638943"/>
            <a:ext cx="541207" cy="0"/>
          </a:xfrm>
          <a:prstGeom prst="straightConnector1">
            <a:avLst/>
          </a:prstGeom>
          <a:ln>
            <a:solidFill>
              <a:srgbClr val="5C991F"/>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3EB9708F-2D41-5E91-CE6A-92972C4A6177}"/>
              </a:ext>
            </a:extLst>
          </p:cNvPr>
          <p:cNvCxnSpPr>
            <a:cxnSpLocks/>
          </p:cNvCxnSpPr>
          <p:nvPr/>
        </p:nvCxnSpPr>
        <p:spPr>
          <a:xfrm>
            <a:off x="10752250" y="1659248"/>
            <a:ext cx="341500" cy="10547"/>
          </a:xfrm>
          <a:prstGeom prst="straightConnector1">
            <a:avLst/>
          </a:prstGeom>
          <a:ln>
            <a:solidFill>
              <a:srgbClr val="5C991F"/>
            </a:solidFill>
            <a:tailEnd type="triangle"/>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6A1530F8-A5DD-3003-8AF8-59EA5C9116F3}"/>
              </a:ext>
            </a:extLst>
          </p:cNvPr>
          <p:cNvSpPr/>
          <p:nvPr/>
        </p:nvSpPr>
        <p:spPr>
          <a:xfrm>
            <a:off x="10134936" y="698690"/>
            <a:ext cx="793593" cy="199497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346617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BCF52-2B0C-C2E2-9695-2F97C31118E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704D14F-F3D4-E4EF-C081-7E0A30C70681}"/>
              </a:ext>
            </a:extLst>
          </p:cNvPr>
          <p:cNvSpPr>
            <a:spLocks noGrp="1"/>
          </p:cNvSpPr>
          <p:nvPr>
            <p:ph type="title"/>
          </p:nvPr>
        </p:nvSpPr>
        <p:spPr>
          <a:xfrm>
            <a:off x="334962" y="2184400"/>
            <a:ext cx="7615237" cy="3268132"/>
          </a:xfrm>
        </p:spPr>
        <p:txBody>
          <a:bodyPr anchor="ctr"/>
          <a:lstStyle/>
          <a:p>
            <a:r>
              <a:rPr lang="en-US"/>
              <a:t>Pre-assessment stage overview</a:t>
            </a:r>
            <a:endParaRPr lang="en-NZ" i="1"/>
          </a:p>
        </p:txBody>
      </p:sp>
    </p:spTree>
    <p:extLst>
      <p:ext uri="{BB962C8B-B14F-4D97-AF65-F5344CB8AC3E}">
        <p14:creationId xmlns:p14="http://schemas.microsoft.com/office/powerpoint/2010/main" val="229980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792CF-3669-8FCA-5143-B975A4144F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6DB30A-9F06-ED8A-530D-7CCDAF6EEAD1}"/>
              </a:ext>
            </a:extLst>
          </p:cNvPr>
          <p:cNvSpPr>
            <a:spLocks noGrp="1"/>
          </p:cNvSpPr>
          <p:nvPr>
            <p:ph type="title"/>
          </p:nvPr>
        </p:nvSpPr>
        <p:spPr/>
        <p:txBody>
          <a:bodyPr>
            <a:normAutofit fontScale="90000"/>
          </a:bodyPr>
          <a:lstStyle/>
          <a:p>
            <a:r>
              <a:rPr lang="en-NZ"/>
              <a:t>New referral and assessment process</a:t>
            </a:r>
          </a:p>
        </p:txBody>
      </p:sp>
      <p:graphicFrame>
        <p:nvGraphicFramePr>
          <p:cNvPr id="3" name="Table 2">
            <a:extLst>
              <a:ext uri="{FF2B5EF4-FFF2-40B4-BE49-F238E27FC236}">
                <a16:creationId xmlns:a16="http://schemas.microsoft.com/office/drawing/2014/main" id="{5AB74A1C-3C04-0259-E1EC-95540894E84C}"/>
              </a:ext>
            </a:extLst>
          </p:cNvPr>
          <p:cNvGraphicFramePr>
            <a:graphicFrameLocks/>
          </p:cNvGraphicFramePr>
          <p:nvPr/>
        </p:nvGraphicFramePr>
        <p:xfrm>
          <a:off x="520995" y="1022725"/>
          <a:ext cx="11270513" cy="4952774"/>
        </p:xfrm>
        <a:graphic>
          <a:graphicData uri="http://schemas.openxmlformats.org/drawingml/2006/table">
            <a:tbl>
              <a:tblPr firstRow="1" bandRow="1">
                <a:tableStyleId>{5C22544A-7EE6-4342-B048-85BDC9FD1C3A}</a:tableStyleId>
              </a:tblPr>
              <a:tblGrid>
                <a:gridCol w="765162">
                  <a:extLst>
                    <a:ext uri="{9D8B030D-6E8A-4147-A177-3AD203B41FA5}">
                      <a16:colId xmlns:a16="http://schemas.microsoft.com/office/drawing/2014/main" val="2916863318"/>
                    </a:ext>
                  </a:extLst>
                </a:gridCol>
                <a:gridCol w="1332865">
                  <a:extLst>
                    <a:ext uri="{9D8B030D-6E8A-4147-A177-3AD203B41FA5}">
                      <a16:colId xmlns:a16="http://schemas.microsoft.com/office/drawing/2014/main" val="3393952260"/>
                    </a:ext>
                  </a:extLst>
                </a:gridCol>
                <a:gridCol w="9172486">
                  <a:extLst>
                    <a:ext uri="{9D8B030D-6E8A-4147-A177-3AD203B41FA5}">
                      <a16:colId xmlns:a16="http://schemas.microsoft.com/office/drawing/2014/main" val="4082688787"/>
                    </a:ext>
                  </a:extLst>
                </a:gridCol>
              </a:tblGrid>
              <a:tr h="305346">
                <a:tc gridSpan="3">
                  <a:txBody>
                    <a:bodyPr/>
                    <a:lstStyle/>
                    <a:p>
                      <a:r>
                        <a:rPr lang="en-NZ" sz="1400"/>
                        <a:t>NASC Referral to Service Coordination Process</a:t>
                      </a:r>
                    </a:p>
                  </a:txBody>
                  <a:tcPr>
                    <a:solidFill>
                      <a:srgbClr val="406228"/>
                    </a:solidFill>
                  </a:tcPr>
                </a:tc>
                <a:tc hMerge="1">
                  <a:txBody>
                    <a:bodyPr/>
                    <a:lstStyle/>
                    <a:p>
                      <a:endParaRPr lang="en-NZ"/>
                    </a:p>
                  </a:txBody>
                  <a:tcPr>
                    <a:solidFill>
                      <a:srgbClr val="406228"/>
                    </a:solidFill>
                  </a:tcPr>
                </a:tc>
                <a:tc hMerge="1">
                  <a:txBody>
                    <a:bodyPr/>
                    <a:lstStyle/>
                    <a:p>
                      <a:endParaRPr lang="en-NZ"/>
                    </a:p>
                  </a:txBody>
                  <a:tcPr>
                    <a:solidFill>
                      <a:srgbClr val="406228"/>
                    </a:solidFill>
                  </a:tcPr>
                </a:tc>
                <a:extLst>
                  <a:ext uri="{0D108BD9-81ED-4DB2-BD59-A6C34878D82A}">
                    <a16:rowId xmlns:a16="http://schemas.microsoft.com/office/drawing/2014/main" val="2641795107"/>
                  </a:ext>
                </a:extLst>
              </a:tr>
              <a:tr h="285831">
                <a:tc>
                  <a:txBody>
                    <a:bodyPr/>
                    <a:lstStyle/>
                    <a:p>
                      <a:pPr algn="ctr"/>
                      <a:r>
                        <a:rPr lang="en-NZ" sz="1200"/>
                        <a:t>Role</a:t>
                      </a:r>
                    </a:p>
                  </a:txBody>
                  <a:tcPr/>
                </a:tc>
                <a:tc>
                  <a:txBody>
                    <a:bodyPr/>
                    <a:lstStyle/>
                    <a:p>
                      <a:pPr algn="ctr"/>
                      <a:r>
                        <a:rPr lang="en-NZ" sz="1200" dirty="0"/>
                        <a:t>Referral</a:t>
                      </a:r>
                    </a:p>
                  </a:txBody>
                  <a:tcPr/>
                </a:tc>
                <a:tc>
                  <a:txBody>
                    <a:bodyPr/>
                    <a:lstStyle/>
                    <a:p>
                      <a:pPr algn="ctr"/>
                      <a:r>
                        <a:rPr lang="en-NZ" sz="1200"/>
                        <a:t>Assessment</a:t>
                      </a:r>
                    </a:p>
                  </a:txBody>
                  <a:tcPr/>
                </a:tc>
                <a:extLst>
                  <a:ext uri="{0D108BD9-81ED-4DB2-BD59-A6C34878D82A}">
                    <a16:rowId xmlns:a16="http://schemas.microsoft.com/office/drawing/2014/main" val="4039091583"/>
                  </a:ext>
                </a:extLst>
              </a:tr>
              <a:tr h="654449">
                <a:tc>
                  <a:txBody>
                    <a:bodyPr/>
                    <a:lstStyle/>
                    <a:p>
                      <a:pPr algn="ctr"/>
                      <a:r>
                        <a:rPr lang="en-NZ" sz="1000"/>
                        <a:t>Disabled Person</a:t>
                      </a:r>
                    </a:p>
                  </a:txBody>
                  <a:tcPr vert="vert270" anchor="ctr"/>
                </a:tc>
                <a:tc>
                  <a:txBody>
                    <a:bodyPr/>
                    <a:lstStyle/>
                    <a:p>
                      <a:endParaRPr lang="en-NZ" dirty="0"/>
                    </a:p>
                  </a:txBody>
                  <a:tcPr/>
                </a:tc>
                <a:tc>
                  <a:txBody>
                    <a:bodyPr/>
                    <a:lstStyle/>
                    <a:p>
                      <a:endParaRPr lang="en-NZ"/>
                    </a:p>
                  </a:txBody>
                  <a:tcPr/>
                </a:tc>
                <a:extLst>
                  <a:ext uri="{0D108BD9-81ED-4DB2-BD59-A6C34878D82A}">
                    <a16:rowId xmlns:a16="http://schemas.microsoft.com/office/drawing/2014/main" val="155644115"/>
                  </a:ext>
                </a:extLst>
              </a:tr>
              <a:tr h="1483555">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0" lang="en-NZ" sz="1000" b="0" i="0" u="none" strike="noStrike" kern="1200" cap="none" spc="0" normalizeH="0" baseline="0" noProof="0">
                          <a:ln>
                            <a:noFill/>
                          </a:ln>
                          <a:solidFill>
                            <a:prstClr val="black"/>
                          </a:solidFill>
                          <a:effectLst/>
                          <a:uLnTx/>
                          <a:uFillTx/>
                          <a:latin typeface="+mn-lt"/>
                          <a:ea typeface="+mn-ea"/>
                          <a:cs typeface="+mn-cs"/>
                        </a:rPr>
                        <a:t>NASC/EGL/NRC Referral</a:t>
                      </a:r>
                      <a:endParaRPr lang="en-NZ" sz="1000"/>
                    </a:p>
                  </a:txBody>
                  <a:tcPr vert="vert270" anchor="ctr"/>
                </a:tc>
                <a:tc>
                  <a:txBody>
                    <a:bodyPr/>
                    <a:lstStyle/>
                    <a:p>
                      <a:endParaRPr lang="en-NZ" dirty="0"/>
                    </a:p>
                  </a:txBody>
                  <a:tcPr/>
                </a:tc>
                <a:tc>
                  <a:txBody>
                    <a:bodyPr/>
                    <a:lstStyle/>
                    <a:p>
                      <a:endParaRPr lang="en-NZ" dirty="0"/>
                    </a:p>
                  </a:txBody>
                  <a:tcPr/>
                </a:tc>
                <a:extLst>
                  <a:ext uri="{0D108BD9-81ED-4DB2-BD59-A6C34878D82A}">
                    <a16:rowId xmlns:a16="http://schemas.microsoft.com/office/drawing/2014/main" val="2818795120"/>
                  </a:ext>
                </a:extLst>
              </a:tr>
              <a:tr h="1202801">
                <a:tc>
                  <a:txBody>
                    <a:bodyPr/>
                    <a:lstStyle/>
                    <a:p>
                      <a:pPr algn="ctr"/>
                      <a:r>
                        <a:rPr lang="en-NZ" sz="1000"/>
                        <a:t>NASC Assessor  / EGL Connector</a:t>
                      </a:r>
                    </a:p>
                  </a:txBody>
                  <a:tcPr vert="vert270" anchor="ctr"/>
                </a:tc>
                <a:tc>
                  <a:txBody>
                    <a:bodyPr/>
                    <a:lstStyle/>
                    <a:p>
                      <a:endParaRPr lang="en-NZ" dirty="0"/>
                    </a:p>
                  </a:txBody>
                  <a:tcPr/>
                </a:tc>
                <a:tc>
                  <a:txBody>
                    <a:bodyPr/>
                    <a:lstStyle/>
                    <a:p>
                      <a:endParaRPr lang="en-NZ" dirty="0"/>
                    </a:p>
                  </a:txBody>
                  <a:tcPr/>
                </a:tc>
                <a:extLst>
                  <a:ext uri="{0D108BD9-81ED-4DB2-BD59-A6C34878D82A}">
                    <a16:rowId xmlns:a16="http://schemas.microsoft.com/office/drawing/2014/main" val="1393881047"/>
                  </a:ext>
                </a:extLst>
              </a:tr>
              <a:tr h="1020792">
                <a:tc>
                  <a:txBody>
                    <a:bodyPr/>
                    <a:lstStyle/>
                    <a:p>
                      <a:pPr algn="ctr"/>
                      <a:r>
                        <a:rPr lang="en-NZ" sz="1000"/>
                        <a:t>NASC Service Coordinator / EGL Budget Advisor</a:t>
                      </a:r>
                    </a:p>
                  </a:txBody>
                  <a:tcPr vert="vert270" anchor="ctr"/>
                </a:tc>
                <a:tc>
                  <a:txBody>
                    <a:bodyPr/>
                    <a:lstStyle/>
                    <a:p>
                      <a:endParaRPr lang="en-NZ"/>
                    </a:p>
                  </a:txBody>
                  <a:tcPr/>
                </a:tc>
                <a:tc>
                  <a:txBody>
                    <a:bodyPr/>
                    <a:lstStyle/>
                    <a:p>
                      <a:endParaRPr lang="en-NZ" dirty="0"/>
                    </a:p>
                  </a:txBody>
                  <a:tcPr/>
                </a:tc>
                <a:extLst>
                  <a:ext uri="{0D108BD9-81ED-4DB2-BD59-A6C34878D82A}">
                    <a16:rowId xmlns:a16="http://schemas.microsoft.com/office/drawing/2014/main" val="2257076634"/>
                  </a:ext>
                </a:extLst>
              </a:tr>
            </a:tbl>
          </a:graphicData>
        </a:graphic>
      </p:graphicFrame>
      <p:sp>
        <p:nvSpPr>
          <p:cNvPr id="17" name="Rectangle 16">
            <a:extLst>
              <a:ext uri="{FF2B5EF4-FFF2-40B4-BE49-F238E27FC236}">
                <a16:creationId xmlns:a16="http://schemas.microsoft.com/office/drawing/2014/main" id="{1EA9CD99-40D7-1F7D-DF9F-F95108A91CC9}"/>
              </a:ext>
            </a:extLst>
          </p:cNvPr>
          <p:cNvSpPr/>
          <p:nvPr/>
        </p:nvSpPr>
        <p:spPr>
          <a:xfrm>
            <a:off x="1510217" y="2403028"/>
            <a:ext cx="767375" cy="505278"/>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4. Appoint Needs Assessment Facilitator</a:t>
            </a:r>
          </a:p>
        </p:txBody>
      </p:sp>
      <p:sp>
        <p:nvSpPr>
          <p:cNvPr id="33" name="Rectangle 32">
            <a:extLst>
              <a:ext uri="{FF2B5EF4-FFF2-40B4-BE49-F238E27FC236}">
                <a16:creationId xmlns:a16="http://schemas.microsoft.com/office/drawing/2014/main" id="{6777D12A-D19E-4975-4860-F46C956A06D3}"/>
              </a:ext>
            </a:extLst>
          </p:cNvPr>
          <p:cNvSpPr/>
          <p:nvPr/>
        </p:nvSpPr>
        <p:spPr>
          <a:xfrm>
            <a:off x="3064445" y="3850303"/>
            <a:ext cx="932210" cy="466954"/>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5. </a:t>
            </a:r>
            <a:r>
              <a:rPr lang="en-NZ" sz="800" dirty="0">
                <a:solidFill>
                  <a:prstClr val="black"/>
                </a:solidFill>
                <a:latin typeface="Aptos" panose="02110004020202020204"/>
              </a:rPr>
              <a:t>Conduct</a:t>
            </a:r>
            <a:endPar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pre-assessment</a:t>
            </a:r>
          </a:p>
        </p:txBody>
      </p:sp>
      <p:sp>
        <p:nvSpPr>
          <p:cNvPr id="34" name="Rectangle 33">
            <a:extLst>
              <a:ext uri="{FF2B5EF4-FFF2-40B4-BE49-F238E27FC236}">
                <a16:creationId xmlns:a16="http://schemas.microsoft.com/office/drawing/2014/main" id="{4481F31A-1AFF-4EEA-924B-DF59DAFFCE25}"/>
              </a:ext>
            </a:extLst>
          </p:cNvPr>
          <p:cNvSpPr/>
          <p:nvPr/>
        </p:nvSpPr>
        <p:spPr>
          <a:xfrm>
            <a:off x="5771417" y="3850303"/>
            <a:ext cx="769176" cy="466954"/>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6. Hold assessment interview</a:t>
            </a:r>
          </a:p>
        </p:txBody>
      </p:sp>
      <p:sp>
        <p:nvSpPr>
          <p:cNvPr id="35" name="Rectangle 34">
            <a:extLst>
              <a:ext uri="{FF2B5EF4-FFF2-40B4-BE49-F238E27FC236}">
                <a16:creationId xmlns:a16="http://schemas.microsoft.com/office/drawing/2014/main" id="{A654FB4D-C7CF-05F0-43CB-A02B663E5AB0}"/>
              </a:ext>
            </a:extLst>
          </p:cNvPr>
          <p:cNvSpPr/>
          <p:nvPr/>
        </p:nvSpPr>
        <p:spPr>
          <a:xfrm>
            <a:off x="7864842" y="3793858"/>
            <a:ext cx="1130684" cy="466954"/>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7. </a:t>
            </a:r>
            <a:r>
              <a:rPr lang="en-NZ" sz="800" dirty="0">
                <a:solidFill>
                  <a:prstClr val="black"/>
                </a:solidFill>
                <a:latin typeface="Aptos" panose="02110004020202020204"/>
              </a:rPr>
              <a:t>Record assessment information in OBIR Web App</a:t>
            </a:r>
            <a:endPar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6" name="Rectangle 35">
            <a:extLst>
              <a:ext uri="{FF2B5EF4-FFF2-40B4-BE49-F238E27FC236}">
                <a16:creationId xmlns:a16="http://schemas.microsoft.com/office/drawing/2014/main" id="{48C98B54-27FB-427F-BCA8-E0067D3CE998}"/>
              </a:ext>
            </a:extLst>
          </p:cNvPr>
          <p:cNvSpPr/>
          <p:nvPr/>
        </p:nvSpPr>
        <p:spPr>
          <a:xfrm>
            <a:off x="9696800" y="3784756"/>
            <a:ext cx="910944" cy="552893"/>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8. Confirm information with the disabled person</a:t>
            </a:r>
          </a:p>
        </p:txBody>
      </p:sp>
      <p:sp>
        <p:nvSpPr>
          <p:cNvPr id="38" name="Diamond 37">
            <a:extLst>
              <a:ext uri="{FF2B5EF4-FFF2-40B4-BE49-F238E27FC236}">
                <a16:creationId xmlns:a16="http://schemas.microsoft.com/office/drawing/2014/main" id="{48935737-6493-7B96-F8D8-FEC7E1A929D2}"/>
              </a:ext>
            </a:extLst>
          </p:cNvPr>
          <p:cNvSpPr/>
          <p:nvPr/>
        </p:nvSpPr>
        <p:spPr>
          <a:xfrm>
            <a:off x="10031213" y="1737149"/>
            <a:ext cx="264695" cy="296779"/>
          </a:xfrm>
          <a:prstGeom prst="diamond">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9" name="Rectangle 38">
            <a:extLst>
              <a:ext uri="{FF2B5EF4-FFF2-40B4-BE49-F238E27FC236}">
                <a16:creationId xmlns:a16="http://schemas.microsoft.com/office/drawing/2014/main" id="{C3A07043-F317-F22C-5BFC-E18ABF3D3AE4}"/>
              </a:ext>
            </a:extLst>
          </p:cNvPr>
          <p:cNvSpPr/>
          <p:nvPr/>
        </p:nvSpPr>
        <p:spPr>
          <a:xfrm>
            <a:off x="10964420" y="3784756"/>
            <a:ext cx="756124" cy="552893"/>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9. Confirm </a:t>
            </a:r>
            <a:r>
              <a:rPr lang="en-NZ" sz="800" dirty="0">
                <a:solidFill>
                  <a:prstClr val="black"/>
                </a:solidFill>
                <a:latin typeface="Aptos" panose="02110004020202020204"/>
              </a:rPr>
              <a:t>n</a:t>
            </a:r>
            <a:r>
              <a:rPr kumimoji="0" lang="en-NZ" sz="800" b="0" i="0" u="none" strike="noStrike" kern="1200" cap="none" spc="0" normalizeH="0" baseline="0" noProof="0" dirty="0" err="1">
                <a:ln>
                  <a:noFill/>
                </a:ln>
                <a:solidFill>
                  <a:prstClr val="black"/>
                </a:solidFill>
                <a:effectLst/>
                <a:uLnTx/>
                <a:uFillTx/>
                <a:latin typeface="Aptos" panose="02110004020202020204"/>
                <a:ea typeface="+mn-ea"/>
                <a:cs typeface="+mn-cs"/>
              </a:rPr>
              <a:t>eeds</a:t>
            </a: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 assessment in Socrates</a:t>
            </a:r>
          </a:p>
        </p:txBody>
      </p:sp>
      <p:cxnSp>
        <p:nvCxnSpPr>
          <p:cNvPr id="40" name="Connector: Elbow 39">
            <a:extLst>
              <a:ext uri="{FF2B5EF4-FFF2-40B4-BE49-F238E27FC236}">
                <a16:creationId xmlns:a16="http://schemas.microsoft.com/office/drawing/2014/main" id="{C089A290-9AFE-18D1-0586-DE7F02D48985}"/>
              </a:ext>
            </a:extLst>
          </p:cNvPr>
          <p:cNvCxnSpPr>
            <a:cxnSpLocks/>
            <a:stCxn id="17" idx="3"/>
            <a:endCxn id="33" idx="0"/>
          </p:cNvCxnSpPr>
          <p:nvPr/>
        </p:nvCxnSpPr>
        <p:spPr>
          <a:xfrm>
            <a:off x="2277592" y="2655667"/>
            <a:ext cx="1252958" cy="1194636"/>
          </a:xfrm>
          <a:prstGeom prst="bentConnector2">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D5AB81E6-5FEF-AFCB-72B2-5C65718344DD}"/>
              </a:ext>
            </a:extLst>
          </p:cNvPr>
          <p:cNvSpPr/>
          <p:nvPr/>
        </p:nvSpPr>
        <p:spPr>
          <a:xfrm>
            <a:off x="8146481" y="1781541"/>
            <a:ext cx="835100" cy="207997"/>
          </a:xfrm>
          <a:prstGeom prst="rect">
            <a:avLst/>
          </a:prstGeom>
          <a:solidFill>
            <a:schemeClr val="bg1"/>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Disagree with assessment</a:t>
            </a:r>
          </a:p>
        </p:txBody>
      </p:sp>
      <p:sp>
        <p:nvSpPr>
          <p:cNvPr id="46" name="Rectangle 45">
            <a:extLst>
              <a:ext uri="{FF2B5EF4-FFF2-40B4-BE49-F238E27FC236}">
                <a16:creationId xmlns:a16="http://schemas.microsoft.com/office/drawing/2014/main" id="{3A899E04-7E7D-D74E-AB6E-9499420BC935}"/>
              </a:ext>
            </a:extLst>
          </p:cNvPr>
          <p:cNvSpPr/>
          <p:nvPr/>
        </p:nvSpPr>
        <p:spPr>
          <a:xfrm>
            <a:off x="10927305" y="1781541"/>
            <a:ext cx="830355" cy="207997"/>
          </a:xfrm>
          <a:prstGeom prst="rect">
            <a:avLst/>
          </a:prstGeom>
          <a:solidFill>
            <a:schemeClr val="bg1"/>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a:ln>
                  <a:noFill/>
                </a:ln>
                <a:solidFill>
                  <a:prstClr val="black"/>
                </a:solidFill>
                <a:effectLst/>
                <a:uLnTx/>
                <a:uFillTx/>
                <a:latin typeface="Aptos" panose="02110004020202020204"/>
                <a:ea typeface="+mn-ea"/>
                <a:cs typeface="+mn-cs"/>
              </a:rPr>
              <a:t>Agree with assessment</a:t>
            </a:r>
          </a:p>
        </p:txBody>
      </p:sp>
      <p:cxnSp>
        <p:nvCxnSpPr>
          <p:cNvPr id="50" name="Straight Arrow Connector 49">
            <a:extLst>
              <a:ext uri="{FF2B5EF4-FFF2-40B4-BE49-F238E27FC236}">
                <a16:creationId xmlns:a16="http://schemas.microsoft.com/office/drawing/2014/main" id="{D433F46E-D9C9-B14E-DAAE-BC1A1463D5D8}"/>
              </a:ext>
            </a:extLst>
          </p:cNvPr>
          <p:cNvCxnSpPr>
            <a:cxnSpLocks/>
            <a:stCxn id="33" idx="3"/>
            <a:endCxn id="34" idx="1"/>
          </p:cNvCxnSpPr>
          <p:nvPr/>
        </p:nvCxnSpPr>
        <p:spPr>
          <a:xfrm>
            <a:off x="3996655" y="4083780"/>
            <a:ext cx="1774762"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7A7A963B-CFE6-26D9-83C8-4ED088AB8A16}"/>
              </a:ext>
            </a:extLst>
          </p:cNvPr>
          <p:cNvCxnSpPr>
            <a:cxnSpLocks/>
            <a:endCxn id="9" idx="1"/>
          </p:cNvCxnSpPr>
          <p:nvPr/>
        </p:nvCxnSpPr>
        <p:spPr>
          <a:xfrm>
            <a:off x="6539048" y="4061202"/>
            <a:ext cx="524259" cy="1112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8B544968-98A2-548B-31EF-D6CC28105735}"/>
              </a:ext>
            </a:extLst>
          </p:cNvPr>
          <p:cNvCxnSpPr>
            <a:cxnSpLocks/>
          </p:cNvCxnSpPr>
          <p:nvPr/>
        </p:nvCxnSpPr>
        <p:spPr>
          <a:xfrm flipV="1">
            <a:off x="9029514" y="4049913"/>
            <a:ext cx="667642" cy="1128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8" name="Connector: Elbow 67">
            <a:extLst>
              <a:ext uri="{FF2B5EF4-FFF2-40B4-BE49-F238E27FC236}">
                <a16:creationId xmlns:a16="http://schemas.microsoft.com/office/drawing/2014/main" id="{932353D5-1A0D-6EB4-17C2-267FCD76A063}"/>
              </a:ext>
            </a:extLst>
          </p:cNvPr>
          <p:cNvCxnSpPr>
            <a:cxnSpLocks/>
            <a:stCxn id="44" idx="1"/>
            <a:endCxn id="34" idx="0"/>
          </p:cNvCxnSpPr>
          <p:nvPr/>
        </p:nvCxnSpPr>
        <p:spPr>
          <a:xfrm rot="10800000" flipV="1">
            <a:off x="6156005" y="1885539"/>
            <a:ext cx="1990476" cy="1964763"/>
          </a:xfrm>
          <a:prstGeom prst="bentConnector2">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FEE5EA7C-BE7A-ED1F-25AD-86A908C5F519}"/>
              </a:ext>
            </a:extLst>
          </p:cNvPr>
          <p:cNvCxnSpPr>
            <a:cxnSpLocks/>
            <a:stCxn id="36" idx="0"/>
            <a:endCxn id="38" idx="2"/>
          </p:cNvCxnSpPr>
          <p:nvPr/>
        </p:nvCxnSpPr>
        <p:spPr>
          <a:xfrm flipV="1">
            <a:off x="10152272" y="2033928"/>
            <a:ext cx="11289" cy="175082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6383D106-ADD8-06C1-ABB9-61FE1B0F857F}"/>
              </a:ext>
            </a:extLst>
          </p:cNvPr>
          <p:cNvCxnSpPr>
            <a:cxnSpLocks/>
            <a:stCxn id="46" idx="2"/>
            <a:endCxn id="39" idx="0"/>
          </p:cNvCxnSpPr>
          <p:nvPr/>
        </p:nvCxnSpPr>
        <p:spPr>
          <a:xfrm flipH="1">
            <a:off x="11342482" y="1989538"/>
            <a:ext cx="1" cy="179521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6" name="Straight Arrow Connector 85">
            <a:extLst>
              <a:ext uri="{FF2B5EF4-FFF2-40B4-BE49-F238E27FC236}">
                <a16:creationId xmlns:a16="http://schemas.microsoft.com/office/drawing/2014/main" id="{E6940FD1-07A6-2B15-3CEF-EB5D0BB58570}"/>
              </a:ext>
            </a:extLst>
          </p:cNvPr>
          <p:cNvCxnSpPr>
            <a:cxnSpLocks/>
            <a:stCxn id="38" idx="3"/>
            <a:endCxn id="46" idx="1"/>
          </p:cNvCxnSpPr>
          <p:nvPr/>
        </p:nvCxnSpPr>
        <p:spPr>
          <a:xfrm>
            <a:off x="10295908" y="1885539"/>
            <a:ext cx="631397"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5" name="Rectangle 94">
            <a:extLst>
              <a:ext uri="{FF2B5EF4-FFF2-40B4-BE49-F238E27FC236}">
                <a16:creationId xmlns:a16="http://schemas.microsoft.com/office/drawing/2014/main" id="{5ED1D544-2DFD-6EA5-631A-61803E57958E}"/>
              </a:ext>
            </a:extLst>
          </p:cNvPr>
          <p:cNvSpPr/>
          <p:nvPr/>
        </p:nvSpPr>
        <p:spPr>
          <a:xfrm>
            <a:off x="3017311" y="3807334"/>
            <a:ext cx="1025421" cy="57696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6" name="Rectangle 95">
            <a:extLst>
              <a:ext uri="{FF2B5EF4-FFF2-40B4-BE49-F238E27FC236}">
                <a16:creationId xmlns:a16="http://schemas.microsoft.com/office/drawing/2014/main" id="{F7B3A5C9-0C12-B18B-AE47-8E78411FFE35}"/>
              </a:ext>
            </a:extLst>
          </p:cNvPr>
          <p:cNvSpPr/>
          <p:nvPr/>
        </p:nvSpPr>
        <p:spPr>
          <a:xfrm>
            <a:off x="4773908" y="1709652"/>
            <a:ext cx="7052950" cy="3246637"/>
          </a:xfrm>
          <a:prstGeom prst="rect">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7" name="TextBox 96">
            <a:extLst>
              <a:ext uri="{FF2B5EF4-FFF2-40B4-BE49-F238E27FC236}">
                <a16:creationId xmlns:a16="http://schemas.microsoft.com/office/drawing/2014/main" id="{D0916836-B3B9-EEA5-3D7B-D6C45C51DE8E}"/>
              </a:ext>
            </a:extLst>
          </p:cNvPr>
          <p:cNvSpPr txBox="1"/>
          <p:nvPr/>
        </p:nvSpPr>
        <p:spPr>
          <a:xfrm>
            <a:off x="2751966" y="4402458"/>
            <a:ext cx="1598927" cy="523220"/>
          </a:xfrm>
          <a:prstGeom prst="rect">
            <a:avLst/>
          </a:prstGeom>
          <a:noFill/>
        </p:spPr>
        <p:txBody>
          <a:bodyPr wrap="square" rtlCol="0">
            <a:spAutoFit/>
          </a:bodyPr>
          <a:lstStyle/>
          <a:p>
            <a:pPr algn="ctr"/>
            <a:r>
              <a:rPr lang="en-NZ" sz="1400">
                <a:solidFill>
                  <a:srgbClr val="FF0000"/>
                </a:solidFill>
                <a:latin typeface="Roboto" panose="02000000000000000000" pitchFamily="2" charset="0"/>
                <a:ea typeface="Roboto" panose="02000000000000000000" pitchFamily="2" charset="0"/>
                <a:cs typeface="Roboto" panose="02000000000000000000" pitchFamily="2" charset="0"/>
              </a:rPr>
              <a:t>Session 2: Pre-assessment</a:t>
            </a:r>
          </a:p>
        </p:txBody>
      </p:sp>
      <p:sp>
        <p:nvSpPr>
          <p:cNvPr id="98" name="TextBox 97">
            <a:extLst>
              <a:ext uri="{FF2B5EF4-FFF2-40B4-BE49-F238E27FC236}">
                <a16:creationId xmlns:a16="http://schemas.microsoft.com/office/drawing/2014/main" id="{5A72BF82-0DC4-5BD2-194B-BDD3F62A0A6D}"/>
              </a:ext>
            </a:extLst>
          </p:cNvPr>
          <p:cNvSpPr txBox="1"/>
          <p:nvPr/>
        </p:nvSpPr>
        <p:spPr>
          <a:xfrm>
            <a:off x="8488234" y="4956290"/>
            <a:ext cx="3026735" cy="523220"/>
          </a:xfrm>
          <a:prstGeom prst="rect">
            <a:avLst/>
          </a:prstGeom>
          <a:noFill/>
        </p:spPr>
        <p:txBody>
          <a:bodyPr wrap="square" rtlCol="0">
            <a:spAutoFit/>
          </a:bodyPr>
          <a:lstStyle/>
          <a:p>
            <a:pPr algn="ctr"/>
            <a:r>
              <a:rPr lang="en-NZ" sz="140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Session 3: Enquiry/Assessment process</a:t>
            </a:r>
          </a:p>
        </p:txBody>
      </p:sp>
      <p:sp>
        <p:nvSpPr>
          <p:cNvPr id="9" name="Diamond 8">
            <a:extLst>
              <a:ext uri="{FF2B5EF4-FFF2-40B4-BE49-F238E27FC236}">
                <a16:creationId xmlns:a16="http://schemas.microsoft.com/office/drawing/2014/main" id="{69469CC7-AC70-1281-3D58-EF11E6953144}"/>
              </a:ext>
            </a:extLst>
          </p:cNvPr>
          <p:cNvSpPr/>
          <p:nvPr/>
        </p:nvSpPr>
        <p:spPr>
          <a:xfrm>
            <a:off x="7063307" y="3923933"/>
            <a:ext cx="308337" cy="296779"/>
          </a:xfrm>
          <a:prstGeom prst="diamond">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a:ln>
                <a:noFill/>
              </a:ln>
              <a:solidFill>
                <a:prstClr val="black"/>
              </a:solidFill>
              <a:effectLst/>
              <a:uLnTx/>
              <a:uFillTx/>
              <a:latin typeface="Aptos" panose="02110004020202020204"/>
              <a:ea typeface="+mn-ea"/>
              <a:cs typeface="+mn-cs"/>
            </a:endParaRPr>
          </a:p>
        </p:txBody>
      </p:sp>
      <p:cxnSp>
        <p:nvCxnSpPr>
          <p:cNvPr id="27" name="Straight Arrow Connector 26">
            <a:extLst>
              <a:ext uri="{FF2B5EF4-FFF2-40B4-BE49-F238E27FC236}">
                <a16:creationId xmlns:a16="http://schemas.microsoft.com/office/drawing/2014/main" id="{B29640D8-1A48-88AA-95E0-B78EF548B79D}"/>
              </a:ext>
            </a:extLst>
          </p:cNvPr>
          <p:cNvCxnSpPr>
            <a:cxnSpLocks/>
          </p:cNvCxnSpPr>
          <p:nvPr/>
        </p:nvCxnSpPr>
        <p:spPr>
          <a:xfrm flipV="1">
            <a:off x="7356002" y="4072322"/>
            <a:ext cx="500565" cy="627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9FDFFD8B-B81E-4848-A818-CFB26964D904}"/>
              </a:ext>
            </a:extLst>
          </p:cNvPr>
          <p:cNvCxnSpPr>
            <a:cxnSpLocks/>
          </p:cNvCxnSpPr>
          <p:nvPr/>
        </p:nvCxnSpPr>
        <p:spPr>
          <a:xfrm>
            <a:off x="9009008" y="1891098"/>
            <a:ext cx="992594"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45A4A816-CF79-93A9-B9F9-0AE2B8A5E74A}"/>
              </a:ext>
            </a:extLst>
          </p:cNvPr>
          <p:cNvCxnSpPr>
            <a:cxnSpLocks/>
            <a:stCxn id="36" idx="3"/>
            <a:endCxn id="39" idx="1"/>
          </p:cNvCxnSpPr>
          <p:nvPr/>
        </p:nvCxnSpPr>
        <p:spPr>
          <a:xfrm>
            <a:off x="10607744" y="4061203"/>
            <a:ext cx="356676"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BCFDDE0D-C81B-7B20-8F3B-F500B95EC622}"/>
              </a:ext>
            </a:extLst>
          </p:cNvPr>
          <p:cNvSpPr txBox="1"/>
          <p:nvPr/>
        </p:nvSpPr>
        <p:spPr>
          <a:xfrm>
            <a:off x="7160779" y="3821779"/>
            <a:ext cx="788999" cy="184666"/>
          </a:xfrm>
          <a:prstGeom prst="rect">
            <a:avLst/>
          </a:prstGeom>
          <a:noFill/>
        </p:spPr>
        <p:txBody>
          <a:bodyPr wrap="none" rtlCol="0">
            <a:spAutoFit/>
          </a:bodyPr>
          <a:lstStyle/>
          <a:p>
            <a:r>
              <a:rPr lang="mi-NZ" sz="600" dirty="0" err="1"/>
              <a:t>Non</a:t>
            </a:r>
            <a:r>
              <a:rPr lang="mi-NZ" sz="600" dirty="0"/>
              <a:t> - </a:t>
            </a:r>
            <a:r>
              <a:rPr lang="mi-NZ" sz="600" dirty="0" err="1"/>
              <a:t>Residential</a:t>
            </a:r>
            <a:r>
              <a:rPr lang="mi-NZ" sz="600" dirty="0"/>
              <a:t>?</a:t>
            </a:r>
            <a:endParaRPr lang="en-NZ" sz="600" dirty="0"/>
          </a:p>
        </p:txBody>
      </p:sp>
      <p:sp>
        <p:nvSpPr>
          <p:cNvPr id="59" name="Rectangle: Rounded Corners 58">
            <a:extLst>
              <a:ext uri="{FF2B5EF4-FFF2-40B4-BE49-F238E27FC236}">
                <a16:creationId xmlns:a16="http://schemas.microsoft.com/office/drawing/2014/main" id="{DCDD7FE4-7877-AD03-C3A9-0AFF477A9F89}"/>
              </a:ext>
            </a:extLst>
          </p:cNvPr>
          <p:cNvSpPr/>
          <p:nvPr/>
        </p:nvSpPr>
        <p:spPr>
          <a:xfrm>
            <a:off x="7973338" y="4461635"/>
            <a:ext cx="1130683" cy="354313"/>
          </a:xfrm>
          <a:prstGeom prst="roundRect">
            <a:avLst>
              <a:gd name="adj" fmla="val 50000"/>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700" b="0" i="1" u="none" strike="noStrike" kern="1200" cap="none" spc="0" normalizeH="0" baseline="0" noProof="0" dirty="0">
                <a:ln>
                  <a:noFill/>
                </a:ln>
                <a:solidFill>
                  <a:prstClr val="black"/>
                </a:solidFill>
                <a:effectLst/>
                <a:uLnTx/>
                <a:uFillTx/>
                <a:latin typeface="Aptos" panose="02110004020202020204"/>
                <a:ea typeface="+mn-ea"/>
                <a:cs typeface="+mn-cs"/>
              </a:rPr>
              <a:t>7b. Complete residential Pricing Tools (BAT &amp; GPT</a:t>
            </a:r>
          </a:p>
        </p:txBody>
      </p:sp>
      <p:cxnSp>
        <p:nvCxnSpPr>
          <p:cNvPr id="63" name="Connector: Elbow 62">
            <a:extLst>
              <a:ext uri="{FF2B5EF4-FFF2-40B4-BE49-F238E27FC236}">
                <a16:creationId xmlns:a16="http://schemas.microsoft.com/office/drawing/2014/main" id="{0289FCF1-E0D2-978D-12F8-88D47B5E8234}"/>
              </a:ext>
            </a:extLst>
          </p:cNvPr>
          <p:cNvCxnSpPr>
            <a:stCxn id="9" idx="2"/>
          </p:cNvCxnSpPr>
          <p:nvPr/>
        </p:nvCxnSpPr>
        <p:spPr>
          <a:xfrm rot="16200000" flipH="1">
            <a:off x="7382231" y="4055956"/>
            <a:ext cx="426351" cy="755861"/>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64" name="TextBox 63">
            <a:extLst>
              <a:ext uri="{FF2B5EF4-FFF2-40B4-BE49-F238E27FC236}">
                <a16:creationId xmlns:a16="http://schemas.microsoft.com/office/drawing/2014/main" id="{58FD685A-6547-50D3-6F5C-4C77BD6A5288}"/>
              </a:ext>
            </a:extLst>
          </p:cNvPr>
          <p:cNvSpPr txBox="1"/>
          <p:nvPr/>
        </p:nvSpPr>
        <p:spPr>
          <a:xfrm>
            <a:off x="7344556" y="4461635"/>
            <a:ext cx="593432" cy="184666"/>
          </a:xfrm>
          <a:prstGeom prst="rect">
            <a:avLst/>
          </a:prstGeom>
          <a:noFill/>
        </p:spPr>
        <p:txBody>
          <a:bodyPr wrap="none" rtlCol="0">
            <a:spAutoFit/>
          </a:bodyPr>
          <a:lstStyle/>
          <a:p>
            <a:r>
              <a:rPr lang="mi-NZ" sz="600" dirty="0" err="1"/>
              <a:t>Residential</a:t>
            </a:r>
            <a:r>
              <a:rPr lang="mi-NZ" sz="600" dirty="0"/>
              <a:t>?</a:t>
            </a:r>
            <a:endParaRPr lang="en-NZ" sz="600" dirty="0"/>
          </a:p>
        </p:txBody>
      </p:sp>
    </p:spTree>
    <p:extLst>
      <p:ext uri="{BB962C8B-B14F-4D97-AF65-F5344CB8AC3E}">
        <p14:creationId xmlns:p14="http://schemas.microsoft.com/office/powerpoint/2010/main" val="429013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P spid="97" grpId="0"/>
      <p:bldP spid="9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00EFB8-D53A-2CA0-E8B0-9A54A90EDB3B}"/>
              </a:ext>
            </a:extLst>
          </p:cNvPr>
          <p:cNvSpPr>
            <a:spLocks noGrp="1"/>
          </p:cNvSpPr>
          <p:nvPr>
            <p:ph type="title"/>
          </p:nvPr>
        </p:nvSpPr>
        <p:spPr/>
        <p:txBody>
          <a:bodyPr/>
          <a:lstStyle/>
          <a:p>
            <a:r>
              <a:rPr lang="en-NZ"/>
              <a:t>What is pre-assessment?</a:t>
            </a:r>
          </a:p>
        </p:txBody>
      </p:sp>
      <p:sp>
        <p:nvSpPr>
          <p:cNvPr id="4" name="Content Placeholder 3">
            <a:extLst>
              <a:ext uri="{FF2B5EF4-FFF2-40B4-BE49-F238E27FC236}">
                <a16:creationId xmlns:a16="http://schemas.microsoft.com/office/drawing/2014/main" id="{3D679601-3CF9-2E3D-3A51-E4FECD0AFB94}"/>
              </a:ext>
            </a:extLst>
          </p:cNvPr>
          <p:cNvSpPr>
            <a:spLocks noGrp="1"/>
          </p:cNvSpPr>
          <p:nvPr>
            <p:ph idx="1"/>
          </p:nvPr>
        </p:nvSpPr>
        <p:spPr>
          <a:xfrm>
            <a:off x="239349" y="1308100"/>
            <a:ext cx="11470051" cy="4611170"/>
          </a:xfrm>
        </p:spPr>
        <p:txBody>
          <a:bodyPr/>
          <a:lstStyle/>
          <a:p>
            <a:pPr>
              <a:spcAft>
                <a:spcPts val="1200"/>
              </a:spcAft>
            </a:pPr>
            <a:r>
              <a:rPr lang="en-NZ" sz="1800"/>
              <a:t>A new process after eligibility for assessment has been confirmed, and prior to needs assessment. This has been developed directly in response to consultation feedback. It’s purpose is to provide nationally consistent information about what to expect from an assessment and how to prepare.</a:t>
            </a:r>
          </a:p>
          <a:p>
            <a:pPr>
              <a:spcAft>
                <a:spcPts val="1200"/>
              </a:spcAft>
            </a:pPr>
            <a:r>
              <a:rPr lang="en-NZ" sz="1800"/>
              <a:t>Disabled people receiving disability support services (disabled adults, parents and/or guardians) will need to be sent nationally consistent information comprising a preassessment letter and attachments (information sheets) to assist them to prepare for assessment.</a:t>
            </a:r>
          </a:p>
          <a:p>
            <a:pPr>
              <a:spcAft>
                <a:spcPts val="1200"/>
              </a:spcAft>
            </a:pPr>
            <a:r>
              <a:rPr lang="en-NZ" sz="1800"/>
              <a:t>The letter confirms the date, time, and place of the assessment, and explains the assessment process so people know what to expect and things to think about ahead of their needs assessment.</a:t>
            </a:r>
          </a:p>
          <a:p>
            <a:pPr>
              <a:spcAft>
                <a:spcPts val="1200"/>
              </a:spcAft>
            </a:pPr>
            <a:r>
              <a:rPr lang="en-NZ" sz="1800"/>
              <a:t>All NASC and EGL sites must follow this process and use these letter and information templates from February 2026 for routine re-assessments. Urgent re-assessments will still go ahead and may be organised via phone where the timeframe does not allow for postal delivery.</a:t>
            </a:r>
          </a:p>
          <a:p>
            <a:pPr>
              <a:spcAft>
                <a:spcPts val="1200"/>
              </a:spcAft>
            </a:pPr>
            <a:r>
              <a:rPr lang="en-NZ" sz="1800"/>
              <a:t>This does not replace the letter of receipt that must be sent by NASCs within two days of receiving a referral (pre-assessment is the next step in the process).</a:t>
            </a:r>
          </a:p>
        </p:txBody>
      </p:sp>
    </p:spTree>
    <p:extLst>
      <p:ext uri="{BB962C8B-B14F-4D97-AF65-F5344CB8AC3E}">
        <p14:creationId xmlns:p14="http://schemas.microsoft.com/office/powerpoint/2010/main" val="374904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833C3-C7E5-9824-534C-B9A36851E64D}"/>
              </a:ext>
            </a:extLst>
          </p:cNvPr>
          <p:cNvSpPr>
            <a:spLocks noGrp="1"/>
          </p:cNvSpPr>
          <p:nvPr>
            <p:ph type="title"/>
          </p:nvPr>
        </p:nvSpPr>
        <p:spPr/>
        <p:txBody>
          <a:bodyPr/>
          <a:lstStyle/>
          <a:p>
            <a:r>
              <a:rPr lang="en-NZ"/>
              <a:t>Checklist for pre-assessment stage</a:t>
            </a:r>
          </a:p>
        </p:txBody>
      </p:sp>
      <p:sp>
        <p:nvSpPr>
          <p:cNvPr id="3" name="Content Placeholder 2">
            <a:extLst>
              <a:ext uri="{FF2B5EF4-FFF2-40B4-BE49-F238E27FC236}">
                <a16:creationId xmlns:a16="http://schemas.microsoft.com/office/drawing/2014/main" id="{612A6AA2-F23E-52F5-8484-179314104FB1}"/>
              </a:ext>
            </a:extLst>
          </p:cNvPr>
          <p:cNvSpPr>
            <a:spLocks noGrp="1"/>
          </p:cNvSpPr>
          <p:nvPr>
            <p:ph idx="1"/>
          </p:nvPr>
        </p:nvSpPr>
        <p:spPr>
          <a:xfrm>
            <a:off x="239349" y="1203753"/>
            <a:ext cx="11725639" cy="4793009"/>
          </a:xfrm>
        </p:spPr>
        <p:txBody>
          <a:bodyPr/>
          <a:lstStyle/>
          <a:p>
            <a:pPr marL="0" indent="0">
              <a:spcAft>
                <a:spcPts val="600"/>
              </a:spcAft>
              <a:buNone/>
            </a:pPr>
            <a:r>
              <a:rPr lang="en-NZ" sz="1600" b="1"/>
              <a:t>Before</a:t>
            </a:r>
            <a:r>
              <a:rPr lang="en-NZ" sz="1600"/>
              <a:t> you send the pre-assessment letter, you must have done the following three things:  </a:t>
            </a:r>
          </a:p>
          <a:p>
            <a:pPr marL="0" indent="0">
              <a:spcAft>
                <a:spcPts val="600"/>
              </a:spcAft>
              <a:buNone/>
            </a:pPr>
            <a:endParaRPr lang="en-NZ" sz="1600"/>
          </a:p>
          <a:p>
            <a:pPr lvl="0">
              <a:spcAft>
                <a:spcPts val="600"/>
              </a:spcAft>
              <a:buFont typeface="+mj-lt"/>
              <a:buAutoNum type="arabicPeriod"/>
            </a:pPr>
            <a:r>
              <a:rPr lang="en-NZ" sz="1600" b="1">
                <a:solidFill>
                  <a:srgbClr val="5C991F"/>
                </a:solidFill>
              </a:rPr>
              <a:t>Ensured</a:t>
            </a:r>
            <a:r>
              <a:rPr lang="en-NZ" sz="1600">
                <a:solidFill>
                  <a:srgbClr val="5C991F"/>
                </a:solidFill>
              </a:rPr>
              <a:t> </a:t>
            </a:r>
            <a:r>
              <a:rPr lang="en-NZ" sz="1600" b="1">
                <a:solidFill>
                  <a:srgbClr val="5C991F"/>
                </a:solidFill>
              </a:rPr>
              <a:t>eligibility for assessment has been confirmed</a:t>
            </a:r>
            <a:r>
              <a:rPr lang="en-NZ" sz="1600">
                <a:solidFill>
                  <a:srgbClr val="5C991F"/>
                </a:solidFill>
              </a:rPr>
              <a:t> </a:t>
            </a:r>
            <a:r>
              <a:rPr lang="en-NZ" sz="1600"/>
              <a:t>either by NASC/EGL, or those NASCs that use NRC, in accordance with meeting the first two criteria of eligibility confirmation set out in the NASC service specification</a:t>
            </a:r>
            <a:r>
              <a:rPr lang="en-NZ" sz="1600" b="1"/>
              <a:t>. </a:t>
            </a:r>
            <a:r>
              <a:rPr lang="en-NZ" sz="1600"/>
              <a:t>I.e.</a:t>
            </a:r>
          </a:p>
          <a:p>
            <a:pPr lvl="1" fontAlgn="base">
              <a:spcAft>
                <a:spcPts val="600"/>
              </a:spcAft>
              <a:buFont typeface="+mj-lt"/>
              <a:buAutoNum type="romanLcPeriod"/>
            </a:pPr>
            <a:r>
              <a:rPr lang="en-NZ" sz="1600"/>
              <a:t>Person meets criteria of being eligible for NZ publicly funded services in accordance with the current Health and Disability Services Eligibility Direction</a:t>
            </a:r>
          </a:p>
          <a:p>
            <a:pPr lvl="1" fontAlgn="base">
              <a:spcAft>
                <a:spcPts val="600"/>
              </a:spcAft>
              <a:buFont typeface="+mj-lt"/>
              <a:buAutoNum type="romanLcPeriod"/>
            </a:pPr>
            <a:r>
              <a:rPr lang="en-NZ" sz="1600"/>
              <a:t>Person has been identified as meeting the Government’s definition of ‘a person with a disability’ for the purpose of accessing disability support services’ set out in Eligibility Policy, i.e. having a physical disability, intellectual disability, sensory disability, autism, or a combination of these.</a:t>
            </a:r>
          </a:p>
          <a:p>
            <a:pPr lvl="1" fontAlgn="base">
              <a:spcAft>
                <a:spcPts val="600"/>
              </a:spcAft>
              <a:buFont typeface="+mj-lt"/>
              <a:buAutoNum type="romanLcPeriod"/>
            </a:pPr>
            <a:r>
              <a:rPr lang="en-NZ" sz="1600"/>
              <a:t>Person is eligible for DSS funded support – </a:t>
            </a:r>
            <a:r>
              <a:rPr lang="en-NZ" sz="1600" b="1" i="1"/>
              <a:t>NOTE this criteria is one of the functions of the needs assessment</a:t>
            </a:r>
          </a:p>
          <a:p>
            <a:pPr lvl="0">
              <a:spcAft>
                <a:spcPts val="600"/>
              </a:spcAft>
              <a:buFont typeface="+mj-lt"/>
              <a:buAutoNum type="arabicPeriod" startAt="2"/>
            </a:pPr>
            <a:r>
              <a:rPr lang="en-NZ" sz="1600" b="1">
                <a:solidFill>
                  <a:srgbClr val="5C991F"/>
                </a:solidFill>
              </a:rPr>
              <a:t>Contacted the disabled person or their whānau/carer to understand what is required for a successful assessment process </a:t>
            </a:r>
            <a:r>
              <a:rPr lang="en-NZ" sz="1600"/>
              <a:t>(e.g. time of day, place where they will be comfortable; with necessary support such as NZSL interpreter, support person etc)</a:t>
            </a:r>
            <a:r>
              <a:rPr lang="en-NZ" sz="1600" b="1"/>
              <a:t> </a:t>
            </a:r>
          </a:p>
          <a:p>
            <a:pPr lvl="0">
              <a:spcAft>
                <a:spcPts val="600"/>
              </a:spcAft>
              <a:buFont typeface="+mj-lt"/>
              <a:buAutoNum type="arabicPeriod" startAt="2"/>
            </a:pPr>
            <a:r>
              <a:rPr lang="en-NZ" sz="1600" b="1">
                <a:solidFill>
                  <a:srgbClr val="5C991F"/>
                </a:solidFill>
              </a:rPr>
              <a:t>Agreed a date, time and place for the assessment interview</a:t>
            </a:r>
            <a:endParaRPr lang="en-NZ" sz="1600">
              <a:solidFill>
                <a:srgbClr val="5C991F"/>
              </a:solidFill>
            </a:endParaRPr>
          </a:p>
          <a:p>
            <a:pPr marL="0" indent="0">
              <a:buNone/>
            </a:pPr>
            <a:endParaRPr lang="en-NZ" sz="1600"/>
          </a:p>
        </p:txBody>
      </p:sp>
    </p:spTree>
    <p:extLst>
      <p:ext uri="{BB962C8B-B14F-4D97-AF65-F5344CB8AC3E}">
        <p14:creationId xmlns:p14="http://schemas.microsoft.com/office/powerpoint/2010/main" val="328396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DC1D-F911-15CE-ABEA-22152FDB9A4C}"/>
              </a:ext>
            </a:extLst>
          </p:cNvPr>
          <p:cNvSpPr>
            <a:spLocks noGrp="1"/>
          </p:cNvSpPr>
          <p:nvPr>
            <p:ph type="title"/>
          </p:nvPr>
        </p:nvSpPr>
        <p:spPr/>
        <p:txBody>
          <a:bodyPr/>
          <a:lstStyle/>
          <a:p>
            <a:r>
              <a:rPr lang="en-NZ"/>
              <a:t>Pre-assessment purpose and objectives</a:t>
            </a:r>
          </a:p>
        </p:txBody>
      </p:sp>
      <p:sp>
        <p:nvSpPr>
          <p:cNvPr id="3" name="Content Placeholder 2">
            <a:extLst>
              <a:ext uri="{FF2B5EF4-FFF2-40B4-BE49-F238E27FC236}">
                <a16:creationId xmlns:a16="http://schemas.microsoft.com/office/drawing/2014/main" id="{FF5B06A9-CC8C-179C-1371-785B8A140C0A}"/>
              </a:ext>
            </a:extLst>
          </p:cNvPr>
          <p:cNvSpPr>
            <a:spLocks noGrp="1"/>
          </p:cNvSpPr>
          <p:nvPr>
            <p:ph idx="1"/>
          </p:nvPr>
        </p:nvSpPr>
        <p:spPr>
          <a:xfrm>
            <a:off x="325637" y="1397380"/>
            <a:ext cx="8462764" cy="4357170"/>
          </a:xfrm>
        </p:spPr>
        <p:txBody>
          <a:bodyPr/>
          <a:lstStyle/>
          <a:p>
            <a:pPr>
              <a:spcAft>
                <a:spcPts val="1200"/>
              </a:spcAft>
              <a:buClr>
                <a:schemeClr val="accent1"/>
              </a:buClr>
              <a:buFont typeface="Wingdings" panose="05000000000000000000" pitchFamily="2" charset="2"/>
              <a:buChar char="Ø"/>
            </a:pPr>
            <a:r>
              <a:rPr lang="en-NZ" sz="2000" b="1">
                <a:solidFill>
                  <a:srgbClr val="000000"/>
                </a:solidFill>
                <a:latin typeface="Roboto" panose="02000000000000000000" pitchFamily="2" charset="0"/>
                <a:ea typeface="Roboto" panose="02000000000000000000" pitchFamily="2" charset="0"/>
                <a:cs typeface="Roboto" panose="02000000000000000000" pitchFamily="2" charset="0"/>
              </a:rPr>
              <a:t>Preparing people for a needs assessment</a:t>
            </a:r>
          </a:p>
          <a:p>
            <a:pPr>
              <a:spcAft>
                <a:spcPts val="1200"/>
              </a:spcAft>
              <a:buClr>
                <a:schemeClr val="accent1"/>
              </a:buClr>
              <a:buFont typeface="Wingdings" panose="05000000000000000000" pitchFamily="2" charset="2"/>
              <a:buChar char="Ø"/>
            </a:pPr>
            <a:r>
              <a:rPr lang="en-NZ" sz="2000">
                <a:solidFill>
                  <a:srgbClr val="000000"/>
                </a:solidFill>
                <a:latin typeface="Roboto" panose="02000000000000000000" pitchFamily="2" charset="0"/>
                <a:ea typeface="Roboto" panose="02000000000000000000" pitchFamily="2" charset="0"/>
                <a:cs typeface="Roboto" panose="02000000000000000000" pitchFamily="2" charset="0"/>
              </a:rPr>
              <a:t>Provide nationwide consistency to the experience and contact prior to assessment – everyone gets the same information at the same time about the assessment process.</a:t>
            </a:r>
          </a:p>
          <a:p>
            <a:pPr>
              <a:spcAft>
                <a:spcPts val="1200"/>
              </a:spcAft>
              <a:buClr>
                <a:schemeClr val="accent1"/>
              </a:buClr>
              <a:buFont typeface="Wingdings" panose="05000000000000000000" pitchFamily="2" charset="2"/>
              <a:buChar char="Ø"/>
            </a:pPr>
            <a:r>
              <a:rPr lang="en-NZ" sz="2000">
                <a:solidFill>
                  <a:srgbClr val="000000"/>
                </a:solidFill>
                <a:latin typeface="Roboto" panose="02000000000000000000" pitchFamily="2" charset="0"/>
                <a:ea typeface="Roboto" panose="02000000000000000000" pitchFamily="2" charset="0"/>
                <a:cs typeface="Roboto" panose="02000000000000000000" pitchFamily="2" charset="0"/>
              </a:rPr>
              <a:t>Enhance assessment quality by setting transparent expectations and enable people to know what they can expect and have time to prepare.​</a:t>
            </a:r>
          </a:p>
          <a:p>
            <a:pPr>
              <a:spcAft>
                <a:spcPts val="1200"/>
              </a:spcAft>
              <a:buClr>
                <a:schemeClr val="accent1"/>
              </a:buClr>
              <a:buFont typeface="Wingdings" panose="05000000000000000000" pitchFamily="2" charset="2"/>
              <a:buChar char="Ø"/>
            </a:pPr>
            <a:r>
              <a:rPr lang="en-NZ" sz="2000">
                <a:latin typeface="Roboto" panose="02000000000000000000" pitchFamily="2" charset="0"/>
                <a:ea typeface="Roboto" panose="02000000000000000000" pitchFamily="2" charset="0"/>
                <a:cs typeface="Roboto" panose="02000000000000000000" pitchFamily="2" charset="0"/>
              </a:rPr>
              <a:t>Address any concerns about inconsistency of information regarding the assessment. </a:t>
            </a:r>
          </a:p>
          <a:p>
            <a:pPr>
              <a:spcAft>
                <a:spcPts val="1200"/>
              </a:spcAft>
              <a:buClr>
                <a:schemeClr val="accent1"/>
              </a:buClr>
              <a:buFont typeface="Wingdings" panose="05000000000000000000" pitchFamily="2" charset="2"/>
              <a:buChar char="Ø"/>
            </a:pPr>
            <a:r>
              <a:rPr lang="en-NZ" sz="2000">
                <a:solidFill>
                  <a:srgbClr val="000000"/>
                </a:solidFill>
                <a:latin typeface="Roboto" panose="02000000000000000000" pitchFamily="2" charset="0"/>
                <a:ea typeface="Roboto" panose="02000000000000000000" pitchFamily="2" charset="0"/>
                <a:cs typeface="Roboto" panose="02000000000000000000" pitchFamily="2" charset="0"/>
              </a:rPr>
              <a:t>Improve the overall experience for disabled people and their carers/whanau by providing clear, accessible information upfront. </a:t>
            </a:r>
          </a:p>
          <a:p>
            <a:endParaRPr lang="en-NZ" sz="2000"/>
          </a:p>
        </p:txBody>
      </p:sp>
      <p:pic>
        <p:nvPicPr>
          <p:cNvPr id="5" name="Picture 2">
            <a:extLst>
              <a:ext uri="{FF2B5EF4-FFF2-40B4-BE49-F238E27FC236}">
                <a16:creationId xmlns:a16="http://schemas.microsoft.com/office/drawing/2014/main" id="{AD4FC0C9-6476-95E0-6477-630AD2F6D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1350" y="1703599"/>
            <a:ext cx="2266950" cy="3450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40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4E381-B619-B244-1A14-B498546FDC5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4BFB72A-DE1A-1724-4F11-A35C80756853}"/>
              </a:ext>
            </a:extLst>
          </p:cNvPr>
          <p:cNvSpPr>
            <a:spLocks noGrp="1"/>
          </p:cNvSpPr>
          <p:nvPr>
            <p:ph type="title"/>
          </p:nvPr>
        </p:nvSpPr>
        <p:spPr>
          <a:xfrm>
            <a:off x="334962" y="2184400"/>
            <a:ext cx="7615237" cy="3268132"/>
          </a:xfrm>
        </p:spPr>
        <p:txBody>
          <a:bodyPr anchor="ctr"/>
          <a:lstStyle/>
          <a:p>
            <a:r>
              <a:rPr lang="en-US"/>
              <a:t>A note on eligibility</a:t>
            </a:r>
            <a:endParaRPr lang="en-NZ" i="1"/>
          </a:p>
        </p:txBody>
      </p:sp>
    </p:spTree>
    <p:extLst>
      <p:ext uri="{BB962C8B-B14F-4D97-AF65-F5344CB8AC3E}">
        <p14:creationId xmlns:p14="http://schemas.microsoft.com/office/powerpoint/2010/main" val="120839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4EDDF-6E02-8B58-5895-A88A9CD25FB7}"/>
              </a:ext>
            </a:extLst>
          </p:cNvPr>
          <p:cNvSpPr>
            <a:spLocks noGrp="1"/>
          </p:cNvSpPr>
          <p:nvPr>
            <p:ph type="title"/>
          </p:nvPr>
        </p:nvSpPr>
        <p:spPr/>
        <p:txBody>
          <a:bodyPr/>
          <a:lstStyle/>
          <a:p>
            <a:r>
              <a:rPr lang="en-NZ"/>
              <a:t>Eligibility key things to note</a:t>
            </a:r>
          </a:p>
        </p:txBody>
      </p:sp>
      <p:sp>
        <p:nvSpPr>
          <p:cNvPr id="3" name="Content Placeholder 2">
            <a:extLst>
              <a:ext uri="{FF2B5EF4-FFF2-40B4-BE49-F238E27FC236}">
                <a16:creationId xmlns:a16="http://schemas.microsoft.com/office/drawing/2014/main" id="{6F059F2F-C51B-1C6F-0D67-4BAA84E7121F}"/>
              </a:ext>
            </a:extLst>
          </p:cNvPr>
          <p:cNvSpPr>
            <a:spLocks noGrp="1"/>
          </p:cNvSpPr>
          <p:nvPr>
            <p:ph idx="1"/>
          </p:nvPr>
        </p:nvSpPr>
        <p:spPr>
          <a:xfrm>
            <a:off x="239349" y="1422400"/>
            <a:ext cx="11165251" cy="4496870"/>
          </a:xfrm>
        </p:spPr>
        <p:txBody>
          <a:bodyPr/>
          <a:lstStyle/>
          <a:p>
            <a:pPr>
              <a:spcAft>
                <a:spcPts val="1200"/>
              </a:spcAft>
            </a:pPr>
            <a:r>
              <a:rPr lang="en-NZ" sz="2400" b="1"/>
              <a:t>There is no change to the existing eligibility criteria. </a:t>
            </a:r>
          </a:p>
          <a:p>
            <a:pPr>
              <a:spcAft>
                <a:spcPts val="1200"/>
              </a:spcAft>
            </a:pPr>
            <a:r>
              <a:rPr lang="en-NZ" sz="2400"/>
              <a:t>The criteria for who can access DSS-funded support remain the same. </a:t>
            </a:r>
          </a:p>
          <a:p>
            <a:pPr>
              <a:spcAft>
                <a:spcPts val="1200"/>
              </a:spcAft>
            </a:pPr>
            <a:r>
              <a:rPr lang="en-NZ" sz="2400"/>
              <a:t>The single source of truth for eligibility criteria is published on the DSS website.</a:t>
            </a:r>
          </a:p>
          <a:p>
            <a:pPr>
              <a:spcAft>
                <a:spcPts val="1200"/>
              </a:spcAft>
            </a:pPr>
            <a:r>
              <a:rPr lang="en-NZ" sz="2400"/>
              <a:t>The pre-assessment letter is clear that being eligible for an assessment does not mean that DSS support will be provided.</a:t>
            </a:r>
          </a:p>
          <a:p>
            <a:pPr>
              <a:spcAft>
                <a:spcPts val="1200"/>
              </a:spcAft>
            </a:pPr>
            <a:endParaRPr lang="en-NZ" sz="2400"/>
          </a:p>
        </p:txBody>
      </p:sp>
    </p:spTree>
    <p:extLst>
      <p:ext uri="{BB962C8B-B14F-4D97-AF65-F5344CB8AC3E}">
        <p14:creationId xmlns:p14="http://schemas.microsoft.com/office/powerpoint/2010/main" val="716119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96D89-7CBE-D60C-CC98-7090BB656A2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350BACA-F1D6-4543-7031-31F308294471}"/>
              </a:ext>
            </a:extLst>
          </p:cNvPr>
          <p:cNvSpPr>
            <a:spLocks noGrp="1"/>
          </p:cNvSpPr>
          <p:nvPr>
            <p:ph type="title"/>
          </p:nvPr>
        </p:nvSpPr>
        <p:spPr>
          <a:xfrm>
            <a:off x="334962" y="2184400"/>
            <a:ext cx="8174038" cy="3268132"/>
          </a:xfrm>
        </p:spPr>
        <p:txBody>
          <a:bodyPr anchor="ctr"/>
          <a:lstStyle/>
          <a:p>
            <a:r>
              <a:rPr lang="en-US"/>
              <a:t>What is and isn’t included in pre-assessment</a:t>
            </a:r>
            <a:endParaRPr lang="en-NZ" i="1"/>
          </a:p>
        </p:txBody>
      </p:sp>
    </p:spTree>
    <p:extLst>
      <p:ext uri="{BB962C8B-B14F-4D97-AF65-F5344CB8AC3E}">
        <p14:creationId xmlns:p14="http://schemas.microsoft.com/office/powerpoint/2010/main" val="428255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78DF285-78D9-B167-3F60-162EC5BE9015}"/>
              </a:ext>
            </a:extLst>
          </p:cNvPr>
          <p:cNvSpPr txBox="1">
            <a:spLocks/>
          </p:cNvSpPr>
          <p:nvPr/>
        </p:nvSpPr>
        <p:spPr>
          <a:xfrm>
            <a:off x="3286897" y="3669956"/>
            <a:ext cx="4663302" cy="178257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i="1"/>
              <a:t>Setting the Scene</a:t>
            </a:r>
            <a:endParaRPr lang="en-NZ" b="1" i="1"/>
          </a:p>
        </p:txBody>
      </p:sp>
    </p:spTree>
    <p:extLst>
      <p:ext uri="{BB962C8B-B14F-4D97-AF65-F5344CB8AC3E}">
        <p14:creationId xmlns:p14="http://schemas.microsoft.com/office/powerpoint/2010/main" val="3321683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0ECC4E-0066-6ADE-EC36-309D4B32AD4E}"/>
              </a:ext>
            </a:extLst>
          </p:cNvPr>
          <p:cNvSpPr>
            <a:spLocks noGrp="1"/>
          </p:cNvSpPr>
          <p:nvPr>
            <p:ph type="title"/>
          </p:nvPr>
        </p:nvSpPr>
        <p:spPr/>
        <p:txBody>
          <a:bodyPr/>
          <a:lstStyle/>
          <a:p>
            <a:r>
              <a:rPr lang="en-NZ"/>
              <a:t>What does the pre-assessment letter include?</a:t>
            </a:r>
          </a:p>
        </p:txBody>
      </p:sp>
      <p:sp>
        <p:nvSpPr>
          <p:cNvPr id="5" name="TextBox 4">
            <a:extLst>
              <a:ext uri="{FF2B5EF4-FFF2-40B4-BE49-F238E27FC236}">
                <a16:creationId xmlns:a16="http://schemas.microsoft.com/office/drawing/2014/main" id="{A869AD16-5F5B-858D-C7B5-933902F67063}"/>
              </a:ext>
            </a:extLst>
          </p:cNvPr>
          <p:cNvSpPr txBox="1">
            <a:spLocks/>
          </p:cNvSpPr>
          <p:nvPr/>
        </p:nvSpPr>
        <p:spPr>
          <a:xfrm>
            <a:off x="347749" y="2106603"/>
            <a:ext cx="11399751" cy="4088458"/>
          </a:xfrm>
          <a:prstGeom prst="rect">
            <a:avLst/>
          </a:prstGeom>
          <a:noFill/>
        </p:spPr>
        <p:txBody>
          <a:bodyPr wrap="square" lIns="0" tIns="0" rIns="0" bIns="0" rtlCol="0" anchor="t">
            <a:noAutofit/>
          </a:bodyPr>
          <a:lstStyle>
            <a:defPPr>
              <a:defRPr lang="en-US"/>
            </a:defPPr>
            <a:lvl1pPr>
              <a:lnSpc>
                <a:spcPct val="85000"/>
              </a:lnSpc>
              <a:spcAft>
                <a:spcPts val="600"/>
              </a:spcAft>
              <a:buClr>
                <a:schemeClr val="accent2"/>
              </a:buClr>
              <a:buSzPct val="70000"/>
              <a:defRPr sz="1100">
                <a:solidFill>
                  <a:schemeClr val="bg1"/>
                </a:solidFill>
              </a:defRPr>
            </a:lvl1pPr>
          </a:lstStyle>
          <a:p>
            <a:pPr marL="342900" indent="-342900">
              <a:lnSpc>
                <a:spcPct val="100000"/>
              </a:lnSpc>
              <a:spcAft>
                <a:spcPts val="1200"/>
              </a:spcAft>
              <a:buClr>
                <a:srgbClr val="5C991F"/>
              </a:buClr>
              <a:buSzPct val="100000"/>
              <a:buFont typeface="Wingdings" panose="05000000000000000000" pitchFamily="2" charset="2"/>
              <a:buChar char="ü"/>
            </a:pPr>
            <a:r>
              <a:rPr lang="en-NZ" sz="2400">
                <a:solidFill>
                  <a:schemeClr val="tx1"/>
                </a:solidFill>
                <a:latin typeface="Roboto" panose="02000000000000000000" pitchFamily="2" charset="0"/>
                <a:ea typeface="Roboto" panose="02000000000000000000" pitchFamily="2" charset="0"/>
                <a:cs typeface="Roboto" panose="02000000000000000000" pitchFamily="2" charset="0"/>
              </a:rPr>
              <a:t>Confirmation that the person is eligible for assessment</a:t>
            </a:r>
          </a:p>
          <a:p>
            <a:pPr marL="342900" indent="-342900">
              <a:lnSpc>
                <a:spcPct val="100000"/>
              </a:lnSpc>
              <a:spcAft>
                <a:spcPts val="1200"/>
              </a:spcAft>
              <a:buClr>
                <a:srgbClr val="5C991F"/>
              </a:buClr>
              <a:buSzPct val="100000"/>
              <a:buFont typeface="Wingdings" panose="05000000000000000000" pitchFamily="2" charset="2"/>
              <a:buChar char="ü"/>
            </a:pPr>
            <a:r>
              <a:rPr lang="en-NZ" sz="2400">
                <a:solidFill>
                  <a:schemeClr val="tx1"/>
                </a:solidFill>
                <a:latin typeface="Roboto" panose="02000000000000000000" pitchFamily="2" charset="0"/>
                <a:ea typeface="Roboto" panose="02000000000000000000" pitchFamily="2" charset="0"/>
                <a:cs typeface="Roboto" panose="02000000000000000000" pitchFamily="2" charset="0"/>
              </a:rPr>
              <a:t>Consistent use of the term “eligible for assessment”</a:t>
            </a:r>
          </a:p>
          <a:p>
            <a:pPr marL="342900" indent="-342900">
              <a:lnSpc>
                <a:spcPct val="100000"/>
              </a:lnSpc>
              <a:spcAft>
                <a:spcPts val="1200"/>
              </a:spcAft>
              <a:buClr>
                <a:srgbClr val="5C991F"/>
              </a:buClr>
              <a:buSzPct val="100000"/>
              <a:buFont typeface="Wingdings" panose="05000000000000000000" pitchFamily="2" charset="2"/>
              <a:buChar char="ü"/>
            </a:pPr>
            <a:r>
              <a:rPr lang="en-NZ" sz="2400">
                <a:solidFill>
                  <a:schemeClr val="tx1"/>
                </a:solidFill>
                <a:latin typeface="Roboto" panose="02000000000000000000" pitchFamily="2" charset="0"/>
                <a:ea typeface="Roboto" panose="02000000000000000000" pitchFamily="2" charset="0"/>
                <a:cs typeface="Roboto" panose="02000000000000000000" pitchFamily="2" charset="0"/>
              </a:rPr>
              <a:t>Clear wording on purpose: “This assessment is to help us understand your disability and need for support.”</a:t>
            </a:r>
          </a:p>
          <a:p>
            <a:pPr marL="342900" indent="-342900">
              <a:lnSpc>
                <a:spcPct val="100000"/>
              </a:lnSpc>
              <a:spcAft>
                <a:spcPts val="1200"/>
              </a:spcAft>
              <a:buClr>
                <a:srgbClr val="5C991F"/>
              </a:buClr>
              <a:buSzPct val="100000"/>
              <a:buFont typeface="Wingdings" panose="05000000000000000000" pitchFamily="2" charset="2"/>
              <a:buChar char="ü"/>
            </a:pPr>
            <a:r>
              <a:rPr lang="en-NZ" sz="2400">
                <a:solidFill>
                  <a:schemeClr val="tx1"/>
                </a:solidFill>
                <a:latin typeface="Roboto" panose="02000000000000000000" pitchFamily="2" charset="0"/>
                <a:ea typeface="Roboto" panose="02000000000000000000" pitchFamily="2" charset="0"/>
                <a:cs typeface="Roboto" panose="02000000000000000000" pitchFamily="2" charset="0"/>
              </a:rPr>
              <a:t>Messaging that the assessment is about disability‑related need, not diagnosis</a:t>
            </a:r>
          </a:p>
          <a:p>
            <a:pPr marL="342900" indent="-342900">
              <a:lnSpc>
                <a:spcPct val="100000"/>
              </a:lnSpc>
              <a:spcAft>
                <a:spcPts val="1200"/>
              </a:spcAft>
              <a:buClr>
                <a:srgbClr val="5C991F"/>
              </a:buClr>
              <a:buSzPct val="100000"/>
              <a:buFont typeface="Wingdings" panose="05000000000000000000" pitchFamily="2" charset="2"/>
              <a:buChar char="ü"/>
            </a:pPr>
            <a:r>
              <a:rPr lang="en-NZ" sz="2400">
                <a:solidFill>
                  <a:schemeClr val="tx1"/>
                </a:solidFill>
                <a:latin typeface="Roboto" panose="02000000000000000000" pitchFamily="2" charset="0"/>
                <a:ea typeface="Roboto" panose="02000000000000000000" pitchFamily="2" charset="0"/>
                <a:cs typeface="Roboto" panose="02000000000000000000" pitchFamily="2" charset="0"/>
              </a:rPr>
              <a:t>Standardised letters as part of a nationally consistent process for parents, guardians, carers, and disabled adults</a:t>
            </a:r>
            <a:endParaRPr lang="en-NZ" sz="2400" b="1">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6" name="TextBox 5">
            <a:extLst>
              <a:ext uri="{FF2B5EF4-FFF2-40B4-BE49-F238E27FC236}">
                <a16:creationId xmlns:a16="http://schemas.microsoft.com/office/drawing/2014/main" id="{5D2977C7-BF60-361E-E33A-8D1191DFDE2D}"/>
              </a:ext>
            </a:extLst>
          </p:cNvPr>
          <p:cNvSpPr txBox="1">
            <a:spLocks/>
          </p:cNvSpPr>
          <p:nvPr/>
        </p:nvSpPr>
        <p:spPr>
          <a:xfrm>
            <a:off x="347749" y="1337047"/>
            <a:ext cx="11399751" cy="648072"/>
          </a:xfrm>
          <a:prstGeom prst="rect">
            <a:avLst/>
          </a:prstGeom>
          <a:solidFill>
            <a:srgbClr val="D4F2B6"/>
          </a:solidFill>
        </p:spPr>
        <p:txBody>
          <a:bodyPr wrap="square" lIns="0" tIns="0" rIns="0" bIns="0" rtlCol="0" anchor="ctr">
            <a:noAutofit/>
          </a:bodyPr>
          <a:lstStyle/>
          <a:p>
            <a:pPr algn="ctr">
              <a:buClr>
                <a:srgbClr val="27ACAA"/>
              </a:buClr>
              <a:buSzPct val="70000"/>
            </a:pPr>
            <a:r>
              <a:rPr lang="en-IN" b="1">
                <a:solidFill>
                  <a:srgbClr val="2E2E38"/>
                </a:solidFill>
                <a:latin typeface="Roboto" panose="02000000000000000000" pitchFamily="2" charset="0"/>
                <a:ea typeface="Roboto" panose="02000000000000000000" pitchFamily="2" charset="0"/>
                <a:cs typeface="Roboto" panose="02000000000000000000" pitchFamily="2" charset="0"/>
              </a:rPr>
              <a:t>Will be included</a:t>
            </a:r>
          </a:p>
        </p:txBody>
      </p:sp>
    </p:spTree>
    <p:extLst>
      <p:ext uri="{BB962C8B-B14F-4D97-AF65-F5344CB8AC3E}">
        <p14:creationId xmlns:p14="http://schemas.microsoft.com/office/powerpoint/2010/main" val="85463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C9B6FF9-3BA4-D291-12A6-396FA9E426B7}"/>
              </a:ext>
            </a:extLst>
          </p:cNvPr>
          <p:cNvSpPr txBox="1">
            <a:spLocks/>
          </p:cNvSpPr>
          <p:nvPr/>
        </p:nvSpPr>
        <p:spPr>
          <a:xfrm>
            <a:off x="335162" y="1334862"/>
            <a:ext cx="11521675" cy="648072"/>
          </a:xfrm>
          <a:prstGeom prst="rect">
            <a:avLst/>
          </a:prstGeom>
          <a:solidFill>
            <a:srgbClr val="E97132">
              <a:lumMod val="40000"/>
              <a:lumOff val="60000"/>
            </a:srgbClr>
          </a:solid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
                <a:srgbClr val="27ACAA"/>
              </a:buClr>
              <a:buSzPct val="70000"/>
              <a:buFontTx/>
              <a:buNone/>
              <a:tabLst/>
              <a:defRPr/>
            </a:pPr>
            <a:r>
              <a:rPr kumimoji="0" lang="en-IN" sz="1800" b="1" i="0" u="none" strike="noStrike" kern="0" cap="none" spc="0" normalizeH="0" baseline="0" noProof="0">
                <a:ln>
                  <a:noFill/>
                </a:ln>
                <a:solidFill>
                  <a:srgbClr val="2E2E38"/>
                </a:solidFill>
                <a:effectLst/>
                <a:uLnTx/>
                <a:uFillTx/>
                <a:ea typeface="Roboto" panose="02000000000000000000" pitchFamily="2" charset="0"/>
                <a:cs typeface="Roboto" panose="02000000000000000000" pitchFamily="2" charset="0"/>
              </a:rPr>
              <a:t>Will not be included</a:t>
            </a:r>
          </a:p>
        </p:txBody>
      </p:sp>
      <p:sp>
        <p:nvSpPr>
          <p:cNvPr id="2" name="Title 1">
            <a:extLst>
              <a:ext uri="{FF2B5EF4-FFF2-40B4-BE49-F238E27FC236}">
                <a16:creationId xmlns:a16="http://schemas.microsoft.com/office/drawing/2014/main" id="{C00B84A4-7530-8A72-78C5-59B9A3CBCE71}"/>
              </a:ext>
            </a:extLst>
          </p:cNvPr>
          <p:cNvSpPr>
            <a:spLocks noGrp="1"/>
          </p:cNvSpPr>
          <p:nvPr>
            <p:ph type="title"/>
          </p:nvPr>
        </p:nvSpPr>
        <p:spPr/>
        <p:txBody>
          <a:bodyPr/>
          <a:lstStyle/>
          <a:p>
            <a:r>
              <a:rPr lang="en-NZ"/>
              <a:t>What isn’t included?</a:t>
            </a:r>
          </a:p>
        </p:txBody>
      </p:sp>
      <p:sp>
        <p:nvSpPr>
          <p:cNvPr id="10" name="TextBox 9">
            <a:extLst>
              <a:ext uri="{FF2B5EF4-FFF2-40B4-BE49-F238E27FC236}">
                <a16:creationId xmlns:a16="http://schemas.microsoft.com/office/drawing/2014/main" id="{2E45DB9D-F02E-7809-5AC7-94D4A20B09AC}"/>
              </a:ext>
            </a:extLst>
          </p:cNvPr>
          <p:cNvSpPr txBox="1">
            <a:spLocks/>
          </p:cNvSpPr>
          <p:nvPr/>
        </p:nvSpPr>
        <p:spPr>
          <a:xfrm>
            <a:off x="335162" y="2108200"/>
            <a:ext cx="11521675" cy="3745137"/>
          </a:xfrm>
          <a:prstGeom prst="rect">
            <a:avLst/>
          </a:prstGeom>
          <a:noFill/>
        </p:spPr>
        <p:txBody>
          <a:bodyPr wrap="square" lIns="0" tIns="0" rIns="0" bIns="0" rtlCol="0" anchor="t">
            <a:noAutofit/>
          </a:bodyPr>
          <a:lstStyle>
            <a:defPPr>
              <a:defRPr lang="en-US"/>
            </a:defPPr>
            <a:lvl1pPr>
              <a:lnSpc>
                <a:spcPct val="85000"/>
              </a:lnSpc>
              <a:spcAft>
                <a:spcPts val="600"/>
              </a:spcAft>
              <a:buClr>
                <a:schemeClr val="accent2"/>
              </a:buClr>
              <a:buSzPct val="70000"/>
              <a:defRPr sz="1100">
                <a:solidFill>
                  <a:schemeClr val="bg1"/>
                </a:solidFill>
              </a:defRPr>
            </a:lvl1pPr>
          </a:lstStyle>
          <a:p>
            <a:pPr marL="342900" indent="-342900">
              <a:lnSpc>
                <a:spcPct val="150000"/>
              </a:lnSpc>
              <a:spcAft>
                <a:spcPts val="0"/>
              </a:spcAft>
              <a:buClr>
                <a:srgbClr val="FF0000"/>
              </a:buClr>
              <a:buSzPct val="100000"/>
              <a:buFont typeface="Wingdings" panose="05000000000000000000" pitchFamily="2" charset="2"/>
              <a:buChar char="§"/>
            </a:pPr>
            <a:r>
              <a:rPr lang="en-NZ" sz="2400">
                <a:solidFill>
                  <a:prstClr val="black"/>
                </a:solidFill>
                <a:ea typeface="Roboto" panose="02000000000000000000" pitchFamily="2" charset="0"/>
                <a:cs typeface="Roboto" panose="02000000000000000000" pitchFamily="2" charset="0"/>
              </a:rPr>
              <a:t>Any summary, list, or catalogue of DSS‑funded support types</a:t>
            </a:r>
          </a:p>
          <a:p>
            <a:pPr marL="342900" indent="-342900">
              <a:lnSpc>
                <a:spcPct val="150000"/>
              </a:lnSpc>
              <a:spcAft>
                <a:spcPts val="0"/>
              </a:spcAft>
              <a:buClr>
                <a:srgbClr val="FF0000"/>
              </a:buClr>
              <a:buSzPct val="100000"/>
              <a:buFont typeface="Wingdings" panose="05000000000000000000" pitchFamily="2" charset="2"/>
              <a:buChar char="§"/>
            </a:pPr>
            <a:r>
              <a:rPr lang="en-NZ" sz="2400">
                <a:solidFill>
                  <a:prstClr val="black"/>
                </a:solidFill>
                <a:ea typeface="Roboto" panose="02000000000000000000" pitchFamily="2" charset="0"/>
                <a:cs typeface="Roboto" panose="02000000000000000000" pitchFamily="2" charset="0"/>
              </a:rPr>
              <a:t>Information that may create expectations that support will be provided</a:t>
            </a:r>
          </a:p>
          <a:p>
            <a:pPr marL="342900" indent="-342900">
              <a:lnSpc>
                <a:spcPct val="150000"/>
              </a:lnSpc>
              <a:spcAft>
                <a:spcPts val="0"/>
              </a:spcAft>
              <a:buClr>
                <a:srgbClr val="FF0000"/>
              </a:buClr>
              <a:buSzPct val="100000"/>
              <a:buFont typeface="Wingdings" panose="05000000000000000000" pitchFamily="2" charset="2"/>
              <a:buChar char="§"/>
            </a:pPr>
            <a:r>
              <a:rPr lang="en-NZ" sz="2400">
                <a:solidFill>
                  <a:prstClr val="black"/>
                </a:solidFill>
                <a:ea typeface="Roboto" panose="02000000000000000000" pitchFamily="2" charset="0"/>
                <a:cs typeface="Roboto" panose="02000000000000000000" pitchFamily="2" charset="0"/>
              </a:rPr>
              <a:t>Any implication that being eligible for assessment = receiving DSS funded support</a:t>
            </a:r>
          </a:p>
          <a:p>
            <a:pPr marL="342900" indent="-342900">
              <a:lnSpc>
                <a:spcPct val="150000"/>
              </a:lnSpc>
              <a:spcAft>
                <a:spcPts val="0"/>
              </a:spcAft>
              <a:buClr>
                <a:srgbClr val="FF0000"/>
              </a:buClr>
              <a:buSzPct val="100000"/>
              <a:buFont typeface="Wingdings" panose="05000000000000000000" pitchFamily="2" charset="2"/>
              <a:buChar char="§"/>
            </a:pPr>
            <a:r>
              <a:rPr lang="en-NZ" sz="2400">
                <a:solidFill>
                  <a:prstClr val="black"/>
                </a:solidFill>
                <a:ea typeface="Roboto" panose="02000000000000000000" pitchFamily="2" charset="0"/>
                <a:cs typeface="Roboto" panose="02000000000000000000" pitchFamily="2" charset="0"/>
              </a:rPr>
              <a:t>Detailed descriptions of DSS services (these belong on the DSS public website)</a:t>
            </a:r>
          </a:p>
          <a:p>
            <a:pPr marL="342900" indent="-342900">
              <a:lnSpc>
                <a:spcPct val="150000"/>
              </a:lnSpc>
              <a:spcAft>
                <a:spcPts val="0"/>
              </a:spcAft>
              <a:buClr>
                <a:srgbClr val="FF0000"/>
              </a:buClr>
              <a:buSzPct val="100000"/>
              <a:buFont typeface="Wingdings" panose="05000000000000000000" pitchFamily="2" charset="2"/>
              <a:buChar char="§"/>
            </a:pPr>
            <a:r>
              <a:rPr lang="en-NZ" sz="2400">
                <a:solidFill>
                  <a:prstClr val="black"/>
                </a:solidFill>
                <a:ea typeface="Roboto" panose="02000000000000000000" pitchFamily="2" charset="0"/>
                <a:cs typeface="Roboto" panose="02000000000000000000" pitchFamily="2" charset="0"/>
              </a:rPr>
              <a:t>Diagnostic information or content implying the assessment is about diagnosis</a:t>
            </a:r>
          </a:p>
        </p:txBody>
      </p:sp>
    </p:spTree>
    <p:extLst>
      <p:ext uri="{BB962C8B-B14F-4D97-AF65-F5344CB8AC3E}">
        <p14:creationId xmlns:p14="http://schemas.microsoft.com/office/powerpoint/2010/main" val="14103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6FA47-C997-AA3E-C909-EE044AE8466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8CB16CC-1B7D-987D-488B-AB227FD9BC47}"/>
              </a:ext>
            </a:extLst>
          </p:cNvPr>
          <p:cNvSpPr>
            <a:spLocks noGrp="1"/>
          </p:cNvSpPr>
          <p:nvPr>
            <p:ph type="title"/>
          </p:nvPr>
        </p:nvSpPr>
        <p:spPr>
          <a:xfrm>
            <a:off x="334962" y="2184400"/>
            <a:ext cx="8174038" cy="3268132"/>
          </a:xfrm>
        </p:spPr>
        <p:txBody>
          <a:bodyPr anchor="ctr"/>
          <a:lstStyle/>
          <a:p>
            <a:r>
              <a:rPr lang="en-US"/>
              <a:t>Pre-assessment letters</a:t>
            </a:r>
            <a:endParaRPr lang="en-NZ" i="1"/>
          </a:p>
        </p:txBody>
      </p:sp>
    </p:spTree>
    <p:extLst>
      <p:ext uri="{BB962C8B-B14F-4D97-AF65-F5344CB8AC3E}">
        <p14:creationId xmlns:p14="http://schemas.microsoft.com/office/powerpoint/2010/main" val="273312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9B88B2-1BCF-5570-470E-274046F140AB}"/>
              </a:ext>
            </a:extLst>
          </p:cNvPr>
          <p:cNvSpPr>
            <a:spLocks noGrp="1"/>
          </p:cNvSpPr>
          <p:nvPr>
            <p:ph type="title"/>
          </p:nvPr>
        </p:nvSpPr>
        <p:spPr/>
        <p:txBody>
          <a:bodyPr/>
          <a:lstStyle/>
          <a:p>
            <a:r>
              <a:rPr lang="en-NZ"/>
              <a:t>Pre-assessment letters</a:t>
            </a:r>
          </a:p>
        </p:txBody>
      </p:sp>
      <p:sp>
        <p:nvSpPr>
          <p:cNvPr id="4" name="Content Placeholder 3">
            <a:extLst>
              <a:ext uri="{FF2B5EF4-FFF2-40B4-BE49-F238E27FC236}">
                <a16:creationId xmlns:a16="http://schemas.microsoft.com/office/drawing/2014/main" id="{951FD8EA-B657-D4A8-F9D6-9B681FE74AB5}"/>
              </a:ext>
            </a:extLst>
          </p:cNvPr>
          <p:cNvSpPr>
            <a:spLocks noGrp="1"/>
          </p:cNvSpPr>
          <p:nvPr>
            <p:ph idx="1"/>
          </p:nvPr>
        </p:nvSpPr>
        <p:spPr>
          <a:xfrm>
            <a:off x="239349" y="1203754"/>
            <a:ext cx="11444651" cy="4715516"/>
          </a:xfrm>
        </p:spPr>
        <p:txBody>
          <a:bodyPr/>
          <a:lstStyle/>
          <a:p>
            <a:pPr>
              <a:spcAft>
                <a:spcPts val="1200"/>
              </a:spcAft>
            </a:pPr>
            <a:r>
              <a:rPr lang="en-NZ" sz="1900" dirty="0">
                <a:latin typeface="Roboto" panose="02000000000000000000" pitchFamily="2" charset="0"/>
                <a:ea typeface="Roboto" panose="02000000000000000000" pitchFamily="2" charset="0"/>
                <a:cs typeface="Roboto" panose="02000000000000000000" pitchFamily="2" charset="0"/>
              </a:rPr>
              <a:t>There will be 2 sets of letters – one set for pre-assessments and one for reassessments. Each set will have a letter either for the disabled person or their parent/guardian/caregiver/whānau.  You should choose which one is appropriate. </a:t>
            </a:r>
          </a:p>
          <a:p>
            <a:pPr>
              <a:spcAft>
                <a:spcPts val="1200"/>
              </a:spcAft>
            </a:pPr>
            <a:r>
              <a:rPr lang="en-NZ" sz="1900" dirty="0">
                <a:solidFill>
                  <a:srgbClr val="000000"/>
                </a:solidFill>
                <a:latin typeface="Roboto" panose="02000000000000000000" pitchFamily="2" charset="0"/>
                <a:ea typeface="Roboto" panose="02000000000000000000" pitchFamily="2" charset="0"/>
                <a:cs typeface="Roboto" panose="02000000000000000000" pitchFamily="2" charset="0"/>
              </a:rPr>
              <a:t>This serves as a "Welcome to your assessment" - as opposed to welcome to NASC/EGL.​</a:t>
            </a:r>
          </a:p>
          <a:p>
            <a:pPr>
              <a:spcAft>
                <a:spcPts val="1200"/>
              </a:spcAft>
            </a:pPr>
            <a:r>
              <a:rPr lang="en-NZ" sz="1900" dirty="0">
                <a:solidFill>
                  <a:srgbClr val="000000"/>
                </a:solidFill>
                <a:latin typeface="Roboto" panose="02000000000000000000" pitchFamily="2" charset="0"/>
                <a:ea typeface="Roboto" panose="02000000000000000000" pitchFamily="2" charset="0"/>
                <a:cs typeface="Roboto" panose="02000000000000000000" pitchFamily="2" charset="0"/>
              </a:rPr>
              <a:t>The documents will be provided to all NASCs and EGLs as a </a:t>
            </a:r>
            <a:r>
              <a:rPr lang="en-NZ" sz="1900" b="1" dirty="0">
                <a:solidFill>
                  <a:srgbClr val="000000"/>
                </a:solidFill>
                <a:latin typeface="Roboto" panose="02000000000000000000" pitchFamily="2" charset="0"/>
                <a:ea typeface="Roboto" panose="02000000000000000000" pitchFamily="2" charset="0"/>
                <a:cs typeface="Roboto" panose="02000000000000000000" pitchFamily="2" charset="0"/>
              </a:rPr>
              <a:t>nationally consistent standard 'letter</a:t>
            </a:r>
            <a:r>
              <a:rPr lang="en-NZ" sz="1900" dirty="0">
                <a:solidFill>
                  <a:srgbClr val="000000"/>
                </a:solidFill>
                <a:latin typeface="Roboto" panose="02000000000000000000" pitchFamily="2" charset="0"/>
                <a:ea typeface="Roboto" panose="02000000000000000000" pitchFamily="2" charset="0"/>
                <a:cs typeface="Roboto" panose="02000000000000000000" pitchFamily="2" charset="0"/>
              </a:rPr>
              <a:t>’ (i.e. a template). </a:t>
            </a:r>
          </a:p>
          <a:p>
            <a:pPr lvl="1">
              <a:spcAft>
                <a:spcPts val="1200"/>
              </a:spcAft>
            </a:pPr>
            <a:r>
              <a:rPr lang="en-NZ" sz="1900" dirty="0">
                <a:solidFill>
                  <a:schemeClr val="accent1"/>
                </a:solidFill>
                <a:latin typeface="Roboto" panose="02000000000000000000" pitchFamily="2" charset="0"/>
                <a:ea typeface="Roboto" panose="02000000000000000000" pitchFamily="2" charset="0"/>
                <a:cs typeface="Roboto" panose="02000000000000000000" pitchFamily="2" charset="0"/>
              </a:rPr>
              <a:t>Changes that can be made:  </a:t>
            </a:r>
            <a:r>
              <a:rPr lang="en-NZ" sz="1900" dirty="0">
                <a:latin typeface="Roboto" panose="02000000000000000000" pitchFamily="2" charset="0"/>
                <a:ea typeface="Roboto" panose="02000000000000000000" pitchFamily="2" charset="0"/>
                <a:cs typeface="Roboto" panose="02000000000000000000" pitchFamily="2" charset="0"/>
              </a:rPr>
              <a:t>You should add </a:t>
            </a:r>
            <a:r>
              <a:rPr lang="en-NZ" sz="1900" dirty="0">
                <a:solidFill>
                  <a:srgbClr val="000000"/>
                </a:solidFill>
                <a:latin typeface="Roboto" panose="02000000000000000000" pitchFamily="2" charset="0"/>
                <a:ea typeface="Roboto" panose="02000000000000000000" pitchFamily="2" charset="0"/>
                <a:cs typeface="Roboto" panose="02000000000000000000" pitchFamily="2" charset="0"/>
              </a:rPr>
              <a:t>the details regarding the disabled person’s name, address and date/time, etc. of the needs assessment, include attachments containing the nationally consistent information, and other material that the NASC/EGL regards as appropriate ​for assessment (e.g. a </a:t>
            </a:r>
            <a:r>
              <a:rPr lang="en-NZ" sz="1900" dirty="0" err="1">
                <a:solidFill>
                  <a:srgbClr val="000000"/>
                </a:solidFill>
                <a:latin typeface="Roboto" panose="02000000000000000000" pitchFamily="2" charset="0"/>
                <a:ea typeface="Roboto" panose="02000000000000000000" pitchFamily="2" charset="0"/>
                <a:cs typeface="Roboto" panose="02000000000000000000" pitchFamily="2" charset="0"/>
              </a:rPr>
              <a:t>pepeha</a:t>
            </a:r>
            <a:r>
              <a:rPr lang="en-NZ" sz="1900" dirty="0">
                <a:solidFill>
                  <a:srgbClr val="000000"/>
                </a:solidFill>
                <a:latin typeface="Roboto" panose="02000000000000000000" pitchFamily="2" charset="0"/>
                <a:ea typeface="Roboto" panose="02000000000000000000" pitchFamily="2" charset="0"/>
                <a:cs typeface="Roboto" panose="02000000000000000000" pitchFamily="2" charset="0"/>
              </a:rPr>
              <a:t> of the Assessor). The NASC logo is to be added.</a:t>
            </a:r>
          </a:p>
          <a:p>
            <a:pPr lvl="1">
              <a:spcAft>
                <a:spcPts val="1200"/>
              </a:spcAft>
            </a:pPr>
            <a:r>
              <a:rPr lang="en-NZ" sz="1900" dirty="0">
                <a:solidFill>
                  <a:srgbClr val="FF0000"/>
                </a:solidFill>
                <a:latin typeface="Roboto" panose="02000000000000000000" pitchFamily="2" charset="0"/>
                <a:ea typeface="Roboto" panose="02000000000000000000" pitchFamily="2" charset="0"/>
                <a:cs typeface="Roboto" panose="02000000000000000000" pitchFamily="2" charset="0"/>
              </a:rPr>
              <a:t>Changes that cannot be made: </a:t>
            </a:r>
            <a:r>
              <a:rPr lang="en-NZ" sz="1900" dirty="0">
                <a:latin typeface="Roboto" panose="02000000000000000000" pitchFamily="2" charset="0"/>
                <a:ea typeface="Roboto" panose="02000000000000000000" pitchFamily="2" charset="0"/>
                <a:cs typeface="Roboto" panose="02000000000000000000" pitchFamily="2" charset="0"/>
              </a:rPr>
              <a:t>Any wording in the document other than that listed above </a:t>
            </a:r>
            <a:r>
              <a:rPr lang="en-NZ" sz="1900" b="1" dirty="0">
                <a:latin typeface="Roboto" panose="02000000000000000000" pitchFamily="2" charset="0"/>
                <a:ea typeface="Roboto" panose="02000000000000000000" pitchFamily="2" charset="0"/>
                <a:cs typeface="Roboto" panose="02000000000000000000" pitchFamily="2" charset="0"/>
              </a:rPr>
              <a:t>must</a:t>
            </a:r>
            <a:r>
              <a:rPr lang="en-NZ" sz="1900" dirty="0">
                <a:latin typeface="Roboto" panose="02000000000000000000" pitchFamily="2" charset="0"/>
                <a:ea typeface="Roboto" panose="02000000000000000000" pitchFamily="2" charset="0"/>
                <a:cs typeface="Roboto" panose="02000000000000000000" pitchFamily="2" charset="0"/>
              </a:rPr>
              <a:t> </a:t>
            </a:r>
            <a:r>
              <a:rPr lang="en-NZ" sz="1900" b="1" dirty="0">
                <a:latin typeface="Roboto" panose="02000000000000000000" pitchFamily="2" charset="0"/>
                <a:ea typeface="Roboto" panose="02000000000000000000" pitchFamily="2" charset="0"/>
                <a:cs typeface="Roboto" panose="02000000000000000000" pitchFamily="2" charset="0"/>
              </a:rPr>
              <a:t>not</a:t>
            </a:r>
            <a:r>
              <a:rPr lang="en-NZ" sz="1900" dirty="0">
                <a:latin typeface="Roboto" panose="02000000000000000000" pitchFamily="2" charset="0"/>
                <a:ea typeface="Roboto" panose="02000000000000000000" pitchFamily="2" charset="0"/>
                <a:cs typeface="Roboto" panose="02000000000000000000" pitchFamily="2" charset="0"/>
              </a:rPr>
              <a:t> be edited in any way. This is to ensure we maintain a standard and consistent set of information.</a:t>
            </a:r>
            <a:endParaRPr lang="en-NZ" sz="1900" dirty="0">
              <a:solidFill>
                <a:srgbClr val="000000"/>
              </a:solidFill>
              <a:latin typeface="Roboto" panose="02000000000000000000" pitchFamily="2" charset="0"/>
              <a:ea typeface="Roboto" panose="02000000000000000000" pitchFamily="2" charset="0"/>
              <a:cs typeface="Roboto" panose="02000000000000000000" pitchFamily="2" charset="0"/>
            </a:endParaRPr>
          </a:p>
          <a:p>
            <a:endParaRPr lang="en-NZ" sz="1900" dirty="0">
              <a:solidFill>
                <a:srgbClr val="000000"/>
              </a:solidFill>
              <a:latin typeface="Roboto" panose="02000000000000000000" pitchFamily="2" charset="0"/>
              <a:ea typeface="Roboto" panose="02000000000000000000" pitchFamily="2" charset="0"/>
              <a:cs typeface="Roboto" panose="02000000000000000000" pitchFamily="2" charset="0"/>
            </a:endParaRPr>
          </a:p>
          <a:p>
            <a:endParaRPr lang="en-NZ" sz="1900" dirty="0">
              <a:latin typeface="Roboto" panose="02000000000000000000" pitchFamily="2" charset="0"/>
              <a:ea typeface="Roboto" panose="02000000000000000000" pitchFamily="2" charset="0"/>
              <a:cs typeface="Roboto" panose="02000000000000000000" pitchFamily="2" charset="0"/>
            </a:endParaRPr>
          </a:p>
          <a:p>
            <a:endParaRPr lang="en-NZ" sz="1900" dirty="0">
              <a:latin typeface="Roboto" panose="02000000000000000000" pitchFamily="2" charset="0"/>
              <a:ea typeface="Roboto" panose="02000000000000000000" pitchFamily="2" charset="0"/>
              <a:cs typeface="Roboto" panose="02000000000000000000" pitchFamily="2" charset="0"/>
            </a:endParaRPr>
          </a:p>
          <a:p>
            <a:endParaRPr lang="en-NZ" sz="19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58291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CE4A0-A926-016E-7B51-E20645C7562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C8DE815-5637-4D8D-3867-C6E6605A8CA4}"/>
              </a:ext>
            </a:extLst>
          </p:cNvPr>
          <p:cNvSpPr>
            <a:spLocks noGrp="1"/>
          </p:cNvSpPr>
          <p:nvPr>
            <p:ph type="title"/>
          </p:nvPr>
        </p:nvSpPr>
        <p:spPr>
          <a:xfrm>
            <a:off x="334962" y="2184400"/>
            <a:ext cx="8174038" cy="3268132"/>
          </a:xfrm>
        </p:spPr>
        <p:txBody>
          <a:bodyPr anchor="ctr"/>
          <a:lstStyle/>
          <a:p>
            <a:r>
              <a:rPr lang="en-US" i="1" dirty="0"/>
              <a:t>A look at pre-assessment letters</a:t>
            </a:r>
            <a:br>
              <a:rPr lang="en-US" i="1" dirty="0"/>
            </a:br>
            <a:r>
              <a:rPr lang="en-US" sz="3200" i="1" dirty="0"/>
              <a:t>(refer to the training web site for templates)</a:t>
            </a:r>
            <a:endParaRPr lang="en-NZ" i="1" dirty="0"/>
          </a:p>
        </p:txBody>
      </p:sp>
    </p:spTree>
    <p:extLst>
      <p:ext uri="{BB962C8B-B14F-4D97-AF65-F5344CB8AC3E}">
        <p14:creationId xmlns:p14="http://schemas.microsoft.com/office/powerpoint/2010/main" val="380699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87224-6381-9325-8746-0F62ACD0DA2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763624A-81DD-2FFF-DE11-8BB37C980544}"/>
              </a:ext>
            </a:extLst>
          </p:cNvPr>
          <p:cNvSpPr>
            <a:spLocks noGrp="1"/>
          </p:cNvSpPr>
          <p:nvPr>
            <p:ph type="title"/>
          </p:nvPr>
        </p:nvSpPr>
        <p:spPr>
          <a:xfrm>
            <a:off x="334962" y="2184400"/>
            <a:ext cx="8174038" cy="3268132"/>
          </a:xfrm>
        </p:spPr>
        <p:txBody>
          <a:bodyPr anchor="ctr"/>
          <a:lstStyle/>
          <a:p>
            <a:r>
              <a:rPr lang="en-US" i="1" dirty="0"/>
              <a:t>A look at re-assessment letters</a:t>
            </a:r>
            <a:br>
              <a:rPr lang="en-US" i="1" dirty="0"/>
            </a:br>
            <a:r>
              <a:rPr lang="en-US" sz="3200" i="1" dirty="0"/>
              <a:t>(refer to the training web site for templates)</a:t>
            </a:r>
            <a:endParaRPr lang="en-NZ" i="1" dirty="0"/>
          </a:p>
        </p:txBody>
      </p:sp>
    </p:spTree>
    <p:extLst>
      <p:ext uri="{BB962C8B-B14F-4D97-AF65-F5344CB8AC3E}">
        <p14:creationId xmlns:p14="http://schemas.microsoft.com/office/powerpoint/2010/main" val="76543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8F6B5-B14A-3468-B37C-C1C080C9A61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66B219E-248E-3B02-56F3-164ADA604714}"/>
              </a:ext>
            </a:extLst>
          </p:cNvPr>
          <p:cNvSpPr>
            <a:spLocks noGrp="1"/>
          </p:cNvSpPr>
          <p:nvPr>
            <p:ph type="title"/>
          </p:nvPr>
        </p:nvSpPr>
        <p:spPr>
          <a:xfrm>
            <a:off x="334962" y="2184400"/>
            <a:ext cx="8174038" cy="3268132"/>
          </a:xfrm>
        </p:spPr>
        <p:txBody>
          <a:bodyPr anchor="ctr"/>
          <a:lstStyle/>
          <a:p>
            <a:r>
              <a:rPr lang="en-US"/>
              <a:t>Pre-assessment supplementary information</a:t>
            </a:r>
            <a:endParaRPr lang="en-NZ" i="1"/>
          </a:p>
        </p:txBody>
      </p:sp>
    </p:spTree>
    <p:extLst>
      <p:ext uri="{BB962C8B-B14F-4D97-AF65-F5344CB8AC3E}">
        <p14:creationId xmlns:p14="http://schemas.microsoft.com/office/powerpoint/2010/main" val="90597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3BAC0-5BE6-6B74-08BB-F156F8A55F7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2B272D7-4039-7349-590C-0335DE30D4FD}"/>
              </a:ext>
            </a:extLst>
          </p:cNvPr>
          <p:cNvSpPr>
            <a:spLocks noGrp="1"/>
          </p:cNvSpPr>
          <p:nvPr>
            <p:ph type="title"/>
          </p:nvPr>
        </p:nvSpPr>
        <p:spPr/>
        <p:txBody>
          <a:bodyPr/>
          <a:lstStyle/>
          <a:p>
            <a:r>
              <a:rPr lang="en-NZ"/>
              <a:t>Pre-assessment supplementary information</a:t>
            </a:r>
          </a:p>
        </p:txBody>
      </p:sp>
      <p:sp>
        <p:nvSpPr>
          <p:cNvPr id="4" name="Content Placeholder 3">
            <a:extLst>
              <a:ext uri="{FF2B5EF4-FFF2-40B4-BE49-F238E27FC236}">
                <a16:creationId xmlns:a16="http://schemas.microsoft.com/office/drawing/2014/main" id="{C5D0DB38-C1D0-2793-55D1-6748F7A74CA3}"/>
              </a:ext>
            </a:extLst>
          </p:cNvPr>
          <p:cNvSpPr>
            <a:spLocks noGrp="1"/>
          </p:cNvSpPr>
          <p:nvPr>
            <p:ph idx="1"/>
          </p:nvPr>
        </p:nvSpPr>
        <p:spPr>
          <a:xfrm>
            <a:off x="239349" y="1509822"/>
            <a:ext cx="11105591" cy="4409447"/>
          </a:xfrm>
        </p:spPr>
        <p:txBody>
          <a:bodyPr/>
          <a:lstStyle/>
          <a:p>
            <a:r>
              <a:rPr lang="en-NZ" sz="2000" dirty="0"/>
              <a:t>Alongside the pre-assessment letter, you will provide new users of disability support services with an information sheet. This will be provided to all NASCs and EGL sites as a nationally consistent document and is available on the training web as a download.</a:t>
            </a:r>
          </a:p>
          <a:p>
            <a:endParaRPr lang="en-NZ" sz="2000" dirty="0"/>
          </a:p>
          <a:p>
            <a:r>
              <a:rPr lang="en-NZ" sz="2000" dirty="0"/>
              <a:t>The purpose of this is to support people to feel prepared for assessment by providing helpful information upfront and early.</a:t>
            </a:r>
          </a:p>
          <a:p>
            <a:endParaRPr lang="en-NZ" sz="2000" dirty="0"/>
          </a:p>
          <a:p>
            <a:r>
              <a:rPr lang="en-NZ" sz="2000" dirty="0"/>
              <a:t>The </a:t>
            </a:r>
            <a:r>
              <a:rPr lang="en-NZ" sz="2000" b="1" dirty="0"/>
              <a:t>information sheet </a:t>
            </a:r>
            <a:r>
              <a:rPr lang="en-NZ" sz="2000" dirty="0"/>
              <a:t>has</a:t>
            </a:r>
            <a:r>
              <a:rPr lang="en-NZ" sz="2000" b="1" dirty="0"/>
              <a:t> </a:t>
            </a:r>
            <a:r>
              <a:rPr lang="en-NZ" sz="2000" dirty="0"/>
              <a:t>questions to think about before the assessment interview.</a:t>
            </a:r>
          </a:p>
        </p:txBody>
      </p:sp>
    </p:spTree>
    <p:extLst>
      <p:ext uri="{BB962C8B-B14F-4D97-AF65-F5344CB8AC3E}">
        <p14:creationId xmlns:p14="http://schemas.microsoft.com/office/powerpoint/2010/main" val="296494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170EC-7F07-63DE-0C6F-4C38D7CAD00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18AE4C-FA25-6D77-AF06-43DF0585C30D}"/>
              </a:ext>
            </a:extLst>
          </p:cNvPr>
          <p:cNvSpPr>
            <a:spLocks noGrp="1"/>
          </p:cNvSpPr>
          <p:nvPr>
            <p:ph type="title"/>
          </p:nvPr>
        </p:nvSpPr>
        <p:spPr>
          <a:xfrm>
            <a:off x="334962" y="2184400"/>
            <a:ext cx="8174038" cy="3268132"/>
          </a:xfrm>
        </p:spPr>
        <p:txBody>
          <a:bodyPr anchor="ctr"/>
          <a:lstStyle/>
          <a:p>
            <a:r>
              <a:rPr lang="en-US" i="1"/>
              <a:t>A look at pre-assessment supplementary information</a:t>
            </a:r>
            <a:endParaRPr lang="en-NZ" i="1"/>
          </a:p>
        </p:txBody>
      </p:sp>
    </p:spTree>
    <p:extLst>
      <p:ext uri="{BB962C8B-B14F-4D97-AF65-F5344CB8AC3E}">
        <p14:creationId xmlns:p14="http://schemas.microsoft.com/office/powerpoint/2010/main" val="407049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A513F-C256-F276-BAC7-F2DEABCD1EA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E0651C5-FD6E-BD07-0AC9-6F7E5D9D233F}"/>
              </a:ext>
            </a:extLst>
          </p:cNvPr>
          <p:cNvSpPr>
            <a:spLocks noGrp="1"/>
          </p:cNvSpPr>
          <p:nvPr>
            <p:ph type="title"/>
          </p:nvPr>
        </p:nvSpPr>
        <p:spPr>
          <a:xfrm>
            <a:off x="334962" y="2184400"/>
            <a:ext cx="7615237" cy="3268132"/>
          </a:xfrm>
        </p:spPr>
        <p:txBody>
          <a:bodyPr anchor="ctr"/>
          <a:lstStyle/>
          <a:p>
            <a:r>
              <a:rPr lang="en-US"/>
              <a:t>Wrap Up / Q&amp;A</a:t>
            </a:r>
            <a:endParaRPr lang="en-NZ" i="1"/>
          </a:p>
        </p:txBody>
      </p:sp>
    </p:spTree>
    <p:extLst>
      <p:ext uri="{BB962C8B-B14F-4D97-AF65-F5344CB8AC3E}">
        <p14:creationId xmlns:p14="http://schemas.microsoft.com/office/powerpoint/2010/main" val="133167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D6AA2-0B5E-5D18-79C2-5E22592C25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603ED0-0A31-E727-A690-8BB6BBB56281}"/>
              </a:ext>
            </a:extLst>
          </p:cNvPr>
          <p:cNvSpPr>
            <a:spLocks noGrp="1"/>
          </p:cNvSpPr>
          <p:nvPr>
            <p:ph type="title"/>
          </p:nvPr>
        </p:nvSpPr>
        <p:spPr/>
        <p:txBody>
          <a:bodyPr/>
          <a:lstStyle/>
          <a:p>
            <a:r>
              <a:rPr lang="en-NZ" sz="4000"/>
              <a:t>What this session will cover</a:t>
            </a:r>
          </a:p>
        </p:txBody>
      </p:sp>
      <p:pic>
        <p:nvPicPr>
          <p:cNvPr id="5" name="Content Placeholder 2">
            <a:extLst>
              <a:ext uri="{FF2B5EF4-FFF2-40B4-BE49-F238E27FC236}">
                <a16:creationId xmlns:a16="http://schemas.microsoft.com/office/drawing/2014/main" id="{6D5D0F38-9A6F-8AD5-D2DA-C9C4B45CF1D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95305" y="0"/>
            <a:ext cx="4996695" cy="6738257"/>
          </a:xfrm>
          <a:prstGeom prst="rect">
            <a:avLst/>
          </a:prstGeom>
        </p:spPr>
      </p:pic>
      <p:sp>
        <p:nvSpPr>
          <p:cNvPr id="8" name="Title 4">
            <a:extLst>
              <a:ext uri="{FF2B5EF4-FFF2-40B4-BE49-F238E27FC236}">
                <a16:creationId xmlns:a16="http://schemas.microsoft.com/office/drawing/2014/main" id="{8CD74580-1C2A-B057-D37E-F3E265D4BEE4}"/>
              </a:ext>
            </a:extLst>
          </p:cNvPr>
          <p:cNvSpPr txBox="1">
            <a:spLocks/>
          </p:cNvSpPr>
          <p:nvPr/>
        </p:nvSpPr>
        <p:spPr>
          <a:xfrm>
            <a:off x="239349" y="1397380"/>
            <a:ext cx="6432716" cy="4622419"/>
          </a:xfrm>
          <a:prstGeom prst="rect">
            <a:avLst/>
          </a:prstGeom>
        </p:spPr>
        <p:txBody>
          <a:bodyPr/>
          <a:lstStyle>
            <a:lvl1pPr algn="l" defTabSz="914400" rtl="0" eaLnBrk="1" latinLnBrk="0" hangingPunct="1">
              <a:spcBef>
                <a:spcPct val="0"/>
              </a:spcBef>
              <a:buNone/>
              <a:tabLst>
                <a:tab pos="3405188" algn="l"/>
              </a:tabLst>
              <a:defRPr sz="4400" b="1" i="0" kern="1200">
                <a:solidFill>
                  <a:schemeClr val="tx1"/>
                </a:solidFill>
                <a:latin typeface="+mj-lt"/>
                <a:ea typeface="Verdana" panose="020B0604030504040204" pitchFamily="34" charset="0"/>
                <a:cs typeface="Verdana" panose="020B0604030504040204" pitchFamily="34" charset="0"/>
              </a:defRPr>
            </a:lvl1pPr>
          </a:lstStyle>
          <a:p>
            <a:pPr marL="393700" indent="-393700">
              <a:spcAft>
                <a:spcPts val="600"/>
              </a:spcAft>
              <a:buFont typeface="Arial" panose="020B0604020202020204" pitchFamily="34" charset="0"/>
              <a:buChar char="•"/>
            </a:pPr>
            <a:r>
              <a:rPr lang="en-US" sz="2400" b="0">
                <a:latin typeface="+mn-lt"/>
              </a:rPr>
              <a:t>Our transformation journey to </a:t>
            </a:r>
            <a:r>
              <a:rPr lang="en-US" sz="2400" b="0" err="1">
                <a:latin typeface="+mn-lt"/>
              </a:rPr>
              <a:t>stabilise</a:t>
            </a:r>
            <a:r>
              <a:rPr lang="en-US" sz="2400" b="0">
                <a:latin typeface="+mn-lt"/>
              </a:rPr>
              <a:t> and strengthen the system</a:t>
            </a:r>
          </a:p>
          <a:p>
            <a:pPr marL="393700" indent="-393700">
              <a:spcAft>
                <a:spcPts val="600"/>
              </a:spcAft>
              <a:buFont typeface="Arial" panose="020B0604020202020204" pitchFamily="34" charset="0"/>
              <a:buChar char="•"/>
            </a:pPr>
            <a:r>
              <a:rPr lang="en-US" sz="2400" b="0">
                <a:latin typeface="+mn-lt"/>
              </a:rPr>
              <a:t>What has been achieved so far</a:t>
            </a:r>
          </a:p>
          <a:p>
            <a:pPr marL="393700" indent="-393700">
              <a:spcAft>
                <a:spcPts val="600"/>
              </a:spcAft>
              <a:buFont typeface="Arial" panose="020B0604020202020204" pitchFamily="34" charset="0"/>
              <a:buChar char="•"/>
            </a:pPr>
            <a:r>
              <a:rPr lang="en-NZ" sz="2400" b="0">
                <a:latin typeface="+mn-lt"/>
              </a:rPr>
              <a:t>Improvements to assessment and allocation processes that will go live in February 2026:</a:t>
            </a:r>
          </a:p>
          <a:p>
            <a:pPr marL="850900" lvl="1" indent="-393700">
              <a:spcAft>
                <a:spcPts val="600"/>
              </a:spcAft>
              <a:buFont typeface="Arial" panose="020B0604020202020204" pitchFamily="34" charset="0"/>
              <a:buChar char="•"/>
            </a:pPr>
            <a:r>
              <a:rPr lang="en-US" sz="2400"/>
              <a:t>New pre-assessment stage</a:t>
            </a:r>
          </a:p>
          <a:p>
            <a:pPr marL="850900" lvl="1" indent="-393700">
              <a:spcAft>
                <a:spcPts val="600"/>
              </a:spcAft>
              <a:buFont typeface="Arial" panose="020B0604020202020204" pitchFamily="34" charset="0"/>
              <a:buChar char="•"/>
            </a:pPr>
            <a:r>
              <a:rPr lang="en-US" sz="2400" b="0"/>
              <a:t>Standardise</a:t>
            </a:r>
            <a:r>
              <a:rPr lang="en-US" sz="2400"/>
              <a:t>d needs assessment process</a:t>
            </a:r>
          </a:p>
          <a:p>
            <a:pPr marL="850900" lvl="1" indent="-393700">
              <a:spcAft>
                <a:spcPts val="600"/>
              </a:spcAft>
              <a:buFont typeface="Arial" panose="020B0604020202020204" pitchFamily="34" charset="0"/>
              <a:buChar char="•"/>
            </a:pPr>
            <a:r>
              <a:rPr lang="en-US" sz="2400"/>
              <a:t>My DSS Funding Plan</a:t>
            </a:r>
            <a:endParaRPr lang="en-US" sz="2400" b="0"/>
          </a:p>
        </p:txBody>
      </p:sp>
    </p:spTree>
    <p:extLst>
      <p:ext uri="{BB962C8B-B14F-4D97-AF65-F5344CB8AC3E}">
        <p14:creationId xmlns:p14="http://schemas.microsoft.com/office/powerpoint/2010/main" val="11503340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DCD3E-6196-F759-B60D-6CDF09683F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09731F-7730-7D88-5F8C-8AAD879046EF}"/>
              </a:ext>
            </a:extLst>
          </p:cNvPr>
          <p:cNvSpPr>
            <a:spLocks noGrp="1"/>
          </p:cNvSpPr>
          <p:nvPr>
            <p:ph type="title"/>
          </p:nvPr>
        </p:nvSpPr>
        <p:spPr/>
        <p:txBody>
          <a:bodyPr>
            <a:normAutofit fontScale="90000"/>
          </a:bodyPr>
          <a:lstStyle/>
          <a:p>
            <a:r>
              <a:rPr lang="en-US"/>
              <a:t>Learning Goals</a:t>
            </a:r>
            <a:endParaRPr lang="en-NZ"/>
          </a:p>
        </p:txBody>
      </p:sp>
      <p:sp>
        <p:nvSpPr>
          <p:cNvPr id="4" name="Title 4">
            <a:extLst>
              <a:ext uri="{FF2B5EF4-FFF2-40B4-BE49-F238E27FC236}">
                <a16:creationId xmlns:a16="http://schemas.microsoft.com/office/drawing/2014/main" id="{D6B3C48D-DD22-8E62-4F37-FF984E5ADB49}"/>
              </a:ext>
            </a:extLst>
          </p:cNvPr>
          <p:cNvSpPr txBox="1">
            <a:spLocks/>
          </p:cNvSpPr>
          <p:nvPr/>
        </p:nvSpPr>
        <p:spPr>
          <a:xfrm>
            <a:off x="239348" y="1158424"/>
            <a:ext cx="6644052" cy="4861375"/>
          </a:xfrm>
          <a:prstGeom prst="rect">
            <a:avLst/>
          </a:prstGeom>
        </p:spPr>
        <p:txBody>
          <a:bodyPr/>
          <a:lstStyle>
            <a:lvl1pPr algn="l" defTabSz="914400" rtl="0" eaLnBrk="1" latinLnBrk="0" hangingPunct="1">
              <a:spcBef>
                <a:spcPct val="0"/>
              </a:spcBef>
              <a:buNone/>
              <a:tabLst>
                <a:tab pos="3405188" algn="l"/>
              </a:tabLst>
              <a:defRPr sz="4400" b="1" i="0" kern="1200">
                <a:solidFill>
                  <a:schemeClr val="tx1"/>
                </a:solidFill>
                <a:latin typeface="+mj-lt"/>
                <a:ea typeface="Verdana" panose="020B0604030504040204" pitchFamily="34" charset="0"/>
                <a:cs typeface="Verdana" panose="020B0604030504040204" pitchFamily="34" charset="0"/>
              </a:defRPr>
            </a:lvl1pPr>
          </a:lstStyle>
          <a:p>
            <a:pPr marL="393700" indent="-393700">
              <a:buFont typeface="Arial" panose="020B0604020202020204" pitchFamily="34" charset="0"/>
              <a:buChar char="•"/>
            </a:pPr>
            <a:r>
              <a:rPr lang="en-NZ" sz="2800" b="0">
                <a:latin typeface="+mn-lt"/>
              </a:rPr>
              <a:t>Introduction to pre-assessment </a:t>
            </a:r>
          </a:p>
          <a:p>
            <a:pPr marL="393700" indent="-393700">
              <a:buFont typeface="Arial" panose="020B0604020202020204" pitchFamily="34" charset="0"/>
              <a:buChar char="•"/>
            </a:pPr>
            <a:r>
              <a:rPr lang="en-NZ" sz="2800" b="0">
                <a:latin typeface="+mn-lt"/>
              </a:rPr>
              <a:t>Purpose and objectives</a:t>
            </a:r>
          </a:p>
          <a:p>
            <a:pPr marL="393700" indent="-393700">
              <a:buFont typeface="Arial" panose="020B0604020202020204" pitchFamily="34" charset="0"/>
              <a:buChar char="•"/>
            </a:pPr>
            <a:r>
              <a:rPr lang="en-NZ" sz="2800" b="0">
                <a:latin typeface="+mn-lt"/>
              </a:rPr>
              <a:t>A note on eligibility</a:t>
            </a:r>
          </a:p>
          <a:p>
            <a:pPr marL="393700" indent="-393700">
              <a:buFont typeface="Arial" panose="020B0604020202020204" pitchFamily="34" charset="0"/>
              <a:buChar char="•"/>
            </a:pPr>
            <a:r>
              <a:rPr lang="en-NZ" sz="2800" b="0">
                <a:latin typeface="+mn-lt"/>
              </a:rPr>
              <a:t>What is and isn’t included in pre-assessment</a:t>
            </a:r>
          </a:p>
          <a:p>
            <a:pPr marL="393700" indent="-393700">
              <a:buFont typeface="Arial" panose="020B0604020202020204" pitchFamily="34" charset="0"/>
              <a:buChar char="•"/>
            </a:pPr>
            <a:r>
              <a:rPr lang="en-NZ" sz="2800" b="0">
                <a:latin typeface="+mn-lt"/>
              </a:rPr>
              <a:t>The two new preassessment letters</a:t>
            </a:r>
          </a:p>
          <a:p>
            <a:pPr marL="393700" indent="-393700">
              <a:buFont typeface="Arial" panose="020B0604020202020204" pitchFamily="34" charset="0"/>
              <a:buChar char="•"/>
            </a:pPr>
            <a:r>
              <a:rPr lang="en-NZ" sz="2800" b="0">
                <a:latin typeface="+mn-lt"/>
              </a:rPr>
              <a:t>Supplementary information (fact sheets)</a:t>
            </a:r>
          </a:p>
        </p:txBody>
      </p:sp>
      <p:pic>
        <p:nvPicPr>
          <p:cNvPr id="5" name="Content Placeholder 2">
            <a:extLst>
              <a:ext uri="{FF2B5EF4-FFF2-40B4-BE49-F238E27FC236}">
                <a16:creationId xmlns:a16="http://schemas.microsoft.com/office/drawing/2014/main" id="{4F97830A-F52C-B8A5-1B5B-F9EF801BC7B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7106293" y="0"/>
            <a:ext cx="5085707" cy="6858000"/>
          </a:xfrm>
          <a:prstGeom prst="rect">
            <a:avLst/>
          </a:prstGeom>
        </p:spPr>
      </p:pic>
    </p:spTree>
    <p:extLst>
      <p:ext uri="{BB962C8B-B14F-4D97-AF65-F5344CB8AC3E}">
        <p14:creationId xmlns:p14="http://schemas.microsoft.com/office/powerpoint/2010/main" val="348124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50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50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50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C6D8A-2067-29D2-CCE4-99601FCC5A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9FC35F-E0E7-3A63-73DB-EF33ECD1256D}"/>
              </a:ext>
            </a:extLst>
          </p:cNvPr>
          <p:cNvSpPr>
            <a:spLocks noGrp="1"/>
          </p:cNvSpPr>
          <p:nvPr>
            <p:ph type="title"/>
          </p:nvPr>
        </p:nvSpPr>
        <p:spPr/>
        <p:txBody>
          <a:bodyPr>
            <a:normAutofit fontScale="90000"/>
          </a:bodyPr>
          <a:lstStyle/>
          <a:p>
            <a:r>
              <a:rPr lang="en-US"/>
              <a:t>Questions?</a:t>
            </a:r>
            <a:endParaRPr lang="en-NZ"/>
          </a:p>
        </p:txBody>
      </p:sp>
      <p:pic>
        <p:nvPicPr>
          <p:cNvPr id="4" name="Content Placeholder 2">
            <a:extLst>
              <a:ext uri="{FF2B5EF4-FFF2-40B4-BE49-F238E27FC236}">
                <a16:creationId xmlns:a16="http://schemas.microsoft.com/office/drawing/2014/main" id="{CA83A867-D765-3640-422D-AEE4E509513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95305" y="0"/>
            <a:ext cx="4996695" cy="6738257"/>
          </a:xfrm>
          <a:prstGeom prst="rect">
            <a:avLst/>
          </a:prstGeom>
        </p:spPr>
      </p:pic>
    </p:spTree>
    <p:extLst>
      <p:ext uri="{BB962C8B-B14F-4D97-AF65-F5344CB8AC3E}">
        <p14:creationId xmlns:p14="http://schemas.microsoft.com/office/powerpoint/2010/main" val="3229534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70F61-A7A4-7FE4-5835-B2B102B261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D924DF-3EE6-ECDC-2DDB-7516E4A80E3F}"/>
              </a:ext>
            </a:extLst>
          </p:cNvPr>
          <p:cNvSpPr>
            <a:spLocks noGrp="1"/>
          </p:cNvSpPr>
          <p:nvPr>
            <p:ph type="title"/>
          </p:nvPr>
        </p:nvSpPr>
        <p:spPr/>
        <p:txBody>
          <a:bodyPr>
            <a:normAutofit fontScale="90000"/>
          </a:bodyPr>
          <a:lstStyle/>
          <a:p>
            <a:r>
              <a:rPr lang="en-US"/>
              <a:t>Thank you</a:t>
            </a:r>
            <a:endParaRPr lang="en-NZ"/>
          </a:p>
        </p:txBody>
      </p:sp>
      <p:sp>
        <p:nvSpPr>
          <p:cNvPr id="3" name="Content Placeholder 2">
            <a:extLst>
              <a:ext uri="{FF2B5EF4-FFF2-40B4-BE49-F238E27FC236}">
                <a16:creationId xmlns:a16="http://schemas.microsoft.com/office/drawing/2014/main" id="{67DE43C1-D1D2-8F1C-80F8-D7427F7AAE2B}"/>
              </a:ext>
            </a:extLst>
          </p:cNvPr>
          <p:cNvSpPr>
            <a:spLocks noGrp="1"/>
          </p:cNvSpPr>
          <p:nvPr>
            <p:ph idx="1"/>
          </p:nvPr>
        </p:nvSpPr>
        <p:spPr>
          <a:xfrm>
            <a:off x="239349" y="1203754"/>
            <a:ext cx="6529751" cy="4715516"/>
          </a:xfrm>
        </p:spPr>
        <p:txBody>
          <a:bodyPr>
            <a:normAutofit/>
          </a:bodyPr>
          <a:lstStyle/>
          <a:p>
            <a:pPr marL="0" indent="0">
              <a:buNone/>
            </a:pPr>
            <a:r>
              <a:rPr lang="en-US"/>
              <a:t>In the next session…</a:t>
            </a:r>
          </a:p>
          <a:p>
            <a:endParaRPr lang="en-US"/>
          </a:p>
          <a:p>
            <a:pPr marL="285750" indent="-285750">
              <a:spcAft>
                <a:spcPts val="600"/>
              </a:spcAft>
            </a:pPr>
            <a:r>
              <a:rPr lang="en-NZ"/>
              <a:t>New process for enquiry/assessment</a:t>
            </a:r>
          </a:p>
          <a:p>
            <a:pPr marL="285750" indent="-285750">
              <a:spcAft>
                <a:spcPts val="600"/>
              </a:spcAft>
            </a:pPr>
            <a:r>
              <a:rPr lang="en-NZ"/>
              <a:t>Guide to using the web application tool to capture and record needs assessment interview information</a:t>
            </a:r>
          </a:p>
        </p:txBody>
      </p:sp>
      <p:pic>
        <p:nvPicPr>
          <p:cNvPr id="4" name="Content Placeholder 2">
            <a:extLst>
              <a:ext uri="{FF2B5EF4-FFF2-40B4-BE49-F238E27FC236}">
                <a16:creationId xmlns:a16="http://schemas.microsoft.com/office/drawing/2014/main" id="{C52F9EE6-AE0B-9A0F-7508-95A8E4A39B1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95305" y="0"/>
            <a:ext cx="4996695" cy="6738257"/>
          </a:xfrm>
          <a:prstGeom prst="rect">
            <a:avLst/>
          </a:prstGeom>
        </p:spPr>
      </p:pic>
    </p:spTree>
    <p:extLst>
      <p:ext uri="{BB962C8B-B14F-4D97-AF65-F5344CB8AC3E}">
        <p14:creationId xmlns:p14="http://schemas.microsoft.com/office/powerpoint/2010/main" val="37141052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9B722-77F2-E3B6-992C-382B2C97EF70}"/>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258DE939-5762-ED5F-56D3-4B1CE73AEEB7}"/>
              </a:ext>
            </a:extLst>
          </p:cNvPr>
          <p:cNvSpPr txBox="1">
            <a:spLocks/>
          </p:cNvSpPr>
          <p:nvPr/>
        </p:nvSpPr>
        <p:spPr>
          <a:xfrm>
            <a:off x="3286896" y="3669956"/>
            <a:ext cx="6123803" cy="178257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i="1"/>
              <a:t>Assessment Process</a:t>
            </a:r>
            <a:endParaRPr lang="en-NZ" b="1" i="1"/>
          </a:p>
        </p:txBody>
      </p:sp>
    </p:spTree>
    <p:extLst>
      <p:ext uri="{BB962C8B-B14F-4D97-AF65-F5344CB8AC3E}">
        <p14:creationId xmlns:p14="http://schemas.microsoft.com/office/powerpoint/2010/main" val="8997910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155B9-0585-A0C6-F5CA-20AF9D4A888A}"/>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4C80D236-2F43-2C65-7D24-E4F401B1160F}"/>
              </a:ext>
            </a:extLst>
          </p:cNvPr>
          <p:cNvSpPr/>
          <p:nvPr/>
        </p:nvSpPr>
        <p:spPr>
          <a:xfrm>
            <a:off x="9650028" y="381447"/>
            <a:ext cx="2208197" cy="249198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Roboto" panose="02000000000000000000" pitchFamily="2" charset="0"/>
              <a:ea typeface="Roboto" panose="02000000000000000000" pitchFamily="2" charset="0"/>
              <a:cs typeface="Roboto" panose="02000000000000000000" pitchFamily="2" charset="0"/>
            </a:endParaRPr>
          </a:p>
        </p:txBody>
      </p:sp>
      <p:sp>
        <p:nvSpPr>
          <p:cNvPr id="2" name="Title 1">
            <a:extLst>
              <a:ext uri="{FF2B5EF4-FFF2-40B4-BE49-F238E27FC236}">
                <a16:creationId xmlns:a16="http://schemas.microsoft.com/office/drawing/2014/main" id="{A778B1B6-9BB1-0FC4-AFAC-47F1B1EFA67B}"/>
              </a:ext>
            </a:extLst>
          </p:cNvPr>
          <p:cNvSpPr>
            <a:spLocks noGrp="1"/>
          </p:cNvSpPr>
          <p:nvPr>
            <p:ph type="title"/>
          </p:nvPr>
        </p:nvSpPr>
        <p:spPr/>
        <p:txBody>
          <a:bodyPr/>
          <a:lstStyle/>
          <a:p>
            <a:r>
              <a:rPr lang="en-NZ"/>
              <a:t>What this session will cover</a:t>
            </a:r>
          </a:p>
        </p:txBody>
      </p:sp>
      <p:sp>
        <p:nvSpPr>
          <p:cNvPr id="3" name="Content Placeholder 2">
            <a:extLst>
              <a:ext uri="{FF2B5EF4-FFF2-40B4-BE49-F238E27FC236}">
                <a16:creationId xmlns:a16="http://schemas.microsoft.com/office/drawing/2014/main" id="{4D80A61C-6305-88DA-4851-F202F44D892E}"/>
              </a:ext>
            </a:extLst>
          </p:cNvPr>
          <p:cNvSpPr>
            <a:spLocks noGrp="1"/>
          </p:cNvSpPr>
          <p:nvPr>
            <p:ph idx="1"/>
          </p:nvPr>
        </p:nvSpPr>
        <p:spPr>
          <a:xfrm>
            <a:off x="239350" y="1667644"/>
            <a:ext cx="9141534" cy="4251625"/>
          </a:xfrm>
        </p:spPr>
        <p:txBody>
          <a:bodyPr/>
          <a:lstStyle/>
          <a:p>
            <a:r>
              <a:rPr lang="en-NZ"/>
              <a:t>What is and isn’t changing in the enquiry / needs assessment process</a:t>
            </a:r>
          </a:p>
          <a:p>
            <a:r>
              <a:rPr lang="en-NZ"/>
              <a:t>Purpose, objectives and benefits of the changes</a:t>
            </a:r>
          </a:p>
          <a:p>
            <a:r>
              <a:rPr lang="en-NZ"/>
              <a:t>Step through of the new process and OBIR Web App tool</a:t>
            </a:r>
          </a:p>
          <a:p>
            <a:endParaRPr lang="en-NZ"/>
          </a:p>
        </p:txBody>
      </p:sp>
      <p:cxnSp>
        <p:nvCxnSpPr>
          <p:cNvPr id="4" name="Straight Connector 3">
            <a:extLst>
              <a:ext uri="{FF2B5EF4-FFF2-40B4-BE49-F238E27FC236}">
                <a16:creationId xmlns:a16="http://schemas.microsoft.com/office/drawing/2014/main" id="{C5B4CDC7-7C70-0105-6134-B49DB02EAEBF}"/>
              </a:ext>
            </a:extLst>
          </p:cNvPr>
          <p:cNvCxnSpPr>
            <a:cxnSpLocks/>
          </p:cNvCxnSpPr>
          <p:nvPr/>
        </p:nvCxnSpPr>
        <p:spPr>
          <a:xfrm>
            <a:off x="9746072" y="381447"/>
            <a:ext cx="0" cy="2412553"/>
          </a:xfrm>
          <a:prstGeom prst="line">
            <a:avLst/>
          </a:prstGeom>
          <a:ln w="3175" cap="flat" cmpd="sng" algn="ctr">
            <a:solidFill>
              <a:srgbClr val="747480"/>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EE0A6E3-7CA9-7564-9CCF-7AAD5BF220FB}"/>
              </a:ext>
            </a:extLst>
          </p:cNvPr>
          <p:cNvSpPr txBox="1">
            <a:spLocks/>
          </p:cNvSpPr>
          <p:nvPr/>
        </p:nvSpPr>
        <p:spPr>
          <a:xfrm>
            <a:off x="9795963" y="374654"/>
            <a:ext cx="2038919" cy="277999"/>
          </a:xfrm>
          <a:prstGeom prst="rect">
            <a:avLst/>
          </a:prstGeom>
          <a:solidFill>
            <a:srgbClr val="5C991F"/>
          </a:solidFill>
          <a:ln w="9525" cap="flat" cmpd="sng" algn="ctr">
            <a:noFill/>
            <a:prstDash val="solid"/>
          </a:ln>
          <a:effectLst/>
        </p:spPr>
        <p:txBody>
          <a:bodyPr rtlCol="0" anchor="ctr" anchorCtr="0"/>
          <a:lstStyle>
            <a:defPPr>
              <a:defRPr lang="en-US"/>
            </a:defPPr>
            <a:lvl1pPr algn="ctr">
              <a:defRPr sz="1400" b="1" kern="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IN" sz="1200">
                <a:solidFill>
                  <a:schemeClr val="bg2">
                    <a:lumMod val="10000"/>
                  </a:schemeClr>
                </a:solidFill>
              </a:rPr>
              <a:t>Assessment</a:t>
            </a:r>
          </a:p>
        </p:txBody>
      </p:sp>
      <p:cxnSp>
        <p:nvCxnSpPr>
          <p:cNvPr id="6" name="Straight Connector 5">
            <a:extLst>
              <a:ext uri="{FF2B5EF4-FFF2-40B4-BE49-F238E27FC236}">
                <a16:creationId xmlns:a16="http://schemas.microsoft.com/office/drawing/2014/main" id="{A7CE9139-58B0-BEAB-2405-5E968580D4DD}"/>
              </a:ext>
            </a:extLst>
          </p:cNvPr>
          <p:cNvCxnSpPr>
            <a:cxnSpLocks/>
          </p:cNvCxnSpPr>
          <p:nvPr/>
        </p:nvCxnSpPr>
        <p:spPr>
          <a:xfrm flipH="1">
            <a:off x="11834882" y="381447"/>
            <a:ext cx="24630" cy="2412553"/>
          </a:xfrm>
          <a:prstGeom prst="line">
            <a:avLst/>
          </a:prstGeom>
          <a:ln w="3175" cap="flat" cmpd="sng" algn="ctr">
            <a:solidFill>
              <a:srgbClr val="747480"/>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9E61EB8-1327-CB5A-CB32-76D1EFE9F958}"/>
              </a:ext>
            </a:extLst>
          </p:cNvPr>
          <p:cNvSpPr/>
          <p:nvPr/>
        </p:nvSpPr>
        <p:spPr>
          <a:xfrm>
            <a:off x="10337170" y="748156"/>
            <a:ext cx="415080" cy="1838978"/>
          </a:xfrm>
          <a:prstGeom prst="rect">
            <a:avLst/>
          </a:prstGeom>
          <a:solidFill>
            <a:srgbClr val="F7FDF1"/>
          </a:solidFill>
          <a:ln>
            <a:solidFill>
              <a:srgbClr val="D4F2B6"/>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spcAft>
                <a:spcPts val="100"/>
              </a:spcAft>
              <a:buClr>
                <a:srgbClr val="5C991F"/>
              </a:buClr>
            </a:pPr>
            <a:r>
              <a:rPr lang="en-IN" sz="1100" spc="-10">
                <a:solidFill>
                  <a:prstClr val="black"/>
                </a:solidFill>
                <a:latin typeface="Roboto" panose="02000000000000000000" pitchFamily="2" charset="0"/>
                <a:ea typeface="Roboto" panose="02000000000000000000" pitchFamily="2" charset="0"/>
                <a:cs typeface="Roboto" panose="02000000000000000000" pitchFamily="2" charset="0"/>
              </a:rPr>
              <a:t>Preparing for assessment</a:t>
            </a:r>
          </a:p>
        </p:txBody>
      </p:sp>
      <p:sp>
        <p:nvSpPr>
          <p:cNvPr id="8" name="Rectangle 7">
            <a:extLst>
              <a:ext uri="{FF2B5EF4-FFF2-40B4-BE49-F238E27FC236}">
                <a16:creationId xmlns:a16="http://schemas.microsoft.com/office/drawing/2014/main" id="{F1B0902A-6CB0-C5D9-EC57-A16763B79798}"/>
              </a:ext>
            </a:extLst>
          </p:cNvPr>
          <p:cNvSpPr/>
          <p:nvPr/>
        </p:nvSpPr>
        <p:spPr>
          <a:xfrm>
            <a:off x="11084553" y="748156"/>
            <a:ext cx="415080" cy="1838978"/>
          </a:xfrm>
          <a:prstGeom prst="rect">
            <a:avLst/>
          </a:prstGeom>
          <a:solidFill>
            <a:srgbClr val="D4F2B6"/>
          </a:solidFill>
          <a:ln>
            <a:solidFill>
              <a:srgbClr val="5C991F"/>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spcAft>
                <a:spcPts val="100"/>
              </a:spcAft>
              <a:buClr>
                <a:srgbClr val="5C991F"/>
              </a:buClr>
            </a:pPr>
            <a:r>
              <a:rPr lang="en-IN" sz="1100" spc="-10">
                <a:solidFill>
                  <a:prstClr val="black"/>
                </a:solidFill>
                <a:latin typeface="Roboto" panose="02000000000000000000" pitchFamily="2" charset="0"/>
                <a:ea typeface="Roboto" panose="02000000000000000000" pitchFamily="2" charset="0"/>
                <a:cs typeface="Roboto" panose="02000000000000000000" pitchFamily="2" charset="0"/>
              </a:rPr>
              <a:t>Assessment process</a:t>
            </a:r>
          </a:p>
        </p:txBody>
      </p:sp>
      <p:cxnSp>
        <p:nvCxnSpPr>
          <p:cNvPr id="9" name="Straight Arrow Connector 8">
            <a:extLst>
              <a:ext uri="{FF2B5EF4-FFF2-40B4-BE49-F238E27FC236}">
                <a16:creationId xmlns:a16="http://schemas.microsoft.com/office/drawing/2014/main" id="{B8488BEA-3A4F-C005-DCB0-C7E93A5B3E15}"/>
              </a:ext>
            </a:extLst>
          </p:cNvPr>
          <p:cNvCxnSpPr>
            <a:cxnSpLocks/>
          </p:cNvCxnSpPr>
          <p:nvPr/>
        </p:nvCxnSpPr>
        <p:spPr>
          <a:xfrm>
            <a:off x="11499633" y="1667645"/>
            <a:ext cx="358592" cy="2150"/>
          </a:xfrm>
          <a:prstGeom prst="straightConnector1">
            <a:avLst/>
          </a:prstGeom>
          <a:ln>
            <a:solidFill>
              <a:srgbClr val="5C991F"/>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4642C29-AF17-A2FD-719C-81A78EBB4E73}"/>
              </a:ext>
            </a:extLst>
          </p:cNvPr>
          <p:cNvCxnSpPr>
            <a:cxnSpLocks/>
          </p:cNvCxnSpPr>
          <p:nvPr/>
        </p:nvCxnSpPr>
        <p:spPr>
          <a:xfrm>
            <a:off x="9795963" y="1638943"/>
            <a:ext cx="541207" cy="0"/>
          </a:xfrm>
          <a:prstGeom prst="straightConnector1">
            <a:avLst/>
          </a:prstGeom>
          <a:ln>
            <a:solidFill>
              <a:srgbClr val="5C991F"/>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BC8D94BD-0A3C-CC20-9916-6AD7DC1CDA05}"/>
              </a:ext>
            </a:extLst>
          </p:cNvPr>
          <p:cNvCxnSpPr>
            <a:cxnSpLocks/>
          </p:cNvCxnSpPr>
          <p:nvPr/>
        </p:nvCxnSpPr>
        <p:spPr>
          <a:xfrm>
            <a:off x="10752250" y="1659248"/>
            <a:ext cx="341500" cy="10547"/>
          </a:xfrm>
          <a:prstGeom prst="straightConnector1">
            <a:avLst/>
          </a:prstGeom>
          <a:ln>
            <a:solidFill>
              <a:srgbClr val="5C991F"/>
            </a:solidFill>
            <a:tailEnd type="triangle"/>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3783A54B-AFF7-1E86-F384-CAADD20A682C}"/>
              </a:ext>
            </a:extLst>
          </p:cNvPr>
          <p:cNvSpPr/>
          <p:nvPr/>
        </p:nvSpPr>
        <p:spPr>
          <a:xfrm>
            <a:off x="10879225" y="698690"/>
            <a:ext cx="793593" cy="199497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7309490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A4018-FFC8-705E-DE9F-90C1440F44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2D0E01-A98D-3FB0-CCDD-5CBFA544A0AA}"/>
              </a:ext>
            </a:extLst>
          </p:cNvPr>
          <p:cNvSpPr>
            <a:spLocks noGrp="1"/>
          </p:cNvSpPr>
          <p:nvPr>
            <p:ph type="title"/>
          </p:nvPr>
        </p:nvSpPr>
        <p:spPr/>
        <p:txBody>
          <a:bodyPr>
            <a:normAutofit fontScale="90000"/>
          </a:bodyPr>
          <a:lstStyle/>
          <a:p>
            <a:r>
              <a:rPr lang="en-NZ"/>
              <a:t>New referral and assessment process</a:t>
            </a:r>
          </a:p>
        </p:txBody>
      </p:sp>
      <p:graphicFrame>
        <p:nvGraphicFramePr>
          <p:cNvPr id="3" name="Table 2">
            <a:extLst>
              <a:ext uri="{FF2B5EF4-FFF2-40B4-BE49-F238E27FC236}">
                <a16:creationId xmlns:a16="http://schemas.microsoft.com/office/drawing/2014/main" id="{88251FDE-0D8B-C4E9-8EB6-363BDF18017A}"/>
              </a:ext>
            </a:extLst>
          </p:cNvPr>
          <p:cNvGraphicFramePr>
            <a:graphicFrameLocks/>
          </p:cNvGraphicFramePr>
          <p:nvPr/>
        </p:nvGraphicFramePr>
        <p:xfrm>
          <a:off x="520995" y="1022725"/>
          <a:ext cx="11270513" cy="4952774"/>
        </p:xfrm>
        <a:graphic>
          <a:graphicData uri="http://schemas.openxmlformats.org/drawingml/2006/table">
            <a:tbl>
              <a:tblPr firstRow="1" bandRow="1">
                <a:tableStyleId>{5C22544A-7EE6-4342-B048-85BDC9FD1C3A}</a:tableStyleId>
              </a:tblPr>
              <a:tblGrid>
                <a:gridCol w="765162">
                  <a:extLst>
                    <a:ext uri="{9D8B030D-6E8A-4147-A177-3AD203B41FA5}">
                      <a16:colId xmlns:a16="http://schemas.microsoft.com/office/drawing/2014/main" val="2916863318"/>
                    </a:ext>
                  </a:extLst>
                </a:gridCol>
                <a:gridCol w="1332865">
                  <a:extLst>
                    <a:ext uri="{9D8B030D-6E8A-4147-A177-3AD203B41FA5}">
                      <a16:colId xmlns:a16="http://schemas.microsoft.com/office/drawing/2014/main" val="3393952260"/>
                    </a:ext>
                  </a:extLst>
                </a:gridCol>
                <a:gridCol w="9172486">
                  <a:extLst>
                    <a:ext uri="{9D8B030D-6E8A-4147-A177-3AD203B41FA5}">
                      <a16:colId xmlns:a16="http://schemas.microsoft.com/office/drawing/2014/main" val="4082688787"/>
                    </a:ext>
                  </a:extLst>
                </a:gridCol>
              </a:tblGrid>
              <a:tr h="305346">
                <a:tc gridSpan="3">
                  <a:txBody>
                    <a:bodyPr/>
                    <a:lstStyle/>
                    <a:p>
                      <a:r>
                        <a:rPr lang="en-NZ" sz="1400"/>
                        <a:t>NASC Referral to Service Coordination Process</a:t>
                      </a:r>
                    </a:p>
                  </a:txBody>
                  <a:tcPr>
                    <a:solidFill>
                      <a:srgbClr val="406228"/>
                    </a:solidFill>
                  </a:tcPr>
                </a:tc>
                <a:tc hMerge="1">
                  <a:txBody>
                    <a:bodyPr/>
                    <a:lstStyle/>
                    <a:p>
                      <a:endParaRPr lang="en-NZ"/>
                    </a:p>
                  </a:txBody>
                  <a:tcPr>
                    <a:solidFill>
                      <a:srgbClr val="406228"/>
                    </a:solidFill>
                  </a:tcPr>
                </a:tc>
                <a:tc hMerge="1">
                  <a:txBody>
                    <a:bodyPr/>
                    <a:lstStyle/>
                    <a:p>
                      <a:endParaRPr lang="en-NZ"/>
                    </a:p>
                  </a:txBody>
                  <a:tcPr>
                    <a:solidFill>
                      <a:srgbClr val="406228"/>
                    </a:solidFill>
                  </a:tcPr>
                </a:tc>
                <a:extLst>
                  <a:ext uri="{0D108BD9-81ED-4DB2-BD59-A6C34878D82A}">
                    <a16:rowId xmlns:a16="http://schemas.microsoft.com/office/drawing/2014/main" val="2641795107"/>
                  </a:ext>
                </a:extLst>
              </a:tr>
              <a:tr h="285831">
                <a:tc>
                  <a:txBody>
                    <a:bodyPr/>
                    <a:lstStyle/>
                    <a:p>
                      <a:pPr algn="ctr"/>
                      <a:r>
                        <a:rPr lang="en-NZ" sz="1200"/>
                        <a:t>Role</a:t>
                      </a:r>
                    </a:p>
                  </a:txBody>
                  <a:tcPr/>
                </a:tc>
                <a:tc>
                  <a:txBody>
                    <a:bodyPr/>
                    <a:lstStyle/>
                    <a:p>
                      <a:pPr algn="ctr"/>
                      <a:r>
                        <a:rPr lang="en-NZ" sz="1200" dirty="0"/>
                        <a:t>Referral</a:t>
                      </a:r>
                    </a:p>
                  </a:txBody>
                  <a:tcPr/>
                </a:tc>
                <a:tc>
                  <a:txBody>
                    <a:bodyPr/>
                    <a:lstStyle/>
                    <a:p>
                      <a:pPr algn="ctr"/>
                      <a:r>
                        <a:rPr lang="en-NZ" sz="1200"/>
                        <a:t>Assessment</a:t>
                      </a:r>
                    </a:p>
                  </a:txBody>
                  <a:tcPr/>
                </a:tc>
                <a:extLst>
                  <a:ext uri="{0D108BD9-81ED-4DB2-BD59-A6C34878D82A}">
                    <a16:rowId xmlns:a16="http://schemas.microsoft.com/office/drawing/2014/main" val="4039091583"/>
                  </a:ext>
                </a:extLst>
              </a:tr>
              <a:tr h="654449">
                <a:tc>
                  <a:txBody>
                    <a:bodyPr/>
                    <a:lstStyle/>
                    <a:p>
                      <a:pPr algn="ctr"/>
                      <a:r>
                        <a:rPr lang="en-NZ" sz="1000"/>
                        <a:t>Disabled Person</a:t>
                      </a:r>
                    </a:p>
                  </a:txBody>
                  <a:tcPr vert="vert270" anchor="ctr"/>
                </a:tc>
                <a:tc>
                  <a:txBody>
                    <a:bodyPr/>
                    <a:lstStyle/>
                    <a:p>
                      <a:endParaRPr lang="en-NZ" dirty="0"/>
                    </a:p>
                  </a:txBody>
                  <a:tcPr/>
                </a:tc>
                <a:tc>
                  <a:txBody>
                    <a:bodyPr/>
                    <a:lstStyle/>
                    <a:p>
                      <a:endParaRPr lang="en-NZ"/>
                    </a:p>
                  </a:txBody>
                  <a:tcPr/>
                </a:tc>
                <a:extLst>
                  <a:ext uri="{0D108BD9-81ED-4DB2-BD59-A6C34878D82A}">
                    <a16:rowId xmlns:a16="http://schemas.microsoft.com/office/drawing/2014/main" val="155644115"/>
                  </a:ext>
                </a:extLst>
              </a:tr>
              <a:tr h="1483555">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0" lang="en-NZ" sz="1000" b="0" i="0" u="none" strike="noStrike" kern="1200" cap="none" spc="0" normalizeH="0" baseline="0" noProof="0">
                          <a:ln>
                            <a:noFill/>
                          </a:ln>
                          <a:solidFill>
                            <a:prstClr val="black"/>
                          </a:solidFill>
                          <a:effectLst/>
                          <a:uLnTx/>
                          <a:uFillTx/>
                          <a:latin typeface="+mn-lt"/>
                          <a:ea typeface="+mn-ea"/>
                          <a:cs typeface="+mn-cs"/>
                        </a:rPr>
                        <a:t>NASC/EGL/NRC Referral</a:t>
                      </a:r>
                      <a:endParaRPr lang="en-NZ" sz="1000"/>
                    </a:p>
                  </a:txBody>
                  <a:tcPr vert="vert270" anchor="ctr"/>
                </a:tc>
                <a:tc>
                  <a:txBody>
                    <a:bodyPr/>
                    <a:lstStyle/>
                    <a:p>
                      <a:endParaRPr lang="en-NZ" dirty="0"/>
                    </a:p>
                  </a:txBody>
                  <a:tcPr/>
                </a:tc>
                <a:tc>
                  <a:txBody>
                    <a:bodyPr/>
                    <a:lstStyle/>
                    <a:p>
                      <a:endParaRPr lang="en-NZ" dirty="0"/>
                    </a:p>
                  </a:txBody>
                  <a:tcPr/>
                </a:tc>
                <a:extLst>
                  <a:ext uri="{0D108BD9-81ED-4DB2-BD59-A6C34878D82A}">
                    <a16:rowId xmlns:a16="http://schemas.microsoft.com/office/drawing/2014/main" val="2818795120"/>
                  </a:ext>
                </a:extLst>
              </a:tr>
              <a:tr h="1202801">
                <a:tc>
                  <a:txBody>
                    <a:bodyPr/>
                    <a:lstStyle/>
                    <a:p>
                      <a:pPr algn="ctr"/>
                      <a:r>
                        <a:rPr lang="en-NZ" sz="1000"/>
                        <a:t>NASC Assessor  / EGL Connector</a:t>
                      </a:r>
                    </a:p>
                  </a:txBody>
                  <a:tcPr vert="vert270" anchor="ctr"/>
                </a:tc>
                <a:tc>
                  <a:txBody>
                    <a:bodyPr/>
                    <a:lstStyle/>
                    <a:p>
                      <a:endParaRPr lang="en-NZ" dirty="0"/>
                    </a:p>
                  </a:txBody>
                  <a:tcPr/>
                </a:tc>
                <a:tc>
                  <a:txBody>
                    <a:bodyPr/>
                    <a:lstStyle/>
                    <a:p>
                      <a:endParaRPr lang="en-NZ" dirty="0"/>
                    </a:p>
                  </a:txBody>
                  <a:tcPr/>
                </a:tc>
                <a:extLst>
                  <a:ext uri="{0D108BD9-81ED-4DB2-BD59-A6C34878D82A}">
                    <a16:rowId xmlns:a16="http://schemas.microsoft.com/office/drawing/2014/main" val="1393881047"/>
                  </a:ext>
                </a:extLst>
              </a:tr>
              <a:tr h="1020792">
                <a:tc>
                  <a:txBody>
                    <a:bodyPr/>
                    <a:lstStyle/>
                    <a:p>
                      <a:pPr algn="ctr"/>
                      <a:r>
                        <a:rPr lang="en-NZ" sz="1000"/>
                        <a:t>NASC Service Coordinator / EGL Budget Advisor</a:t>
                      </a:r>
                    </a:p>
                  </a:txBody>
                  <a:tcPr vert="vert270" anchor="ctr"/>
                </a:tc>
                <a:tc>
                  <a:txBody>
                    <a:bodyPr/>
                    <a:lstStyle/>
                    <a:p>
                      <a:endParaRPr lang="en-NZ"/>
                    </a:p>
                  </a:txBody>
                  <a:tcPr/>
                </a:tc>
                <a:tc>
                  <a:txBody>
                    <a:bodyPr/>
                    <a:lstStyle/>
                    <a:p>
                      <a:endParaRPr lang="en-NZ" dirty="0"/>
                    </a:p>
                  </a:txBody>
                  <a:tcPr/>
                </a:tc>
                <a:extLst>
                  <a:ext uri="{0D108BD9-81ED-4DB2-BD59-A6C34878D82A}">
                    <a16:rowId xmlns:a16="http://schemas.microsoft.com/office/drawing/2014/main" val="2257076634"/>
                  </a:ext>
                </a:extLst>
              </a:tr>
            </a:tbl>
          </a:graphicData>
        </a:graphic>
      </p:graphicFrame>
      <p:sp>
        <p:nvSpPr>
          <p:cNvPr id="17" name="Rectangle 16">
            <a:extLst>
              <a:ext uri="{FF2B5EF4-FFF2-40B4-BE49-F238E27FC236}">
                <a16:creationId xmlns:a16="http://schemas.microsoft.com/office/drawing/2014/main" id="{5049D648-8D3D-DA2C-14F2-A093A90CA3A8}"/>
              </a:ext>
            </a:extLst>
          </p:cNvPr>
          <p:cNvSpPr/>
          <p:nvPr/>
        </p:nvSpPr>
        <p:spPr>
          <a:xfrm>
            <a:off x="1510217" y="2403028"/>
            <a:ext cx="767375" cy="505278"/>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4. Appoint Needs Assessment Facilitator</a:t>
            </a:r>
          </a:p>
        </p:txBody>
      </p:sp>
      <p:sp>
        <p:nvSpPr>
          <p:cNvPr id="33" name="Rectangle 32">
            <a:extLst>
              <a:ext uri="{FF2B5EF4-FFF2-40B4-BE49-F238E27FC236}">
                <a16:creationId xmlns:a16="http://schemas.microsoft.com/office/drawing/2014/main" id="{D4FD039B-A2D0-49A6-3290-38ED411C7C28}"/>
              </a:ext>
            </a:extLst>
          </p:cNvPr>
          <p:cNvSpPr/>
          <p:nvPr/>
        </p:nvSpPr>
        <p:spPr>
          <a:xfrm>
            <a:off x="3064445" y="3850303"/>
            <a:ext cx="932210" cy="466954"/>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5. </a:t>
            </a:r>
            <a:r>
              <a:rPr lang="en-NZ" sz="800" dirty="0">
                <a:solidFill>
                  <a:prstClr val="black"/>
                </a:solidFill>
                <a:latin typeface="Aptos" panose="02110004020202020204"/>
              </a:rPr>
              <a:t>Conduct</a:t>
            </a:r>
            <a:endPar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pre-assessment</a:t>
            </a:r>
          </a:p>
        </p:txBody>
      </p:sp>
      <p:sp>
        <p:nvSpPr>
          <p:cNvPr id="34" name="Rectangle 33">
            <a:extLst>
              <a:ext uri="{FF2B5EF4-FFF2-40B4-BE49-F238E27FC236}">
                <a16:creationId xmlns:a16="http://schemas.microsoft.com/office/drawing/2014/main" id="{29D8FBAA-B3CD-7464-7733-86A7430C1700}"/>
              </a:ext>
            </a:extLst>
          </p:cNvPr>
          <p:cNvSpPr/>
          <p:nvPr/>
        </p:nvSpPr>
        <p:spPr>
          <a:xfrm>
            <a:off x="5771417" y="3850303"/>
            <a:ext cx="769176" cy="466954"/>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6. Hold assessment interview</a:t>
            </a:r>
          </a:p>
        </p:txBody>
      </p:sp>
      <p:sp>
        <p:nvSpPr>
          <p:cNvPr id="35" name="Rectangle 34">
            <a:extLst>
              <a:ext uri="{FF2B5EF4-FFF2-40B4-BE49-F238E27FC236}">
                <a16:creationId xmlns:a16="http://schemas.microsoft.com/office/drawing/2014/main" id="{1865BFA8-2A78-3FCA-2D47-B39BA30164BA}"/>
              </a:ext>
            </a:extLst>
          </p:cNvPr>
          <p:cNvSpPr/>
          <p:nvPr/>
        </p:nvSpPr>
        <p:spPr>
          <a:xfrm>
            <a:off x="7864842" y="3793858"/>
            <a:ext cx="1130684" cy="466954"/>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7. </a:t>
            </a:r>
            <a:r>
              <a:rPr lang="en-NZ" sz="800" dirty="0">
                <a:solidFill>
                  <a:prstClr val="black"/>
                </a:solidFill>
                <a:latin typeface="Aptos" panose="02110004020202020204"/>
              </a:rPr>
              <a:t>Record assessment information in OBIR Web App</a:t>
            </a:r>
            <a:endPar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6" name="Rectangle 35">
            <a:extLst>
              <a:ext uri="{FF2B5EF4-FFF2-40B4-BE49-F238E27FC236}">
                <a16:creationId xmlns:a16="http://schemas.microsoft.com/office/drawing/2014/main" id="{F54D1289-4CB7-53F6-C731-5FE15C159FD2}"/>
              </a:ext>
            </a:extLst>
          </p:cNvPr>
          <p:cNvSpPr/>
          <p:nvPr/>
        </p:nvSpPr>
        <p:spPr>
          <a:xfrm>
            <a:off x="9696800" y="3784756"/>
            <a:ext cx="910944" cy="552893"/>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8. Confirm information with the disabled person</a:t>
            </a:r>
          </a:p>
        </p:txBody>
      </p:sp>
      <p:sp>
        <p:nvSpPr>
          <p:cNvPr id="38" name="Diamond 37">
            <a:extLst>
              <a:ext uri="{FF2B5EF4-FFF2-40B4-BE49-F238E27FC236}">
                <a16:creationId xmlns:a16="http://schemas.microsoft.com/office/drawing/2014/main" id="{D5F19EEE-44F5-E6DA-02B6-9E36BBB1DA0B}"/>
              </a:ext>
            </a:extLst>
          </p:cNvPr>
          <p:cNvSpPr/>
          <p:nvPr/>
        </p:nvSpPr>
        <p:spPr>
          <a:xfrm>
            <a:off x="10031213" y="1737149"/>
            <a:ext cx="264695" cy="296779"/>
          </a:xfrm>
          <a:prstGeom prst="diamond">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9" name="Rectangle 38">
            <a:extLst>
              <a:ext uri="{FF2B5EF4-FFF2-40B4-BE49-F238E27FC236}">
                <a16:creationId xmlns:a16="http://schemas.microsoft.com/office/drawing/2014/main" id="{03659093-7F88-2A3D-7AD9-C4D3FBB5FEB9}"/>
              </a:ext>
            </a:extLst>
          </p:cNvPr>
          <p:cNvSpPr/>
          <p:nvPr/>
        </p:nvSpPr>
        <p:spPr>
          <a:xfrm>
            <a:off x="10964420" y="3784756"/>
            <a:ext cx="756124" cy="552893"/>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9. Confirm </a:t>
            </a:r>
            <a:r>
              <a:rPr lang="en-NZ" sz="800" dirty="0">
                <a:solidFill>
                  <a:prstClr val="black"/>
                </a:solidFill>
                <a:latin typeface="Aptos" panose="02110004020202020204"/>
              </a:rPr>
              <a:t>n</a:t>
            </a:r>
            <a:r>
              <a:rPr kumimoji="0" lang="en-NZ" sz="800" b="0" i="0" u="none" strike="noStrike" kern="1200" cap="none" spc="0" normalizeH="0" baseline="0" noProof="0" dirty="0" err="1">
                <a:ln>
                  <a:noFill/>
                </a:ln>
                <a:solidFill>
                  <a:prstClr val="black"/>
                </a:solidFill>
                <a:effectLst/>
                <a:uLnTx/>
                <a:uFillTx/>
                <a:latin typeface="Aptos" panose="02110004020202020204"/>
                <a:ea typeface="+mn-ea"/>
                <a:cs typeface="+mn-cs"/>
              </a:rPr>
              <a:t>eeds</a:t>
            </a: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 assessment in Socrates</a:t>
            </a:r>
          </a:p>
        </p:txBody>
      </p:sp>
      <p:cxnSp>
        <p:nvCxnSpPr>
          <p:cNvPr id="40" name="Connector: Elbow 39">
            <a:extLst>
              <a:ext uri="{FF2B5EF4-FFF2-40B4-BE49-F238E27FC236}">
                <a16:creationId xmlns:a16="http://schemas.microsoft.com/office/drawing/2014/main" id="{75DEF52F-EF72-2842-41B3-C34531AF5DCC}"/>
              </a:ext>
            </a:extLst>
          </p:cNvPr>
          <p:cNvCxnSpPr>
            <a:cxnSpLocks/>
            <a:stCxn id="17" idx="3"/>
            <a:endCxn id="33" idx="0"/>
          </p:cNvCxnSpPr>
          <p:nvPr/>
        </p:nvCxnSpPr>
        <p:spPr>
          <a:xfrm>
            <a:off x="2277592" y="2655667"/>
            <a:ext cx="1252958" cy="1194636"/>
          </a:xfrm>
          <a:prstGeom prst="bentConnector2">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B8F582A3-0142-D508-BB37-D8CCCC130055}"/>
              </a:ext>
            </a:extLst>
          </p:cNvPr>
          <p:cNvSpPr/>
          <p:nvPr/>
        </p:nvSpPr>
        <p:spPr>
          <a:xfrm>
            <a:off x="8146481" y="1781541"/>
            <a:ext cx="835100" cy="207997"/>
          </a:xfrm>
          <a:prstGeom prst="rect">
            <a:avLst/>
          </a:prstGeom>
          <a:solidFill>
            <a:schemeClr val="bg1"/>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Disagree with assessment</a:t>
            </a:r>
          </a:p>
        </p:txBody>
      </p:sp>
      <p:sp>
        <p:nvSpPr>
          <p:cNvPr id="46" name="Rectangle 45">
            <a:extLst>
              <a:ext uri="{FF2B5EF4-FFF2-40B4-BE49-F238E27FC236}">
                <a16:creationId xmlns:a16="http://schemas.microsoft.com/office/drawing/2014/main" id="{37941029-1F72-43EE-636D-972EE449AB7D}"/>
              </a:ext>
            </a:extLst>
          </p:cNvPr>
          <p:cNvSpPr/>
          <p:nvPr/>
        </p:nvSpPr>
        <p:spPr>
          <a:xfrm>
            <a:off x="10927305" y="1781541"/>
            <a:ext cx="830355" cy="207997"/>
          </a:xfrm>
          <a:prstGeom prst="rect">
            <a:avLst/>
          </a:prstGeom>
          <a:solidFill>
            <a:schemeClr val="bg1"/>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a:ln>
                  <a:noFill/>
                </a:ln>
                <a:solidFill>
                  <a:prstClr val="black"/>
                </a:solidFill>
                <a:effectLst/>
                <a:uLnTx/>
                <a:uFillTx/>
                <a:latin typeface="Aptos" panose="02110004020202020204"/>
                <a:ea typeface="+mn-ea"/>
                <a:cs typeface="+mn-cs"/>
              </a:rPr>
              <a:t>Agree with assessment</a:t>
            </a:r>
          </a:p>
        </p:txBody>
      </p:sp>
      <p:cxnSp>
        <p:nvCxnSpPr>
          <p:cNvPr id="50" name="Straight Arrow Connector 49">
            <a:extLst>
              <a:ext uri="{FF2B5EF4-FFF2-40B4-BE49-F238E27FC236}">
                <a16:creationId xmlns:a16="http://schemas.microsoft.com/office/drawing/2014/main" id="{45F873F3-7D0D-5C96-AE7B-71140E5C0CF0}"/>
              </a:ext>
            </a:extLst>
          </p:cNvPr>
          <p:cNvCxnSpPr>
            <a:cxnSpLocks/>
            <a:stCxn id="33" idx="3"/>
            <a:endCxn id="34" idx="1"/>
          </p:cNvCxnSpPr>
          <p:nvPr/>
        </p:nvCxnSpPr>
        <p:spPr>
          <a:xfrm>
            <a:off x="3996655" y="4083780"/>
            <a:ext cx="1774762"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B232FBB8-C17E-8B21-E9FC-D16C379D7ACC}"/>
              </a:ext>
            </a:extLst>
          </p:cNvPr>
          <p:cNvCxnSpPr>
            <a:cxnSpLocks/>
            <a:endCxn id="9" idx="1"/>
          </p:cNvCxnSpPr>
          <p:nvPr/>
        </p:nvCxnSpPr>
        <p:spPr>
          <a:xfrm>
            <a:off x="6539048" y="4061202"/>
            <a:ext cx="524259" cy="1112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8AA6F31E-1442-73CC-2D00-5B582EA6A5FD}"/>
              </a:ext>
            </a:extLst>
          </p:cNvPr>
          <p:cNvCxnSpPr>
            <a:cxnSpLocks/>
          </p:cNvCxnSpPr>
          <p:nvPr/>
        </p:nvCxnSpPr>
        <p:spPr>
          <a:xfrm flipV="1">
            <a:off x="9029514" y="4049913"/>
            <a:ext cx="667642" cy="1128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8" name="Connector: Elbow 67">
            <a:extLst>
              <a:ext uri="{FF2B5EF4-FFF2-40B4-BE49-F238E27FC236}">
                <a16:creationId xmlns:a16="http://schemas.microsoft.com/office/drawing/2014/main" id="{CA515A0A-7090-370A-D542-FB9E45FC08E2}"/>
              </a:ext>
            </a:extLst>
          </p:cNvPr>
          <p:cNvCxnSpPr>
            <a:cxnSpLocks/>
            <a:stCxn id="44" idx="1"/>
            <a:endCxn id="34" idx="0"/>
          </p:cNvCxnSpPr>
          <p:nvPr/>
        </p:nvCxnSpPr>
        <p:spPr>
          <a:xfrm rot="10800000" flipV="1">
            <a:off x="6156005" y="1885539"/>
            <a:ext cx="1990476" cy="1964763"/>
          </a:xfrm>
          <a:prstGeom prst="bentConnector2">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CA12095F-061A-33E3-548F-412D2CA42318}"/>
              </a:ext>
            </a:extLst>
          </p:cNvPr>
          <p:cNvCxnSpPr>
            <a:cxnSpLocks/>
            <a:stCxn id="36" idx="0"/>
            <a:endCxn id="38" idx="2"/>
          </p:cNvCxnSpPr>
          <p:nvPr/>
        </p:nvCxnSpPr>
        <p:spPr>
          <a:xfrm flipV="1">
            <a:off x="10152272" y="2033928"/>
            <a:ext cx="11289" cy="175082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C6A7E624-CAC9-2544-35B9-3ACBA118DDA8}"/>
              </a:ext>
            </a:extLst>
          </p:cNvPr>
          <p:cNvCxnSpPr>
            <a:cxnSpLocks/>
            <a:stCxn id="46" idx="2"/>
            <a:endCxn id="39" idx="0"/>
          </p:cNvCxnSpPr>
          <p:nvPr/>
        </p:nvCxnSpPr>
        <p:spPr>
          <a:xfrm flipH="1">
            <a:off x="11342482" y="1989538"/>
            <a:ext cx="1" cy="179521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6" name="Straight Arrow Connector 85">
            <a:extLst>
              <a:ext uri="{FF2B5EF4-FFF2-40B4-BE49-F238E27FC236}">
                <a16:creationId xmlns:a16="http://schemas.microsoft.com/office/drawing/2014/main" id="{9C280883-00EB-A7F4-55CC-F63FB98356FC}"/>
              </a:ext>
            </a:extLst>
          </p:cNvPr>
          <p:cNvCxnSpPr>
            <a:cxnSpLocks/>
            <a:stCxn id="38" idx="3"/>
            <a:endCxn id="46" idx="1"/>
          </p:cNvCxnSpPr>
          <p:nvPr/>
        </p:nvCxnSpPr>
        <p:spPr>
          <a:xfrm>
            <a:off x="10295908" y="1885539"/>
            <a:ext cx="631397"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5" name="Rectangle 94">
            <a:extLst>
              <a:ext uri="{FF2B5EF4-FFF2-40B4-BE49-F238E27FC236}">
                <a16:creationId xmlns:a16="http://schemas.microsoft.com/office/drawing/2014/main" id="{428150A1-619D-2D29-C411-348F5EE10CE3}"/>
              </a:ext>
            </a:extLst>
          </p:cNvPr>
          <p:cNvSpPr/>
          <p:nvPr/>
        </p:nvSpPr>
        <p:spPr>
          <a:xfrm>
            <a:off x="3017311" y="3807334"/>
            <a:ext cx="1025421" cy="576968"/>
          </a:xfrm>
          <a:prstGeom prst="rect">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6" name="Rectangle 95">
            <a:extLst>
              <a:ext uri="{FF2B5EF4-FFF2-40B4-BE49-F238E27FC236}">
                <a16:creationId xmlns:a16="http://schemas.microsoft.com/office/drawing/2014/main" id="{1AA36D7A-5DCE-CCAC-814B-B0EAF8D6EE06}"/>
              </a:ext>
            </a:extLst>
          </p:cNvPr>
          <p:cNvSpPr/>
          <p:nvPr/>
        </p:nvSpPr>
        <p:spPr>
          <a:xfrm>
            <a:off x="4773908" y="1709652"/>
            <a:ext cx="7052950" cy="324663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7" name="TextBox 96">
            <a:extLst>
              <a:ext uri="{FF2B5EF4-FFF2-40B4-BE49-F238E27FC236}">
                <a16:creationId xmlns:a16="http://schemas.microsoft.com/office/drawing/2014/main" id="{B8108218-B171-C633-6FF1-92917A0F2923}"/>
              </a:ext>
            </a:extLst>
          </p:cNvPr>
          <p:cNvSpPr txBox="1"/>
          <p:nvPr/>
        </p:nvSpPr>
        <p:spPr>
          <a:xfrm>
            <a:off x="2751966" y="4402458"/>
            <a:ext cx="1598927" cy="523220"/>
          </a:xfrm>
          <a:prstGeom prst="rect">
            <a:avLst/>
          </a:prstGeom>
          <a:noFill/>
        </p:spPr>
        <p:txBody>
          <a:bodyPr wrap="square" rtlCol="0">
            <a:spAutoFit/>
          </a:bodyPr>
          <a:lstStyle/>
          <a:p>
            <a:pPr algn="ctr"/>
            <a:r>
              <a:rPr lang="en-NZ" sz="140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Session 2: Pre-assessment</a:t>
            </a:r>
          </a:p>
        </p:txBody>
      </p:sp>
      <p:sp>
        <p:nvSpPr>
          <p:cNvPr id="98" name="TextBox 97">
            <a:extLst>
              <a:ext uri="{FF2B5EF4-FFF2-40B4-BE49-F238E27FC236}">
                <a16:creationId xmlns:a16="http://schemas.microsoft.com/office/drawing/2014/main" id="{1EC705A6-6D90-8269-2A76-948B4990591E}"/>
              </a:ext>
            </a:extLst>
          </p:cNvPr>
          <p:cNvSpPr txBox="1"/>
          <p:nvPr/>
        </p:nvSpPr>
        <p:spPr>
          <a:xfrm>
            <a:off x="8488234" y="4956290"/>
            <a:ext cx="3026735" cy="523220"/>
          </a:xfrm>
          <a:prstGeom prst="rect">
            <a:avLst/>
          </a:prstGeom>
          <a:noFill/>
        </p:spPr>
        <p:txBody>
          <a:bodyPr wrap="square" rtlCol="0">
            <a:spAutoFit/>
          </a:bodyPr>
          <a:lstStyle/>
          <a:p>
            <a:pPr algn="ctr"/>
            <a:r>
              <a:rPr lang="en-NZ" sz="1400" dirty="0">
                <a:solidFill>
                  <a:srgbClr val="FF0000"/>
                </a:solidFill>
                <a:latin typeface="Roboto" panose="02000000000000000000" pitchFamily="2" charset="0"/>
                <a:ea typeface="Roboto" panose="02000000000000000000" pitchFamily="2" charset="0"/>
                <a:cs typeface="Roboto" panose="02000000000000000000" pitchFamily="2" charset="0"/>
              </a:rPr>
              <a:t>Session 3: Enquiry/Assessment process</a:t>
            </a:r>
          </a:p>
        </p:txBody>
      </p:sp>
      <p:sp>
        <p:nvSpPr>
          <p:cNvPr id="9" name="Diamond 8">
            <a:extLst>
              <a:ext uri="{FF2B5EF4-FFF2-40B4-BE49-F238E27FC236}">
                <a16:creationId xmlns:a16="http://schemas.microsoft.com/office/drawing/2014/main" id="{1E916E07-A188-C000-38B6-4EEE69A71D3E}"/>
              </a:ext>
            </a:extLst>
          </p:cNvPr>
          <p:cNvSpPr/>
          <p:nvPr/>
        </p:nvSpPr>
        <p:spPr>
          <a:xfrm>
            <a:off x="7063307" y="3923933"/>
            <a:ext cx="308337" cy="296779"/>
          </a:xfrm>
          <a:prstGeom prst="diamond">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a:ln>
                <a:noFill/>
              </a:ln>
              <a:solidFill>
                <a:prstClr val="black"/>
              </a:solidFill>
              <a:effectLst/>
              <a:uLnTx/>
              <a:uFillTx/>
              <a:latin typeface="Aptos" panose="02110004020202020204"/>
              <a:ea typeface="+mn-ea"/>
              <a:cs typeface="+mn-cs"/>
            </a:endParaRPr>
          </a:p>
        </p:txBody>
      </p:sp>
      <p:cxnSp>
        <p:nvCxnSpPr>
          <p:cNvPr id="27" name="Straight Arrow Connector 26">
            <a:extLst>
              <a:ext uri="{FF2B5EF4-FFF2-40B4-BE49-F238E27FC236}">
                <a16:creationId xmlns:a16="http://schemas.microsoft.com/office/drawing/2014/main" id="{D6F84B90-6A72-76A6-A538-02952DE366F0}"/>
              </a:ext>
            </a:extLst>
          </p:cNvPr>
          <p:cNvCxnSpPr>
            <a:cxnSpLocks/>
          </p:cNvCxnSpPr>
          <p:nvPr/>
        </p:nvCxnSpPr>
        <p:spPr>
          <a:xfrm flipV="1">
            <a:off x="7356002" y="4072322"/>
            <a:ext cx="500565" cy="627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574F8255-FC19-0119-D8E1-A25B07C12146}"/>
              </a:ext>
            </a:extLst>
          </p:cNvPr>
          <p:cNvCxnSpPr>
            <a:cxnSpLocks/>
          </p:cNvCxnSpPr>
          <p:nvPr/>
        </p:nvCxnSpPr>
        <p:spPr>
          <a:xfrm>
            <a:off x="9009008" y="1891098"/>
            <a:ext cx="992594"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E750912F-07DD-F877-EBDF-7949E1EFDEF0}"/>
              </a:ext>
            </a:extLst>
          </p:cNvPr>
          <p:cNvCxnSpPr>
            <a:cxnSpLocks/>
            <a:stCxn id="36" idx="3"/>
            <a:endCxn id="39" idx="1"/>
          </p:cNvCxnSpPr>
          <p:nvPr/>
        </p:nvCxnSpPr>
        <p:spPr>
          <a:xfrm>
            <a:off x="10607744" y="4061203"/>
            <a:ext cx="356676"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99D2CBD0-8A3B-2870-1FF7-E4F19869E096}"/>
              </a:ext>
            </a:extLst>
          </p:cNvPr>
          <p:cNvSpPr txBox="1"/>
          <p:nvPr/>
        </p:nvSpPr>
        <p:spPr>
          <a:xfrm>
            <a:off x="7160779" y="3821779"/>
            <a:ext cx="788999" cy="184666"/>
          </a:xfrm>
          <a:prstGeom prst="rect">
            <a:avLst/>
          </a:prstGeom>
          <a:noFill/>
        </p:spPr>
        <p:txBody>
          <a:bodyPr wrap="none" rtlCol="0">
            <a:spAutoFit/>
          </a:bodyPr>
          <a:lstStyle/>
          <a:p>
            <a:r>
              <a:rPr lang="mi-NZ" sz="600" dirty="0" err="1"/>
              <a:t>Non</a:t>
            </a:r>
            <a:r>
              <a:rPr lang="mi-NZ" sz="600" dirty="0"/>
              <a:t> - </a:t>
            </a:r>
            <a:r>
              <a:rPr lang="mi-NZ" sz="600" dirty="0" err="1"/>
              <a:t>Residential</a:t>
            </a:r>
            <a:r>
              <a:rPr lang="mi-NZ" sz="600" dirty="0"/>
              <a:t>?</a:t>
            </a:r>
            <a:endParaRPr lang="en-NZ" sz="600" dirty="0"/>
          </a:p>
        </p:txBody>
      </p:sp>
      <p:sp>
        <p:nvSpPr>
          <p:cNvPr id="59" name="Rectangle: Rounded Corners 58">
            <a:extLst>
              <a:ext uri="{FF2B5EF4-FFF2-40B4-BE49-F238E27FC236}">
                <a16:creationId xmlns:a16="http://schemas.microsoft.com/office/drawing/2014/main" id="{E9044F5B-BA8C-9B80-1977-4F3EB8CC100C}"/>
              </a:ext>
            </a:extLst>
          </p:cNvPr>
          <p:cNvSpPr/>
          <p:nvPr/>
        </p:nvSpPr>
        <p:spPr>
          <a:xfrm>
            <a:off x="7973338" y="4461635"/>
            <a:ext cx="1130683" cy="354313"/>
          </a:xfrm>
          <a:prstGeom prst="roundRect">
            <a:avLst>
              <a:gd name="adj" fmla="val 50000"/>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700" b="0" i="1" u="none" strike="noStrike" kern="1200" cap="none" spc="0" normalizeH="0" baseline="0" noProof="0" dirty="0">
                <a:ln>
                  <a:noFill/>
                </a:ln>
                <a:solidFill>
                  <a:prstClr val="black"/>
                </a:solidFill>
                <a:effectLst/>
                <a:uLnTx/>
                <a:uFillTx/>
                <a:latin typeface="Aptos" panose="02110004020202020204"/>
                <a:ea typeface="+mn-ea"/>
                <a:cs typeface="+mn-cs"/>
              </a:rPr>
              <a:t>7b. Complete residential Pricing Tools (BAT &amp; GPT</a:t>
            </a:r>
          </a:p>
        </p:txBody>
      </p:sp>
      <p:cxnSp>
        <p:nvCxnSpPr>
          <p:cNvPr id="63" name="Connector: Elbow 62">
            <a:extLst>
              <a:ext uri="{FF2B5EF4-FFF2-40B4-BE49-F238E27FC236}">
                <a16:creationId xmlns:a16="http://schemas.microsoft.com/office/drawing/2014/main" id="{96239724-2C06-871E-8918-030980196E14}"/>
              </a:ext>
            </a:extLst>
          </p:cNvPr>
          <p:cNvCxnSpPr>
            <a:stCxn id="9" idx="2"/>
          </p:cNvCxnSpPr>
          <p:nvPr/>
        </p:nvCxnSpPr>
        <p:spPr>
          <a:xfrm rot="16200000" flipH="1">
            <a:off x="7382231" y="4055956"/>
            <a:ext cx="426351" cy="755861"/>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64" name="TextBox 63">
            <a:extLst>
              <a:ext uri="{FF2B5EF4-FFF2-40B4-BE49-F238E27FC236}">
                <a16:creationId xmlns:a16="http://schemas.microsoft.com/office/drawing/2014/main" id="{9033FAF0-2B5B-24A0-EABF-692309B47F88}"/>
              </a:ext>
            </a:extLst>
          </p:cNvPr>
          <p:cNvSpPr txBox="1"/>
          <p:nvPr/>
        </p:nvSpPr>
        <p:spPr>
          <a:xfrm>
            <a:off x="7344556" y="4461635"/>
            <a:ext cx="593432" cy="184666"/>
          </a:xfrm>
          <a:prstGeom prst="rect">
            <a:avLst/>
          </a:prstGeom>
          <a:noFill/>
        </p:spPr>
        <p:txBody>
          <a:bodyPr wrap="none" rtlCol="0">
            <a:spAutoFit/>
          </a:bodyPr>
          <a:lstStyle/>
          <a:p>
            <a:r>
              <a:rPr lang="mi-NZ" sz="600" dirty="0" err="1"/>
              <a:t>Residential</a:t>
            </a:r>
            <a:r>
              <a:rPr lang="mi-NZ" sz="600" dirty="0"/>
              <a:t>?</a:t>
            </a:r>
            <a:endParaRPr lang="en-NZ" sz="600" dirty="0"/>
          </a:p>
        </p:txBody>
      </p:sp>
    </p:spTree>
    <p:extLst>
      <p:ext uri="{BB962C8B-B14F-4D97-AF65-F5344CB8AC3E}">
        <p14:creationId xmlns:p14="http://schemas.microsoft.com/office/powerpoint/2010/main" val="29020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P spid="97" grpId="0"/>
      <p:bldP spid="9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113C8-D287-C9FB-D91D-8BCCACEE05D0}"/>
              </a:ext>
            </a:extLst>
          </p:cNvPr>
          <p:cNvSpPr>
            <a:spLocks noGrp="1"/>
          </p:cNvSpPr>
          <p:nvPr>
            <p:ph type="title"/>
          </p:nvPr>
        </p:nvSpPr>
        <p:spPr/>
        <p:txBody>
          <a:bodyPr>
            <a:normAutofit fontScale="90000"/>
          </a:bodyPr>
          <a:lstStyle/>
          <a:p>
            <a:r>
              <a:rPr lang="en-NZ"/>
              <a:t>What is changing in February for assessment?</a:t>
            </a:r>
          </a:p>
        </p:txBody>
      </p:sp>
      <p:sp>
        <p:nvSpPr>
          <p:cNvPr id="3" name="Content Placeholder 2">
            <a:extLst>
              <a:ext uri="{FF2B5EF4-FFF2-40B4-BE49-F238E27FC236}">
                <a16:creationId xmlns:a16="http://schemas.microsoft.com/office/drawing/2014/main" id="{99E82584-8552-4AF5-7E6E-2E53146CFF3D}"/>
              </a:ext>
            </a:extLst>
          </p:cNvPr>
          <p:cNvSpPr>
            <a:spLocks noGrp="1"/>
          </p:cNvSpPr>
          <p:nvPr>
            <p:ph idx="1"/>
          </p:nvPr>
        </p:nvSpPr>
        <p:spPr>
          <a:xfrm>
            <a:off x="239349" y="1203754"/>
            <a:ext cx="8917351" cy="4715516"/>
          </a:xfrm>
        </p:spPr>
        <p:txBody>
          <a:bodyPr>
            <a:normAutofit/>
          </a:bodyPr>
          <a:lstStyle/>
          <a:p>
            <a:pPr>
              <a:spcAft>
                <a:spcPts val="1200"/>
              </a:spcAft>
            </a:pPr>
            <a:r>
              <a:rPr lang="en-NZ" sz="2400">
                <a:solidFill>
                  <a:srgbClr val="000000"/>
                </a:solidFill>
                <a:latin typeface="Roboto" panose="02000000000000000000" pitchFamily="2" charset="0"/>
              </a:rPr>
              <a:t>A new nationally standard assessment tool and process for new users of disability support services, including a carers/whānau component, that captures information to ensure funding is linked to disability need. This will require needs assessment questions to be recorded in a different way to what you are used to.  </a:t>
            </a:r>
          </a:p>
          <a:p>
            <a:pPr>
              <a:spcAft>
                <a:spcPts val="1200"/>
              </a:spcAft>
            </a:pPr>
            <a:r>
              <a:rPr lang="en-NZ" sz="2400">
                <a:solidFill>
                  <a:srgbClr val="000000"/>
                </a:solidFill>
                <a:latin typeface="Roboto" panose="02000000000000000000" pitchFamily="2" charset="0"/>
              </a:rPr>
              <a:t>A new web application – </a:t>
            </a:r>
            <a:r>
              <a:rPr lang="en-NZ" sz="2400">
                <a:solidFill>
                  <a:srgbClr val="5C991F"/>
                </a:solidFill>
                <a:latin typeface="Roboto" panose="02000000000000000000" pitchFamily="2" charset="0"/>
              </a:rPr>
              <a:t>the OBIR (outcome-based indicative range) Web App</a:t>
            </a:r>
            <a:r>
              <a:rPr lang="en-NZ" sz="2400">
                <a:solidFill>
                  <a:srgbClr val="000000"/>
                </a:solidFill>
                <a:latin typeface="Roboto" panose="02000000000000000000" pitchFamily="2" charset="0"/>
              </a:rPr>
              <a:t> – will be used to capture and record the information from the needs assessment interview.</a:t>
            </a:r>
          </a:p>
        </p:txBody>
      </p:sp>
      <p:pic>
        <p:nvPicPr>
          <p:cNvPr id="3074" name="Picture 2">
            <a:extLst>
              <a:ext uri="{FF2B5EF4-FFF2-40B4-BE49-F238E27FC236}">
                <a16:creationId xmlns:a16="http://schemas.microsoft.com/office/drawing/2014/main" id="{9D1582C9-10A1-AA60-088A-81491B4E37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1350" y="1703599"/>
            <a:ext cx="2266950" cy="3450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17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F3113-147D-0483-8B1A-7C78ABED0CA2}"/>
              </a:ext>
            </a:extLst>
          </p:cNvPr>
          <p:cNvSpPr>
            <a:spLocks noGrp="1"/>
          </p:cNvSpPr>
          <p:nvPr>
            <p:ph type="title"/>
          </p:nvPr>
        </p:nvSpPr>
        <p:spPr/>
        <p:txBody>
          <a:bodyPr>
            <a:normAutofit fontScale="90000"/>
          </a:bodyPr>
          <a:lstStyle/>
          <a:p>
            <a:r>
              <a:rPr lang="en-NZ"/>
              <a:t>What is </a:t>
            </a:r>
            <a:r>
              <a:rPr lang="en-NZ" u="sng"/>
              <a:t>not</a:t>
            </a:r>
            <a:r>
              <a:rPr lang="en-NZ"/>
              <a:t> changing?</a:t>
            </a:r>
          </a:p>
        </p:txBody>
      </p:sp>
      <p:sp>
        <p:nvSpPr>
          <p:cNvPr id="3" name="Content Placeholder 2">
            <a:extLst>
              <a:ext uri="{FF2B5EF4-FFF2-40B4-BE49-F238E27FC236}">
                <a16:creationId xmlns:a16="http://schemas.microsoft.com/office/drawing/2014/main" id="{9B12DB88-23E9-5DD8-3972-CF509471CE88}"/>
              </a:ext>
            </a:extLst>
          </p:cNvPr>
          <p:cNvSpPr>
            <a:spLocks noGrp="1"/>
          </p:cNvSpPr>
          <p:nvPr>
            <p:ph idx="1"/>
          </p:nvPr>
        </p:nvSpPr>
        <p:spPr>
          <a:xfrm>
            <a:off x="239349" y="1203754"/>
            <a:ext cx="11400963" cy="4715516"/>
          </a:xfrm>
        </p:spPr>
        <p:txBody>
          <a:bodyPr>
            <a:normAutofit lnSpcReduction="10000"/>
          </a:bodyPr>
          <a:lstStyle/>
          <a:p>
            <a:pPr>
              <a:spcAft>
                <a:spcPts val="1200"/>
              </a:spcAft>
            </a:pPr>
            <a:r>
              <a:rPr lang="en-NZ" sz="2000" b="1">
                <a:solidFill>
                  <a:schemeClr val="accent6"/>
                </a:solidFill>
                <a:latin typeface="Roboto" panose="02000000000000000000" pitchFamily="2" charset="0"/>
                <a:ea typeface="Roboto" panose="02000000000000000000" pitchFamily="2" charset="0"/>
                <a:cs typeface="Roboto" panose="02000000000000000000" pitchFamily="2" charset="0"/>
              </a:rPr>
              <a:t>Eligibility criteria​: </a:t>
            </a:r>
            <a:r>
              <a:rPr lang="en-NZ" sz="2000">
                <a:latin typeface="Roboto" panose="02000000000000000000" pitchFamily="2" charset="0"/>
                <a:ea typeface="Roboto" panose="02000000000000000000" pitchFamily="2" charset="0"/>
                <a:cs typeface="Roboto" panose="02000000000000000000" pitchFamily="2" charset="0"/>
              </a:rPr>
              <a:t>The criteria for who can access DSS remain the same. Disabled people being supported will continue to receive the same level of choice for support and/or a service provider that best suits their needs.​ The single source of truth for eligibility criteria is published on the DSS website.</a:t>
            </a:r>
          </a:p>
          <a:p>
            <a:pPr>
              <a:spcAft>
                <a:spcPts val="1200"/>
              </a:spcAft>
            </a:pPr>
            <a:r>
              <a:rPr lang="en-NZ" sz="2000" b="1">
                <a:solidFill>
                  <a:schemeClr val="accent6"/>
                </a:solidFill>
                <a:latin typeface="Roboto" panose="02000000000000000000" pitchFamily="2" charset="0"/>
                <a:ea typeface="Roboto" panose="02000000000000000000" pitchFamily="2" charset="0"/>
                <a:cs typeface="Roboto" panose="02000000000000000000" pitchFamily="2" charset="0"/>
              </a:rPr>
              <a:t>Referral process and systems:</a:t>
            </a:r>
            <a:r>
              <a:rPr lang="en-NZ" sz="2000" b="1">
                <a:latin typeface="Roboto" panose="02000000000000000000" pitchFamily="2" charset="0"/>
                <a:ea typeface="Roboto" panose="02000000000000000000" pitchFamily="2" charset="0"/>
                <a:cs typeface="Roboto" panose="02000000000000000000" pitchFamily="2" charset="0"/>
              </a:rPr>
              <a:t>​ </a:t>
            </a:r>
            <a:r>
              <a:rPr lang="en-NZ" sz="2000">
                <a:latin typeface="Roboto" panose="02000000000000000000" pitchFamily="2" charset="0"/>
                <a:ea typeface="Roboto" panose="02000000000000000000" pitchFamily="2" charset="0"/>
                <a:cs typeface="Roboto" panose="02000000000000000000" pitchFamily="2" charset="0"/>
              </a:rPr>
              <a:t>The current referral process and use of Socrates for referrals for People who are new to disability support services (steps 1-4 on the process map) is not changing.</a:t>
            </a:r>
          </a:p>
          <a:p>
            <a:pPr>
              <a:spcAft>
                <a:spcPts val="1200"/>
              </a:spcAft>
            </a:pPr>
            <a:r>
              <a:rPr lang="en-NZ" sz="2000" b="1">
                <a:solidFill>
                  <a:schemeClr val="accent6"/>
                </a:solidFill>
                <a:latin typeface="Roboto" panose="02000000000000000000" pitchFamily="2" charset="0"/>
                <a:ea typeface="Roboto" panose="02000000000000000000" pitchFamily="2" charset="0"/>
                <a:cs typeface="Roboto" panose="02000000000000000000" pitchFamily="2" charset="0"/>
              </a:rPr>
              <a:t>Assessment timeframes:</a:t>
            </a:r>
            <a:r>
              <a:rPr lang="en-NZ" sz="2000">
                <a:latin typeface="Roboto" panose="02000000000000000000" pitchFamily="2" charset="0"/>
                <a:ea typeface="Roboto" panose="02000000000000000000" pitchFamily="2" charset="0"/>
                <a:cs typeface="Roboto" panose="02000000000000000000" pitchFamily="2" charset="0"/>
              </a:rPr>
              <a:t>​ The timing for initial assessments for disabled people being supported and the process for urgent reassessments remain consistent with current practice. NASCs/EGL sites are required to continue to prioritise required assessments</a:t>
            </a:r>
          </a:p>
          <a:p>
            <a:pPr>
              <a:spcAft>
                <a:spcPts val="1200"/>
              </a:spcAft>
            </a:pPr>
            <a:r>
              <a:rPr lang="en-NZ" sz="2000" b="1">
                <a:solidFill>
                  <a:schemeClr val="accent6"/>
                </a:solidFill>
                <a:latin typeface="Roboto" panose="02000000000000000000" pitchFamily="2" charset="0"/>
                <a:ea typeface="Roboto" panose="02000000000000000000" pitchFamily="2" charset="0"/>
                <a:cs typeface="Roboto" panose="02000000000000000000" pitchFamily="2" charset="0"/>
              </a:rPr>
              <a:t>Holistic assessments remain optional:</a:t>
            </a:r>
            <a:r>
              <a:rPr lang="en-NZ" sz="2000" b="1">
                <a:latin typeface="Roboto" panose="02000000000000000000" pitchFamily="2" charset="0"/>
                <a:ea typeface="Roboto" panose="02000000000000000000" pitchFamily="2" charset="0"/>
                <a:cs typeface="Roboto" panose="02000000000000000000" pitchFamily="2" charset="0"/>
              </a:rPr>
              <a:t>​ </a:t>
            </a:r>
            <a:r>
              <a:rPr lang="en-NZ" sz="2000">
                <a:latin typeface="Roboto" panose="02000000000000000000" pitchFamily="2" charset="0"/>
                <a:ea typeface="Roboto" panose="02000000000000000000" pitchFamily="2" charset="0"/>
                <a:cs typeface="Roboto" panose="02000000000000000000" pitchFamily="2" charset="0"/>
              </a:rPr>
              <a:t>Broader assessments (e.g., life goals, non-DSS funded activities in the community) can still be completed, but are not compulsory. </a:t>
            </a:r>
            <a:r>
              <a:rPr lang="en-NZ" sz="2000" b="1">
                <a:latin typeface="Roboto" panose="02000000000000000000" pitchFamily="2" charset="0"/>
                <a:ea typeface="Roboto" panose="02000000000000000000" pitchFamily="2" charset="0"/>
                <a:cs typeface="Roboto" panose="02000000000000000000" pitchFamily="2" charset="0"/>
              </a:rPr>
              <a:t>​</a:t>
            </a:r>
            <a:r>
              <a:rPr lang="en-NZ" sz="2000">
                <a:latin typeface="Roboto" panose="02000000000000000000" pitchFamily="2" charset="0"/>
                <a:ea typeface="Roboto" panose="02000000000000000000" pitchFamily="2" charset="0"/>
                <a:cs typeface="Roboto" panose="02000000000000000000" pitchFamily="2" charset="0"/>
              </a:rPr>
              <a:t>However the standardised assessment components </a:t>
            </a:r>
            <a:r>
              <a:rPr lang="en-NZ" sz="2000" u="sng">
                <a:latin typeface="Roboto" panose="02000000000000000000" pitchFamily="2" charset="0"/>
                <a:ea typeface="Roboto" panose="02000000000000000000" pitchFamily="2" charset="0"/>
                <a:cs typeface="Roboto" panose="02000000000000000000" pitchFamily="2" charset="0"/>
              </a:rPr>
              <a:t>must</a:t>
            </a:r>
            <a:r>
              <a:rPr lang="en-NZ" sz="2000">
                <a:latin typeface="Roboto" panose="02000000000000000000" pitchFamily="2" charset="0"/>
                <a:ea typeface="Roboto" panose="02000000000000000000" pitchFamily="2" charset="0"/>
                <a:cs typeface="Roboto" panose="02000000000000000000" pitchFamily="2" charset="0"/>
              </a:rPr>
              <a:t> be entered in all cases. We will talk through these components in this session.</a:t>
            </a:r>
          </a:p>
        </p:txBody>
      </p:sp>
    </p:spTree>
    <p:extLst>
      <p:ext uri="{BB962C8B-B14F-4D97-AF65-F5344CB8AC3E}">
        <p14:creationId xmlns:p14="http://schemas.microsoft.com/office/powerpoint/2010/main" val="241154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40061-2C40-2A54-2B36-B14C2851CB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29CFD6-9E5B-6FB3-350B-BC8F509A575C}"/>
              </a:ext>
            </a:extLst>
          </p:cNvPr>
          <p:cNvSpPr>
            <a:spLocks noGrp="1"/>
          </p:cNvSpPr>
          <p:nvPr>
            <p:ph type="title"/>
          </p:nvPr>
        </p:nvSpPr>
        <p:spPr/>
        <p:txBody>
          <a:bodyPr/>
          <a:lstStyle/>
          <a:p>
            <a:r>
              <a:rPr lang="en-NZ"/>
              <a:t>Why are we changing?</a:t>
            </a:r>
          </a:p>
        </p:txBody>
      </p:sp>
      <p:sp>
        <p:nvSpPr>
          <p:cNvPr id="3" name="Content Placeholder 2">
            <a:extLst>
              <a:ext uri="{FF2B5EF4-FFF2-40B4-BE49-F238E27FC236}">
                <a16:creationId xmlns:a16="http://schemas.microsoft.com/office/drawing/2014/main" id="{1C62455C-F693-6EFF-49B5-947B1BC7ED95}"/>
              </a:ext>
            </a:extLst>
          </p:cNvPr>
          <p:cNvSpPr>
            <a:spLocks noGrp="1"/>
          </p:cNvSpPr>
          <p:nvPr>
            <p:ph idx="1"/>
          </p:nvPr>
        </p:nvSpPr>
        <p:spPr>
          <a:xfrm>
            <a:off x="350874" y="1332201"/>
            <a:ext cx="11472826" cy="4715516"/>
          </a:xfrm>
        </p:spPr>
        <p:txBody>
          <a:bodyPr/>
          <a:lstStyle/>
          <a:p>
            <a:pPr>
              <a:lnSpc>
                <a:spcPct val="150000"/>
              </a:lnSpc>
              <a:buClr>
                <a:srgbClr val="5C991F"/>
              </a:buClr>
              <a:buFont typeface="Wingdings" panose="05000000000000000000" pitchFamily="2" charset="2"/>
              <a:buChar char="ü"/>
            </a:pPr>
            <a:r>
              <a:rPr lang="en-NZ" sz="2400">
                <a:latin typeface="Roboto" panose="02000000000000000000" pitchFamily="2" charset="0"/>
                <a:ea typeface="Roboto" panose="02000000000000000000" pitchFamily="2" charset="0"/>
                <a:cs typeface="Roboto" panose="02000000000000000000" pitchFamily="2" charset="0"/>
              </a:rPr>
              <a:t>More comprehensive and consistent way to assess support needs and allocations for disabled people</a:t>
            </a:r>
          </a:p>
          <a:p>
            <a:pPr>
              <a:lnSpc>
                <a:spcPct val="150000"/>
              </a:lnSpc>
              <a:buClr>
                <a:srgbClr val="5C991F"/>
              </a:buClr>
              <a:buFont typeface="Wingdings" panose="05000000000000000000" pitchFamily="2" charset="2"/>
              <a:buChar char="ü"/>
            </a:pPr>
            <a:r>
              <a:rPr lang="en-NZ" sz="2400">
                <a:latin typeface="Roboto" panose="02000000000000000000" pitchFamily="2" charset="0"/>
                <a:ea typeface="Roboto" panose="02000000000000000000" pitchFamily="2" charset="0"/>
                <a:cs typeface="Roboto" panose="02000000000000000000" pitchFamily="2" charset="0"/>
              </a:rPr>
              <a:t>Support meaningful conversations with disabled people, their whānau and carers</a:t>
            </a:r>
          </a:p>
          <a:p>
            <a:pPr>
              <a:lnSpc>
                <a:spcPct val="150000"/>
              </a:lnSpc>
              <a:buClr>
                <a:srgbClr val="5C991F"/>
              </a:buClr>
              <a:buFont typeface="Wingdings" panose="05000000000000000000" pitchFamily="2" charset="2"/>
              <a:buChar char="ü"/>
            </a:pPr>
            <a:r>
              <a:rPr lang="en-NZ" sz="2400">
                <a:latin typeface="Roboto" panose="02000000000000000000" pitchFamily="2" charset="0"/>
                <a:ea typeface="Roboto" panose="02000000000000000000" pitchFamily="2" charset="0"/>
                <a:cs typeface="Roboto" panose="02000000000000000000" pitchFamily="2" charset="0"/>
              </a:rPr>
              <a:t>Ensure fairness and consistency: </a:t>
            </a:r>
            <a:r>
              <a:rPr lang="en-NZ" sz="2400">
                <a:latin typeface="Arial Mäori"/>
              </a:rPr>
              <a:t>One standard set of information gathered for all new disabled people being supported regardless of access point, to reduce variability and inequity</a:t>
            </a:r>
            <a:endParaRPr lang="en-NZ" sz="2400">
              <a:latin typeface="Roboto" panose="02000000000000000000" pitchFamily="2" charset="0"/>
              <a:ea typeface="Roboto" panose="02000000000000000000" pitchFamily="2" charset="0"/>
              <a:cs typeface="Roboto" panose="02000000000000000000" pitchFamily="2" charset="0"/>
            </a:endParaRPr>
          </a:p>
          <a:p>
            <a:pPr>
              <a:buFont typeface="Wingdings" panose="05000000000000000000" pitchFamily="2" charset="2"/>
              <a:buChar char="ü"/>
            </a:pPr>
            <a:endParaRPr lang="en-NZ" sz="2400" b="1">
              <a:latin typeface="Roboto" panose="02000000000000000000" pitchFamily="2" charset="0"/>
              <a:ea typeface="Roboto" panose="02000000000000000000" pitchFamily="2" charset="0"/>
              <a:cs typeface="Roboto" panose="02000000000000000000" pitchFamily="2" charset="0"/>
            </a:endParaRPr>
          </a:p>
          <a:p>
            <a:pPr marL="0" indent="0">
              <a:buNone/>
            </a:pPr>
            <a:endParaRPr lang="en-NZ" sz="240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2533362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EAF53-B004-212B-34AD-F2C3EDA14AF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19FA7C3-B42A-D2BB-1E40-95BF919251C3}"/>
              </a:ext>
            </a:extLst>
          </p:cNvPr>
          <p:cNvSpPr>
            <a:spLocks noGrp="1"/>
          </p:cNvSpPr>
          <p:nvPr>
            <p:ph type="title"/>
          </p:nvPr>
        </p:nvSpPr>
        <p:spPr>
          <a:xfrm>
            <a:off x="334962" y="2184400"/>
            <a:ext cx="7615237" cy="3268132"/>
          </a:xfrm>
        </p:spPr>
        <p:txBody>
          <a:bodyPr anchor="ctr"/>
          <a:lstStyle/>
          <a:p>
            <a:r>
              <a:rPr lang="en-US"/>
              <a:t>Enquiry/Assessment process</a:t>
            </a:r>
            <a:endParaRPr lang="en-NZ"/>
          </a:p>
        </p:txBody>
      </p:sp>
    </p:spTree>
    <p:extLst>
      <p:ext uri="{BB962C8B-B14F-4D97-AF65-F5344CB8AC3E}">
        <p14:creationId xmlns:p14="http://schemas.microsoft.com/office/powerpoint/2010/main" val="22595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4F0A2-4A43-8B6B-167E-D3E701407F3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89512C5-6D48-3930-1CB9-A561C8B7ABBE}"/>
              </a:ext>
            </a:extLst>
          </p:cNvPr>
          <p:cNvSpPr>
            <a:spLocks noGrp="1"/>
          </p:cNvSpPr>
          <p:nvPr>
            <p:ph type="title"/>
          </p:nvPr>
        </p:nvSpPr>
        <p:spPr>
          <a:xfrm>
            <a:off x="334962" y="2184400"/>
            <a:ext cx="7962877" cy="3268132"/>
          </a:xfrm>
        </p:spPr>
        <p:txBody>
          <a:bodyPr anchor="ctr"/>
          <a:lstStyle/>
          <a:p>
            <a:r>
              <a:rPr lang="en-US"/>
              <a:t>Background: Transformation Journey</a:t>
            </a:r>
            <a:endParaRPr lang="en-NZ" i="1"/>
          </a:p>
        </p:txBody>
      </p:sp>
    </p:spTree>
    <p:extLst>
      <p:ext uri="{BB962C8B-B14F-4D97-AF65-F5344CB8AC3E}">
        <p14:creationId xmlns:p14="http://schemas.microsoft.com/office/powerpoint/2010/main" val="118782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92E90-DFB0-FAA9-2A9D-A4086E3B07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66B175-E082-EAF2-4C9B-BFC3D23D328E}"/>
              </a:ext>
            </a:extLst>
          </p:cNvPr>
          <p:cNvSpPr>
            <a:spLocks noGrp="1"/>
          </p:cNvSpPr>
          <p:nvPr>
            <p:ph type="title"/>
          </p:nvPr>
        </p:nvSpPr>
        <p:spPr/>
        <p:txBody>
          <a:bodyPr>
            <a:normAutofit fontScale="90000"/>
          </a:bodyPr>
          <a:lstStyle/>
          <a:p>
            <a:r>
              <a:rPr lang="en-NZ"/>
              <a:t>New referral and assessment process</a:t>
            </a:r>
          </a:p>
        </p:txBody>
      </p:sp>
      <p:graphicFrame>
        <p:nvGraphicFramePr>
          <p:cNvPr id="3" name="Table 2">
            <a:extLst>
              <a:ext uri="{FF2B5EF4-FFF2-40B4-BE49-F238E27FC236}">
                <a16:creationId xmlns:a16="http://schemas.microsoft.com/office/drawing/2014/main" id="{88B8B183-E977-565D-0183-124A532DA68D}"/>
              </a:ext>
            </a:extLst>
          </p:cNvPr>
          <p:cNvGraphicFramePr>
            <a:graphicFrameLocks/>
          </p:cNvGraphicFramePr>
          <p:nvPr/>
        </p:nvGraphicFramePr>
        <p:xfrm>
          <a:off x="520995" y="1022725"/>
          <a:ext cx="11270513" cy="4952774"/>
        </p:xfrm>
        <a:graphic>
          <a:graphicData uri="http://schemas.openxmlformats.org/drawingml/2006/table">
            <a:tbl>
              <a:tblPr firstRow="1" bandRow="1">
                <a:tableStyleId>{5C22544A-7EE6-4342-B048-85BDC9FD1C3A}</a:tableStyleId>
              </a:tblPr>
              <a:tblGrid>
                <a:gridCol w="765162">
                  <a:extLst>
                    <a:ext uri="{9D8B030D-6E8A-4147-A177-3AD203B41FA5}">
                      <a16:colId xmlns:a16="http://schemas.microsoft.com/office/drawing/2014/main" val="2916863318"/>
                    </a:ext>
                  </a:extLst>
                </a:gridCol>
                <a:gridCol w="1332865">
                  <a:extLst>
                    <a:ext uri="{9D8B030D-6E8A-4147-A177-3AD203B41FA5}">
                      <a16:colId xmlns:a16="http://schemas.microsoft.com/office/drawing/2014/main" val="3393952260"/>
                    </a:ext>
                  </a:extLst>
                </a:gridCol>
                <a:gridCol w="9172486">
                  <a:extLst>
                    <a:ext uri="{9D8B030D-6E8A-4147-A177-3AD203B41FA5}">
                      <a16:colId xmlns:a16="http://schemas.microsoft.com/office/drawing/2014/main" val="4082688787"/>
                    </a:ext>
                  </a:extLst>
                </a:gridCol>
              </a:tblGrid>
              <a:tr h="305346">
                <a:tc gridSpan="3">
                  <a:txBody>
                    <a:bodyPr/>
                    <a:lstStyle/>
                    <a:p>
                      <a:r>
                        <a:rPr lang="en-NZ" sz="1400"/>
                        <a:t>NASC Referral to Service Coordination Process</a:t>
                      </a:r>
                    </a:p>
                  </a:txBody>
                  <a:tcPr>
                    <a:solidFill>
                      <a:srgbClr val="406228"/>
                    </a:solidFill>
                  </a:tcPr>
                </a:tc>
                <a:tc hMerge="1">
                  <a:txBody>
                    <a:bodyPr/>
                    <a:lstStyle/>
                    <a:p>
                      <a:endParaRPr lang="en-NZ"/>
                    </a:p>
                  </a:txBody>
                  <a:tcPr>
                    <a:solidFill>
                      <a:srgbClr val="406228"/>
                    </a:solidFill>
                  </a:tcPr>
                </a:tc>
                <a:tc hMerge="1">
                  <a:txBody>
                    <a:bodyPr/>
                    <a:lstStyle/>
                    <a:p>
                      <a:endParaRPr lang="en-NZ"/>
                    </a:p>
                  </a:txBody>
                  <a:tcPr>
                    <a:solidFill>
                      <a:srgbClr val="406228"/>
                    </a:solidFill>
                  </a:tcPr>
                </a:tc>
                <a:extLst>
                  <a:ext uri="{0D108BD9-81ED-4DB2-BD59-A6C34878D82A}">
                    <a16:rowId xmlns:a16="http://schemas.microsoft.com/office/drawing/2014/main" val="2641795107"/>
                  </a:ext>
                </a:extLst>
              </a:tr>
              <a:tr h="285831">
                <a:tc>
                  <a:txBody>
                    <a:bodyPr/>
                    <a:lstStyle/>
                    <a:p>
                      <a:pPr algn="ctr"/>
                      <a:r>
                        <a:rPr lang="en-NZ" sz="1200"/>
                        <a:t>Role</a:t>
                      </a:r>
                    </a:p>
                  </a:txBody>
                  <a:tcPr/>
                </a:tc>
                <a:tc>
                  <a:txBody>
                    <a:bodyPr/>
                    <a:lstStyle/>
                    <a:p>
                      <a:pPr algn="ctr"/>
                      <a:r>
                        <a:rPr lang="en-NZ" sz="1200" dirty="0"/>
                        <a:t>Referral</a:t>
                      </a:r>
                    </a:p>
                  </a:txBody>
                  <a:tcPr/>
                </a:tc>
                <a:tc>
                  <a:txBody>
                    <a:bodyPr/>
                    <a:lstStyle/>
                    <a:p>
                      <a:pPr algn="ctr"/>
                      <a:r>
                        <a:rPr lang="en-NZ" sz="1200"/>
                        <a:t>Assessment</a:t>
                      </a:r>
                    </a:p>
                  </a:txBody>
                  <a:tcPr/>
                </a:tc>
                <a:extLst>
                  <a:ext uri="{0D108BD9-81ED-4DB2-BD59-A6C34878D82A}">
                    <a16:rowId xmlns:a16="http://schemas.microsoft.com/office/drawing/2014/main" val="4039091583"/>
                  </a:ext>
                </a:extLst>
              </a:tr>
              <a:tr h="654449">
                <a:tc>
                  <a:txBody>
                    <a:bodyPr/>
                    <a:lstStyle/>
                    <a:p>
                      <a:pPr algn="ctr"/>
                      <a:r>
                        <a:rPr lang="en-NZ" sz="1000"/>
                        <a:t>Disabled Person</a:t>
                      </a:r>
                    </a:p>
                  </a:txBody>
                  <a:tcPr vert="vert270" anchor="ctr"/>
                </a:tc>
                <a:tc>
                  <a:txBody>
                    <a:bodyPr/>
                    <a:lstStyle/>
                    <a:p>
                      <a:endParaRPr lang="en-NZ" dirty="0"/>
                    </a:p>
                  </a:txBody>
                  <a:tcPr/>
                </a:tc>
                <a:tc>
                  <a:txBody>
                    <a:bodyPr/>
                    <a:lstStyle/>
                    <a:p>
                      <a:endParaRPr lang="en-NZ"/>
                    </a:p>
                  </a:txBody>
                  <a:tcPr/>
                </a:tc>
                <a:extLst>
                  <a:ext uri="{0D108BD9-81ED-4DB2-BD59-A6C34878D82A}">
                    <a16:rowId xmlns:a16="http://schemas.microsoft.com/office/drawing/2014/main" val="155644115"/>
                  </a:ext>
                </a:extLst>
              </a:tr>
              <a:tr h="1483555">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0" lang="en-NZ" sz="1000" b="0" i="0" u="none" strike="noStrike" kern="1200" cap="none" spc="0" normalizeH="0" baseline="0" noProof="0">
                          <a:ln>
                            <a:noFill/>
                          </a:ln>
                          <a:solidFill>
                            <a:prstClr val="black"/>
                          </a:solidFill>
                          <a:effectLst/>
                          <a:uLnTx/>
                          <a:uFillTx/>
                          <a:latin typeface="+mn-lt"/>
                          <a:ea typeface="+mn-ea"/>
                          <a:cs typeface="+mn-cs"/>
                        </a:rPr>
                        <a:t>NASC/EGL/NRC Referral</a:t>
                      </a:r>
                      <a:endParaRPr lang="en-NZ" sz="1000"/>
                    </a:p>
                  </a:txBody>
                  <a:tcPr vert="vert270" anchor="ctr"/>
                </a:tc>
                <a:tc>
                  <a:txBody>
                    <a:bodyPr/>
                    <a:lstStyle/>
                    <a:p>
                      <a:endParaRPr lang="en-NZ" dirty="0"/>
                    </a:p>
                  </a:txBody>
                  <a:tcPr/>
                </a:tc>
                <a:tc>
                  <a:txBody>
                    <a:bodyPr/>
                    <a:lstStyle/>
                    <a:p>
                      <a:endParaRPr lang="en-NZ" dirty="0"/>
                    </a:p>
                  </a:txBody>
                  <a:tcPr/>
                </a:tc>
                <a:extLst>
                  <a:ext uri="{0D108BD9-81ED-4DB2-BD59-A6C34878D82A}">
                    <a16:rowId xmlns:a16="http://schemas.microsoft.com/office/drawing/2014/main" val="2818795120"/>
                  </a:ext>
                </a:extLst>
              </a:tr>
              <a:tr h="1202801">
                <a:tc>
                  <a:txBody>
                    <a:bodyPr/>
                    <a:lstStyle/>
                    <a:p>
                      <a:pPr algn="ctr"/>
                      <a:r>
                        <a:rPr lang="en-NZ" sz="1000"/>
                        <a:t>NASC Assessor  / EGL Connector</a:t>
                      </a:r>
                    </a:p>
                  </a:txBody>
                  <a:tcPr vert="vert270" anchor="ctr"/>
                </a:tc>
                <a:tc>
                  <a:txBody>
                    <a:bodyPr/>
                    <a:lstStyle/>
                    <a:p>
                      <a:endParaRPr lang="en-NZ" dirty="0"/>
                    </a:p>
                  </a:txBody>
                  <a:tcPr/>
                </a:tc>
                <a:tc>
                  <a:txBody>
                    <a:bodyPr/>
                    <a:lstStyle/>
                    <a:p>
                      <a:endParaRPr lang="en-NZ" dirty="0"/>
                    </a:p>
                  </a:txBody>
                  <a:tcPr/>
                </a:tc>
                <a:extLst>
                  <a:ext uri="{0D108BD9-81ED-4DB2-BD59-A6C34878D82A}">
                    <a16:rowId xmlns:a16="http://schemas.microsoft.com/office/drawing/2014/main" val="1393881047"/>
                  </a:ext>
                </a:extLst>
              </a:tr>
              <a:tr h="1020792">
                <a:tc>
                  <a:txBody>
                    <a:bodyPr/>
                    <a:lstStyle/>
                    <a:p>
                      <a:pPr algn="ctr"/>
                      <a:r>
                        <a:rPr lang="en-NZ" sz="1000"/>
                        <a:t>NASC Service Coordinator / EGL Budget Advisor</a:t>
                      </a:r>
                    </a:p>
                  </a:txBody>
                  <a:tcPr vert="vert270" anchor="ctr"/>
                </a:tc>
                <a:tc>
                  <a:txBody>
                    <a:bodyPr/>
                    <a:lstStyle/>
                    <a:p>
                      <a:endParaRPr lang="en-NZ"/>
                    </a:p>
                  </a:txBody>
                  <a:tcPr/>
                </a:tc>
                <a:tc>
                  <a:txBody>
                    <a:bodyPr/>
                    <a:lstStyle/>
                    <a:p>
                      <a:endParaRPr lang="en-NZ" dirty="0"/>
                    </a:p>
                  </a:txBody>
                  <a:tcPr/>
                </a:tc>
                <a:extLst>
                  <a:ext uri="{0D108BD9-81ED-4DB2-BD59-A6C34878D82A}">
                    <a16:rowId xmlns:a16="http://schemas.microsoft.com/office/drawing/2014/main" val="2257076634"/>
                  </a:ext>
                </a:extLst>
              </a:tr>
            </a:tbl>
          </a:graphicData>
        </a:graphic>
      </p:graphicFrame>
      <p:sp>
        <p:nvSpPr>
          <p:cNvPr id="17" name="Rectangle 16">
            <a:extLst>
              <a:ext uri="{FF2B5EF4-FFF2-40B4-BE49-F238E27FC236}">
                <a16:creationId xmlns:a16="http://schemas.microsoft.com/office/drawing/2014/main" id="{E6D90DFE-F9F9-9180-2929-D6C1A79AA946}"/>
              </a:ext>
            </a:extLst>
          </p:cNvPr>
          <p:cNvSpPr/>
          <p:nvPr/>
        </p:nvSpPr>
        <p:spPr>
          <a:xfrm>
            <a:off x="1510217" y="2403028"/>
            <a:ext cx="767375" cy="505278"/>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4. Appoint Needs Assessment Facilitator</a:t>
            </a:r>
          </a:p>
        </p:txBody>
      </p:sp>
      <p:sp>
        <p:nvSpPr>
          <p:cNvPr id="33" name="Rectangle 32">
            <a:extLst>
              <a:ext uri="{FF2B5EF4-FFF2-40B4-BE49-F238E27FC236}">
                <a16:creationId xmlns:a16="http://schemas.microsoft.com/office/drawing/2014/main" id="{AB93C86F-F3AE-18FC-ACFF-8621BF866613}"/>
              </a:ext>
            </a:extLst>
          </p:cNvPr>
          <p:cNvSpPr/>
          <p:nvPr/>
        </p:nvSpPr>
        <p:spPr>
          <a:xfrm>
            <a:off x="3064445" y="3850303"/>
            <a:ext cx="932210" cy="466954"/>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5. </a:t>
            </a:r>
            <a:r>
              <a:rPr lang="en-NZ" sz="800" dirty="0">
                <a:solidFill>
                  <a:prstClr val="black"/>
                </a:solidFill>
                <a:latin typeface="Aptos" panose="02110004020202020204"/>
              </a:rPr>
              <a:t>Conduct</a:t>
            </a:r>
            <a:endPar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pre-assessment</a:t>
            </a:r>
          </a:p>
        </p:txBody>
      </p:sp>
      <p:sp>
        <p:nvSpPr>
          <p:cNvPr id="34" name="Rectangle 33">
            <a:extLst>
              <a:ext uri="{FF2B5EF4-FFF2-40B4-BE49-F238E27FC236}">
                <a16:creationId xmlns:a16="http://schemas.microsoft.com/office/drawing/2014/main" id="{BABD1806-7AAC-B4C0-3210-FED87D049686}"/>
              </a:ext>
            </a:extLst>
          </p:cNvPr>
          <p:cNvSpPr/>
          <p:nvPr/>
        </p:nvSpPr>
        <p:spPr>
          <a:xfrm>
            <a:off x="5771417" y="3850303"/>
            <a:ext cx="769176" cy="466954"/>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6. Hold assessment interview</a:t>
            </a:r>
          </a:p>
        </p:txBody>
      </p:sp>
      <p:sp>
        <p:nvSpPr>
          <p:cNvPr id="35" name="Rectangle 34">
            <a:extLst>
              <a:ext uri="{FF2B5EF4-FFF2-40B4-BE49-F238E27FC236}">
                <a16:creationId xmlns:a16="http://schemas.microsoft.com/office/drawing/2014/main" id="{B50B07C0-345E-3FD7-262B-EE84C55A622C}"/>
              </a:ext>
            </a:extLst>
          </p:cNvPr>
          <p:cNvSpPr/>
          <p:nvPr/>
        </p:nvSpPr>
        <p:spPr>
          <a:xfrm>
            <a:off x="7864842" y="3793858"/>
            <a:ext cx="1130684" cy="466954"/>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7. </a:t>
            </a:r>
            <a:r>
              <a:rPr lang="en-NZ" sz="800" dirty="0">
                <a:solidFill>
                  <a:prstClr val="black"/>
                </a:solidFill>
                <a:latin typeface="Aptos" panose="02110004020202020204"/>
              </a:rPr>
              <a:t>Record assessment information in OBIR Web App</a:t>
            </a:r>
            <a:endPar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6" name="Rectangle 35">
            <a:extLst>
              <a:ext uri="{FF2B5EF4-FFF2-40B4-BE49-F238E27FC236}">
                <a16:creationId xmlns:a16="http://schemas.microsoft.com/office/drawing/2014/main" id="{375A0F60-87C6-4890-056A-C0133F15001F}"/>
              </a:ext>
            </a:extLst>
          </p:cNvPr>
          <p:cNvSpPr/>
          <p:nvPr/>
        </p:nvSpPr>
        <p:spPr>
          <a:xfrm>
            <a:off x="9696800" y="3784756"/>
            <a:ext cx="910944" cy="552893"/>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8. Confirm information with the disabled person</a:t>
            </a:r>
          </a:p>
        </p:txBody>
      </p:sp>
      <p:sp>
        <p:nvSpPr>
          <p:cNvPr id="38" name="Diamond 37">
            <a:extLst>
              <a:ext uri="{FF2B5EF4-FFF2-40B4-BE49-F238E27FC236}">
                <a16:creationId xmlns:a16="http://schemas.microsoft.com/office/drawing/2014/main" id="{E3F52AE5-94A7-7B8C-1867-9AADCB01153D}"/>
              </a:ext>
            </a:extLst>
          </p:cNvPr>
          <p:cNvSpPr/>
          <p:nvPr/>
        </p:nvSpPr>
        <p:spPr>
          <a:xfrm>
            <a:off x="10031213" y="1737149"/>
            <a:ext cx="264695" cy="296779"/>
          </a:xfrm>
          <a:prstGeom prst="diamond">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9" name="Rectangle 38">
            <a:extLst>
              <a:ext uri="{FF2B5EF4-FFF2-40B4-BE49-F238E27FC236}">
                <a16:creationId xmlns:a16="http://schemas.microsoft.com/office/drawing/2014/main" id="{2EACF4C7-CC22-C1AA-3564-70B58F3FB975}"/>
              </a:ext>
            </a:extLst>
          </p:cNvPr>
          <p:cNvSpPr/>
          <p:nvPr/>
        </p:nvSpPr>
        <p:spPr>
          <a:xfrm>
            <a:off x="10964420" y="3784756"/>
            <a:ext cx="756124" cy="552893"/>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9. Confirm </a:t>
            </a:r>
            <a:r>
              <a:rPr lang="en-NZ" sz="800" dirty="0">
                <a:solidFill>
                  <a:prstClr val="black"/>
                </a:solidFill>
                <a:latin typeface="Aptos" panose="02110004020202020204"/>
              </a:rPr>
              <a:t>n</a:t>
            </a:r>
            <a:r>
              <a:rPr kumimoji="0" lang="en-NZ" sz="800" b="0" i="0" u="none" strike="noStrike" kern="1200" cap="none" spc="0" normalizeH="0" baseline="0" noProof="0" dirty="0" err="1">
                <a:ln>
                  <a:noFill/>
                </a:ln>
                <a:solidFill>
                  <a:prstClr val="black"/>
                </a:solidFill>
                <a:effectLst/>
                <a:uLnTx/>
                <a:uFillTx/>
                <a:latin typeface="Aptos" panose="02110004020202020204"/>
                <a:ea typeface="+mn-ea"/>
                <a:cs typeface="+mn-cs"/>
              </a:rPr>
              <a:t>eeds</a:t>
            </a: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 assessment in Socrates</a:t>
            </a:r>
          </a:p>
        </p:txBody>
      </p:sp>
      <p:cxnSp>
        <p:nvCxnSpPr>
          <p:cNvPr id="40" name="Connector: Elbow 39">
            <a:extLst>
              <a:ext uri="{FF2B5EF4-FFF2-40B4-BE49-F238E27FC236}">
                <a16:creationId xmlns:a16="http://schemas.microsoft.com/office/drawing/2014/main" id="{5AC16A3D-A8C8-92D0-B328-9DBF68C783A5}"/>
              </a:ext>
            </a:extLst>
          </p:cNvPr>
          <p:cNvCxnSpPr>
            <a:cxnSpLocks/>
            <a:stCxn id="17" idx="3"/>
            <a:endCxn id="33" idx="0"/>
          </p:cNvCxnSpPr>
          <p:nvPr/>
        </p:nvCxnSpPr>
        <p:spPr>
          <a:xfrm>
            <a:off x="2277592" y="2655667"/>
            <a:ext cx="1252958" cy="1194636"/>
          </a:xfrm>
          <a:prstGeom prst="bentConnector2">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68205594-282B-8F13-4CB0-BD1E06FA4760}"/>
              </a:ext>
            </a:extLst>
          </p:cNvPr>
          <p:cNvSpPr/>
          <p:nvPr/>
        </p:nvSpPr>
        <p:spPr>
          <a:xfrm>
            <a:off x="8146481" y="1781541"/>
            <a:ext cx="835100" cy="207997"/>
          </a:xfrm>
          <a:prstGeom prst="rect">
            <a:avLst/>
          </a:prstGeom>
          <a:solidFill>
            <a:schemeClr val="bg1"/>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Disagree with assessment</a:t>
            </a:r>
          </a:p>
        </p:txBody>
      </p:sp>
      <p:sp>
        <p:nvSpPr>
          <p:cNvPr id="46" name="Rectangle 45">
            <a:extLst>
              <a:ext uri="{FF2B5EF4-FFF2-40B4-BE49-F238E27FC236}">
                <a16:creationId xmlns:a16="http://schemas.microsoft.com/office/drawing/2014/main" id="{DDB2940B-8072-089D-ADF5-477059704B11}"/>
              </a:ext>
            </a:extLst>
          </p:cNvPr>
          <p:cNvSpPr/>
          <p:nvPr/>
        </p:nvSpPr>
        <p:spPr>
          <a:xfrm>
            <a:off x="10927305" y="1781541"/>
            <a:ext cx="830355" cy="207997"/>
          </a:xfrm>
          <a:prstGeom prst="rect">
            <a:avLst/>
          </a:prstGeom>
          <a:solidFill>
            <a:schemeClr val="bg1"/>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a:ln>
                  <a:noFill/>
                </a:ln>
                <a:solidFill>
                  <a:prstClr val="black"/>
                </a:solidFill>
                <a:effectLst/>
                <a:uLnTx/>
                <a:uFillTx/>
                <a:latin typeface="Aptos" panose="02110004020202020204"/>
                <a:ea typeface="+mn-ea"/>
                <a:cs typeface="+mn-cs"/>
              </a:rPr>
              <a:t>Agree with assessment</a:t>
            </a:r>
          </a:p>
        </p:txBody>
      </p:sp>
      <p:cxnSp>
        <p:nvCxnSpPr>
          <p:cNvPr id="50" name="Straight Arrow Connector 49">
            <a:extLst>
              <a:ext uri="{FF2B5EF4-FFF2-40B4-BE49-F238E27FC236}">
                <a16:creationId xmlns:a16="http://schemas.microsoft.com/office/drawing/2014/main" id="{2292F9C7-A119-78A3-B6A1-836DA4D9E199}"/>
              </a:ext>
            </a:extLst>
          </p:cNvPr>
          <p:cNvCxnSpPr>
            <a:cxnSpLocks/>
            <a:stCxn id="33" idx="3"/>
            <a:endCxn id="34" idx="1"/>
          </p:cNvCxnSpPr>
          <p:nvPr/>
        </p:nvCxnSpPr>
        <p:spPr>
          <a:xfrm>
            <a:off x="3996655" y="4083780"/>
            <a:ext cx="1774762"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4FC0C350-4FAE-BC54-3CD0-550C702CAA80}"/>
              </a:ext>
            </a:extLst>
          </p:cNvPr>
          <p:cNvCxnSpPr>
            <a:cxnSpLocks/>
            <a:endCxn id="9" idx="1"/>
          </p:cNvCxnSpPr>
          <p:nvPr/>
        </p:nvCxnSpPr>
        <p:spPr>
          <a:xfrm>
            <a:off x="6539048" y="4061202"/>
            <a:ext cx="524259" cy="1112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B6FB7E4A-0E09-19B2-4D53-B7D4137C2DA9}"/>
              </a:ext>
            </a:extLst>
          </p:cNvPr>
          <p:cNvCxnSpPr>
            <a:cxnSpLocks/>
          </p:cNvCxnSpPr>
          <p:nvPr/>
        </p:nvCxnSpPr>
        <p:spPr>
          <a:xfrm flipV="1">
            <a:off x="9029514" y="4049913"/>
            <a:ext cx="667642" cy="1128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8" name="Connector: Elbow 67">
            <a:extLst>
              <a:ext uri="{FF2B5EF4-FFF2-40B4-BE49-F238E27FC236}">
                <a16:creationId xmlns:a16="http://schemas.microsoft.com/office/drawing/2014/main" id="{22CAA9FF-90E6-0830-E0DB-22F5D8824034}"/>
              </a:ext>
            </a:extLst>
          </p:cNvPr>
          <p:cNvCxnSpPr>
            <a:cxnSpLocks/>
            <a:stCxn id="44" idx="1"/>
            <a:endCxn id="34" idx="0"/>
          </p:cNvCxnSpPr>
          <p:nvPr/>
        </p:nvCxnSpPr>
        <p:spPr>
          <a:xfrm rot="10800000" flipV="1">
            <a:off x="6156005" y="1885539"/>
            <a:ext cx="1990476" cy="1964763"/>
          </a:xfrm>
          <a:prstGeom prst="bentConnector2">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50400638-71AD-734E-2411-84A2A1FCDA32}"/>
              </a:ext>
            </a:extLst>
          </p:cNvPr>
          <p:cNvCxnSpPr>
            <a:cxnSpLocks/>
            <a:stCxn id="36" idx="0"/>
            <a:endCxn id="38" idx="2"/>
          </p:cNvCxnSpPr>
          <p:nvPr/>
        </p:nvCxnSpPr>
        <p:spPr>
          <a:xfrm flipV="1">
            <a:off x="10152272" y="2033928"/>
            <a:ext cx="11289" cy="175082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008C43E1-E229-B398-537C-45531A511C48}"/>
              </a:ext>
            </a:extLst>
          </p:cNvPr>
          <p:cNvCxnSpPr>
            <a:cxnSpLocks/>
            <a:stCxn id="46" idx="2"/>
            <a:endCxn id="39" idx="0"/>
          </p:cNvCxnSpPr>
          <p:nvPr/>
        </p:nvCxnSpPr>
        <p:spPr>
          <a:xfrm flipH="1">
            <a:off x="11342482" y="1989538"/>
            <a:ext cx="1" cy="179521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6" name="Straight Arrow Connector 85">
            <a:extLst>
              <a:ext uri="{FF2B5EF4-FFF2-40B4-BE49-F238E27FC236}">
                <a16:creationId xmlns:a16="http://schemas.microsoft.com/office/drawing/2014/main" id="{8EB2AC87-4314-0D15-2928-0202653D3EAA}"/>
              </a:ext>
            </a:extLst>
          </p:cNvPr>
          <p:cNvCxnSpPr>
            <a:cxnSpLocks/>
            <a:stCxn id="38" idx="3"/>
            <a:endCxn id="46" idx="1"/>
          </p:cNvCxnSpPr>
          <p:nvPr/>
        </p:nvCxnSpPr>
        <p:spPr>
          <a:xfrm>
            <a:off x="10295908" y="1885539"/>
            <a:ext cx="631397"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5" name="Rectangle 94">
            <a:extLst>
              <a:ext uri="{FF2B5EF4-FFF2-40B4-BE49-F238E27FC236}">
                <a16:creationId xmlns:a16="http://schemas.microsoft.com/office/drawing/2014/main" id="{AE1F3AB9-014A-9B6B-22A9-16BA8142D8E2}"/>
              </a:ext>
            </a:extLst>
          </p:cNvPr>
          <p:cNvSpPr/>
          <p:nvPr/>
        </p:nvSpPr>
        <p:spPr>
          <a:xfrm>
            <a:off x="3017311" y="3807334"/>
            <a:ext cx="1025421" cy="576968"/>
          </a:xfrm>
          <a:prstGeom prst="rect">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6" name="Rectangle 95">
            <a:extLst>
              <a:ext uri="{FF2B5EF4-FFF2-40B4-BE49-F238E27FC236}">
                <a16:creationId xmlns:a16="http://schemas.microsoft.com/office/drawing/2014/main" id="{0F2257A7-2385-87A1-5D3D-173F90EF6DDF}"/>
              </a:ext>
            </a:extLst>
          </p:cNvPr>
          <p:cNvSpPr/>
          <p:nvPr/>
        </p:nvSpPr>
        <p:spPr>
          <a:xfrm>
            <a:off x="4773908" y="1709652"/>
            <a:ext cx="7052950" cy="324663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7" name="TextBox 96">
            <a:extLst>
              <a:ext uri="{FF2B5EF4-FFF2-40B4-BE49-F238E27FC236}">
                <a16:creationId xmlns:a16="http://schemas.microsoft.com/office/drawing/2014/main" id="{3654F203-C01F-33B0-1E9E-71962BD746C2}"/>
              </a:ext>
            </a:extLst>
          </p:cNvPr>
          <p:cNvSpPr txBox="1"/>
          <p:nvPr/>
        </p:nvSpPr>
        <p:spPr>
          <a:xfrm>
            <a:off x="2751966" y="4402458"/>
            <a:ext cx="1598927" cy="523220"/>
          </a:xfrm>
          <a:prstGeom prst="rect">
            <a:avLst/>
          </a:prstGeom>
          <a:noFill/>
        </p:spPr>
        <p:txBody>
          <a:bodyPr wrap="square" rtlCol="0">
            <a:spAutoFit/>
          </a:bodyPr>
          <a:lstStyle/>
          <a:p>
            <a:pPr algn="ctr"/>
            <a:r>
              <a:rPr lang="en-NZ" sz="140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Session 2: Pre-assessment</a:t>
            </a:r>
          </a:p>
        </p:txBody>
      </p:sp>
      <p:sp>
        <p:nvSpPr>
          <p:cNvPr id="98" name="TextBox 97">
            <a:extLst>
              <a:ext uri="{FF2B5EF4-FFF2-40B4-BE49-F238E27FC236}">
                <a16:creationId xmlns:a16="http://schemas.microsoft.com/office/drawing/2014/main" id="{84A6CCF0-0D45-394D-4A9D-67E6BECEE07A}"/>
              </a:ext>
            </a:extLst>
          </p:cNvPr>
          <p:cNvSpPr txBox="1"/>
          <p:nvPr/>
        </p:nvSpPr>
        <p:spPr>
          <a:xfrm>
            <a:off x="8488234" y="4956290"/>
            <a:ext cx="3026735" cy="523220"/>
          </a:xfrm>
          <a:prstGeom prst="rect">
            <a:avLst/>
          </a:prstGeom>
          <a:noFill/>
        </p:spPr>
        <p:txBody>
          <a:bodyPr wrap="square" rtlCol="0">
            <a:spAutoFit/>
          </a:bodyPr>
          <a:lstStyle/>
          <a:p>
            <a:pPr algn="ctr"/>
            <a:r>
              <a:rPr lang="en-NZ" sz="1400" dirty="0">
                <a:solidFill>
                  <a:srgbClr val="FF0000"/>
                </a:solidFill>
                <a:latin typeface="Roboto" panose="02000000000000000000" pitchFamily="2" charset="0"/>
                <a:ea typeface="Roboto" panose="02000000000000000000" pitchFamily="2" charset="0"/>
                <a:cs typeface="Roboto" panose="02000000000000000000" pitchFamily="2" charset="0"/>
              </a:rPr>
              <a:t>Session 3: Enquiry/Assessment process</a:t>
            </a:r>
          </a:p>
        </p:txBody>
      </p:sp>
      <p:sp>
        <p:nvSpPr>
          <p:cNvPr id="9" name="Diamond 8">
            <a:extLst>
              <a:ext uri="{FF2B5EF4-FFF2-40B4-BE49-F238E27FC236}">
                <a16:creationId xmlns:a16="http://schemas.microsoft.com/office/drawing/2014/main" id="{9F55CB33-6F89-9787-AE89-E0736A46BBED}"/>
              </a:ext>
            </a:extLst>
          </p:cNvPr>
          <p:cNvSpPr/>
          <p:nvPr/>
        </p:nvSpPr>
        <p:spPr>
          <a:xfrm>
            <a:off x="7063307" y="3923933"/>
            <a:ext cx="308337" cy="296779"/>
          </a:xfrm>
          <a:prstGeom prst="diamond">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a:ln>
                <a:noFill/>
              </a:ln>
              <a:solidFill>
                <a:prstClr val="black"/>
              </a:solidFill>
              <a:effectLst/>
              <a:uLnTx/>
              <a:uFillTx/>
              <a:latin typeface="Aptos" panose="02110004020202020204"/>
              <a:ea typeface="+mn-ea"/>
              <a:cs typeface="+mn-cs"/>
            </a:endParaRPr>
          </a:p>
        </p:txBody>
      </p:sp>
      <p:cxnSp>
        <p:nvCxnSpPr>
          <p:cNvPr id="27" name="Straight Arrow Connector 26">
            <a:extLst>
              <a:ext uri="{FF2B5EF4-FFF2-40B4-BE49-F238E27FC236}">
                <a16:creationId xmlns:a16="http://schemas.microsoft.com/office/drawing/2014/main" id="{0401AC23-F37C-3BE1-B576-E65891D882A3}"/>
              </a:ext>
            </a:extLst>
          </p:cNvPr>
          <p:cNvCxnSpPr>
            <a:cxnSpLocks/>
          </p:cNvCxnSpPr>
          <p:nvPr/>
        </p:nvCxnSpPr>
        <p:spPr>
          <a:xfrm flipV="1">
            <a:off x="7356002" y="4072322"/>
            <a:ext cx="500565" cy="627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3B715081-9204-F29F-E32A-6744A3C056B1}"/>
              </a:ext>
            </a:extLst>
          </p:cNvPr>
          <p:cNvCxnSpPr>
            <a:cxnSpLocks/>
          </p:cNvCxnSpPr>
          <p:nvPr/>
        </p:nvCxnSpPr>
        <p:spPr>
          <a:xfrm>
            <a:off x="9009008" y="1891098"/>
            <a:ext cx="992594"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D86B9EE7-D9BB-42E3-3F78-A8BF37CB45D7}"/>
              </a:ext>
            </a:extLst>
          </p:cNvPr>
          <p:cNvCxnSpPr>
            <a:cxnSpLocks/>
            <a:stCxn id="36" idx="3"/>
            <a:endCxn id="39" idx="1"/>
          </p:cNvCxnSpPr>
          <p:nvPr/>
        </p:nvCxnSpPr>
        <p:spPr>
          <a:xfrm>
            <a:off x="10607744" y="4061203"/>
            <a:ext cx="356676"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3996A045-E3D3-0EB8-18FC-BE0275692EA6}"/>
              </a:ext>
            </a:extLst>
          </p:cNvPr>
          <p:cNvSpPr txBox="1"/>
          <p:nvPr/>
        </p:nvSpPr>
        <p:spPr>
          <a:xfrm>
            <a:off x="7160779" y="3821779"/>
            <a:ext cx="788999" cy="184666"/>
          </a:xfrm>
          <a:prstGeom prst="rect">
            <a:avLst/>
          </a:prstGeom>
          <a:noFill/>
        </p:spPr>
        <p:txBody>
          <a:bodyPr wrap="none" rtlCol="0">
            <a:spAutoFit/>
          </a:bodyPr>
          <a:lstStyle/>
          <a:p>
            <a:r>
              <a:rPr lang="mi-NZ" sz="600" dirty="0" err="1"/>
              <a:t>Non</a:t>
            </a:r>
            <a:r>
              <a:rPr lang="mi-NZ" sz="600" dirty="0"/>
              <a:t> - </a:t>
            </a:r>
            <a:r>
              <a:rPr lang="mi-NZ" sz="600" dirty="0" err="1"/>
              <a:t>Residential</a:t>
            </a:r>
            <a:r>
              <a:rPr lang="mi-NZ" sz="600" dirty="0"/>
              <a:t>?</a:t>
            </a:r>
            <a:endParaRPr lang="en-NZ" sz="600" dirty="0"/>
          </a:p>
        </p:txBody>
      </p:sp>
      <p:sp>
        <p:nvSpPr>
          <p:cNvPr id="59" name="Rectangle: Rounded Corners 58">
            <a:extLst>
              <a:ext uri="{FF2B5EF4-FFF2-40B4-BE49-F238E27FC236}">
                <a16:creationId xmlns:a16="http://schemas.microsoft.com/office/drawing/2014/main" id="{45ACA32D-3FB8-5E6D-E21C-3AC155EB3433}"/>
              </a:ext>
            </a:extLst>
          </p:cNvPr>
          <p:cNvSpPr/>
          <p:nvPr/>
        </p:nvSpPr>
        <p:spPr>
          <a:xfrm>
            <a:off x="7973338" y="4461635"/>
            <a:ext cx="1130683" cy="354313"/>
          </a:xfrm>
          <a:prstGeom prst="roundRect">
            <a:avLst>
              <a:gd name="adj" fmla="val 50000"/>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700" b="0" i="1" u="none" strike="noStrike" kern="1200" cap="none" spc="0" normalizeH="0" baseline="0" noProof="0" dirty="0">
                <a:ln>
                  <a:noFill/>
                </a:ln>
                <a:solidFill>
                  <a:prstClr val="black"/>
                </a:solidFill>
                <a:effectLst/>
                <a:uLnTx/>
                <a:uFillTx/>
                <a:latin typeface="Aptos" panose="02110004020202020204"/>
                <a:ea typeface="+mn-ea"/>
                <a:cs typeface="+mn-cs"/>
              </a:rPr>
              <a:t>7b. Complete residential Pricing Tools (BAT &amp; GPT</a:t>
            </a:r>
          </a:p>
        </p:txBody>
      </p:sp>
      <p:cxnSp>
        <p:nvCxnSpPr>
          <p:cNvPr id="63" name="Connector: Elbow 62">
            <a:extLst>
              <a:ext uri="{FF2B5EF4-FFF2-40B4-BE49-F238E27FC236}">
                <a16:creationId xmlns:a16="http://schemas.microsoft.com/office/drawing/2014/main" id="{83016CD4-00BE-8C9D-07BA-688EFF58164C}"/>
              </a:ext>
            </a:extLst>
          </p:cNvPr>
          <p:cNvCxnSpPr>
            <a:stCxn id="9" idx="2"/>
          </p:cNvCxnSpPr>
          <p:nvPr/>
        </p:nvCxnSpPr>
        <p:spPr>
          <a:xfrm rot="16200000" flipH="1">
            <a:off x="7382231" y="4055956"/>
            <a:ext cx="426351" cy="755861"/>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64" name="TextBox 63">
            <a:extLst>
              <a:ext uri="{FF2B5EF4-FFF2-40B4-BE49-F238E27FC236}">
                <a16:creationId xmlns:a16="http://schemas.microsoft.com/office/drawing/2014/main" id="{00698693-1206-386C-6206-15FCA977156A}"/>
              </a:ext>
            </a:extLst>
          </p:cNvPr>
          <p:cNvSpPr txBox="1"/>
          <p:nvPr/>
        </p:nvSpPr>
        <p:spPr>
          <a:xfrm>
            <a:off x="7344556" y="4461635"/>
            <a:ext cx="593432" cy="184666"/>
          </a:xfrm>
          <a:prstGeom prst="rect">
            <a:avLst/>
          </a:prstGeom>
          <a:noFill/>
        </p:spPr>
        <p:txBody>
          <a:bodyPr wrap="none" rtlCol="0">
            <a:spAutoFit/>
          </a:bodyPr>
          <a:lstStyle/>
          <a:p>
            <a:r>
              <a:rPr lang="mi-NZ" sz="600" dirty="0" err="1"/>
              <a:t>Residential</a:t>
            </a:r>
            <a:r>
              <a:rPr lang="mi-NZ" sz="600" dirty="0"/>
              <a:t>?</a:t>
            </a:r>
            <a:endParaRPr lang="en-NZ" sz="600" dirty="0"/>
          </a:p>
        </p:txBody>
      </p:sp>
    </p:spTree>
    <p:extLst>
      <p:ext uri="{BB962C8B-B14F-4D97-AF65-F5344CB8AC3E}">
        <p14:creationId xmlns:p14="http://schemas.microsoft.com/office/powerpoint/2010/main" val="410209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P spid="97" grpId="0"/>
      <p:bldP spid="9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771F8-DB5E-D707-E440-0F15BBD0A42E}"/>
              </a:ext>
            </a:extLst>
          </p:cNvPr>
          <p:cNvSpPr>
            <a:spLocks noGrp="1"/>
          </p:cNvSpPr>
          <p:nvPr>
            <p:ph type="title"/>
          </p:nvPr>
        </p:nvSpPr>
        <p:spPr/>
        <p:txBody>
          <a:bodyPr/>
          <a:lstStyle/>
          <a:p>
            <a:r>
              <a:rPr lang="en-NZ"/>
              <a:t>New enquiry/assessment process steps</a:t>
            </a:r>
          </a:p>
        </p:txBody>
      </p:sp>
      <p:graphicFrame>
        <p:nvGraphicFramePr>
          <p:cNvPr id="5" name="Content Placeholder 4">
            <a:extLst>
              <a:ext uri="{FF2B5EF4-FFF2-40B4-BE49-F238E27FC236}">
                <a16:creationId xmlns:a16="http://schemas.microsoft.com/office/drawing/2014/main" id="{F5ADA102-19E1-5738-2552-CE013650C76E}"/>
              </a:ext>
            </a:extLst>
          </p:cNvPr>
          <p:cNvGraphicFramePr>
            <a:graphicFrameLocks noGrp="1"/>
          </p:cNvGraphicFramePr>
          <p:nvPr>
            <p:ph idx="1"/>
            <p:extLst>
              <p:ext uri="{D42A27DB-BD31-4B8C-83A1-F6EECF244321}">
                <p14:modId xmlns:p14="http://schemas.microsoft.com/office/powerpoint/2010/main" val="1594742484"/>
              </p:ext>
            </p:extLst>
          </p:nvPr>
        </p:nvGraphicFramePr>
        <p:xfrm>
          <a:off x="239713" y="1203325"/>
          <a:ext cx="11551793" cy="4804070"/>
        </p:xfrm>
        <a:graphic>
          <a:graphicData uri="http://schemas.openxmlformats.org/drawingml/2006/table">
            <a:tbl>
              <a:tblPr firstRow="1" bandRow="1">
                <a:tableStyleId>{5C22544A-7EE6-4342-B048-85BDC9FD1C3A}</a:tableStyleId>
              </a:tblPr>
              <a:tblGrid>
                <a:gridCol w="578994">
                  <a:extLst>
                    <a:ext uri="{9D8B030D-6E8A-4147-A177-3AD203B41FA5}">
                      <a16:colId xmlns:a16="http://schemas.microsoft.com/office/drawing/2014/main" val="3628106301"/>
                    </a:ext>
                  </a:extLst>
                </a:gridCol>
                <a:gridCol w="2123150">
                  <a:extLst>
                    <a:ext uri="{9D8B030D-6E8A-4147-A177-3AD203B41FA5}">
                      <a16:colId xmlns:a16="http://schemas.microsoft.com/office/drawing/2014/main" val="3830115039"/>
                    </a:ext>
                  </a:extLst>
                </a:gridCol>
                <a:gridCol w="3650329">
                  <a:extLst>
                    <a:ext uri="{9D8B030D-6E8A-4147-A177-3AD203B41FA5}">
                      <a16:colId xmlns:a16="http://schemas.microsoft.com/office/drawing/2014/main" val="1329763356"/>
                    </a:ext>
                  </a:extLst>
                </a:gridCol>
                <a:gridCol w="5199320">
                  <a:extLst>
                    <a:ext uri="{9D8B030D-6E8A-4147-A177-3AD203B41FA5}">
                      <a16:colId xmlns:a16="http://schemas.microsoft.com/office/drawing/2014/main" val="32030884"/>
                    </a:ext>
                  </a:extLst>
                </a:gridCol>
              </a:tblGrid>
              <a:tr h="310784">
                <a:tc>
                  <a:txBody>
                    <a:bodyPr/>
                    <a:lstStyle/>
                    <a:p>
                      <a:r>
                        <a:rPr lang="en-NZ" sz="1400"/>
                        <a:t>Step </a:t>
                      </a:r>
                    </a:p>
                  </a:txBody>
                  <a:tcPr/>
                </a:tc>
                <a:tc>
                  <a:txBody>
                    <a:bodyPr/>
                    <a:lstStyle/>
                    <a:p>
                      <a:r>
                        <a:rPr lang="en-NZ" sz="1400"/>
                        <a:t>Action</a:t>
                      </a:r>
                    </a:p>
                  </a:txBody>
                  <a:tcPr/>
                </a:tc>
                <a:tc>
                  <a:txBody>
                    <a:bodyPr/>
                    <a:lstStyle/>
                    <a:p>
                      <a:r>
                        <a:rPr lang="en-NZ" sz="1400"/>
                        <a:t>Description</a:t>
                      </a:r>
                    </a:p>
                  </a:txBody>
                  <a:tcPr/>
                </a:tc>
                <a:tc>
                  <a:txBody>
                    <a:bodyPr/>
                    <a:lstStyle/>
                    <a:p>
                      <a:r>
                        <a:rPr lang="en-NZ" sz="1400"/>
                        <a:t>System</a:t>
                      </a:r>
                    </a:p>
                  </a:txBody>
                  <a:tcPr/>
                </a:tc>
                <a:extLst>
                  <a:ext uri="{0D108BD9-81ED-4DB2-BD59-A6C34878D82A}">
                    <a16:rowId xmlns:a16="http://schemas.microsoft.com/office/drawing/2014/main" val="2993757188"/>
                  </a:ext>
                </a:extLst>
              </a:tr>
              <a:tr h="1527761">
                <a:tc>
                  <a:txBody>
                    <a:bodyPr/>
                    <a:lstStyle/>
                    <a:p>
                      <a:pPr algn="l">
                        <a:lnSpc>
                          <a:spcPct val="120000"/>
                        </a:lnSpc>
                        <a:spcAft>
                          <a:spcPts val="600"/>
                        </a:spcAft>
                        <a:buNone/>
                      </a:pPr>
                      <a:r>
                        <a:rPr lang="en-NZ" sz="1300" b="1">
                          <a:effectLst/>
                        </a:rPr>
                        <a:t>6</a:t>
                      </a:r>
                      <a:endParaRPr lang="en-NZ" sz="1300" b="1">
                        <a:effectLst/>
                        <a:latin typeface="Verdana" panose="020B0604030504040204" pitchFamily="34" charset="0"/>
                        <a:ea typeface="Calibri" panose="020B0604020202020204" pitchFamily="34" charset="0"/>
                        <a:cs typeface="Arial" panose="020B0604020202020204" pitchFamily="34" charset="0"/>
                      </a:endParaRPr>
                    </a:p>
                  </a:txBody>
                  <a:tcPr marL="45720" marR="45720"/>
                </a:tc>
                <a:tc>
                  <a:txBody>
                    <a:bodyPr/>
                    <a:lstStyle/>
                    <a:p>
                      <a:pPr>
                        <a:lnSpc>
                          <a:spcPct val="120000"/>
                        </a:lnSpc>
                        <a:spcAft>
                          <a:spcPts val="600"/>
                        </a:spcAft>
                        <a:buNone/>
                      </a:pPr>
                      <a:r>
                        <a:rPr lang="en-NZ" sz="1300" b="1">
                          <a:effectLst/>
                        </a:rPr>
                        <a:t>Hold assessment interview</a:t>
                      </a:r>
                      <a:endParaRPr lang="en-NZ" sz="1300" b="1">
                        <a:effectLst/>
                        <a:latin typeface="Verdana" panose="020B0604030504040204" pitchFamily="34" charset="0"/>
                        <a:ea typeface="Calibri" panose="020B0604020202020204" pitchFamily="34" charset="0"/>
                        <a:cs typeface="Arial" panose="020B0604020202020204" pitchFamily="34" charset="0"/>
                      </a:endParaRPr>
                    </a:p>
                  </a:txBody>
                  <a:tcPr marL="45720" marR="45720"/>
                </a:tc>
                <a:tc>
                  <a:txBody>
                    <a:bodyPr/>
                    <a:lstStyle/>
                    <a:p>
                      <a:pPr>
                        <a:lnSpc>
                          <a:spcPct val="120000"/>
                        </a:lnSpc>
                        <a:spcAft>
                          <a:spcPts val="600"/>
                        </a:spcAft>
                        <a:buNone/>
                      </a:pPr>
                      <a:r>
                        <a:rPr lang="en-NZ" sz="1300">
                          <a:effectLst/>
                        </a:rPr>
                        <a:t>Assessor holds assessment interview with disabled person or whānau/carer.</a:t>
                      </a:r>
                    </a:p>
                  </a:txBody>
                  <a:tcPr marL="45720" marR="45720"/>
                </a:tc>
                <a:tc>
                  <a:txBody>
                    <a:bodyPr/>
                    <a:lstStyle/>
                    <a:p>
                      <a:pPr>
                        <a:lnSpc>
                          <a:spcPct val="120000"/>
                        </a:lnSpc>
                        <a:spcAft>
                          <a:spcPts val="0"/>
                        </a:spcAft>
                        <a:buNone/>
                      </a:pPr>
                      <a:r>
                        <a:rPr lang="en-NZ" sz="1300" b="1">
                          <a:effectLst/>
                        </a:rPr>
                        <a:t>WebApp: </a:t>
                      </a:r>
                      <a:r>
                        <a:rPr lang="en-NZ" sz="1300">
                          <a:effectLst/>
                        </a:rPr>
                        <a:t>The assessor creates a new assessment in the web application, and documents:</a:t>
                      </a:r>
                    </a:p>
                    <a:p>
                      <a:pPr marL="342900" lvl="0" indent="-342900">
                        <a:lnSpc>
                          <a:spcPct val="120000"/>
                        </a:lnSpc>
                        <a:buFont typeface="Verdana" panose="020B0604030504040204" pitchFamily="34" charset="0"/>
                        <a:buChar char="-"/>
                      </a:pPr>
                      <a:r>
                        <a:rPr lang="en-NZ" sz="1300">
                          <a:effectLst/>
                        </a:rPr>
                        <a:t>NHI</a:t>
                      </a:r>
                    </a:p>
                    <a:p>
                      <a:pPr marL="342900" lvl="0" indent="-342900">
                        <a:lnSpc>
                          <a:spcPct val="120000"/>
                        </a:lnSpc>
                        <a:buFont typeface="Verdana" panose="020B0604030504040204" pitchFamily="34" charset="0"/>
                        <a:buChar char="-"/>
                      </a:pPr>
                      <a:r>
                        <a:rPr lang="en-NZ" sz="1300">
                          <a:effectLst/>
                        </a:rPr>
                        <a:t>First name</a:t>
                      </a:r>
                    </a:p>
                    <a:p>
                      <a:pPr marL="342900" lvl="0" indent="-342900">
                        <a:lnSpc>
                          <a:spcPct val="120000"/>
                        </a:lnSpc>
                        <a:buFont typeface="Verdana" panose="020B0604030504040204" pitchFamily="34" charset="0"/>
                        <a:buChar char="-"/>
                      </a:pPr>
                      <a:r>
                        <a:rPr lang="en-NZ" sz="1300">
                          <a:effectLst/>
                        </a:rPr>
                        <a:t>Last name</a:t>
                      </a:r>
                    </a:p>
                    <a:p>
                      <a:pPr marL="342900" lvl="0" indent="-342900">
                        <a:lnSpc>
                          <a:spcPct val="120000"/>
                        </a:lnSpc>
                        <a:spcAft>
                          <a:spcPts val="600"/>
                        </a:spcAft>
                        <a:buFont typeface="Verdana" panose="020B0604030504040204" pitchFamily="34" charset="0"/>
                        <a:buChar char="-"/>
                      </a:pPr>
                      <a:r>
                        <a:rPr lang="en-NZ" sz="1300">
                          <a:effectLst/>
                        </a:rPr>
                        <a:t>Life stage</a:t>
                      </a:r>
                      <a:endParaRPr lang="en-NZ" sz="1300">
                        <a:effectLst/>
                        <a:latin typeface="Verdana" panose="020B0604030504040204" pitchFamily="34" charset="0"/>
                        <a:ea typeface="Calibri"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4236075638"/>
                  </a:ext>
                </a:extLst>
              </a:tr>
              <a:tr h="1122059">
                <a:tc>
                  <a:txBody>
                    <a:bodyPr/>
                    <a:lstStyle/>
                    <a:p>
                      <a:pPr algn="l">
                        <a:lnSpc>
                          <a:spcPct val="120000"/>
                        </a:lnSpc>
                        <a:spcAft>
                          <a:spcPts val="600"/>
                        </a:spcAft>
                        <a:buNone/>
                      </a:pPr>
                      <a:r>
                        <a:rPr lang="en-NZ" sz="1300" b="1">
                          <a:effectLst/>
                        </a:rPr>
                        <a:t>7</a:t>
                      </a:r>
                      <a:endParaRPr lang="en-NZ" sz="1300" b="1">
                        <a:effectLst/>
                        <a:latin typeface="Verdana" panose="020B0604030504040204" pitchFamily="34" charset="0"/>
                        <a:ea typeface="Calibri" panose="020B0604020202020204" pitchFamily="34" charset="0"/>
                        <a:cs typeface="Arial" panose="020B0604020202020204" pitchFamily="34" charset="0"/>
                      </a:endParaRPr>
                    </a:p>
                  </a:txBody>
                  <a:tcPr marL="45720" marR="45720"/>
                </a:tc>
                <a:tc>
                  <a:txBody>
                    <a:bodyPr/>
                    <a:lstStyle/>
                    <a:p>
                      <a:pPr>
                        <a:lnSpc>
                          <a:spcPct val="120000"/>
                        </a:lnSpc>
                        <a:spcAft>
                          <a:spcPts val="600"/>
                        </a:spcAft>
                        <a:buNone/>
                      </a:pPr>
                      <a:r>
                        <a:rPr lang="en-NZ" sz="1300" b="1">
                          <a:effectLst/>
                        </a:rPr>
                        <a:t>Record assessment information in OBIR Web App</a:t>
                      </a:r>
                      <a:endParaRPr lang="en-NZ" sz="1300" b="1">
                        <a:effectLst/>
                        <a:latin typeface="Verdana" panose="020B0604030504040204" pitchFamily="34" charset="0"/>
                        <a:ea typeface="Calibri" panose="020B0604020202020204" pitchFamily="34" charset="0"/>
                        <a:cs typeface="Arial" panose="020B0604020202020204" pitchFamily="34" charset="0"/>
                      </a:endParaRPr>
                    </a:p>
                  </a:txBody>
                  <a:tcPr marL="45720" marR="45720"/>
                </a:tc>
                <a:tc>
                  <a:txBody>
                    <a:bodyPr/>
                    <a:lstStyle/>
                    <a:p>
                      <a:pPr>
                        <a:lnSpc>
                          <a:spcPct val="120000"/>
                        </a:lnSpc>
                        <a:spcAft>
                          <a:spcPts val="600"/>
                        </a:spcAft>
                        <a:buNone/>
                      </a:pPr>
                      <a:r>
                        <a:rPr lang="en-NZ" sz="1300">
                          <a:effectLst/>
                        </a:rPr>
                        <a:t>Assessor asks high level holistic questions, followed by structured statements that provide a consistent level of information across disabled people.</a:t>
                      </a:r>
                    </a:p>
                  </a:txBody>
                  <a:tcPr marL="45720" marR="45720"/>
                </a:tc>
                <a:tc>
                  <a: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lang="en-NZ" sz="1300" b="1">
                          <a:effectLst/>
                        </a:rPr>
                        <a:t>WebApp: </a:t>
                      </a:r>
                      <a:r>
                        <a:rPr lang="en-NZ" sz="1300">
                          <a:effectLst/>
                        </a:rPr>
                        <a:t>Holistic life questions are displayed, and structured reflection questions are captured and stored in the web application.</a:t>
                      </a:r>
                      <a:endParaRPr lang="en-NZ" sz="1300">
                        <a:effectLst/>
                        <a:latin typeface="Verdana" panose="020B0604030504040204" pitchFamily="34" charset="0"/>
                        <a:ea typeface="Calibri" panose="020B0604020202020204" pitchFamily="34" charset="0"/>
                        <a:cs typeface="Arial" panose="020B0604020202020204" pitchFamily="34" charset="0"/>
                      </a:endParaRPr>
                    </a:p>
                    <a:p>
                      <a:pPr>
                        <a:lnSpc>
                          <a:spcPct val="120000"/>
                        </a:lnSpc>
                        <a:spcAft>
                          <a:spcPts val="600"/>
                        </a:spcAft>
                        <a:buNone/>
                      </a:pPr>
                      <a:r>
                        <a:rPr lang="en-NZ" sz="1300" b="1" i="1">
                          <a:effectLst/>
                        </a:rPr>
                        <a:t>Note:</a:t>
                      </a:r>
                      <a:r>
                        <a:rPr lang="en-NZ" sz="1300" b="0" i="1">
                          <a:effectLst/>
                        </a:rPr>
                        <a:t> This means the ‘Functional Support Needs’ section in Socrates is no longer required (to avoid duplication), and not used for reporting.  </a:t>
                      </a:r>
                      <a:endParaRPr lang="en-NZ" sz="1300">
                        <a:effectLst/>
                      </a:endParaRPr>
                    </a:p>
                  </a:txBody>
                  <a:tcPr marL="45720" marR="45720"/>
                </a:tc>
                <a:extLst>
                  <a:ext uri="{0D108BD9-81ED-4DB2-BD59-A6C34878D82A}">
                    <a16:rowId xmlns:a16="http://schemas.microsoft.com/office/drawing/2014/main" val="1222617304"/>
                  </a:ext>
                </a:extLst>
              </a:tr>
              <a:tr h="1042939">
                <a:tc>
                  <a:txBody>
                    <a:bodyPr/>
                    <a:lstStyle/>
                    <a:p>
                      <a:pPr algn="l">
                        <a:lnSpc>
                          <a:spcPct val="120000"/>
                        </a:lnSpc>
                        <a:spcAft>
                          <a:spcPts val="600"/>
                        </a:spcAft>
                        <a:buNone/>
                      </a:pPr>
                      <a:r>
                        <a:rPr lang="en-NZ" sz="1300" b="1">
                          <a:effectLst/>
                        </a:rPr>
                        <a:t>8</a:t>
                      </a:r>
                      <a:endParaRPr lang="en-NZ" sz="1300" b="1">
                        <a:effectLst/>
                        <a:latin typeface="Verdana" panose="020B0604030504040204" pitchFamily="34" charset="0"/>
                        <a:ea typeface="Calibri" panose="020B0604020202020204" pitchFamily="34" charset="0"/>
                        <a:cs typeface="Arial" panose="020B0604020202020204" pitchFamily="34" charset="0"/>
                      </a:endParaRPr>
                    </a:p>
                  </a:txBody>
                  <a:tcPr marL="45720" marR="45720"/>
                </a:tc>
                <a:tc>
                  <a:txBody>
                    <a:bodyPr/>
                    <a:lstStyle/>
                    <a:p>
                      <a:pPr>
                        <a:lnSpc>
                          <a:spcPct val="120000"/>
                        </a:lnSpc>
                        <a:spcAft>
                          <a:spcPts val="600"/>
                        </a:spcAft>
                        <a:buNone/>
                      </a:pPr>
                      <a:r>
                        <a:rPr lang="en-NZ" sz="1300" b="1">
                          <a:effectLst/>
                        </a:rPr>
                        <a:t>Confirm information with the disabled person</a:t>
                      </a:r>
                      <a:endParaRPr lang="en-NZ" sz="1300" b="1">
                        <a:effectLst/>
                        <a:latin typeface="Verdana" panose="020B0604030504040204" pitchFamily="34" charset="0"/>
                        <a:ea typeface="Calibri" panose="020B0604020202020204" pitchFamily="34" charset="0"/>
                        <a:cs typeface="Arial" panose="020B0604020202020204" pitchFamily="34" charset="0"/>
                      </a:endParaRPr>
                    </a:p>
                  </a:txBody>
                  <a:tcPr marL="45720" marR="45720"/>
                </a:tc>
                <a:tc>
                  <a:txBody>
                    <a:bodyPr/>
                    <a:lstStyle/>
                    <a:p>
                      <a:pPr>
                        <a:lnSpc>
                          <a:spcPct val="120000"/>
                        </a:lnSpc>
                        <a:spcAft>
                          <a:spcPts val="600"/>
                        </a:spcAft>
                        <a:buNone/>
                      </a:pPr>
                      <a:r>
                        <a:rPr lang="en-NZ" sz="1300">
                          <a:effectLst/>
                        </a:rPr>
                        <a:t>After reviewing the captured information in the interview, the disabled person confirms they agree with what has been covered and documented.</a:t>
                      </a:r>
                      <a:endParaRPr lang="en-NZ" sz="1300">
                        <a:effectLst/>
                        <a:latin typeface="Verdana" panose="020B0604030504040204" pitchFamily="34" charset="0"/>
                        <a:ea typeface="Calibri" panose="020B0604020202020204" pitchFamily="34" charset="0"/>
                        <a:cs typeface="Arial" panose="020B0604020202020204" pitchFamily="34" charset="0"/>
                      </a:endParaRPr>
                    </a:p>
                  </a:txBody>
                  <a:tcPr marL="45720" marR="45720"/>
                </a:tc>
                <a:tc>
                  <a:txBody>
                    <a:bodyPr/>
                    <a:lstStyle/>
                    <a:p>
                      <a:pPr>
                        <a:lnSpc>
                          <a:spcPct val="120000"/>
                        </a:lnSpc>
                        <a:spcAft>
                          <a:spcPts val="600"/>
                        </a:spcAft>
                        <a:buNone/>
                      </a:pPr>
                      <a:r>
                        <a:rPr lang="en-NZ" sz="1300" b="1">
                          <a:effectLst/>
                        </a:rPr>
                        <a:t>WebApp: </a:t>
                      </a:r>
                      <a:r>
                        <a:rPr lang="en-NZ" sz="1300">
                          <a:effectLst/>
                        </a:rPr>
                        <a:t>Tick-box that disabled person agrees with information entered.</a:t>
                      </a:r>
                      <a:endParaRPr lang="en-NZ" sz="1300">
                        <a:effectLst/>
                        <a:latin typeface="Verdana" panose="020B0604030504040204" pitchFamily="34" charset="0"/>
                        <a:ea typeface="Calibri"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3033818065"/>
                  </a:ext>
                </a:extLst>
              </a:tr>
              <a:tr h="800527">
                <a:tc>
                  <a:txBody>
                    <a:bodyPr/>
                    <a:lstStyle/>
                    <a:p>
                      <a:pPr algn="l">
                        <a:lnSpc>
                          <a:spcPct val="120000"/>
                        </a:lnSpc>
                        <a:spcAft>
                          <a:spcPts val="600"/>
                        </a:spcAft>
                        <a:buNone/>
                      </a:pPr>
                      <a:r>
                        <a:rPr lang="en-NZ" sz="1300" b="1">
                          <a:effectLst/>
                        </a:rPr>
                        <a:t>9</a:t>
                      </a:r>
                      <a:endParaRPr lang="en-NZ" sz="1300" b="1">
                        <a:effectLst/>
                        <a:latin typeface="Verdana" panose="020B0604030504040204" pitchFamily="34" charset="0"/>
                        <a:ea typeface="Calibri" panose="020B0604020202020204" pitchFamily="34" charset="0"/>
                        <a:cs typeface="Arial" panose="020B0604020202020204" pitchFamily="34" charset="0"/>
                      </a:endParaRPr>
                    </a:p>
                  </a:txBody>
                  <a:tcPr marL="45720" marR="45720"/>
                </a:tc>
                <a:tc>
                  <a:txBody>
                    <a:bodyPr/>
                    <a:lstStyle/>
                    <a:p>
                      <a:pPr>
                        <a:lnSpc>
                          <a:spcPct val="120000"/>
                        </a:lnSpc>
                        <a:spcAft>
                          <a:spcPts val="600"/>
                        </a:spcAft>
                        <a:buNone/>
                      </a:pPr>
                      <a:r>
                        <a:rPr lang="en-NZ" sz="1300" b="1">
                          <a:effectLst/>
                        </a:rPr>
                        <a:t>Confirm needs assessment in Socrates</a:t>
                      </a:r>
                      <a:endParaRPr lang="en-NZ" sz="1300" b="1">
                        <a:effectLst/>
                        <a:latin typeface="Verdana" panose="020B0604030504040204" pitchFamily="34" charset="0"/>
                        <a:ea typeface="Calibri" panose="020B0604020202020204" pitchFamily="34" charset="0"/>
                        <a:cs typeface="Arial" panose="020B0604020202020204" pitchFamily="34" charset="0"/>
                      </a:endParaRPr>
                    </a:p>
                  </a:txBody>
                  <a:tcPr marL="45720" marR="45720"/>
                </a:tc>
                <a:tc>
                  <a:txBody>
                    <a:bodyPr/>
                    <a:lstStyle/>
                    <a:p>
                      <a:pPr>
                        <a:lnSpc>
                          <a:spcPct val="120000"/>
                        </a:lnSpc>
                        <a:spcAft>
                          <a:spcPts val="600"/>
                        </a:spcAft>
                        <a:buNone/>
                      </a:pPr>
                      <a:r>
                        <a:rPr lang="en-NZ" sz="1300">
                          <a:effectLst/>
                        </a:rPr>
                        <a:t>Within Socrates NASC completes the Needs Assessment details and assigns a Service Coordinator to complete Service Coordination.</a:t>
                      </a:r>
                      <a:endParaRPr lang="en-NZ" sz="1300">
                        <a:effectLst/>
                        <a:latin typeface="Verdana" panose="020B0604030504040204" pitchFamily="34" charset="0"/>
                        <a:ea typeface="Calibri" panose="020B0604020202020204" pitchFamily="34" charset="0"/>
                        <a:cs typeface="Arial" panose="020B0604020202020204" pitchFamily="34" charset="0"/>
                      </a:endParaRPr>
                    </a:p>
                  </a:txBody>
                  <a:tcPr marL="45720" marR="45720"/>
                </a:tc>
                <a:tc>
                  <a:txBody>
                    <a:bodyPr/>
                    <a:lstStyle/>
                    <a:p>
                      <a:pPr>
                        <a:lnSpc>
                          <a:spcPct val="120000"/>
                        </a:lnSpc>
                        <a:spcAft>
                          <a:spcPts val="600"/>
                        </a:spcAft>
                        <a:buNone/>
                      </a:pPr>
                      <a:r>
                        <a:rPr lang="en-NZ" sz="1300" b="1">
                          <a:effectLst/>
                        </a:rPr>
                        <a:t>Socrates: </a:t>
                      </a:r>
                      <a:r>
                        <a:rPr lang="en-NZ" sz="1300">
                          <a:effectLst/>
                        </a:rPr>
                        <a:t>Complete Needs Assessment, note outcome ‘Requires Service Coordination’ and assign a Service Coordinator.</a:t>
                      </a:r>
                      <a:endParaRPr lang="en-NZ" sz="1300">
                        <a:effectLst/>
                        <a:latin typeface="Verdana" panose="020B0604030504040204" pitchFamily="34" charset="0"/>
                        <a:ea typeface="Calibri"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3535153355"/>
                  </a:ext>
                </a:extLst>
              </a:tr>
            </a:tbl>
          </a:graphicData>
        </a:graphic>
      </p:graphicFrame>
    </p:spTree>
    <p:extLst>
      <p:ext uri="{BB962C8B-B14F-4D97-AF65-F5344CB8AC3E}">
        <p14:creationId xmlns:p14="http://schemas.microsoft.com/office/powerpoint/2010/main" val="5652959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EEF10-BA2B-3130-8466-EE487513F896}"/>
              </a:ext>
            </a:extLst>
          </p:cNvPr>
          <p:cNvSpPr>
            <a:spLocks noGrp="1"/>
          </p:cNvSpPr>
          <p:nvPr>
            <p:ph type="title"/>
          </p:nvPr>
        </p:nvSpPr>
        <p:spPr/>
        <p:txBody>
          <a:bodyPr/>
          <a:lstStyle/>
          <a:p>
            <a:r>
              <a:rPr lang="en-NZ"/>
              <a:t>Capturing needs assessments</a:t>
            </a:r>
          </a:p>
        </p:txBody>
      </p:sp>
      <p:pic>
        <p:nvPicPr>
          <p:cNvPr id="5" name="Picture 4">
            <a:extLst>
              <a:ext uri="{FF2B5EF4-FFF2-40B4-BE49-F238E27FC236}">
                <a16:creationId xmlns:a16="http://schemas.microsoft.com/office/drawing/2014/main" id="{B0298FD6-CF99-BB38-EF65-27FA32271D76}"/>
              </a:ext>
            </a:extLst>
          </p:cNvPr>
          <p:cNvPicPr>
            <a:picLocks noChangeAspect="1"/>
          </p:cNvPicPr>
          <p:nvPr/>
        </p:nvPicPr>
        <p:blipFill>
          <a:blip r:embed="rId3"/>
          <a:stretch>
            <a:fillRect/>
          </a:stretch>
        </p:blipFill>
        <p:spPr>
          <a:xfrm>
            <a:off x="7184374" y="1224205"/>
            <a:ext cx="4656752" cy="4931507"/>
          </a:xfrm>
          <a:prstGeom prst="rect">
            <a:avLst/>
          </a:prstGeom>
        </p:spPr>
      </p:pic>
      <p:sp>
        <p:nvSpPr>
          <p:cNvPr id="3" name="Content Placeholder 2">
            <a:extLst>
              <a:ext uri="{FF2B5EF4-FFF2-40B4-BE49-F238E27FC236}">
                <a16:creationId xmlns:a16="http://schemas.microsoft.com/office/drawing/2014/main" id="{63A0F6AB-EE02-CEF6-4C4D-EEB69E5B99BE}"/>
              </a:ext>
            </a:extLst>
          </p:cNvPr>
          <p:cNvSpPr>
            <a:spLocks noGrp="1"/>
          </p:cNvSpPr>
          <p:nvPr>
            <p:ph idx="1"/>
          </p:nvPr>
        </p:nvSpPr>
        <p:spPr>
          <a:xfrm>
            <a:off x="350874" y="1332201"/>
            <a:ext cx="6579315" cy="4715516"/>
          </a:xfrm>
        </p:spPr>
        <p:txBody>
          <a:bodyPr/>
          <a:lstStyle/>
          <a:p>
            <a:pPr>
              <a:spcAft>
                <a:spcPts val="1200"/>
              </a:spcAft>
              <a:buFont typeface="Wingdings" panose="05000000000000000000" pitchFamily="2" charset="2"/>
              <a:buChar char="§"/>
            </a:pPr>
            <a:r>
              <a:rPr lang="en-NZ" sz="2000">
                <a:latin typeface="Roboto" panose="02000000000000000000" pitchFamily="2" charset="0"/>
                <a:ea typeface="Roboto" panose="02000000000000000000" pitchFamily="2" charset="0"/>
                <a:cs typeface="Roboto" panose="02000000000000000000" pitchFamily="2" charset="0"/>
              </a:rPr>
              <a:t>The OBIR Web App will be used to capture and record the information gathered from needs assessment interviews.</a:t>
            </a:r>
          </a:p>
          <a:p>
            <a:pPr>
              <a:spcAft>
                <a:spcPts val="1200"/>
              </a:spcAft>
              <a:buFont typeface="Wingdings" panose="05000000000000000000" pitchFamily="2" charset="2"/>
              <a:buChar char="§"/>
            </a:pPr>
            <a:r>
              <a:rPr lang="en-NZ" sz="2000">
                <a:latin typeface="Roboto" panose="02000000000000000000" pitchFamily="2" charset="0"/>
                <a:ea typeface="Roboto" panose="02000000000000000000" pitchFamily="2" charset="0"/>
                <a:cs typeface="Roboto" panose="02000000000000000000" pitchFamily="2" charset="0"/>
              </a:rPr>
              <a:t>This will replace the </a:t>
            </a:r>
            <a:r>
              <a:rPr lang="en-NZ" sz="2000" b="1">
                <a:latin typeface="Roboto" panose="02000000000000000000" pitchFamily="2" charset="0"/>
                <a:ea typeface="Roboto" panose="02000000000000000000" pitchFamily="2" charset="0"/>
                <a:cs typeface="Roboto" panose="02000000000000000000" pitchFamily="2" charset="0"/>
              </a:rPr>
              <a:t>Functional Support Needs </a:t>
            </a:r>
            <a:r>
              <a:rPr lang="en-NZ" sz="2000">
                <a:latin typeface="Roboto" panose="02000000000000000000" pitchFamily="2" charset="0"/>
                <a:ea typeface="Roboto" panose="02000000000000000000" pitchFamily="2" charset="0"/>
                <a:cs typeface="Roboto" panose="02000000000000000000" pitchFamily="2" charset="0"/>
              </a:rPr>
              <a:t>and </a:t>
            </a:r>
            <a:r>
              <a:rPr lang="en-NZ" sz="2000" b="1">
                <a:latin typeface="Roboto" panose="02000000000000000000" pitchFamily="2" charset="0"/>
                <a:ea typeface="Roboto" panose="02000000000000000000" pitchFamily="2" charset="0"/>
                <a:cs typeface="Roboto" panose="02000000000000000000" pitchFamily="2" charset="0"/>
              </a:rPr>
              <a:t>Needs Assessment Goal </a:t>
            </a:r>
            <a:r>
              <a:rPr lang="en-NZ" sz="2000">
                <a:latin typeface="Roboto" panose="02000000000000000000" pitchFamily="2" charset="0"/>
                <a:ea typeface="Roboto" panose="02000000000000000000" pitchFamily="2" charset="0"/>
                <a:cs typeface="Roboto" panose="02000000000000000000" pitchFamily="2" charset="0"/>
              </a:rPr>
              <a:t>tabs in Socrates. </a:t>
            </a:r>
          </a:p>
          <a:p>
            <a:pPr>
              <a:spcAft>
                <a:spcPts val="1200"/>
              </a:spcAft>
              <a:buFont typeface="Wingdings" panose="05000000000000000000" pitchFamily="2" charset="2"/>
              <a:buChar char="§"/>
            </a:pPr>
            <a:r>
              <a:rPr lang="en-NZ" sz="2000">
                <a:latin typeface="Roboto" panose="02000000000000000000" pitchFamily="2" charset="0"/>
                <a:ea typeface="Roboto" panose="02000000000000000000" pitchFamily="2" charset="0"/>
                <a:cs typeface="Roboto" panose="02000000000000000000" pitchFamily="2" charset="0"/>
              </a:rPr>
              <a:t>We will show you the types of information that will need to be entered into the OBIR Web App to complete the assessment interview in the live demo session of this training. </a:t>
            </a:r>
          </a:p>
          <a:p>
            <a:pPr>
              <a:spcAft>
                <a:spcPts val="1200"/>
              </a:spcAft>
              <a:buFont typeface="Wingdings" panose="05000000000000000000" pitchFamily="2" charset="2"/>
              <a:buChar char="§"/>
            </a:pPr>
            <a:r>
              <a:rPr lang="en-NZ" sz="2000">
                <a:latin typeface="Roboto" panose="02000000000000000000" pitchFamily="2" charset="0"/>
                <a:ea typeface="Roboto" panose="02000000000000000000" pitchFamily="2" charset="0"/>
                <a:cs typeface="Roboto" panose="02000000000000000000" pitchFamily="2" charset="0"/>
              </a:rPr>
              <a:t>It may require the assessment interview questions to be recorded in a different way to what you are used to. </a:t>
            </a:r>
          </a:p>
          <a:p>
            <a:pPr>
              <a:buFont typeface="Wingdings" panose="05000000000000000000" pitchFamily="2" charset="2"/>
              <a:buChar char="§"/>
            </a:pPr>
            <a:endParaRPr lang="en-NZ" sz="2000">
              <a:latin typeface="Roboto" panose="02000000000000000000" pitchFamily="2" charset="0"/>
              <a:ea typeface="Roboto" panose="02000000000000000000" pitchFamily="2" charset="0"/>
              <a:cs typeface="Roboto" panose="02000000000000000000" pitchFamily="2" charset="0"/>
            </a:endParaRPr>
          </a:p>
          <a:p>
            <a:pPr>
              <a:buFont typeface="Wingdings" panose="05000000000000000000" pitchFamily="2" charset="2"/>
              <a:buChar char="§"/>
            </a:pPr>
            <a:endParaRPr lang="en-NZ" sz="2000">
              <a:latin typeface="Roboto" panose="02000000000000000000" pitchFamily="2" charset="0"/>
              <a:ea typeface="Roboto" panose="02000000000000000000" pitchFamily="2" charset="0"/>
              <a:cs typeface="Roboto" panose="02000000000000000000" pitchFamily="2" charset="0"/>
            </a:endParaRPr>
          </a:p>
          <a:p>
            <a:pPr marL="0" indent="0">
              <a:buNone/>
            </a:pPr>
            <a:endParaRPr lang="en-NZ" sz="240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91504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36CF03-631F-06B7-2A51-CB831D828A3B}"/>
              </a:ext>
            </a:extLst>
          </p:cNvPr>
          <p:cNvPicPr>
            <a:picLocks noChangeAspect="1"/>
          </p:cNvPicPr>
          <p:nvPr/>
        </p:nvPicPr>
        <p:blipFill>
          <a:blip r:embed="rId3"/>
          <a:stretch>
            <a:fillRect/>
          </a:stretch>
        </p:blipFill>
        <p:spPr>
          <a:xfrm>
            <a:off x="7326217" y="2202280"/>
            <a:ext cx="4659466" cy="2999245"/>
          </a:xfrm>
          <a:prstGeom prst="rect">
            <a:avLst/>
          </a:prstGeom>
        </p:spPr>
      </p:pic>
      <p:sp>
        <p:nvSpPr>
          <p:cNvPr id="2" name="Title 1">
            <a:extLst>
              <a:ext uri="{FF2B5EF4-FFF2-40B4-BE49-F238E27FC236}">
                <a16:creationId xmlns:a16="http://schemas.microsoft.com/office/drawing/2014/main" id="{B4F20A0C-0650-A117-5D19-B55CEBE202FB}"/>
              </a:ext>
            </a:extLst>
          </p:cNvPr>
          <p:cNvSpPr>
            <a:spLocks noGrp="1"/>
          </p:cNvSpPr>
          <p:nvPr>
            <p:ph type="title"/>
          </p:nvPr>
        </p:nvSpPr>
        <p:spPr/>
        <p:txBody>
          <a:bodyPr/>
          <a:lstStyle/>
          <a:p>
            <a:r>
              <a:rPr lang="en-NZ"/>
              <a:t>Creating a new assessment </a:t>
            </a:r>
          </a:p>
        </p:txBody>
      </p:sp>
      <p:graphicFrame>
        <p:nvGraphicFramePr>
          <p:cNvPr id="6" name="Table 5">
            <a:extLst>
              <a:ext uri="{FF2B5EF4-FFF2-40B4-BE49-F238E27FC236}">
                <a16:creationId xmlns:a16="http://schemas.microsoft.com/office/drawing/2014/main" id="{14EE7C48-4F82-01D0-BC4A-E4F1FDCE1BD6}"/>
              </a:ext>
            </a:extLst>
          </p:cNvPr>
          <p:cNvGraphicFramePr>
            <a:graphicFrameLocks noGrp="1"/>
          </p:cNvGraphicFramePr>
          <p:nvPr>
            <p:extLst>
              <p:ext uri="{D42A27DB-BD31-4B8C-83A1-F6EECF244321}">
                <p14:modId xmlns:p14="http://schemas.microsoft.com/office/powerpoint/2010/main" val="514640420"/>
              </p:ext>
            </p:extLst>
          </p:nvPr>
        </p:nvGraphicFramePr>
        <p:xfrm>
          <a:off x="8770089" y="213649"/>
          <a:ext cx="3095846" cy="970082"/>
        </p:xfrm>
        <a:graphic>
          <a:graphicData uri="http://schemas.openxmlformats.org/drawingml/2006/table">
            <a:tbl>
              <a:tblPr firstRow="1" bandRow="1">
                <a:tableStyleId>{5C22544A-7EE6-4342-B048-85BDC9FD1C3A}</a:tableStyleId>
              </a:tblPr>
              <a:tblGrid>
                <a:gridCol w="663353">
                  <a:extLst>
                    <a:ext uri="{9D8B030D-6E8A-4147-A177-3AD203B41FA5}">
                      <a16:colId xmlns:a16="http://schemas.microsoft.com/office/drawing/2014/main" val="282681679"/>
                    </a:ext>
                  </a:extLst>
                </a:gridCol>
                <a:gridCol w="2432493">
                  <a:extLst>
                    <a:ext uri="{9D8B030D-6E8A-4147-A177-3AD203B41FA5}">
                      <a16:colId xmlns:a16="http://schemas.microsoft.com/office/drawing/2014/main" val="4124764858"/>
                    </a:ext>
                  </a:extLst>
                </a:gridCol>
              </a:tblGrid>
              <a:tr h="135335">
                <a:tc>
                  <a:txBody>
                    <a:bodyPr/>
                    <a:lstStyle/>
                    <a:p>
                      <a:r>
                        <a:rPr lang="en-NZ" sz="1400"/>
                        <a:t>Step </a:t>
                      </a:r>
                    </a:p>
                  </a:txBody>
                  <a:tcPr/>
                </a:tc>
                <a:tc>
                  <a:txBody>
                    <a:bodyPr/>
                    <a:lstStyle/>
                    <a:p>
                      <a:r>
                        <a:rPr lang="en-NZ" sz="1400"/>
                        <a:t>Action</a:t>
                      </a:r>
                    </a:p>
                  </a:txBody>
                  <a:tcPr/>
                </a:tc>
                <a:extLst>
                  <a:ext uri="{0D108BD9-81ED-4DB2-BD59-A6C34878D82A}">
                    <a16:rowId xmlns:a16="http://schemas.microsoft.com/office/drawing/2014/main" val="3421121150"/>
                  </a:ext>
                </a:extLst>
              </a:tr>
              <a:tr h="665282">
                <a:tc>
                  <a:txBody>
                    <a:bodyPr/>
                    <a:lstStyle/>
                    <a:p>
                      <a:pPr algn="l">
                        <a:lnSpc>
                          <a:spcPct val="120000"/>
                        </a:lnSpc>
                        <a:spcAft>
                          <a:spcPts val="600"/>
                        </a:spcAft>
                        <a:buNone/>
                      </a:pPr>
                      <a:r>
                        <a:rPr lang="en-NZ" sz="1300" b="1">
                          <a:effectLst/>
                        </a:rPr>
                        <a:t>6</a:t>
                      </a:r>
                      <a:endParaRPr lang="en-NZ" sz="1300" b="1">
                        <a:effectLst/>
                        <a:latin typeface="Verdana" panose="020B0604030504040204" pitchFamily="34" charset="0"/>
                        <a:ea typeface="Calibri" panose="020B0604020202020204" pitchFamily="34" charset="0"/>
                        <a:cs typeface="Arial" panose="020B0604020202020204" pitchFamily="34" charset="0"/>
                      </a:endParaRPr>
                    </a:p>
                  </a:txBody>
                  <a:tcPr marL="45720" marR="45720"/>
                </a:tc>
                <a:tc>
                  <a:txBody>
                    <a:bodyPr/>
                    <a:lstStyle/>
                    <a:p>
                      <a:pPr>
                        <a:lnSpc>
                          <a:spcPct val="120000"/>
                        </a:lnSpc>
                        <a:spcAft>
                          <a:spcPts val="600"/>
                        </a:spcAft>
                        <a:buNone/>
                      </a:pPr>
                      <a:r>
                        <a:rPr lang="en-NZ" sz="1300" b="1">
                          <a:effectLst/>
                        </a:rPr>
                        <a:t>Hold assessment interview</a:t>
                      </a:r>
                      <a:endParaRPr lang="en-NZ" sz="1300" b="1">
                        <a:effectLst/>
                        <a:latin typeface="Verdana" panose="020B0604030504040204" pitchFamily="34" charset="0"/>
                        <a:ea typeface="Calibri"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3915186286"/>
                  </a:ext>
                </a:extLst>
              </a:tr>
            </a:tbl>
          </a:graphicData>
        </a:graphic>
      </p:graphicFrame>
      <p:sp>
        <p:nvSpPr>
          <p:cNvPr id="3" name="Content Placeholder 2">
            <a:extLst>
              <a:ext uri="{FF2B5EF4-FFF2-40B4-BE49-F238E27FC236}">
                <a16:creationId xmlns:a16="http://schemas.microsoft.com/office/drawing/2014/main" id="{E35EB0A3-3DF3-001C-23CE-77209D12935A}"/>
              </a:ext>
            </a:extLst>
          </p:cNvPr>
          <p:cNvSpPr>
            <a:spLocks noGrp="1"/>
          </p:cNvSpPr>
          <p:nvPr>
            <p:ph idx="1"/>
          </p:nvPr>
        </p:nvSpPr>
        <p:spPr>
          <a:xfrm>
            <a:off x="350873" y="1332201"/>
            <a:ext cx="7195681" cy="4715516"/>
          </a:xfrm>
        </p:spPr>
        <p:txBody>
          <a:bodyPr/>
          <a:lstStyle/>
          <a:p>
            <a:pPr>
              <a:spcAft>
                <a:spcPts val="1200"/>
              </a:spcAft>
              <a:buFont typeface="Wingdings" panose="05000000000000000000" pitchFamily="2" charset="2"/>
              <a:buChar char="§"/>
            </a:pPr>
            <a:r>
              <a:rPr lang="en-NZ" sz="1800">
                <a:latin typeface="Roboto" panose="02000000000000000000" pitchFamily="2" charset="0"/>
                <a:ea typeface="Roboto" panose="02000000000000000000" pitchFamily="2" charset="0"/>
                <a:cs typeface="Roboto" panose="02000000000000000000" pitchFamily="2" charset="0"/>
              </a:rPr>
              <a:t>New assessments will be created directly in the OBIR Web App by entering the disabled person’s first name, last name, NHI number and date of birth.</a:t>
            </a:r>
          </a:p>
          <a:p>
            <a:pPr>
              <a:spcAft>
                <a:spcPts val="1200"/>
              </a:spcAft>
              <a:buFont typeface="Wingdings" panose="05000000000000000000" pitchFamily="2" charset="2"/>
              <a:buChar char="§"/>
            </a:pPr>
            <a:r>
              <a:rPr lang="en-NZ" sz="1800">
                <a:latin typeface="Roboto" panose="02000000000000000000" pitchFamily="2" charset="0"/>
                <a:ea typeface="Roboto" panose="02000000000000000000" pitchFamily="2" charset="0"/>
                <a:cs typeface="Roboto" panose="02000000000000000000" pitchFamily="2" charset="0"/>
              </a:rPr>
              <a:t>There are four different life stage options, that will be available from February to select from. These four options cover most assessments, with more life stage selection options to be introduced later. The life stage selection informs the assessment template used and the indicative range calculations.</a:t>
            </a:r>
          </a:p>
          <a:p>
            <a:pPr>
              <a:buFont typeface="Wingdings" panose="05000000000000000000" pitchFamily="2" charset="2"/>
              <a:buChar char="§"/>
            </a:pPr>
            <a:r>
              <a:rPr lang="en-NZ" sz="1800">
                <a:latin typeface="Roboto" panose="02000000000000000000" pitchFamily="2" charset="0"/>
                <a:ea typeface="Roboto" panose="02000000000000000000" pitchFamily="2" charset="0"/>
                <a:cs typeface="Roboto" panose="02000000000000000000" pitchFamily="2" charset="0"/>
              </a:rPr>
              <a:t>The four life stages are: </a:t>
            </a:r>
          </a:p>
          <a:p>
            <a:pPr lvl="1">
              <a:buFont typeface="Wingdings" panose="05000000000000000000" pitchFamily="2" charset="2"/>
              <a:buChar char="§"/>
            </a:pPr>
            <a:r>
              <a:rPr lang="en-NZ" sz="1800">
                <a:latin typeface="Roboto" panose="02000000000000000000" pitchFamily="2" charset="0"/>
                <a:ea typeface="Roboto" panose="02000000000000000000" pitchFamily="2" charset="0"/>
                <a:cs typeface="Roboto" panose="02000000000000000000" pitchFamily="2" charset="0"/>
              </a:rPr>
              <a:t>Before school (usually 0-4 years old)</a:t>
            </a:r>
          </a:p>
          <a:p>
            <a:pPr lvl="1">
              <a:buFont typeface="Wingdings" panose="05000000000000000000" pitchFamily="2" charset="2"/>
              <a:buChar char="§"/>
            </a:pPr>
            <a:r>
              <a:rPr lang="en-NZ" sz="1800">
                <a:latin typeface="Roboto" panose="02000000000000000000" pitchFamily="2" charset="0"/>
                <a:ea typeface="Roboto" panose="02000000000000000000" pitchFamily="2" charset="0"/>
                <a:cs typeface="Roboto" panose="02000000000000000000" pitchFamily="2" charset="0"/>
              </a:rPr>
              <a:t>School to end of intermediate (usually 5 to 11 years old)</a:t>
            </a:r>
          </a:p>
          <a:p>
            <a:pPr lvl="1">
              <a:buFont typeface="Wingdings" panose="05000000000000000000" pitchFamily="2" charset="2"/>
              <a:buChar char="§"/>
            </a:pPr>
            <a:r>
              <a:rPr lang="en-NZ" sz="1800">
                <a:latin typeface="Roboto" panose="02000000000000000000" pitchFamily="2" charset="0"/>
                <a:ea typeface="Roboto" panose="02000000000000000000" pitchFamily="2" charset="0"/>
                <a:cs typeface="Roboto" panose="02000000000000000000" pitchFamily="2" charset="0"/>
              </a:rPr>
              <a:t>High school to leaving school (usually 12 to 18 or 21 years old)</a:t>
            </a:r>
          </a:p>
          <a:p>
            <a:pPr lvl="1">
              <a:buFont typeface="Wingdings" panose="05000000000000000000" pitchFamily="2" charset="2"/>
              <a:buChar char="§"/>
            </a:pPr>
            <a:r>
              <a:rPr lang="en-NZ" sz="1800">
                <a:latin typeface="Roboto" panose="02000000000000000000" pitchFamily="2" charset="0"/>
                <a:ea typeface="Roboto" panose="02000000000000000000" pitchFamily="2" charset="0"/>
                <a:cs typeface="Roboto" panose="02000000000000000000" pitchFamily="2" charset="0"/>
              </a:rPr>
              <a:t>Adulthood (usually 22 to 64 years old)</a:t>
            </a:r>
          </a:p>
          <a:p>
            <a:pPr lvl="1">
              <a:buFont typeface="Wingdings" panose="05000000000000000000" pitchFamily="2" charset="2"/>
              <a:buChar char="§"/>
            </a:pPr>
            <a:endParaRPr lang="en-NZ" sz="1400">
              <a:latin typeface="Roboto" panose="02000000000000000000" pitchFamily="2" charset="0"/>
              <a:ea typeface="Roboto" panose="02000000000000000000" pitchFamily="2" charset="0"/>
              <a:cs typeface="Roboto" panose="02000000000000000000" pitchFamily="2" charset="0"/>
            </a:endParaRPr>
          </a:p>
          <a:p>
            <a:pPr>
              <a:buFont typeface="Wingdings" panose="05000000000000000000" pitchFamily="2" charset="2"/>
              <a:buChar char="§"/>
            </a:pPr>
            <a:endParaRPr lang="en-NZ" sz="1800">
              <a:latin typeface="Roboto" panose="02000000000000000000" pitchFamily="2" charset="0"/>
              <a:ea typeface="Roboto" panose="02000000000000000000" pitchFamily="2" charset="0"/>
              <a:cs typeface="Roboto" panose="02000000000000000000" pitchFamily="2" charset="0"/>
            </a:endParaRPr>
          </a:p>
          <a:p>
            <a:pPr>
              <a:buFont typeface="Wingdings" panose="05000000000000000000" pitchFamily="2" charset="2"/>
              <a:buChar char="§"/>
            </a:pPr>
            <a:endParaRPr lang="en-NZ" sz="1800">
              <a:latin typeface="Roboto" panose="02000000000000000000" pitchFamily="2" charset="0"/>
              <a:ea typeface="Roboto" panose="02000000000000000000" pitchFamily="2" charset="0"/>
              <a:cs typeface="Roboto" panose="02000000000000000000" pitchFamily="2" charset="0"/>
            </a:endParaRPr>
          </a:p>
          <a:p>
            <a:pPr marL="0" indent="0">
              <a:buNone/>
            </a:pPr>
            <a:endParaRPr lang="en-NZ" sz="200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94694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EEF2A-6067-F08B-0867-2F13175D5AFA}"/>
              </a:ext>
            </a:extLst>
          </p:cNvPr>
          <p:cNvSpPr>
            <a:spLocks noGrp="1"/>
          </p:cNvSpPr>
          <p:nvPr>
            <p:ph type="title"/>
          </p:nvPr>
        </p:nvSpPr>
        <p:spPr/>
        <p:txBody>
          <a:bodyPr/>
          <a:lstStyle/>
          <a:p>
            <a:r>
              <a:rPr lang="en-NZ"/>
              <a:t>Assessment questionnaire</a:t>
            </a:r>
          </a:p>
        </p:txBody>
      </p:sp>
      <p:graphicFrame>
        <p:nvGraphicFramePr>
          <p:cNvPr id="5" name="Table 4">
            <a:extLst>
              <a:ext uri="{FF2B5EF4-FFF2-40B4-BE49-F238E27FC236}">
                <a16:creationId xmlns:a16="http://schemas.microsoft.com/office/drawing/2014/main" id="{074EDA14-90F3-2C7D-A342-76FB20ACB595}"/>
              </a:ext>
            </a:extLst>
          </p:cNvPr>
          <p:cNvGraphicFramePr>
            <a:graphicFrameLocks noGrp="1"/>
          </p:cNvGraphicFramePr>
          <p:nvPr>
            <p:extLst>
              <p:ext uri="{D42A27DB-BD31-4B8C-83A1-F6EECF244321}">
                <p14:modId xmlns:p14="http://schemas.microsoft.com/office/powerpoint/2010/main" val="44670616"/>
              </p:ext>
            </p:extLst>
          </p:nvPr>
        </p:nvGraphicFramePr>
        <p:xfrm>
          <a:off x="8770089" y="213649"/>
          <a:ext cx="3095846" cy="970082"/>
        </p:xfrm>
        <a:graphic>
          <a:graphicData uri="http://schemas.openxmlformats.org/drawingml/2006/table">
            <a:tbl>
              <a:tblPr firstRow="1" bandRow="1">
                <a:tableStyleId>{5C22544A-7EE6-4342-B048-85BDC9FD1C3A}</a:tableStyleId>
              </a:tblPr>
              <a:tblGrid>
                <a:gridCol w="663353">
                  <a:extLst>
                    <a:ext uri="{9D8B030D-6E8A-4147-A177-3AD203B41FA5}">
                      <a16:colId xmlns:a16="http://schemas.microsoft.com/office/drawing/2014/main" val="282681679"/>
                    </a:ext>
                  </a:extLst>
                </a:gridCol>
                <a:gridCol w="2432493">
                  <a:extLst>
                    <a:ext uri="{9D8B030D-6E8A-4147-A177-3AD203B41FA5}">
                      <a16:colId xmlns:a16="http://schemas.microsoft.com/office/drawing/2014/main" val="4124764858"/>
                    </a:ext>
                  </a:extLst>
                </a:gridCol>
              </a:tblGrid>
              <a:tr h="135335">
                <a:tc>
                  <a:txBody>
                    <a:bodyPr/>
                    <a:lstStyle/>
                    <a:p>
                      <a:r>
                        <a:rPr lang="en-NZ" sz="1400"/>
                        <a:t>Step </a:t>
                      </a:r>
                    </a:p>
                  </a:txBody>
                  <a:tcPr/>
                </a:tc>
                <a:tc>
                  <a:txBody>
                    <a:bodyPr/>
                    <a:lstStyle/>
                    <a:p>
                      <a:r>
                        <a:rPr lang="en-NZ" sz="1400"/>
                        <a:t>Action</a:t>
                      </a:r>
                    </a:p>
                  </a:txBody>
                  <a:tcPr/>
                </a:tc>
                <a:extLst>
                  <a:ext uri="{0D108BD9-81ED-4DB2-BD59-A6C34878D82A}">
                    <a16:rowId xmlns:a16="http://schemas.microsoft.com/office/drawing/2014/main" val="3421121150"/>
                  </a:ext>
                </a:extLst>
              </a:tr>
              <a:tr h="665282">
                <a:tc>
                  <a:txBody>
                    <a:bodyPr/>
                    <a:lstStyle/>
                    <a:p>
                      <a:pPr algn="l">
                        <a:lnSpc>
                          <a:spcPct val="120000"/>
                        </a:lnSpc>
                        <a:spcAft>
                          <a:spcPts val="600"/>
                        </a:spcAft>
                        <a:buNone/>
                      </a:pPr>
                      <a:r>
                        <a:rPr lang="en-NZ" sz="1300" b="1">
                          <a:effectLst/>
                        </a:rPr>
                        <a:t>7</a:t>
                      </a:r>
                      <a:endParaRPr lang="en-NZ" sz="1300" b="1">
                        <a:effectLst/>
                        <a:latin typeface="Verdana" panose="020B0604030504040204" pitchFamily="34" charset="0"/>
                        <a:ea typeface="Calibri" panose="020B0604020202020204" pitchFamily="34" charset="0"/>
                        <a:cs typeface="Arial" panose="020B0604020202020204" pitchFamily="34" charset="0"/>
                      </a:endParaRPr>
                    </a:p>
                  </a:txBody>
                  <a:tcPr marL="45720" marR="45720"/>
                </a:tc>
                <a:tc>
                  <a:txBody>
                    <a:bodyPr/>
                    <a:lstStyle/>
                    <a:p>
                      <a:pPr>
                        <a:lnSpc>
                          <a:spcPct val="120000"/>
                        </a:lnSpc>
                        <a:spcAft>
                          <a:spcPts val="600"/>
                        </a:spcAft>
                        <a:buNone/>
                      </a:pPr>
                      <a:r>
                        <a:rPr lang="en-NZ" sz="1300" b="1">
                          <a:effectLst/>
                        </a:rPr>
                        <a:t>Complete assessment questionnaire</a:t>
                      </a:r>
                      <a:endParaRPr lang="en-NZ" sz="1300" b="1">
                        <a:effectLst/>
                        <a:latin typeface="Verdana" panose="020B0604030504040204" pitchFamily="34" charset="0"/>
                        <a:ea typeface="Calibri"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3915186286"/>
                  </a:ext>
                </a:extLst>
              </a:tr>
            </a:tbl>
          </a:graphicData>
        </a:graphic>
      </p:graphicFrame>
      <p:sp>
        <p:nvSpPr>
          <p:cNvPr id="3" name="Content Placeholder 2">
            <a:extLst>
              <a:ext uri="{FF2B5EF4-FFF2-40B4-BE49-F238E27FC236}">
                <a16:creationId xmlns:a16="http://schemas.microsoft.com/office/drawing/2014/main" id="{08CE386B-A7A8-1220-ECB0-2666B284E460}"/>
              </a:ext>
            </a:extLst>
          </p:cNvPr>
          <p:cNvSpPr>
            <a:spLocks noGrp="1"/>
          </p:cNvSpPr>
          <p:nvPr>
            <p:ph idx="1"/>
          </p:nvPr>
        </p:nvSpPr>
        <p:spPr>
          <a:xfrm>
            <a:off x="158850" y="1341345"/>
            <a:ext cx="6049926" cy="4715516"/>
          </a:xfrm>
        </p:spPr>
        <p:txBody>
          <a:bodyPr/>
          <a:lstStyle/>
          <a:p>
            <a:pPr>
              <a:spcAft>
                <a:spcPts val="1200"/>
              </a:spcAft>
              <a:buFont typeface="Wingdings" panose="05000000000000000000" pitchFamily="2" charset="2"/>
              <a:buChar char="§"/>
            </a:pPr>
            <a:r>
              <a:rPr lang="en-NZ" sz="1600">
                <a:latin typeface="Roboto" panose="02000000000000000000" pitchFamily="2" charset="0"/>
                <a:ea typeface="Roboto" panose="02000000000000000000" pitchFamily="2" charset="0"/>
                <a:cs typeface="Roboto" panose="02000000000000000000" pitchFamily="2" charset="0"/>
              </a:rPr>
              <a:t>Once a new assessment is created, the Assessor/Connector will complete a questionnaire to capture the interview information. This comprises questionnaire sections (where detail is captured) and structured statements. </a:t>
            </a:r>
          </a:p>
          <a:p>
            <a:pPr>
              <a:spcAft>
                <a:spcPts val="1200"/>
              </a:spcAft>
              <a:buFont typeface="Wingdings" panose="05000000000000000000" pitchFamily="2" charset="2"/>
              <a:buChar char="§"/>
            </a:pPr>
            <a:r>
              <a:rPr lang="en-NZ" sz="1600">
                <a:latin typeface="Roboto" panose="02000000000000000000" pitchFamily="2" charset="0"/>
                <a:ea typeface="Roboto" panose="02000000000000000000" pitchFamily="2" charset="0"/>
                <a:cs typeface="Roboto" panose="02000000000000000000" pitchFamily="2" charset="0"/>
              </a:rPr>
              <a:t>The questionnaire fields can be completed directly in the tool during the assessment interview, or using a printable template which you enter into the tool after the interview.</a:t>
            </a:r>
          </a:p>
          <a:p>
            <a:pPr>
              <a:spcAft>
                <a:spcPts val="1200"/>
              </a:spcAft>
              <a:buFont typeface="Wingdings" panose="05000000000000000000" pitchFamily="2" charset="2"/>
              <a:buChar char="§"/>
            </a:pPr>
            <a:r>
              <a:rPr lang="en-NZ" sz="1600">
                <a:latin typeface="Roboto" panose="02000000000000000000" pitchFamily="2" charset="0"/>
                <a:ea typeface="Roboto" panose="02000000000000000000" pitchFamily="2" charset="0"/>
                <a:cs typeface="Roboto" panose="02000000000000000000" pitchFamily="2" charset="0"/>
              </a:rPr>
              <a:t>The questionnaire sections can be completed in any order. The OBIR Web App will show which sections are completed, in progress, or not started. </a:t>
            </a:r>
          </a:p>
          <a:p>
            <a:pPr>
              <a:spcAft>
                <a:spcPts val="1200"/>
              </a:spcAft>
              <a:buFont typeface="Wingdings" panose="05000000000000000000" pitchFamily="2" charset="2"/>
              <a:buChar char="§"/>
            </a:pPr>
            <a:r>
              <a:rPr lang="en-NZ" sz="1600">
                <a:latin typeface="Roboto" panose="02000000000000000000" pitchFamily="2" charset="0"/>
                <a:ea typeface="Roboto" panose="02000000000000000000" pitchFamily="2" charset="0"/>
                <a:cs typeface="Roboto" panose="02000000000000000000" pitchFamily="2" charset="0"/>
              </a:rPr>
              <a:t>Questions do </a:t>
            </a:r>
            <a:r>
              <a:rPr lang="en-NZ" sz="1600" u="sng">
                <a:latin typeface="Roboto" panose="02000000000000000000" pitchFamily="2" charset="0"/>
                <a:ea typeface="Roboto" panose="02000000000000000000" pitchFamily="2" charset="0"/>
                <a:cs typeface="Roboto" panose="02000000000000000000" pitchFamily="2" charset="0"/>
              </a:rPr>
              <a:t>not</a:t>
            </a:r>
            <a:r>
              <a:rPr lang="en-NZ" sz="1600">
                <a:latin typeface="Roboto" panose="02000000000000000000" pitchFamily="2" charset="0"/>
                <a:ea typeface="Roboto" panose="02000000000000000000" pitchFamily="2" charset="0"/>
                <a:cs typeface="Roboto" panose="02000000000000000000" pitchFamily="2" charset="0"/>
              </a:rPr>
              <a:t> need to be asked verbatim according to the OBIR Web App wording. Assessors/Connectors are free to use their own professional information gathering questions to meet the needs of the disabled person and their whānau/carer as long as each focus area is covered off.</a:t>
            </a:r>
          </a:p>
          <a:p>
            <a:pPr>
              <a:buFont typeface="Wingdings" panose="05000000000000000000" pitchFamily="2" charset="2"/>
              <a:buChar char="§"/>
            </a:pPr>
            <a:endParaRPr lang="en-NZ" sz="1600">
              <a:latin typeface="Roboto" panose="02000000000000000000" pitchFamily="2" charset="0"/>
              <a:ea typeface="Roboto" panose="02000000000000000000" pitchFamily="2" charset="0"/>
              <a:cs typeface="Roboto" panose="02000000000000000000" pitchFamily="2" charset="0"/>
            </a:endParaRPr>
          </a:p>
          <a:p>
            <a:pPr marL="0" indent="0">
              <a:buNone/>
            </a:pPr>
            <a:endParaRPr lang="en-NZ" sz="160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4C4A67EF-3594-CFE1-F2A8-B5049F6882E3}"/>
              </a:ext>
            </a:extLst>
          </p:cNvPr>
          <p:cNvPicPr>
            <a:picLocks noChangeAspect="1"/>
          </p:cNvPicPr>
          <p:nvPr/>
        </p:nvPicPr>
        <p:blipFill>
          <a:blip r:embed="rId3"/>
          <a:stretch>
            <a:fillRect/>
          </a:stretch>
        </p:blipFill>
        <p:spPr>
          <a:xfrm>
            <a:off x="6156561" y="1661446"/>
            <a:ext cx="5876589" cy="3855209"/>
          </a:xfrm>
          <a:prstGeom prst="rect">
            <a:avLst/>
          </a:prstGeom>
        </p:spPr>
      </p:pic>
    </p:spTree>
    <p:extLst>
      <p:ext uri="{BB962C8B-B14F-4D97-AF65-F5344CB8AC3E}">
        <p14:creationId xmlns:p14="http://schemas.microsoft.com/office/powerpoint/2010/main" val="286584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4EB9815-B2FB-E35E-4DCD-8F4DD4845728}"/>
              </a:ext>
            </a:extLst>
          </p:cNvPr>
          <p:cNvPicPr>
            <a:picLocks noChangeAspect="1"/>
          </p:cNvPicPr>
          <p:nvPr/>
        </p:nvPicPr>
        <p:blipFill>
          <a:blip r:embed="rId3"/>
          <a:stretch>
            <a:fillRect/>
          </a:stretch>
        </p:blipFill>
        <p:spPr>
          <a:xfrm>
            <a:off x="6197419" y="1356703"/>
            <a:ext cx="5767569" cy="3963840"/>
          </a:xfrm>
          <a:prstGeom prst="rect">
            <a:avLst/>
          </a:prstGeom>
        </p:spPr>
      </p:pic>
      <p:sp>
        <p:nvSpPr>
          <p:cNvPr id="2" name="Title 1">
            <a:extLst>
              <a:ext uri="{FF2B5EF4-FFF2-40B4-BE49-F238E27FC236}">
                <a16:creationId xmlns:a16="http://schemas.microsoft.com/office/drawing/2014/main" id="{652BA40A-F07F-D783-4F71-67460A091B6D}"/>
              </a:ext>
            </a:extLst>
          </p:cNvPr>
          <p:cNvSpPr>
            <a:spLocks noGrp="1"/>
          </p:cNvSpPr>
          <p:nvPr>
            <p:ph type="title"/>
          </p:nvPr>
        </p:nvSpPr>
        <p:spPr>
          <a:xfrm>
            <a:off x="239349" y="374654"/>
            <a:ext cx="11725639" cy="648072"/>
          </a:xfrm>
        </p:spPr>
        <p:txBody>
          <a:bodyPr anchor="ctr">
            <a:normAutofit/>
          </a:bodyPr>
          <a:lstStyle/>
          <a:p>
            <a:pPr>
              <a:lnSpc>
                <a:spcPct val="90000"/>
              </a:lnSpc>
            </a:pPr>
            <a:r>
              <a:rPr lang="en-NZ" sz="3700"/>
              <a:t>Structured statements</a:t>
            </a:r>
          </a:p>
        </p:txBody>
      </p:sp>
      <p:sp>
        <p:nvSpPr>
          <p:cNvPr id="7" name="Content Placeholder 2">
            <a:extLst>
              <a:ext uri="{FF2B5EF4-FFF2-40B4-BE49-F238E27FC236}">
                <a16:creationId xmlns:a16="http://schemas.microsoft.com/office/drawing/2014/main" id="{44876A54-9B60-B2A6-6B42-3EBA1CAA0685}"/>
              </a:ext>
            </a:extLst>
          </p:cNvPr>
          <p:cNvSpPr>
            <a:spLocks noGrp="1"/>
          </p:cNvSpPr>
          <p:nvPr>
            <p:ph idx="1"/>
          </p:nvPr>
        </p:nvSpPr>
        <p:spPr>
          <a:xfrm>
            <a:off x="350875" y="1105786"/>
            <a:ext cx="5846544" cy="4878136"/>
          </a:xfrm>
        </p:spPr>
        <p:txBody>
          <a:bodyPr/>
          <a:lstStyle/>
          <a:p>
            <a:pPr>
              <a:spcAft>
                <a:spcPts val="1200"/>
              </a:spcAft>
              <a:buFont typeface="Wingdings" panose="05000000000000000000" pitchFamily="2" charset="2"/>
              <a:buChar char="§"/>
            </a:pPr>
            <a:r>
              <a:rPr lang="en-NZ" sz="1800">
                <a:latin typeface="Roboto" panose="02000000000000000000" pitchFamily="2" charset="0"/>
                <a:ea typeface="Roboto" panose="02000000000000000000" pitchFamily="2" charset="0"/>
                <a:cs typeface="Roboto" panose="02000000000000000000" pitchFamily="2" charset="0"/>
              </a:rPr>
              <a:t>Some assessment questions contain structured statements. These are multi-choice and/or scale option responses to statements about the disabled person. </a:t>
            </a:r>
          </a:p>
          <a:p>
            <a:pPr>
              <a:spcAft>
                <a:spcPts val="1200"/>
              </a:spcAft>
              <a:buFont typeface="Wingdings" panose="05000000000000000000" pitchFamily="2" charset="2"/>
              <a:buChar char="§"/>
            </a:pPr>
            <a:r>
              <a:rPr lang="en-NZ" sz="1800">
                <a:latin typeface="Roboto" panose="02000000000000000000" pitchFamily="2" charset="0"/>
                <a:ea typeface="Roboto" panose="02000000000000000000" pitchFamily="2" charset="0"/>
                <a:cs typeface="Roboto" panose="02000000000000000000" pitchFamily="2" charset="0"/>
              </a:rPr>
              <a:t>Structured statements will appear as </a:t>
            </a:r>
            <a:r>
              <a:rPr lang="en-NZ" sz="1800" b="1">
                <a:latin typeface="Roboto" panose="02000000000000000000" pitchFamily="2" charset="0"/>
                <a:ea typeface="Roboto" panose="02000000000000000000" pitchFamily="2" charset="0"/>
                <a:cs typeface="Roboto" panose="02000000000000000000" pitchFamily="2" charset="0"/>
              </a:rPr>
              <a:t>Reflections</a:t>
            </a:r>
            <a:r>
              <a:rPr lang="en-NZ" sz="1800">
                <a:latin typeface="Roboto" panose="02000000000000000000" pitchFamily="2" charset="0"/>
                <a:ea typeface="Roboto" panose="02000000000000000000" pitchFamily="2" charset="0"/>
                <a:cs typeface="Roboto" panose="02000000000000000000" pitchFamily="2" charset="0"/>
              </a:rPr>
              <a:t>, </a:t>
            </a:r>
            <a:r>
              <a:rPr lang="en-NZ" sz="1800" b="1">
                <a:latin typeface="Roboto" panose="02000000000000000000" pitchFamily="2" charset="0"/>
                <a:ea typeface="Roboto" panose="02000000000000000000" pitchFamily="2" charset="0"/>
                <a:cs typeface="Roboto" panose="02000000000000000000" pitchFamily="2" charset="0"/>
              </a:rPr>
              <a:t>Important Information </a:t>
            </a:r>
            <a:r>
              <a:rPr lang="en-NZ" sz="1800">
                <a:latin typeface="Roboto" panose="02000000000000000000" pitchFamily="2" charset="0"/>
                <a:ea typeface="Roboto" panose="02000000000000000000" pitchFamily="2" charset="0"/>
                <a:cs typeface="Roboto" panose="02000000000000000000" pitchFamily="2" charset="0"/>
              </a:rPr>
              <a:t>or </a:t>
            </a:r>
            <a:r>
              <a:rPr lang="en-NZ" sz="1800" b="1">
                <a:latin typeface="Roboto" panose="02000000000000000000" pitchFamily="2" charset="0"/>
                <a:ea typeface="Roboto" panose="02000000000000000000" pitchFamily="2" charset="0"/>
                <a:cs typeface="Roboto" panose="02000000000000000000" pitchFamily="2" charset="0"/>
              </a:rPr>
              <a:t>Support Profile </a:t>
            </a:r>
            <a:r>
              <a:rPr lang="en-NZ" sz="1800">
                <a:latin typeface="Roboto" panose="02000000000000000000" pitchFamily="2" charset="0"/>
                <a:ea typeface="Roboto" panose="02000000000000000000" pitchFamily="2" charset="0"/>
                <a:cs typeface="Roboto" panose="02000000000000000000" pitchFamily="2" charset="0"/>
              </a:rPr>
              <a:t>buttons in the tool. Selecting these buttons will open the structured statement pop up. They also appear as sections in the left hand key.</a:t>
            </a:r>
          </a:p>
          <a:p>
            <a:pPr>
              <a:spcAft>
                <a:spcPts val="1200"/>
              </a:spcAft>
              <a:buFont typeface="Wingdings" panose="05000000000000000000" pitchFamily="2" charset="2"/>
              <a:buChar char="§"/>
            </a:pPr>
            <a:r>
              <a:rPr lang="en-NZ" sz="1800">
                <a:latin typeface="Roboto" panose="02000000000000000000" pitchFamily="2" charset="0"/>
                <a:ea typeface="Roboto" panose="02000000000000000000" pitchFamily="2" charset="0"/>
                <a:cs typeface="Roboto" panose="02000000000000000000" pitchFamily="2" charset="0"/>
              </a:rPr>
              <a:t>Structured statements are always mandatory fields. They support the clarity, completeness and accuracy of the gathered information. They are critical input fields for generating an indicative range calculation so getting them right is very important.</a:t>
            </a:r>
          </a:p>
          <a:p>
            <a:pPr>
              <a:spcAft>
                <a:spcPts val="1200"/>
              </a:spcAft>
              <a:buFont typeface="Wingdings" panose="05000000000000000000" pitchFamily="2" charset="2"/>
              <a:buChar char="§"/>
            </a:pPr>
            <a:endParaRPr lang="en-NZ" sz="1800">
              <a:latin typeface="Roboto" panose="02000000000000000000" pitchFamily="2" charset="0"/>
              <a:ea typeface="Roboto" panose="02000000000000000000" pitchFamily="2" charset="0"/>
              <a:cs typeface="Roboto" panose="02000000000000000000" pitchFamily="2" charset="0"/>
            </a:endParaRPr>
          </a:p>
          <a:p>
            <a:pPr>
              <a:buFont typeface="Wingdings" panose="05000000000000000000" pitchFamily="2" charset="2"/>
              <a:buChar char="§"/>
            </a:pPr>
            <a:endParaRPr lang="en-NZ" sz="1800">
              <a:latin typeface="Roboto" panose="02000000000000000000" pitchFamily="2" charset="0"/>
              <a:ea typeface="Roboto" panose="02000000000000000000" pitchFamily="2" charset="0"/>
              <a:cs typeface="Roboto" panose="02000000000000000000" pitchFamily="2" charset="0"/>
            </a:endParaRPr>
          </a:p>
          <a:p>
            <a:pPr marL="0" indent="0">
              <a:buNone/>
            </a:pPr>
            <a:endParaRPr lang="en-NZ" sz="2000">
              <a:latin typeface="Roboto" panose="02000000000000000000" pitchFamily="2"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id="{F27BC307-B90B-FFBD-487F-05BFCCF3118D}"/>
              </a:ext>
            </a:extLst>
          </p:cNvPr>
          <p:cNvSpPr/>
          <p:nvPr/>
        </p:nvSpPr>
        <p:spPr>
          <a:xfrm>
            <a:off x="9675629" y="2966481"/>
            <a:ext cx="552893" cy="30834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a:extLst>
              <a:ext uri="{FF2B5EF4-FFF2-40B4-BE49-F238E27FC236}">
                <a16:creationId xmlns:a16="http://schemas.microsoft.com/office/drawing/2014/main" id="{297FB60A-3A24-1DA0-00D1-DC73E8DC52A8}"/>
              </a:ext>
            </a:extLst>
          </p:cNvPr>
          <p:cNvSpPr/>
          <p:nvPr/>
        </p:nvSpPr>
        <p:spPr>
          <a:xfrm>
            <a:off x="10332982" y="2966481"/>
            <a:ext cx="1405362" cy="146729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a:extLst>
              <a:ext uri="{FF2B5EF4-FFF2-40B4-BE49-F238E27FC236}">
                <a16:creationId xmlns:a16="http://schemas.microsoft.com/office/drawing/2014/main" id="{E2D44B04-C0DE-A877-B627-88627AA698F9}"/>
              </a:ext>
            </a:extLst>
          </p:cNvPr>
          <p:cNvSpPr/>
          <p:nvPr/>
        </p:nvSpPr>
        <p:spPr>
          <a:xfrm>
            <a:off x="6323144" y="3930690"/>
            <a:ext cx="1023954" cy="41672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77658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FAE88-C57D-3631-2A2F-A969B1A43C2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5254BF4-E8CB-5F32-CC5D-7417601D6DCB}"/>
              </a:ext>
            </a:extLst>
          </p:cNvPr>
          <p:cNvPicPr>
            <a:picLocks noChangeAspect="1"/>
          </p:cNvPicPr>
          <p:nvPr/>
        </p:nvPicPr>
        <p:blipFill>
          <a:blip r:embed="rId3"/>
          <a:srcRect l="2644"/>
          <a:stretch>
            <a:fillRect/>
          </a:stretch>
        </p:blipFill>
        <p:spPr>
          <a:xfrm>
            <a:off x="5691433" y="1876509"/>
            <a:ext cx="3528734" cy="4452729"/>
          </a:xfrm>
          <a:prstGeom prst="rect">
            <a:avLst/>
          </a:prstGeom>
        </p:spPr>
      </p:pic>
      <p:pic>
        <p:nvPicPr>
          <p:cNvPr id="9" name="Picture 8">
            <a:extLst>
              <a:ext uri="{FF2B5EF4-FFF2-40B4-BE49-F238E27FC236}">
                <a16:creationId xmlns:a16="http://schemas.microsoft.com/office/drawing/2014/main" id="{8ABACE39-0521-2784-7E8F-767FD085CD15}"/>
              </a:ext>
            </a:extLst>
          </p:cNvPr>
          <p:cNvPicPr>
            <a:picLocks noChangeAspect="1"/>
          </p:cNvPicPr>
          <p:nvPr/>
        </p:nvPicPr>
        <p:blipFill>
          <a:blip r:embed="rId4"/>
          <a:stretch>
            <a:fillRect/>
          </a:stretch>
        </p:blipFill>
        <p:spPr>
          <a:xfrm>
            <a:off x="1727753" y="1812897"/>
            <a:ext cx="4059966" cy="4516341"/>
          </a:xfrm>
          <a:prstGeom prst="rect">
            <a:avLst/>
          </a:prstGeom>
        </p:spPr>
      </p:pic>
      <p:sp>
        <p:nvSpPr>
          <p:cNvPr id="2" name="Title 1">
            <a:extLst>
              <a:ext uri="{FF2B5EF4-FFF2-40B4-BE49-F238E27FC236}">
                <a16:creationId xmlns:a16="http://schemas.microsoft.com/office/drawing/2014/main" id="{0EE7DB3D-E48A-9C5E-14E3-CCA886F808FF}"/>
              </a:ext>
            </a:extLst>
          </p:cNvPr>
          <p:cNvSpPr>
            <a:spLocks noGrp="1"/>
          </p:cNvSpPr>
          <p:nvPr>
            <p:ph type="title"/>
          </p:nvPr>
        </p:nvSpPr>
        <p:spPr/>
        <p:txBody>
          <a:bodyPr/>
          <a:lstStyle/>
          <a:p>
            <a:r>
              <a:rPr lang="en-NZ"/>
              <a:t>Confirm information</a:t>
            </a:r>
          </a:p>
        </p:txBody>
      </p:sp>
      <p:graphicFrame>
        <p:nvGraphicFramePr>
          <p:cNvPr id="5" name="Table 4">
            <a:extLst>
              <a:ext uri="{FF2B5EF4-FFF2-40B4-BE49-F238E27FC236}">
                <a16:creationId xmlns:a16="http://schemas.microsoft.com/office/drawing/2014/main" id="{3B70D9D0-190F-F7A2-B5EF-94DF1555315F}"/>
              </a:ext>
            </a:extLst>
          </p:cNvPr>
          <p:cNvGraphicFramePr>
            <a:graphicFrameLocks noGrp="1"/>
          </p:cNvGraphicFramePr>
          <p:nvPr>
            <p:extLst>
              <p:ext uri="{D42A27DB-BD31-4B8C-83A1-F6EECF244321}">
                <p14:modId xmlns:p14="http://schemas.microsoft.com/office/powerpoint/2010/main" val="3992043166"/>
              </p:ext>
            </p:extLst>
          </p:nvPr>
        </p:nvGraphicFramePr>
        <p:xfrm>
          <a:off x="8770089" y="213649"/>
          <a:ext cx="3095846" cy="970082"/>
        </p:xfrm>
        <a:graphic>
          <a:graphicData uri="http://schemas.openxmlformats.org/drawingml/2006/table">
            <a:tbl>
              <a:tblPr firstRow="1" bandRow="1">
                <a:tableStyleId>{5C22544A-7EE6-4342-B048-85BDC9FD1C3A}</a:tableStyleId>
              </a:tblPr>
              <a:tblGrid>
                <a:gridCol w="663353">
                  <a:extLst>
                    <a:ext uri="{9D8B030D-6E8A-4147-A177-3AD203B41FA5}">
                      <a16:colId xmlns:a16="http://schemas.microsoft.com/office/drawing/2014/main" val="282681679"/>
                    </a:ext>
                  </a:extLst>
                </a:gridCol>
                <a:gridCol w="2432493">
                  <a:extLst>
                    <a:ext uri="{9D8B030D-6E8A-4147-A177-3AD203B41FA5}">
                      <a16:colId xmlns:a16="http://schemas.microsoft.com/office/drawing/2014/main" val="4124764858"/>
                    </a:ext>
                  </a:extLst>
                </a:gridCol>
              </a:tblGrid>
              <a:tr h="135335">
                <a:tc>
                  <a:txBody>
                    <a:bodyPr/>
                    <a:lstStyle/>
                    <a:p>
                      <a:r>
                        <a:rPr lang="en-NZ" sz="1400"/>
                        <a:t>Step </a:t>
                      </a:r>
                    </a:p>
                  </a:txBody>
                  <a:tcPr/>
                </a:tc>
                <a:tc>
                  <a:txBody>
                    <a:bodyPr/>
                    <a:lstStyle/>
                    <a:p>
                      <a:r>
                        <a:rPr lang="en-NZ" sz="1400"/>
                        <a:t>Action</a:t>
                      </a:r>
                    </a:p>
                  </a:txBody>
                  <a:tcPr/>
                </a:tc>
                <a:extLst>
                  <a:ext uri="{0D108BD9-81ED-4DB2-BD59-A6C34878D82A}">
                    <a16:rowId xmlns:a16="http://schemas.microsoft.com/office/drawing/2014/main" val="3421121150"/>
                  </a:ext>
                </a:extLst>
              </a:tr>
              <a:tr h="665282">
                <a:tc>
                  <a:txBody>
                    <a:bodyPr/>
                    <a:lstStyle/>
                    <a:p>
                      <a:pPr algn="l">
                        <a:lnSpc>
                          <a:spcPct val="120000"/>
                        </a:lnSpc>
                        <a:spcAft>
                          <a:spcPts val="600"/>
                        </a:spcAft>
                        <a:buNone/>
                      </a:pPr>
                      <a:r>
                        <a:rPr lang="en-NZ" sz="1300" b="1">
                          <a:effectLst/>
                        </a:rPr>
                        <a:t>8</a:t>
                      </a:r>
                      <a:endParaRPr lang="en-NZ" sz="1300" b="1">
                        <a:effectLst/>
                        <a:latin typeface="Verdana" panose="020B0604030504040204" pitchFamily="34" charset="0"/>
                        <a:ea typeface="Calibri" panose="020B0604020202020204" pitchFamily="34" charset="0"/>
                        <a:cs typeface="Arial" panose="020B0604020202020204" pitchFamily="34" charset="0"/>
                      </a:endParaRPr>
                    </a:p>
                  </a:txBody>
                  <a:tcPr marL="45720" marR="45720"/>
                </a:tc>
                <a:tc>
                  <a:txBody>
                    <a:bodyPr/>
                    <a:lstStyle/>
                    <a:p>
                      <a:pPr>
                        <a:lnSpc>
                          <a:spcPct val="120000"/>
                        </a:lnSpc>
                        <a:spcAft>
                          <a:spcPts val="600"/>
                        </a:spcAft>
                        <a:buNone/>
                      </a:pPr>
                      <a:r>
                        <a:rPr lang="en-NZ" sz="1300" b="1">
                          <a:effectLst/>
                        </a:rPr>
                        <a:t>Confirm captured information</a:t>
                      </a:r>
                      <a:endParaRPr lang="en-NZ" sz="1300" b="1">
                        <a:effectLst/>
                        <a:latin typeface="Verdana" panose="020B0604030504040204" pitchFamily="34" charset="0"/>
                        <a:ea typeface="Calibri"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3915186286"/>
                  </a:ext>
                </a:extLst>
              </a:tr>
            </a:tbl>
          </a:graphicData>
        </a:graphic>
      </p:graphicFrame>
      <p:sp>
        <p:nvSpPr>
          <p:cNvPr id="7" name="Content Placeholder 3">
            <a:extLst>
              <a:ext uri="{FF2B5EF4-FFF2-40B4-BE49-F238E27FC236}">
                <a16:creationId xmlns:a16="http://schemas.microsoft.com/office/drawing/2014/main" id="{CA1CDE52-7E22-AED9-274C-386651B396E3}"/>
              </a:ext>
            </a:extLst>
          </p:cNvPr>
          <p:cNvSpPr>
            <a:spLocks noGrp="1"/>
          </p:cNvSpPr>
          <p:nvPr>
            <p:ph idx="1"/>
          </p:nvPr>
        </p:nvSpPr>
        <p:spPr>
          <a:xfrm>
            <a:off x="239349" y="1203754"/>
            <a:ext cx="11725639" cy="751119"/>
          </a:xfrm>
        </p:spPr>
        <p:txBody>
          <a:bodyPr/>
          <a:lstStyle/>
          <a:p>
            <a:r>
              <a:rPr lang="en-NZ" sz="2000"/>
              <a:t>After reviewing the summarised view of the captured information with the disabled person, whānau or carer, you will need to confirm they agree with what has been covered and documented.</a:t>
            </a:r>
          </a:p>
        </p:txBody>
      </p:sp>
      <p:sp>
        <p:nvSpPr>
          <p:cNvPr id="4" name="Rectangle 3">
            <a:extLst>
              <a:ext uri="{FF2B5EF4-FFF2-40B4-BE49-F238E27FC236}">
                <a16:creationId xmlns:a16="http://schemas.microsoft.com/office/drawing/2014/main" id="{067C9A18-FE39-0B63-FC7C-647D0BBE6008}"/>
              </a:ext>
            </a:extLst>
          </p:cNvPr>
          <p:cNvSpPr/>
          <p:nvPr/>
        </p:nvSpPr>
        <p:spPr>
          <a:xfrm>
            <a:off x="6439426" y="5884308"/>
            <a:ext cx="2590576" cy="35441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3762625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B1818-FE80-2126-9728-C051F3A9EA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90ED3C-073A-20F8-52DF-E582513F2D5B}"/>
              </a:ext>
            </a:extLst>
          </p:cNvPr>
          <p:cNvSpPr>
            <a:spLocks noGrp="1"/>
          </p:cNvSpPr>
          <p:nvPr>
            <p:ph type="title"/>
          </p:nvPr>
        </p:nvSpPr>
        <p:spPr/>
        <p:txBody>
          <a:bodyPr/>
          <a:lstStyle/>
          <a:p>
            <a:r>
              <a:rPr lang="en-NZ"/>
              <a:t>Confirm in Socrates</a:t>
            </a:r>
          </a:p>
        </p:txBody>
      </p:sp>
      <p:graphicFrame>
        <p:nvGraphicFramePr>
          <p:cNvPr id="5" name="Table 4">
            <a:extLst>
              <a:ext uri="{FF2B5EF4-FFF2-40B4-BE49-F238E27FC236}">
                <a16:creationId xmlns:a16="http://schemas.microsoft.com/office/drawing/2014/main" id="{F39AD2E9-3A44-0CFB-849E-253A66B8668C}"/>
              </a:ext>
            </a:extLst>
          </p:cNvPr>
          <p:cNvGraphicFramePr>
            <a:graphicFrameLocks noGrp="1"/>
          </p:cNvGraphicFramePr>
          <p:nvPr>
            <p:extLst>
              <p:ext uri="{D42A27DB-BD31-4B8C-83A1-F6EECF244321}">
                <p14:modId xmlns:p14="http://schemas.microsoft.com/office/powerpoint/2010/main" val="2175938126"/>
              </p:ext>
            </p:extLst>
          </p:nvPr>
        </p:nvGraphicFramePr>
        <p:xfrm>
          <a:off x="8770089" y="213649"/>
          <a:ext cx="3095846" cy="970082"/>
        </p:xfrm>
        <a:graphic>
          <a:graphicData uri="http://schemas.openxmlformats.org/drawingml/2006/table">
            <a:tbl>
              <a:tblPr firstRow="1" bandRow="1">
                <a:tableStyleId>{5C22544A-7EE6-4342-B048-85BDC9FD1C3A}</a:tableStyleId>
              </a:tblPr>
              <a:tblGrid>
                <a:gridCol w="663353">
                  <a:extLst>
                    <a:ext uri="{9D8B030D-6E8A-4147-A177-3AD203B41FA5}">
                      <a16:colId xmlns:a16="http://schemas.microsoft.com/office/drawing/2014/main" val="282681679"/>
                    </a:ext>
                  </a:extLst>
                </a:gridCol>
                <a:gridCol w="2432493">
                  <a:extLst>
                    <a:ext uri="{9D8B030D-6E8A-4147-A177-3AD203B41FA5}">
                      <a16:colId xmlns:a16="http://schemas.microsoft.com/office/drawing/2014/main" val="4124764858"/>
                    </a:ext>
                  </a:extLst>
                </a:gridCol>
              </a:tblGrid>
              <a:tr h="135335">
                <a:tc>
                  <a:txBody>
                    <a:bodyPr/>
                    <a:lstStyle/>
                    <a:p>
                      <a:r>
                        <a:rPr lang="en-NZ" sz="1400"/>
                        <a:t>Step </a:t>
                      </a:r>
                    </a:p>
                  </a:txBody>
                  <a:tcPr/>
                </a:tc>
                <a:tc>
                  <a:txBody>
                    <a:bodyPr/>
                    <a:lstStyle/>
                    <a:p>
                      <a:r>
                        <a:rPr lang="en-NZ" sz="1400"/>
                        <a:t>Action</a:t>
                      </a:r>
                    </a:p>
                  </a:txBody>
                  <a:tcPr/>
                </a:tc>
                <a:extLst>
                  <a:ext uri="{0D108BD9-81ED-4DB2-BD59-A6C34878D82A}">
                    <a16:rowId xmlns:a16="http://schemas.microsoft.com/office/drawing/2014/main" val="3421121150"/>
                  </a:ext>
                </a:extLst>
              </a:tr>
              <a:tr h="665282">
                <a:tc>
                  <a: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NZ" sz="1300" b="1" i="0" u="none" strike="noStrike" kern="1200" cap="none" spc="0" normalizeH="0" baseline="0" noProof="0">
                          <a:ln>
                            <a:noFill/>
                          </a:ln>
                          <a:solidFill>
                            <a:prstClr val="black"/>
                          </a:solidFill>
                          <a:effectLst/>
                          <a:uLnTx/>
                          <a:uFillTx/>
                          <a:latin typeface="Roboto"/>
                          <a:ea typeface="+mn-ea"/>
                          <a:cs typeface="+mn-cs"/>
                        </a:rPr>
                        <a:t>9</a:t>
                      </a:r>
                      <a:endParaRPr kumimoji="0" lang="en-NZ" sz="1300" b="1" i="0" u="none" strike="noStrike" kern="1200" cap="none" spc="0" normalizeH="0" baseline="0" noProof="0">
                        <a:ln>
                          <a:noFill/>
                        </a:ln>
                        <a:solidFill>
                          <a:prstClr val="black"/>
                        </a:solidFill>
                        <a:effectLst/>
                        <a:uLnTx/>
                        <a:uFillTx/>
                        <a:latin typeface="Verdana" panose="020B0604030504040204" pitchFamily="34" charset="0"/>
                        <a:ea typeface="Calibri" panose="020B0604020202020204" pitchFamily="34" charset="0"/>
                        <a:cs typeface="Arial" panose="020B0604020202020204" pitchFamily="34" charset="0"/>
                      </a:endParaRPr>
                    </a:p>
                  </a:txBody>
                  <a:tcPr marL="45720" marR="45720"/>
                </a:tc>
                <a:tc>
                  <a: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NZ" sz="1300" b="1" i="0" u="none" strike="noStrike" kern="1200" cap="none" spc="0" normalizeH="0" baseline="0" noProof="0">
                          <a:ln>
                            <a:noFill/>
                          </a:ln>
                          <a:solidFill>
                            <a:prstClr val="black"/>
                          </a:solidFill>
                          <a:effectLst/>
                          <a:uLnTx/>
                          <a:uFillTx/>
                          <a:latin typeface="Roboto"/>
                          <a:ea typeface="+mn-ea"/>
                          <a:cs typeface="+mn-cs"/>
                        </a:rPr>
                        <a:t>Confirm Needs Assessment in Socrates</a:t>
                      </a:r>
                      <a:endParaRPr kumimoji="0" lang="en-NZ" sz="1300" b="1" i="0" u="none" strike="noStrike" kern="1200" cap="none" spc="0" normalizeH="0" baseline="0" noProof="0">
                        <a:ln>
                          <a:noFill/>
                        </a:ln>
                        <a:solidFill>
                          <a:prstClr val="black"/>
                        </a:solidFill>
                        <a:effectLst/>
                        <a:uLnTx/>
                        <a:uFillTx/>
                        <a:latin typeface="Verdana" panose="020B0604030504040204" pitchFamily="34" charset="0"/>
                        <a:ea typeface="Calibri"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3915186286"/>
                  </a:ext>
                </a:extLst>
              </a:tr>
            </a:tbl>
          </a:graphicData>
        </a:graphic>
      </p:graphicFrame>
      <p:sp>
        <p:nvSpPr>
          <p:cNvPr id="3" name="Content Placeholder 3">
            <a:extLst>
              <a:ext uri="{FF2B5EF4-FFF2-40B4-BE49-F238E27FC236}">
                <a16:creationId xmlns:a16="http://schemas.microsoft.com/office/drawing/2014/main" id="{B14C275A-201E-C0A6-BBA8-EBC50CB7EAAA}"/>
              </a:ext>
            </a:extLst>
          </p:cNvPr>
          <p:cNvSpPr>
            <a:spLocks noGrp="1"/>
          </p:cNvSpPr>
          <p:nvPr>
            <p:ph idx="1"/>
          </p:nvPr>
        </p:nvSpPr>
        <p:spPr>
          <a:xfrm>
            <a:off x="239349" y="1203754"/>
            <a:ext cx="11725639" cy="1346941"/>
          </a:xfrm>
        </p:spPr>
        <p:txBody>
          <a:bodyPr/>
          <a:lstStyle/>
          <a:p>
            <a:r>
              <a:rPr lang="en-NZ" sz="2000"/>
              <a:t>Once the needs assessment has been documented in the web application and confirmed with the disabled person, the needs assessment can be confirmed in Socrates.</a:t>
            </a:r>
          </a:p>
          <a:p>
            <a:r>
              <a:rPr lang="en-NZ" sz="2000"/>
              <a:t>The </a:t>
            </a:r>
            <a:r>
              <a:rPr lang="en-NZ" sz="2000" b="1"/>
              <a:t>Functional Support Needs </a:t>
            </a:r>
            <a:r>
              <a:rPr lang="en-NZ" sz="2000"/>
              <a:t>and </a:t>
            </a:r>
            <a:r>
              <a:rPr lang="en-NZ" sz="2000" b="1"/>
              <a:t>Needs Assessment Goals </a:t>
            </a:r>
            <a:r>
              <a:rPr lang="en-NZ" sz="2000"/>
              <a:t>tabs are no longer required to be completed, as this has been replaced by the web application.</a:t>
            </a:r>
          </a:p>
        </p:txBody>
      </p:sp>
      <p:pic>
        <p:nvPicPr>
          <p:cNvPr id="6" name="Picture 5">
            <a:extLst>
              <a:ext uri="{FF2B5EF4-FFF2-40B4-BE49-F238E27FC236}">
                <a16:creationId xmlns:a16="http://schemas.microsoft.com/office/drawing/2014/main" id="{BD0D117A-F2D8-CD09-1CEB-7C4E8F915927}"/>
              </a:ext>
            </a:extLst>
          </p:cNvPr>
          <p:cNvPicPr>
            <a:picLocks noChangeAspect="1"/>
          </p:cNvPicPr>
          <p:nvPr/>
        </p:nvPicPr>
        <p:blipFill>
          <a:blip r:embed="rId3"/>
          <a:stretch>
            <a:fillRect/>
          </a:stretch>
        </p:blipFill>
        <p:spPr>
          <a:xfrm>
            <a:off x="2791395" y="3248332"/>
            <a:ext cx="3625447" cy="3235014"/>
          </a:xfrm>
          <a:prstGeom prst="rect">
            <a:avLst/>
          </a:prstGeom>
        </p:spPr>
      </p:pic>
      <p:pic>
        <p:nvPicPr>
          <p:cNvPr id="8" name="Picture 7">
            <a:extLst>
              <a:ext uri="{FF2B5EF4-FFF2-40B4-BE49-F238E27FC236}">
                <a16:creationId xmlns:a16="http://schemas.microsoft.com/office/drawing/2014/main" id="{7DF11322-7B8C-C771-12E0-DE9B4A2DA600}"/>
              </a:ext>
            </a:extLst>
          </p:cNvPr>
          <p:cNvPicPr>
            <a:picLocks noChangeAspect="1"/>
          </p:cNvPicPr>
          <p:nvPr/>
        </p:nvPicPr>
        <p:blipFill>
          <a:blip r:embed="rId4"/>
          <a:stretch>
            <a:fillRect/>
          </a:stretch>
        </p:blipFill>
        <p:spPr>
          <a:xfrm>
            <a:off x="6602597" y="3089061"/>
            <a:ext cx="5362391" cy="3011237"/>
          </a:xfrm>
          <a:prstGeom prst="rect">
            <a:avLst/>
          </a:prstGeom>
        </p:spPr>
      </p:pic>
    </p:spTree>
    <p:extLst>
      <p:ext uri="{BB962C8B-B14F-4D97-AF65-F5344CB8AC3E}">
        <p14:creationId xmlns:p14="http://schemas.microsoft.com/office/powerpoint/2010/main" val="16024863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721AE-AA45-5219-ADE5-7730583D683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976F049-19F9-1D60-752E-0F63181276E2}"/>
              </a:ext>
            </a:extLst>
          </p:cNvPr>
          <p:cNvSpPr>
            <a:spLocks noGrp="1"/>
          </p:cNvSpPr>
          <p:nvPr>
            <p:ph type="title"/>
          </p:nvPr>
        </p:nvSpPr>
        <p:spPr>
          <a:xfrm>
            <a:off x="334962" y="2184400"/>
            <a:ext cx="7615237" cy="3268132"/>
          </a:xfrm>
        </p:spPr>
        <p:txBody>
          <a:bodyPr anchor="ctr"/>
          <a:lstStyle/>
          <a:p>
            <a:r>
              <a:rPr lang="en-US"/>
              <a:t>Wrap Up / Q&amp;A</a:t>
            </a:r>
            <a:endParaRPr lang="en-NZ" i="1"/>
          </a:p>
        </p:txBody>
      </p:sp>
    </p:spTree>
    <p:extLst>
      <p:ext uri="{BB962C8B-B14F-4D97-AF65-F5344CB8AC3E}">
        <p14:creationId xmlns:p14="http://schemas.microsoft.com/office/powerpoint/2010/main" val="346411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94705-1782-7FA7-4645-D555F37706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E591EB-649D-26B3-E4CB-49D11F2408AE}"/>
              </a:ext>
            </a:extLst>
          </p:cNvPr>
          <p:cNvSpPr>
            <a:spLocks noGrp="1"/>
          </p:cNvSpPr>
          <p:nvPr>
            <p:ph type="title"/>
          </p:nvPr>
        </p:nvSpPr>
        <p:spPr/>
        <p:txBody>
          <a:bodyPr>
            <a:normAutofit fontScale="90000"/>
          </a:bodyPr>
          <a:lstStyle/>
          <a:p>
            <a:r>
              <a:rPr lang="en-US"/>
              <a:t>Learning Goals</a:t>
            </a:r>
            <a:endParaRPr lang="en-NZ"/>
          </a:p>
        </p:txBody>
      </p:sp>
      <p:sp>
        <p:nvSpPr>
          <p:cNvPr id="4" name="Title 4">
            <a:extLst>
              <a:ext uri="{FF2B5EF4-FFF2-40B4-BE49-F238E27FC236}">
                <a16:creationId xmlns:a16="http://schemas.microsoft.com/office/drawing/2014/main" id="{5A55F998-5A5A-C162-4E4D-3F030FC7758C}"/>
              </a:ext>
            </a:extLst>
          </p:cNvPr>
          <p:cNvSpPr txBox="1">
            <a:spLocks/>
          </p:cNvSpPr>
          <p:nvPr/>
        </p:nvSpPr>
        <p:spPr>
          <a:xfrm>
            <a:off x="239348" y="1158424"/>
            <a:ext cx="6644052" cy="4861375"/>
          </a:xfrm>
          <a:prstGeom prst="rect">
            <a:avLst/>
          </a:prstGeom>
        </p:spPr>
        <p:txBody>
          <a:bodyPr/>
          <a:lstStyle>
            <a:lvl1pPr algn="l" defTabSz="914400" rtl="0" eaLnBrk="1" latinLnBrk="0" hangingPunct="1">
              <a:spcBef>
                <a:spcPct val="0"/>
              </a:spcBef>
              <a:buNone/>
              <a:tabLst>
                <a:tab pos="3405188" algn="l"/>
              </a:tabLst>
              <a:defRPr sz="4400" b="1" i="0" kern="1200">
                <a:solidFill>
                  <a:schemeClr val="tx1"/>
                </a:solidFill>
                <a:latin typeface="+mj-lt"/>
                <a:ea typeface="Verdana" panose="020B0604030504040204" pitchFamily="34" charset="0"/>
                <a:cs typeface="Verdana" panose="020B0604030504040204" pitchFamily="34" charset="0"/>
              </a:defRPr>
            </a:lvl1pPr>
          </a:lstStyle>
          <a:p>
            <a:pPr marL="393700" lvl="0" indent="-393700">
              <a:buFont typeface="Arial" panose="020B0604020202020204" pitchFamily="34" charset="0"/>
              <a:buChar char="•"/>
            </a:pPr>
            <a:r>
              <a:rPr lang="en-NZ" sz="2800" b="0"/>
              <a:t>What is and isn’t changing in the referral and needs assessment process</a:t>
            </a:r>
          </a:p>
          <a:p>
            <a:pPr marL="393700" lvl="0" indent="-393700">
              <a:buFont typeface="Arial" panose="020B0604020202020204" pitchFamily="34" charset="0"/>
              <a:buChar char="•"/>
            </a:pPr>
            <a:r>
              <a:rPr lang="en-NZ" sz="2800" b="0"/>
              <a:t>Purpose, objectives and benefits of the changes</a:t>
            </a:r>
          </a:p>
          <a:p>
            <a:pPr marL="393700" lvl="0" indent="-393700">
              <a:buFont typeface="Arial" panose="020B0604020202020204" pitchFamily="34" charset="0"/>
              <a:buChar char="•"/>
            </a:pPr>
            <a:r>
              <a:rPr lang="en-NZ" sz="2800" b="0"/>
              <a:t>Understand key points of the new process using the web app tool for needs assessment</a:t>
            </a:r>
          </a:p>
        </p:txBody>
      </p:sp>
      <p:pic>
        <p:nvPicPr>
          <p:cNvPr id="5" name="Content Placeholder 2">
            <a:extLst>
              <a:ext uri="{FF2B5EF4-FFF2-40B4-BE49-F238E27FC236}">
                <a16:creationId xmlns:a16="http://schemas.microsoft.com/office/drawing/2014/main" id="{EBC4D97B-417C-6902-6384-4794E782773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7106293" y="0"/>
            <a:ext cx="5085707" cy="6858000"/>
          </a:xfrm>
          <a:prstGeom prst="rect">
            <a:avLst/>
          </a:prstGeom>
        </p:spPr>
      </p:pic>
    </p:spTree>
    <p:extLst>
      <p:ext uri="{BB962C8B-B14F-4D97-AF65-F5344CB8AC3E}">
        <p14:creationId xmlns:p14="http://schemas.microsoft.com/office/powerpoint/2010/main" val="574929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8D583-F2CD-0896-661A-4F7C2B9AF07B}"/>
              </a:ext>
            </a:extLst>
          </p:cNvPr>
          <p:cNvSpPr>
            <a:spLocks noGrp="1"/>
          </p:cNvSpPr>
          <p:nvPr>
            <p:ph type="title"/>
          </p:nvPr>
        </p:nvSpPr>
        <p:spPr/>
        <p:txBody>
          <a:bodyPr/>
          <a:lstStyle/>
          <a:p>
            <a:r>
              <a:rPr lang="en-NZ"/>
              <a:t>Disability services transformation journey</a:t>
            </a:r>
          </a:p>
        </p:txBody>
      </p:sp>
      <p:sp>
        <p:nvSpPr>
          <p:cNvPr id="4" name="Freeform: Shape 3">
            <a:extLst>
              <a:ext uri="{FF2B5EF4-FFF2-40B4-BE49-F238E27FC236}">
                <a16:creationId xmlns:a16="http://schemas.microsoft.com/office/drawing/2014/main" id="{3AAD720A-F96D-7701-6907-EFAD615C62F8}"/>
              </a:ext>
            </a:extLst>
          </p:cNvPr>
          <p:cNvSpPr>
            <a:spLocks/>
          </p:cNvSpPr>
          <p:nvPr/>
        </p:nvSpPr>
        <p:spPr>
          <a:xfrm>
            <a:off x="0" y="2535313"/>
            <a:ext cx="13398500" cy="3299886"/>
          </a:xfrm>
          <a:custGeom>
            <a:avLst/>
            <a:gdLst>
              <a:gd name="connsiteX0" fmla="*/ 11668836 w 12801600"/>
              <a:gd name="connsiteY0" fmla="*/ 0 h 4162606"/>
              <a:gd name="connsiteX1" fmla="*/ 12801600 w 12801600"/>
              <a:gd name="connsiteY1" fmla="*/ 0 h 4162606"/>
              <a:gd name="connsiteX2" fmla="*/ 12801600 w 12801600"/>
              <a:gd name="connsiteY2" fmla="*/ 790955 h 4162606"/>
              <a:gd name="connsiteX3" fmla="*/ 11668836 w 12801600"/>
              <a:gd name="connsiteY3" fmla="*/ 790955 h 4162606"/>
              <a:gd name="connsiteX4" fmla="*/ 11668836 w 12801600"/>
              <a:gd name="connsiteY4" fmla="*/ 790574 h 4162606"/>
              <a:gd name="connsiteX5" fmla="*/ 8161441 w 12801600"/>
              <a:gd name="connsiteY5" fmla="*/ 790574 h 4162606"/>
              <a:gd name="connsiteX6" fmla="*/ 8161441 w 12801600"/>
              <a:gd name="connsiteY6" fmla="*/ 792947 h 4162606"/>
              <a:gd name="connsiteX7" fmla="*/ 5486400 w 12801600"/>
              <a:gd name="connsiteY7" fmla="*/ 792947 h 4162606"/>
              <a:gd name="connsiteX8" fmla="*/ 5316295 w 12801600"/>
              <a:gd name="connsiteY8" fmla="*/ 826979 h 4162606"/>
              <a:gd name="connsiteX9" fmla="*/ 5171461 w 12801600"/>
              <a:gd name="connsiteY9" fmla="*/ 923728 h 4162606"/>
              <a:gd name="connsiteX10" fmla="*/ 5074743 w 12801600"/>
              <a:gd name="connsiteY10" fmla="*/ 1068121 h 4162606"/>
              <a:gd name="connsiteX11" fmla="*/ 5041208 w 12801600"/>
              <a:gd name="connsiteY11" fmla="*/ 1239253 h 4162606"/>
              <a:gd name="connsiteX12" fmla="*/ 5074743 w 12801600"/>
              <a:gd name="connsiteY12" fmla="*/ 1409900 h 4162606"/>
              <a:gd name="connsiteX13" fmla="*/ 5171461 w 12801600"/>
              <a:gd name="connsiteY13" fmla="*/ 1554293 h 4162606"/>
              <a:gd name="connsiteX14" fmla="*/ 5316295 w 12801600"/>
              <a:gd name="connsiteY14" fmla="*/ 1651041 h 4162606"/>
              <a:gd name="connsiteX15" fmla="*/ 5486400 w 12801600"/>
              <a:gd name="connsiteY15" fmla="*/ 1685073 h 4162606"/>
              <a:gd name="connsiteX16" fmla="*/ 6362204 w 12801600"/>
              <a:gd name="connsiteY16" fmla="*/ 2047757 h 4162606"/>
              <a:gd name="connsiteX17" fmla="*/ 6724773 w 12801600"/>
              <a:gd name="connsiteY17" fmla="*/ 2923353 h 4162606"/>
              <a:gd name="connsiteX18" fmla="*/ 6362204 w 12801600"/>
              <a:gd name="connsiteY18" fmla="*/ 3799436 h 4162606"/>
              <a:gd name="connsiteX19" fmla="*/ 5486400 w 12801600"/>
              <a:gd name="connsiteY19" fmla="*/ 4162120 h 4162606"/>
              <a:gd name="connsiteX20" fmla="*/ 3469446 w 12801600"/>
              <a:gd name="connsiteY20" fmla="*/ 4162120 h 4162606"/>
              <a:gd name="connsiteX21" fmla="*/ 3469446 w 12801600"/>
              <a:gd name="connsiteY21" fmla="*/ 4162606 h 4162606"/>
              <a:gd name="connsiteX22" fmla="*/ 0 w 12801600"/>
              <a:gd name="connsiteY22" fmla="*/ 4162606 h 4162606"/>
              <a:gd name="connsiteX23" fmla="*/ 0 w 12801600"/>
              <a:gd name="connsiteY23" fmla="*/ 3372033 h 4162606"/>
              <a:gd name="connsiteX24" fmla="*/ 2811845 w 12801600"/>
              <a:gd name="connsiteY24" fmla="*/ 3372033 h 4162606"/>
              <a:gd name="connsiteX25" fmla="*/ 2811845 w 12801600"/>
              <a:gd name="connsiteY25" fmla="*/ 3369659 h 4162606"/>
              <a:gd name="connsiteX26" fmla="*/ 5486400 w 12801600"/>
              <a:gd name="connsiteY26" fmla="*/ 3369659 h 4162606"/>
              <a:gd name="connsiteX27" fmla="*/ 5801825 w 12801600"/>
              <a:gd name="connsiteY27" fmla="*/ 3238879 h 4162606"/>
              <a:gd name="connsiteX28" fmla="*/ 5932078 w 12801600"/>
              <a:gd name="connsiteY28" fmla="*/ 2923353 h 4162606"/>
              <a:gd name="connsiteX29" fmla="*/ 5801825 w 12801600"/>
              <a:gd name="connsiteY29" fmla="*/ 2608314 h 4162606"/>
              <a:gd name="connsiteX30" fmla="*/ 5486400 w 12801600"/>
              <a:gd name="connsiteY30" fmla="*/ 2477534 h 4162606"/>
              <a:gd name="connsiteX31" fmla="*/ 5013019 w 12801600"/>
              <a:gd name="connsiteY31" fmla="*/ 2383216 h 4162606"/>
              <a:gd name="connsiteX32" fmla="*/ 4611082 w 12801600"/>
              <a:gd name="connsiteY32" fmla="*/ 2114849 h 4162606"/>
              <a:gd name="connsiteX33" fmla="*/ 4342801 w 12801600"/>
              <a:gd name="connsiteY33" fmla="*/ 1713271 h 4162606"/>
              <a:gd name="connsiteX34" fmla="*/ 4248514 w 12801600"/>
              <a:gd name="connsiteY34" fmla="*/ 1239253 h 4162606"/>
              <a:gd name="connsiteX35" fmla="*/ 4342801 w 12801600"/>
              <a:gd name="connsiteY35" fmla="*/ 764749 h 4162606"/>
              <a:gd name="connsiteX36" fmla="*/ 4611082 w 12801600"/>
              <a:gd name="connsiteY36" fmla="*/ 363171 h 4162606"/>
              <a:gd name="connsiteX37" fmla="*/ 5013019 w 12801600"/>
              <a:gd name="connsiteY37" fmla="*/ 94318 h 4162606"/>
              <a:gd name="connsiteX38" fmla="*/ 5486400 w 12801600"/>
              <a:gd name="connsiteY38" fmla="*/ 1 h 4162606"/>
              <a:gd name="connsiteX39" fmla="*/ 7503354 w 12801600"/>
              <a:gd name="connsiteY39" fmla="*/ 1 h 4162606"/>
              <a:gd name="connsiteX40" fmla="*/ 8161441 w 12801600"/>
              <a:gd name="connsiteY40" fmla="*/ 1 h 4162606"/>
              <a:gd name="connsiteX41" fmla="*/ 11668836 w 12801600"/>
              <a:gd name="connsiteY41" fmla="*/ 1 h 416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801600" h="4162606">
                <a:moveTo>
                  <a:pt x="11668836" y="0"/>
                </a:moveTo>
                <a:lnTo>
                  <a:pt x="12801600" y="0"/>
                </a:lnTo>
                <a:lnTo>
                  <a:pt x="12801600" y="790955"/>
                </a:lnTo>
                <a:lnTo>
                  <a:pt x="11668836" y="790955"/>
                </a:lnTo>
                <a:lnTo>
                  <a:pt x="11668836" y="790574"/>
                </a:lnTo>
                <a:lnTo>
                  <a:pt x="8161441" y="790574"/>
                </a:lnTo>
                <a:lnTo>
                  <a:pt x="8161441" y="792947"/>
                </a:lnTo>
                <a:lnTo>
                  <a:pt x="5486400" y="792947"/>
                </a:lnTo>
                <a:cubicBezTo>
                  <a:pt x="5428564" y="792947"/>
                  <a:pt x="5370241" y="804616"/>
                  <a:pt x="5316295" y="826979"/>
                </a:cubicBezTo>
                <a:cubicBezTo>
                  <a:pt x="5262345" y="849830"/>
                  <a:pt x="5213258" y="882403"/>
                  <a:pt x="5171461" y="923728"/>
                </a:cubicBezTo>
                <a:cubicBezTo>
                  <a:pt x="5130150" y="965052"/>
                  <a:pt x="5097586" y="1014156"/>
                  <a:pt x="5074743" y="1068121"/>
                </a:cubicBezTo>
                <a:cubicBezTo>
                  <a:pt x="5052386" y="1122572"/>
                  <a:pt x="5041208" y="1180427"/>
                  <a:pt x="5041208" y="1239253"/>
                </a:cubicBezTo>
                <a:cubicBezTo>
                  <a:pt x="5041208" y="1297594"/>
                  <a:pt x="5052386" y="1355448"/>
                  <a:pt x="5074743" y="1409900"/>
                </a:cubicBezTo>
                <a:cubicBezTo>
                  <a:pt x="5097586" y="1463865"/>
                  <a:pt x="5130150" y="1512968"/>
                  <a:pt x="5171461" y="1554293"/>
                </a:cubicBezTo>
                <a:cubicBezTo>
                  <a:pt x="5213258" y="1595617"/>
                  <a:pt x="5262345" y="1628677"/>
                  <a:pt x="5316295" y="1651041"/>
                </a:cubicBezTo>
                <a:cubicBezTo>
                  <a:pt x="5370241" y="1673405"/>
                  <a:pt x="5428564" y="1685073"/>
                  <a:pt x="5486400" y="1685073"/>
                </a:cubicBezTo>
                <a:cubicBezTo>
                  <a:pt x="5814948" y="1685073"/>
                  <a:pt x="6129887" y="1815853"/>
                  <a:pt x="6362204" y="2047757"/>
                </a:cubicBezTo>
                <a:cubicBezTo>
                  <a:pt x="6594520" y="2279662"/>
                  <a:pt x="6724773" y="2595187"/>
                  <a:pt x="6724773" y="2923353"/>
                </a:cubicBezTo>
                <a:cubicBezTo>
                  <a:pt x="6724773" y="3252006"/>
                  <a:pt x="6594520" y="3567045"/>
                  <a:pt x="6362204" y="3799436"/>
                </a:cubicBezTo>
                <a:cubicBezTo>
                  <a:pt x="6129887" y="4031826"/>
                  <a:pt x="5814948" y="4162120"/>
                  <a:pt x="5486400" y="4162120"/>
                </a:cubicBezTo>
                <a:lnTo>
                  <a:pt x="3469446" y="4162120"/>
                </a:lnTo>
                <a:lnTo>
                  <a:pt x="3469446" y="4162606"/>
                </a:lnTo>
                <a:lnTo>
                  <a:pt x="0" y="4162606"/>
                </a:lnTo>
                <a:lnTo>
                  <a:pt x="0" y="3372033"/>
                </a:lnTo>
                <a:lnTo>
                  <a:pt x="2811845" y="3372033"/>
                </a:lnTo>
                <a:lnTo>
                  <a:pt x="2811845" y="3369659"/>
                </a:lnTo>
                <a:lnTo>
                  <a:pt x="5486400" y="3369659"/>
                </a:lnTo>
                <a:cubicBezTo>
                  <a:pt x="5604502" y="3369659"/>
                  <a:pt x="5717744" y="3322501"/>
                  <a:pt x="5801825" y="3238879"/>
                </a:cubicBezTo>
                <a:cubicBezTo>
                  <a:pt x="5885420" y="3155257"/>
                  <a:pt x="5932078" y="3041493"/>
                  <a:pt x="5932078" y="2923353"/>
                </a:cubicBezTo>
                <a:cubicBezTo>
                  <a:pt x="5932078" y="2805214"/>
                  <a:pt x="5885420" y="2691449"/>
                  <a:pt x="5801825" y="2608314"/>
                </a:cubicBezTo>
                <a:cubicBezTo>
                  <a:pt x="5717744" y="2524692"/>
                  <a:pt x="5604502" y="2477534"/>
                  <a:pt x="5486400" y="2477534"/>
                </a:cubicBezTo>
                <a:cubicBezTo>
                  <a:pt x="5324070" y="2477534"/>
                  <a:pt x="5163198" y="2445446"/>
                  <a:pt x="5013019" y="2383216"/>
                </a:cubicBezTo>
                <a:cubicBezTo>
                  <a:pt x="4862840" y="2320986"/>
                  <a:pt x="4726269" y="2229586"/>
                  <a:pt x="4611082" y="2114849"/>
                </a:cubicBezTo>
                <a:cubicBezTo>
                  <a:pt x="4496382" y="2000113"/>
                  <a:pt x="4405010" y="1863498"/>
                  <a:pt x="4342801" y="1713271"/>
                </a:cubicBezTo>
                <a:cubicBezTo>
                  <a:pt x="4280590" y="1563044"/>
                  <a:pt x="4248514" y="1401635"/>
                  <a:pt x="4248514" y="1239253"/>
                </a:cubicBezTo>
                <a:cubicBezTo>
                  <a:pt x="4248514" y="1076386"/>
                  <a:pt x="4280590" y="915463"/>
                  <a:pt x="4342801" y="764749"/>
                </a:cubicBezTo>
                <a:cubicBezTo>
                  <a:pt x="4405010" y="614522"/>
                  <a:pt x="4496382" y="478394"/>
                  <a:pt x="4611082" y="363171"/>
                </a:cubicBezTo>
                <a:cubicBezTo>
                  <a:pt x="4726269" y="247949"/>
                  <a:pt x="4862840" y="157034"/>
                  <a:pt x="5013019" y="94318"/>
                </a:cubicBezTo>
                <a:cubicBezTo>
                  <a:pt x="5163198" y="32088"/>
                  <a:pt x="5324070" y="1"/>
                  <a:pt x="5486400" y="1"/>
                </a:cubicBezTo>
                <a:lnTo>
                  <a:pt x="7503354" y="1"/>
                </a:lnTo>
                <a:lnTo>
                  <a:pt x="8161441" y="1"/>
                </a:lnTo>
                <a:lnTo>
                  <a:pt x="11668836" y="1"/>
                </a:lnTo>
                <a:close/>
              </a:path>
            </a:pathLst>
          </a:custGeom>
          <a:solidFill>
            <a:schemeClr val="tx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65113" tIns="32556" rIns="65113" bIns="32556" rtlCol="0" anchor="t" anchorCtr="0">
            <a:noAutofit/>
          </a:bodyPr>
          <a:lstStyle/>
          <a:p>
            <a:pPr algn="ctr"/>
            <a:endParaRPr lang="en-AU" sz="1200">
              <a:solidFill>
                <a:schemeClr val="tx1"/>
              </a:solidFill>
            </a:endParaRPr>
          </a:p>
        </p:txBody>
      </p:sp>
      <p:sp>
        <p:nvSpPr>
          <p:cNvPr id="5" name="Freeform 4">
            <a:extLst>
              <a:ext uri="{FF2B5EF4-FFF2-40B4-BE49-F238E27FC236}">
                <a16:creationId xmlns:a16="http://schemas.microsoft.com/office/drawing/2014/main" id="{1F7BF47A-DBFA-E0C4-537B-D3D15734B3E9}"/>
              </a:ext>
            </a:extLst>
          </p:cNvPr>
          <p:cNvSpPr/>
          <p:nvPr/>
        </p:nvSpPr>
        <p:spPr>
          <a:xfrm rot="5400000">
            <a:off x="4478578" y="1218006"/>
            <a:ext cx="2584470" cy="5921430"/>
          </a:xfrm>
          <a:custGeom>
            <a:avLst/>
            <a:gdLst>
              <a:gd name="connsiteX0" fmla="*/ 165079 w 8963958"/>
              <a:gd name="connsiteY0" fmla="*/ 0 h 13667874"/>
              <a:gd name="connsiteX1" fmla="*/ 213206 w 8963958"/>
              <a:gd name="connsiteY1" fmla="*/ 7194884 h 13667874"/>
              <a:gd name="connsiteX2" fmla="*/ 2258574 w 8963958"/>
              <a:gd name="connsiteY2" fmla="*/ 9047747 h 13667874"/>
              <a:gd name="connsiteX3" fmla="*/ 4520511 w 8963958"/>
              <a:gd name="connsiteY3" fmla="*/ 6906126 h 13667874"/>
              <a:gd name="connsiteX4" fmla="*/ 6493690 w 8963958"/>
              <a:gd name="connsiteY4" fmla="*/ 4740442 h 13667874"/>
              <a:gd name="connsiteX5" fmla="*/ 8707500 w 8963958"/>
              <a:gd name="connsiteY5" fmla="*/ 6136105 h 13667874"/>
              <a:gd name="connsiteX6" fmla="*/ 8827816 w 8963958"/>
              <a:gd name="connsiteY6" fmla="*/ 13667874 h 13667874"/>
              <a:gd name="connsiteX0" fmla="*/ 117951 w 8916830"/>
              <a:gd name="connsiteY0" fmla="*/ 0 h 13667874"/>
              <a:gd name="connsiteX1" fmla="*/ 166078 w 8916830"/>
              <a:gd name="connsiteY1" fmla="*/ 7194884 h 13667874"/>
              <a:gd name="connsiteX2" fmla="*/ 2211446 w 8916830"/>
              <a:gd name="connsiteY2" fmla="*/ 9047747 h 13667874"/>
              <a:gd name="connsiteX3" fmla="*/ 4473383 w 8916830"/>
              <a:gd name="connsiteY3" fmla="*/ 6906126 h 13667874"/>
              <a:gd name="connsiteX4" fmla="*/ 6446562 w 8916830"/>
              <a:gd name="connsiteY4" fmla="*/ 4740442 h 13667874"/>
              <a:gd name="connsiteX5" fmla="*/ 8660372 w 8916830"/>
              <a:gd name="connsiteY5" fmla="*/ 6136105 h 13667874"/>
              <a:gd name="connsiteX6" fmla="*/ 8780688 w 8916830"/>
              <a:gd name="connsiteY6" fmla="*/ 13667874 h 13667874"/>
              <a:gd name="connsiteX0" fmla="*/ 0 w 8798879"/>
              <a:gd name="connsiteY0" fmla="*/ 0 h 13667874"/>
              <a:gd name="connsiteX1" fmla="*/ 48127 w 8798879"/>
              <a:gd name="connsiteY1" fmla="*/ 7194884 h 13667874"/>
              <a:gd name="connsiteX2" fmla="*/ 2093495 w 8798879"/>
              <a:gd name="connsiteY2" fmla="*/ 9047747 h 13667874"/>
              <a:gd name="connsiteX3" fmla="*/ 4355432 w 8798879"/>
              <a:gd name="connsiteY3" fmla="*/ 6906126 h 13667874"/>
              <a:gd name="connsiteX4" fmla="*/ 6328611 w 8798879"/>
              <a:gd name="connsiteY4" fmla="*/ 4740442 h 13667874"/>
              <a:gd name="connsiteX5" fmla="*/ 8542421 w 8798879"/>
              <a:gd name="connsiteY5" fmla="*/ 6136105 h 13667874"/>
              <a:gd name="connsiteX6" fmla="*/ 8662737 w 8798879"/>
              <a:gd name="connsiteY6" fmla="*/ 13667874 h 13667874"/>
              <a:gd name="connsiteX0" fmla="*/ 0 w 8798879"/>
              <a:gd name="connsiteY0" fmla="*/ 0 h 13667874"/>
              <a:gd name="connsiteX1" fmla="*/ 48127 w 8798879"/>
              <a:gd name="connsiteY1" fmla="*/ 7194884 h 13667874"/>
              <a:gd name="connsiteX2" fmla="*/ 2093495 w 8798879"/>
              <a:gd name="connsiteY2" fmla="*/ 9047747 h 13667874"/>
              <a:gd name="connsiteX3" fmla="*/ 4355432 w 8798879"/>
              <a:gd name="connsiteY3" fmla="*/ 6906126 h 13667874"/>
              <a:gd name="connsiteX4" fmla="*/ 6328611 w 8798879"/>
              <a:gd name="connsiteY4" fmla="*/ 4740442 h 13667874"/>
              <a:gd name="connsiteX5" fmla="*/ 8542421 w 8798879"/>
              <a:gd name="connsiteY5" fmla="*/ 6136105 h 13667874"/>
              <a:gd name="connsiteX6" fmla="*/ 8662737 w 8798879"/>
              <a:gd name="connsiteY6" fmla="*/ 13667874 h 13667874"/>
              <a:gd name="connsiteX0" fmla="*/ 0 w 8798879"/>
              <a:gd name="connsiteY0" fmla="*/ 0 h 13667874"/>
              <a:gd name="connsiteX1" fmla="*/ 48127 w 8798879"/>
              <a:gd name="connsiteY1" fmla="*/ 7194884 h 13667874"/>
              <a:gd name="connsiteX2" fmla="*/ 2093495 w 8798879"/>
              <a:gd name="connsiteY2" fmla="*/ 9047747 h 13667874"/>
              <a:gd name="connsiteX3" fmla="*/ 4355432 w 8798879"/>
              <a:gd name="connsiteY3" fmla="*/ 6906126 h 13667874"/>
              <a:gd name="connsiteX4" fmla="*/ 6328611 w 8798879"/>
              <a:gd name="connsiteY4" fmla="*/ 4740442 h 13667874"/>
              <a:gd name="connsiteX5" fmla="*/ 8542421 w 8798879"/>
              <a:gd name="connsiteY5" fmla="*/ 6136105 h 13667874"/>
              <a:gd name="connsiteX6" fmla="*/ 8662737 w 8798879"/>
              <a:gd name="connsiteY6" fmla="*/ 13667874 h 13667874"/>
              <a:gd name="connsiteX0" fmla="*/ 0 w 8701579"/>
              <a:gd name="connsiteY0" fmla="*/ 0 h 13667874"/>
              <a:gd name="connsiteX1" fmla="*/ 48127 w 8701579"/>
              <a:gd name="connsiteY1" fmla="*/ 7194884 h 13667874"/>
              <a:gd name="connsiteX2" fmla="*/ 2093495 w 8701579"/>
              <a:gd name="connsiteY2" fmla="*/ 9047747 h 13667874"/>
              <a:gd name="connsiteX3" fmla="*/ 4355432 w 8701579"/>
              <a:gd name="connsiteY3" fmla="*/ 6906126 h 13667874"/>
              <a:gd name="connsiteX4" fmla="*/ 6328611 w 8701579"/>
              <a:gd name="connsiteY4" fmla="*/ 4740442 h 13667874"/>
              <a:gd name="connsiteX5" fmla="*/ 8542421 w 8701579"/>
              <a:gd name="connsiteY5" fmla="*/ 6136105 h 13667874"/>
              <a:gd name="connsiteX6" fmla="*/ 8662737 w 8701579"/>
              <a:gd name="connsiteY6" fmla="*/ 13667874 h 13667874"/>
              <a:gd name="connsiteX0" fmla="*/ 0 w 8662817"/>
              <a:gd name="connsiteY0" fmla="*/ 0 h 13667874"/>
              <a:gd name="connsiteX1" fmla="*/ 48127 w 8662817"/>
              <a:gd name="connsiteY1" fmla="*/ 7194884 h 13667874"/>
              <a:gd name="connsiteX2" fmla="*/ 2093495 w 8662817"/>
              <a:gd name="connsiteY2" fmla="*/ 9047747 h 13667874"/>
              <a:gd name="connsiteX3" fmla="*/ 4355432 w 8662817"/>
              <a:gd name="connsiteY3" fmla="*/ 6906126 h 13667874"/>
              <a:gd name="connsiteX4" fmla="*/ 6328611 w 8662817"/>
              <a:gd name="connsiteY4" fmla="*/ 4740442 h 13667874"/>
              <a:gd name="connsiteX5" fmla="*/ 8542421 w 8662817"/>
              <a:gd name="connsiteY5" fmla="*/ 6136105 h 13667874"/>
              <a:gd name="connsiteX6" fmla="*/ 8662737 w 8662817"/>
              <a:gd name="connsiteY6" fmla="*/ 13667874 h 13667874"/>
              <a:gd name="connsiteX0" fmla="*/ 0 w 8662817"/>
              <a:gd name="connsiteY0" fmla="*/ 0 h 13667874"/>
              <a:gd name="connsiteX1" fmla="*/ 48127 w 8662817"/>
              <a:gd name="connsiteY1" fmla="*/ 7194884 h 13667874"/>
              <a:gd name="connsiteX2" fmla="*/ 2093495 w 8662817"/>
              <a:gd name="connsiteY2" fmla="*/ 9047747 h 13667874"/>
              <a:gd name="connsiteX3" fmla="*/ 4355432 w 8662817"/>
              <a:gd name="connsiteY3" fmla="*/ 6906126 h 13667874"/>
              <a:gd name="connsiteX4" fmla="*/ 6328611 w 8662817"/>
              <a:gd name="connsiteY4" fmla="*/ 4740442 h 13667874"/>
              <a:gd name="connsiteX5" fmla="*/ 8542421 w 8662817"/>
              <a:gd name="connsiteY5" fmla="*/ 6136105 h 13667874"/>
              <a:gd name="connsiteX6" fmla="*/ 8662737 w 8662817"/>
              <a:gd name="connsiteY6" fmla="*/ 13667874 h 13667874"/>
              <a:gd name="connsiteX0" fmla="*/ 0 w 8662817"/>
              <a:gd name="connsiteY0" fmla="*/ 0 h 13667874"/>
              <a:gd name="connsiteX1" fmla="*/ 48127 w 8662817"/>
              <a:gd name="connsiteY1" fmla="*/ 7194884 h 13667874"/>
              <a:gd name="connsiteX2" fmla="*/ 2093495 w 8662817"/>
              <a:gd name="connsiteY2" fmla="*/ 9047747 h 13667874"/>
              <a:gd name="connsiteX3" fmla="*/ 4355432 w 8662817"/>
              <a:gd name="connsiteY3" fmla="*/ 6906126 h 13667874"/>
              <a:gd name="connsiteX4" fmla="*/ 6328611 w 8662817"/>
              <a:gd name="connsiteY4" fmla="*/ 4740442 h 13667874"/>
              <a:gd name="connsiteX5" fmla="*/ 8542421 w 8662817"/>
              <a:gd name="connsiteY5" fmla="*/ 6136105 h 13667874"/>
              <a:gd name="connsiteX6" fmla="*/ 8662737 w 8662817"/>
              <a:gd name="connsiteY6" fmla="*/ 13667874 h 13667874"/>
              <a:gd name="connsiteX0" fmla="*/ 0 w 8662817"/>
              <a:gd name="connsiteY0" fmla="*/ 0 h 13667874"/>
              <a:gd name="connsiteX1" fmla="*/ 48127 w 8662817"/>
              <a:gd name="connsiteY1" fmla="*/ 7194884 h 13667874"/>
              <a:gd name="connsiteX2" fmla="*/ 2093495 w 8662817"/>
              <a:gd name="connsiteY2" fmla="*/ 9047747 h 13667874"/>
              <a:gd name="connsiteX3" fmla="*/ 4355432 w 8662817"/>
              <a:gd name="connsiteY3" fmla="*/ 6906126 h 13667874"/>
              <a:gd name="connsiteX4" fmla="*/ 6328611 w 8662817"/>
              <a:gd name="connsiteY4" fmla="*/ 4740442 h 13667874"/>
              <a:gd name="connsiteX5" fmla="*/ 8542421 w 8662817"/>
              <a:gd name="connsiteY5" fmla="*/ 6136105 h 13667874"/>
              <a:gd name="connsiteX6" fmla="*/ 8662737 w 8662817"/>
              <a:gd name="connsiteY6" fmla="*/ 13667874 h 13667874"/>
              <a:gd name="connsiteX0" fmla="*/ 0 w 8662942"/>
              <a:gd name="connsiteY0" fmla="*/ 0 h 13667874"/>
              <a:gd name="connsiteX1" fmla="*/ 48127 w 8662942"/>
              <a:gd name="connsiteY1" fmla="*/ 7194884 h 13667874"/>
              <a:gd name="connsiteX2" fmla="*/ 2093495 w 8662942"/>
              <a:gd name="connsiteY2" fmla="*/ 9047747 h 13667874"/>
              <a:gd name="connsiteX3" fmla="*/ 4355432 w 8662942"/>
              <a:gd name="connsiteY3" fmla="*/ 6906126 h 13667874"/>
              <a:gd name="connsiteX4" fmla="*/ 6328611 w 8662942"/>
              <a:gd name="connsiteY4" fmla="*/ 4740442 h 13667874"/>
              <a:gd name="connsiteX5" fmla="*/ 8621079 w 8662942"/>
              <a:gd name="connsiteY5" fmla="*/ 6145937 h 13667874"/>
              <a:gd name="connsiteX6" fmla="*/ 8662737 w 8662942"/>
              <a:gd name="connsiteY6" fmla="*/ 13667874 h 13667874"/>
              <a:gd name="connsiteX0" fmla="*/ 0 w 8662942"/>
              <a:gd name="connsiteY0" fmla="*/ 0 h 13667874"/>
              <a:gd name="connsiteX1" fmla="*/ 48127 w 8662942"/>
              <a:gd name="connsiteY1" fmla="*/ 7194884 h 13667874"/>
              <a:gd name="connsiteX2" fmla="*/ 2093495 w 8662942"/>
              <a:gd name="connsiteY2" fmla="*/ 9047747 h 13667874"/>
              <a:gd name="connsiteX3" fmla="*/ 4355432 w 8662942"/>
              <a:gd name="connsiteY3" fmla="*/ 6906126 h 13667874"/>
              <a:gd name="connsiteX4" fmla="*/ 6328611 w 8662942"/>
              <a:gd name="connsiteY4" fmla="*/ 4740442 h 13667874"/>
              <a:gd name="connsiteX5" fmla="*/ 8621079 w 8662942"/>
              <a:gd name="connsiteY5" fmla="*/ 6145937 h 13667874"/>
              <a:gd name="connsiteX6" fmla="*/ 8662737 w 8662942"/>
              <a:gd name="connsiteY6" fmla="*/ 13667874 h 1366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62942" h="13667874">
                <a:moveTo>
                  <a:pt x="0" y="0"/>
                </a:moveTo>
                <a:cubicBezTo>
                  <a:pt x="10027" y="36094"/>
                  <a:pt x="48082" y="7162800"/>
                  <a:pt x="48127" y="7194884"/>
                </a:cubicBezTo>
                <a:cubicBezTo>
                  <a:pt x="48172" y="7226968"/>
                  <a:pt x="159761" y="9035583"/>
                  <a:pt x="2093495" y="9047747"/>
                </a:cubicBezTo>
                <a:cubicBezTo>
                  <a:pt x="4027229" y="9059911"/>
                  <a:pt x="4342915" y="6920625"/>
                  <a:pt x="4355432" y="6906126"/>
                </a:cubicBezTo>
                <a:cubicBezTo>
                  <a:pt x="4367949" y="6891627"/>
                  <a:pt x="4408302" y="4798314"/>
                  <a:pt x="6328611" y="4740442"/>
                </a:cubicBezTo>
                <a:cubicBezTo>
                  <a:pt x="8248920" y="4682570"/>
                  <a:pt x="8623944" y="6165285"/>
                  <a:pt x="8621079" y="6145937"/>
                </a:cubicBezTo>
                <a:cubicBezTo>
                  <a:pt x="8618214" y="6126589"/>
                  <a:pt x="8666460" y="13650400"/>
                  <a:pt x="8662737" y="13667874"/>
                </a:cubicBezTo>
              </a:path>
            </a:pathLst>
          </a:custGeom>
          <a:noFill/>
          <a:ln w="40696" cap="flat" cmpd="sng" algn="ctr">
            <a:solidFill>
              <a:schemeClr val="bg1">
                <a:lumMod val="100000"/>
              </a:schemeClr>
            </a:solidFill>
            <a:prstDash val="lg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5113" tIns="32556" rIns="65113" bIns="32556" rtlCol="0" anchor="ctr"/>
          <a:lstStyle/>
          <a:p>
            <a:pPr algn="ctr"/>
            <a:endParaRPr lang="en-US">
              <a:solidFill>
                <a:schemeClr val="tx1"/>
              </a:solidFill>
              <a:latin typeface="Lato Light" panose="020F0502020204030203" pitchFamily="34" charset="0"/>
            </a:endParaRPr>
          </a:p>
        </p:txBody>
      </p:sp>
      <p:cxnSp>
        <p:nvCxnSpPr>
          <p:cNvPr id="6" name="Straight Connector 5">
            <a:extLst>
              <a:ext uri="{FF2B5EF4-FFF2-40B4-BE49-F238E27FC236}">
                <a16:creationId xmlns:a16="http://schemas.microsoft.com/office/drawing/2014/main" id="{913E8BCE-2ECB-9984-5A66-5FF72E4231F9}"/>
              </a:ext>
            </a:extLst>
          </p:cNvPr>
          <p:cNvCxnSpPr>
            <a:cxnSpLocks/>
          </p:cNvCxnSpPr>
          <p:nvPr/>
        </p:nvCxnSpPr>
        <p:spPr>
          <a:xfrm>
            <a:off x="8873046" y="2883038"/>
            <a:ext cx="3333230" cy="0"/>
          </a:xfrm>
          <a:prstGeom prst="line">
            <a:avLst/>
          </a:prstGeom>
          <a:noFill/>
          <a:ln w="31750">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cxnSp>
      <p:cxnSp>
        <p:nvCxnSpPr>
          <p:cNvPr id="7" name="Straight Connector 6">
            <a:extLst>
              <a:ext uri="{FF2B5EF4-FFF2-40B4-BE49-F238E27FC236}">
                <a16:creationId xmlns:a16="http://schemas.microsoft.com/office/drawing/2014/main" id="{ECD857FA-0326-EDFB-8647-75CFC20E8B15}"/>
              </a:ext>
            </a:extLst>
          </p:cNvPr>
          <p:cNvCxnSpPr>
            <a:cxnSpLocks/>
          </p:cNvCxnSpPr>
          <p:nvPr/>
        </p:nvCxnSpPr>
        <p:spPr>
          <a:xfrm>
            <a:off x="0" y="5457852"/>
            <a:ext cx="2961755" cy="0"/>
          </a:xfrm>
          <a:prstGeom prst="line">
            <a:avLst/>
          </a:prstGeom>
          <a:noFill/>
          <a:ln w="31750">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a:extLst>
              <a:ext uri="{FF2B5EF4-FFF2-40B4-BE49-F238E27FC236}">
                <a16:creationId xmlns:a16="http://schemas.microsoft.com/office/drawing/2014/main" id="{02AB0BFB-5161-9A3E-D7B0-2D432E7EDD40}"/>
              </a:ext>
            </a:extLst>
          </p:cNvPr>
          <p:cNvCxnSpPr>
            <a:cxnSpLocks/>
          </p:cNvCxnSpPr>
          <p:nvPr/>
        </p:nvCxnSpPr>
        <p:spPr>
          <a:xfrm flipV="1">
            <a:off x="573828" y="2641984"/>
            <a:ext cx="0" cy="2550952"/>
          </a:xfrm>
          <a:prstGeom prst="line">
            <a:avLst/>
          </a:prstGeom>
          <a:ln w="9525" cap="flat" cmpd="sng" algn="ctr">
            <a:solidFill>
              <a:srgbClr val="C4C4CD"/>
            </a:solidFill>
            <a:prstDash val="solid"/>
            <a:round/>
            <a:headEnd type="none" w="med" len="med"/>
            <a:tailEnd type="oval" w="lg" len="lg"/>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FCAA419-5AD9-250F-1DD4-26B019CE98B7}"/>
              </a:ext>
            </a:extLst>
          </p:cNvPr>
          <p:cNvSpPr>
            <a:spLocks/>
          </p:cNvSpPr>
          <p:nvPr/>
        </p:nvSpPr>
        <p:spPr>
          <a:xfrm>
            <a:off x="86404" y="1844899"/>
            <a:ext cx="1404651" cy="672630"/>
          </a:xfrm>
          <a:prstGeom prst="rect">
            <a:avLst/>
          </a:prstGeom>
          <a:noFill/>
        </p:spPr>
        <p:txBody>
          <a:bodyPr wrap="square" lIns="0" tIns="26045" rIns="0" bIns="0" rtlCol="0">
            <a:spAutoFit/>
          </a:bodyPr>
          <a:lstStyle/>
          <a:p>
            <a:pPr algn="ctr">
              <a:buClr>
                <a:schemeClr val="accent2"/>
              </a:buClr>
              <a:buSzPct val="70000"/>
            </a:pPr>
            <a:r>
              <a:rPr lang="en-US" sz="1400"/>
              <a:t>New purchasing guidelines implemented</a:t>
            </a:r>
          </a:p>
        </p:txBody>
      </p:sp>
      <p:cxnSp>
        <p:nvCxnSpPr>
          <p:cNvPr id="23" name="Straight Connector 22">
            <a:extLst>
              <a:ext uri="{FF2B5EF4-FFF2-40B4-BE49-F238E27FC236}">
                <a16:creationId xmlns:a16="http://schemas.microsoft.com/office/drawing/2014/main" id="{1C3A1A8E-CFC5-9931-7112-CB79C697257B}"/>
              </a:ext>
            </a:extLst>
          </p:cNvPr>
          <p:cNvCxnSpPr>
            <a:cxnSpLocks/>
          </p:cNvCxnSpPr>
          <p:nvPr/>
        </p:nvCxnSpPr>
        <p:spPr>
          <a:xfrm flipH="1" flipV="1">
            <a:off x="1829044" y="3031191"/>
            <a:ext cx="7278" cy="2161745"/>
          </a:xfrm>
          <a:prstGeom prst="line">
            <a:avLst/>
          </a:prstGeom>
          <a:ln w="9525" cap="flat" cmpd="sng" algn="ctr">
            <a:solidFill>
              <a:srgbClr val="C4C4CD"/>
            </a:solidFill>
            <a:prstDash val="solid"/>
            <a:round/>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31209B0-EF93-269B-9349-510115C1D6AF}"/>
              </a:ext>
            </a:extLst>
          </p:cNvPr>
          <p:cNvCxnSpPr>
            <a:cxnSpLocks/>
          </p:cNvCxnSpPr>
          <p:nvPr/>
        </p:nvCxnSpPr>
        <p:spPr>
          <a:xfrm flipV="1">
            <a:off x="3093028" y="4023239"/>
            <a:ext cx="1" cy="1122046"/>
          </a:xfrm>
          <a:prstGeom prst="line">
            <a:avLst/>
          </a:prstGeom>
          <a:ln w="9525" cap="flat" cmpd="sng" algn="ctr">
            <a:solidFill>
              <a:srgbClr val="C4C4CD"/>
            </a:solidFill>
            <a:prstDash val="solid"/>
            <a:round/>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F325C7D-7B5E-B535-5B03-400F12BF6526}"/>
              </a:ext>
            </a:extLst>
          </p:cNvPr>
          <p:cNvCxnSpPr>
            <a:cxnSpLocks/>
            <a:stCxn id="119" idx="1"/>
          </p:cNvCxnSpPr>
          <p:nvPr/>
        </p:nvCxnSpPr>
        <p:spPr>
          <a:xfrm flipH="1" flipV="1">
            <a:off x="4651146" y="2512194"/>
            <a:ext cx="519389" cy="193904"/>
          </a:xfrm>
          <a:prstGeom prst="line">
            <a:avLst/>
          </a:prstGeom>
          <a:ln w="9525" cap="flat" cmpd="sng" algn="ctr">
            <a:solidFill>
              <a:srgbClr val="C4C4CD"/>
            </a:solidFill>
            <a:prstDash val="solid"/>
            <a:round/>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0C1813F-DBAE-6B0F-25ED-5E7E8EFBBA48}"/>
              </a:ext>
            </a:extLst>
          </p:cNvPr>
          <p:cNvCxnSpPr>
            <a:cxnSpLocks/>
          </p:cNvCxnSpPr>
          <p:nvPr/>
        </p:nvCxnSpPr>
        <p:spPr>
          <a:xfrm>
            <a:off x="8537889" y="2958562"/>
            <a:ext cx="0" cy="999839"/>
          </a:xfrm>
          <a:prstGeom prst="line">
            <a:avLst/>
          </a:prstGeom>
          <a:ln w="9525" cap="flat" cmpd="sng" algn="ctr">
            <a:solidFill>
              <a:srgbClr val="C4C4CD"/>
            </a:solidFill>
            <a:prstDash val="solid"/>
            <a:round/>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489AE1D-B0A9-8CB3-14B1-34B481D11ECC}"/>
              </a:ext>
            </a:extLst>
          </p:cNvPr>
          <p:cNvCxnSpPr>
            <a:cxnSpLocks/>
            <a:stCxn id="124" idx="4"/>
          </p:cNvCxnSpPr>
          <p:nvPr/>
        </p:nvCxnSpPr>
        <p:spPr>
          <a:xfrm flipH="1">
            <a:off x="11482053" y="3059820"/>
            <a:ext cx="1" cy="2133116"/>
          </a:xfrm>
          <a:prstGeom prst="line">
            <a:avLst/>
          </a:prstGeom>
          <a:ln w="9525" cap="flat" cmpd="sng" algn="ctr">
            <a:solidFill>
              <a:srgbClr val="C4C4CD"/>
            </a:solidFill>
            <a:prstDash val="solid"/>
            <a:round/>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1BD3F18-3CD3-B49A-246F-1042E6D4ABFD}"/>
              </a:ext>
            </a:extLst>
          </p:cNvPr>
          <p:cNvCxnSpPr>
            <a:cxnSpLocks/>
            <a:stCxn id="123" idx="4"/>
          </p:cNvCxnSpPr>
          <p:nvPr/>
        </p:nvCxnSpPr>
        <p:spPr>
          <a:xfrm flipH="1">
            <a:off x="10024119" y="3059820"/>
            <a:ext cx="1" cy="1651099"/>
          </a:xfrm>
          <a:prstGeom prst="line">
            <a:avLst/>
          </a:prstGeom>
          <a:ln w="9525" cap="flat" cmpd="sng" algn="ctr">
            <a:solidFill>
              <a:srgbClr val="C4C4CD"/>
            </a:solidFill>
            <a:prstDash val="solid"/>
            <a:round/>
            <a:headEnd type="none" w="med" len="med"/>
            <a:tailEnd type="oval" w="lg" len="lg"/>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86AB3C04-915A-E8D6-EFC8-ED45A9FB254F}"/>
              </a:ext>
            </a:extLst>
          </p:cNvPr>
          <p:cNvSpPr>
            <a:spLocks/>
          </p:cNvSpPr>
          <p:nvPr/>
        </p:nvSpPr>
        <p:spPr>
          <a:xfrm>
            <a:off x="1206177" y="2455456"/>
            <a:ext cx="1292883" cy="457187"/>
          </a:xfrm>
          <a:prstGeom prst="rect">
            <a:avLst/>
          </a:prstGeom>
          <a:noFill/>
        </p:spPr>
        <p:txBody>
          <a:bodyPr wrap="square" lIns="0" tIns="26045" rIns="0" bIns="0" rtlCol="0">
            <a:spAutoFit/>
          </a:bodyPr>
          <a:lstStyle/>
          <a:p>
            <a:pPr algn="ctr">
              <a:buClr>
                <a:schemeClr val="accent2"/>
              </a:buClr>
              <a:buSzPct val="70000"/>
            </a:pPr>
            <a:r>
              <a:rPr lang="en-US" sz="1400"/>
              <a:t>Independent Review</a:t>
            </a:r>
          </a:p>
        </p:txBody>
      </p:sp>
      <p:sp>
        <p:nvSpPr>
          <p:cNvPr id="62" name="Rectangle 61">
            <a:extLst>
              <a:ext uri="{FF2B5EF4-FFF2-40B4-BE49-F238E27FC236}">
                <a16:creationId xmlns:a16="http://schemas.microsoft.com/office/drawing/2014/main" id="{95773A9D-A28C-CD88-A455-C18D2B85C35F}"/>
              </a:ext>
            </a:extLst>
          </p:cNvPr>
          <p:cNvSpPr>
            <a:spLocks/>
          </p:cNvSpPr>
          <p:nvPr/>
        </p:nvSpPr>
        <p:spPr>
          <a:xfrm>
            <a:off x="2292711" y="3070327"/>
            <a:ext cx="1818730" cy="888074"/>
          </a:xfrm>
          <a:prstGeom prst="rect">
            <a:avLst/>
          </a:prstGeom>
          <a:noFill/>
        </p:spPr>
        <p:txBody>
          <a:bodyPr wrap="square" lIns="0" tIns="26045" rIns="0" bIns="0" rtlCol="0">
            <a:spAutoFit/>
          </a:bodyPr>
          <a:lstStyle/>
          <a:p>
            <a:pPr algn="ctr">
              <a:buClr>
                <a:schemeClr val="accent2"/>
              </a:buClr>
              <a:buSzPct val="70000"/>
            </a:pPr>
            <a:r>
              <a:rPr lang="en-NZ" sz="1400">
                <a:latin typeface="+mj-lt"/>
              </a:rPr>
              <a:t>Government response to the Review and transfer of DSS functions to MSD</a:t>
            </a:r>
          </a:p>
        </p:txBody>
      </p:sp>
      <p:sp>
        <p:nvSpPr>
          <p:cNvPr id="63" name="Rectangle 62">
            <a:extLst>
              <a:ext uri="{FF2B5EF4-FFF2-40B4-BE49-F238E27FC236}">
                <a16:creationId xmlns:a16="http://schemas.microsoft.com/office/drawing/2014/main" id="{F3657BF0-3A3A-BBB8-36EA-1115C86CFEC7}"/>
              </a:ext>
            </a:extLst>
          </p:cNvPr>
          <p:cNvSpPr>
            <a:spLocks/>
          </p:cNvSpPr>
          <p:nvPr/>
        </p:nvSpPr>
        <p:spPr>
          <a:xfrm>
            <a:off x="2665624" y="2004000"/>
            <a:ext cx="2239334" cy="672630"/>
          </a:xfrm>
          <a:prstGeom prst="rect">
            <a:avLst/>
          </a:prstGeom>
          <a:noFill/>
        </p:spPr>
        <p:txBody>
          <a:bodyPr wrap="square" lIns="0" tIns="26045" rIns="0" bIns="0" rtlCol="0">
            <a:spAutoFit/>
          </a:bodyPr>
          <a:lstStyle/>
          <a:p>
            <a:pPr algn="ctr">
              <a:buClr>
                <a:schemeClr val="accent2"/>
              </a:buClr>
              <a:buSzPct val="70000"/>
            </a:pPr>
            <a:r>
              <a:rPr lang="en-NZ" sz="1400">
                <a:latin typeface="+mj-lt"/>
              </a:rPr>
              <a:t>Decisions on Independent Review announced (AAFF programme)</a:t>
            </a:r>
          </a:p>
        </p:txBody>
      </p:sp>
      <p:sp>
        <p:nvSpPr>
          <p:cNvPr id="75" name="Rectangle 74">
            <a:extLst>
              <a:ext uri="{FF2B5EF4-FFF2-40B4-BE49-F238E27FC236}">
                <a16:creationId xmlns:a16="http://schemas.microsoft.com/office/drawing/2014/main" id="{6E7BFB23-9DB1-8733-2B1F-83A404D3B7ED}"/>
              </a:ext>
            </a:extLst>
          </p:cNvPr>
          <p:cNvSpPr>
            <a:spLocks/>
          </p:cNvSpPr>
          <p:nvPr/>
        </p:nvSpPr>
        <p:spPr>
          <a:xfrm>
            <a:off x="7121614" y="4045424"/>
            <a:ext cx="2902505" cy="672630"/>
          </a:xfrm>
          <a:prstGeom prst="rect">
            <a:avLst/>
          </a:prstGeom>
          <a:noFill/>
        </p:spPr>
        <p:txBody>
          <a:bodyPr wrap="square" lIns="0" tIns="26045" rIns="0" bIns="0" rtlCol="0">
            <a:spAutoFit/>
          </a:bodyPr>
          <a:lstStyle/>
          <a:p>
            <a:pPr algn="ctr">
              <a:buClr>
                <a:schemeClr val="accent2"/>
              </a:buClr>
              <a:buSzPct val="70000"/>
            </a:pPr>
            <a:r>
              <a:rPr lang="en-US" sz="1400">
                <a:solidFill>
                  <a:srgbClr val="FF0000"/>
                </a:solidFill>
                <a:latin typeface="+mj-lt"/>
              </a:rPr>
              <a:t>AAFF phase 1 improvements</a:t>
            </a:r>
          </a:p>
          <a:p>
            <a:pPr algn="ctr">
              <a:buClr>
                <a:schemeClr val="accent2"/>
              </a:buClr>
              <a:buSzPct val="70000"/>
            </a:pPr>
            <a:r>
              <a:rPr lang="en-US" sz="1400">
                <a:solidFill>
                  <a:srgbClr val="FF0000"/>
                </a:solidFill>
                <a:latin typeface="+mj-lt"/>
              </a:rPr>
              <a:t>(assessment and allocation processes)</a:t>
            </a:r>
          </a:p>
        </p:txBody>
      </p:sp>
      <p:sp>
        <p:nvSpPr>
          <p:cNvPr id="76" name="Rectangle 75">
            <a:extLst>
              <a:ext uri="{FF2B5EF4-FFF2-40B4-BE49-F238E27FC236}">
                <a16:creationId xmlns:a16="http://schemas.microsoft.com/office/drawing/2014/main" id="{2D8A2EB8-AD50-5BE9-BDAD-6F460389F379}"/>
              </a:ext>
            </a:extLst>
          </p:cNvPr>
          <p:cNvSpPr>
            <a:spLocks/>
          </p:cNvSpPr>
          <p:nvPr/>
        </p:nvSpPr>
        <p:spPr>
          <a:xfrm>
            <a:off x="9097259" y="4829222"/>
            <a:ext cx="2340841" cy="241743"/>
          </a:xfrm>
          <a:prstGeom prst="rect">
            <a:avLst/>
          </a:prstGeom>
          <a:noFill/>
        </p:spPr>
        <p:txBody>
          <a:bodyPr wrap="square" lIns="0" tIns="26045" rIns="0" bIns="0" rtlCol="0">
            <a:spAutoFit/>
          </a:bodyPr>
          <a:lstStyle/>
          <a:p>
            <a:pPr algn="ctr">
              <a:buClr>
                <a:schemeClr val="accent2"/>
              </a:buClr>
              <a:buSzPct val="70000"/>
            </a:pPr>
            <a:r>
              <a:rPr lang="en-US" sz="1400">
                <a:latin typeface="+mj-lt"/>
              </a:rPr>
              <a:t>Purchasing guidelines lifting</a:t>
            </a:r>
          </a:p>
        </p:txBody>
      </p:sp>
      <p:sp>
        <p:nvSpPr>
          <p:cNvPr id="77" name="Rectangle 76">
            <a:extLst>
              <a:ext uri="{FF2B5EF4-FFF2-40B4-BE49-F238E27FC236}">
                <a16:creationId xmlns:a16="http://schemas.microsoft.com/office/drawing/2014/main" id="{152C0101-353B-4052-870F-1A1B5FF19EBD}"/>
              </a:ext>
            </a:extLst>
          </p:cNvPr>
          <p:cNvSpPr>
            <a:spLocks/>
          </p:cNvSpPr>
          <p:nvPr/>
        </p:nvSpPr>
        <p:spPr>
          <a:xfrm>
            <a:off x="9622892" y="5267420"/>
            <a:ext cx="2555189" cy="672630"/>
          </a:xfrm>
          <a:prstGeom prst="rect">
            <a:avLst/>
          </a:prstGeom>
          <a:noFill/>
        </p:spPr>
        <p:txBody>
          <a:bodyPr wrap="square" lIns="0" tIns="26045" rIns="0" bIns="0" rtlCol="0">
            <a:spAutoFit/>
          </a:bodyPr>
          <a:lstStyle/>
          <a:p>
            <a:pPr algn="ctr">
              <a:buClr>
                <a:schemeClr val="accent2"/>
              </a:buClr>
              <a:buSzPct val="70000"/>
            </a:pPr>
            <a:r>
              <a:rPr lang="en-US" sz="1400">
                <a:latin typeface="+mj-lt"/>
              </a:rPr>
              <a:t>AAFF phase 2 improvements</a:t>
            </a:r>
          </a:p>
          <a:p>
            <a:pPr algn="ctr">
              <a:buClr>
                <a:schemeClr val="accent2"/>
              </a:buClr>
              <a:buSzPct val="70000"/>
            </a:pPr>
            <a:r>
              <a:rPr lang="en-US" sz="1400" i="1">
                <a:latin typeface="+mj-lt"/>
              </a:rPr>
              <a:t>(Changes to flexible funding and hosted support arrangements)</a:t>
            </a:r>
          </a:p>
        </p:txBody>
      </p:sp>
      <p:grpSp>
        <p:nvGrpSpPr>
          <p:cNvPr id="8" name="Group 7">
            <a:extLst>
              <a:ext uri="{FF2B5EF4-FFF2-40B4-BE49-F238E27FC236}">
                <a16:creationId xmlns:a16="http://schemas.microsoft.com/office/drawing/2014/main" id="{9B164E2F-9B1D-2BB7-6D54-55636F69CFD5}"/>
              </a:ext>
            </a:extLst>
          </p:cNvPr>
          <p:cNvGrpSpPr/>
          <p:nvPr/>
        </p:nvGrpSpPr>
        <p:grpSpPr>
          <a:xfrm>
            <a:off x="7691609" y="1920082"/>
            <a:ext cx="1737801" cy="304401"/>
            <a:chOff x="-3743261" y="2220910"/>
            <a:chExt cx="1737801" cy="304401"/>
          </a:xfrm>
        </p:grpSpPr>
        <p:sp>
          <p:nvSpPr>
            <p:cNvPr id="115" name="Rectangle 114">
              <a:extLst>
                <a:ext uri="{FF2B5EF4-FFF2-40B4-BE49-F238E27FC236}">
                  <a16:creationId xmlns:a16="http://schemas.microsoft.com/office/drawing/2014/main" id="{80665FBF-67D6-E23B-12FE-0BC0F5B1F0C6}"/>
                </a:ext>
              </a:extLst>
            </p:cNvPr>
            <p:cNvSpPr/>
            <p:nvPr/>
          </p:nvSpPr>
          <p:spPr>
            <a:xfrm>
              <a:off x="-3743261" y="2222013"/>
              <a:ext cx="1452569" cy="30329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b="1">
                <a:solidFill>
                  <a:schemeClr val="bg1"/>
                </a:solidFill>
              </a:endParaRPr>
            </a:p>
          </p:txBody>
        </p:sp>
        <p:sp>
          <p:nvSpPr>
            <p:cNvPr id="114" name="Rectangle 113">
              <a:extLst>
                <a:ext uri="{FF2B5EF4-FFF2-40B4-BE49-F238E27FC236}">
                  <a16:creationId xmlns:a16="http://schemas.microsoft.com/office/drawing/2014/main" id="{11C35139-7B61-4B07-9F0E-A802F4DB9B65}"/>
                </a:ext>
              </a:extLst>
            </p:cNvPr>
            <p:cNvSpPr>
              <a:spLocks/>
            </p:cNvSpPr>
            <p:nvPr/>
          </p:nvSpPr>
          <p:spPr>
            <a:xfrm>
              <a:off x="-3670338" y="2220910"/>
              <a:ext cx="1664878" cy="303298"/>
            </a:xfrm>
            <a:prstGeom prst="rect">
              <a:avLst/>
            </a:prstGeom>
            <a:noFill/>
          </p:spPr>
          <p:txBody>
            <a:bodyPr wrap="square" lIns="0" tIns="26045" rIns="0" bIns="0" rtlCol="0">
              <a:spAutoFit/>
            </a:bodyPr>
            <a:lstStyle/>
            <a:p>
              <a:pPr>
                <a:buClr>
                  <a:schemeClr val="accent2"/>
                </a:buClr>
                <a:buSzPct val="70000"/>
              </a:pPr>
              <a:r>
                <a:rPr lang="en-US" b="1">
                  <a:solidFill>
                    <a:schemeClr val="bg1"/>
                  </a:solidFill>
                  <a:latin typeface="+mj-lt"/>
                </a:rPr>
                <a:t>We are here</a:t>
              </a:r>
            </a:p>
          </p:txBody>
        </p:sp>
      </p:grpSp>
      <p:sp>
        <p:nvSpPr>
          <p:cNvPr id="17" name="Oval 16">
            <a:extLst>
              <a:ext uri="{FF2B5EF4-FFF2-40B4-BE49-F238E27FC236}">
                <a16:creationId xmlns:a16="http://schemas.microsoft.com/office/drawing/2014/main" id="{69370E0F-BC45-34B4-3B58-54943E1997B7}"/>
              </a:ext>
            </a:extLst>
          </p:cNvPr>
          <p:cNvSpPr>
            <a:spLocks/>
          </p:cNvSpPr>
          <p:nvPr/>
        </p:nvSpPr>
        <p:spPr>
          <a:xfrm>
            <a:off x="75040" y="5295703"/>
            <a:ext cx="1047843" cy="428343"/>
          </a:xfrm>
          <a:prstGeom prst="ellipse">
            <a:avLst/>
          </a:prstGeom>
          <a:solidFill>
            <a:schemeClr val="tx2">
              <a:lumMod val="40000"/>
              <a:lumOff val="60000"/>
            </a:schemeClr>
          </a:solidFill>
          <a:ln w="9525" cap="flat" cmpd="sng" algn="ctr">
            <a:noFill/>
            <a:prstDash val="solid"/>
          </a:ln>
          <a:effectLst/>
          <a:extLst>
            <a:ext uri="{91240B29-F687-4F45-9708-019B960494DF}">
              <a14:hiddenLine xmlns:a14="http://schemas.microsoft.com/office/drawing/2010/main" w="6783" cap="flat" cmpd="sng" algn="ctr">
                <a:solidFill>
                  <a:schemeClr val="accent1">
                    <a:lumMod val="10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65113" tIns="32556" rIns="65113" bIns="32556" rtlCol="0" anchor="ctr" anchorCtr="0"/>
          <a:lstStyle/>
          <a:p>
            <a:pPr algn="ctr"/>
            <a:r>
              <a:rPr lang="en-AU" sz="1400" b="1">
                <a:solidFill>
                  <a:schemeClr val="tx1"/>
                </a:solidFill>
                <a:latin typeface="+mj-lt"/>
              </a:rPr>
              <a:t>2024</a:t>
            </a:r>
          </a:p>
        </p:txBody>
      </p:sp>
      <p:sp>
        <p:nvSpPr>
          <p:cNvPr id="117" name="Oval 116">
            <a:extLst>
              <a:ext uri="{FF2B5EF4-FFF2-40B4-BE49-F238E27FC236}">
                <a16:creationId xmlns:a16="http://schemas.microsoft.com/office/drawing/2014/main" id="{BD629361-ECDB-A079-2DC4-06E5692F319B}"/>
              </a:ext>
            </a:extLst>
          </p:cNvPr>
          <p:cNvSpPr>
            <a:spLocks/>
          </p:cNvSpPr>
          <p:nvPr/>
        </p:nvSpPr>
        <p:spPr>
          <a:xfrm>
            <a:off x="1322074" y="5295703"/>
            <a:ext cx="1047843" cy="428343"/>
          </a:xfrm>
          <a:prstGeom prst="ellipse">
            <a:avLst/>
          </a:prstGeom>
          <a:solidFill>
            <a:schemeClr val="tx2">
              <a:lumMod val="40000"/>
              <a:lumOff val="60000"/>
            </a:schemeClr>
          </a:solidFill>
          <a:ln w="9525" cap="flat" cmpd="sng" algn="ctr">
            <a:noFill/>
            <a:prstDash val="solid"/>
          </a:ln>
          <a:effectLst/>
          <a:extLst>
            <a:ext uri="{91240B29-F687-4F45-9708-019B960494DF}">
              <a14:hiddenLine xmlns:a14="http://schemas.microsoft.com/office/drawing/2010/main" w="6783" cap="flat" cmpd="sng" algn="ctr">
                <a:solidFill>
                  <a:schemeClr val="accent1">
                    <a:lumMod val="10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65113" tIns="32556" rIns="65113" bIns="32556" rtlCol="0" anchor="ctr" anchorCtr="0"/>
          <a:lstStyle/>
          <a:p>
            <a:pPr algn="ctr"/>
            <a:r>
              <a:rPr lang="en-AU" sz="1400" b="1">
                <a:solidFill>
                  <a:schemeClr val="tx1"/>
                </a:solidFill>
                <a:latin typeface="+mj-lt"/>
              </a:rPr>
              <a:t>2024</a:t>
            </a:r>
          </a:p>
        </p:txBody>
      </p:sp>
      <p:sp>
        <p:nvSpPr>
          <p:cNvPr id="118" name="Oval 117">
            <a:extLst>
              <a:ext uri="{FF2B5EF4-FFF2-40B4-BE49-F238E27FC236}">
                <a16:creationId xmlns:a16="http://schemas.microsoft.com/office/drawing/2014/main" id="{C335FD3D-632F-1C7E-A871-D91EDBE25256}"/>
              </a:ext>
            </a:extLst>
          </p:cNvPr>
          <p:cNvSpPr>
            <a:spLocks/>
          </p:cNvSpPr>
          <p:nvPr/>
        </p:nvSpPr>
        <p:spPr>
          <a:xfrm>
            <a:off x="2569108" y="5295703"/>
            <a:ext cx="1047843" cy="428343"/>
          </a:xfrm>
          <a:prstGeom prst="ellipse">
            <a:avLst/>
          </a:prstGeom>
          <a:solidFill>
            <a:schemeClr val="tx2">
              <a:lumMod val="40000"/>
              <a:lumOff val="60000"/>
            </a:schemeClr>
          </a:solidFill>
          <a:ln w="9525" cap="flat" cmpd="sng" algn="ctr">
            <a:noFill/>
            <a:prstDash val="solid"/>
          </a:ln>
          <a:effectLst/>
          <a:extLst>
            <a:ext uri="{91240B29-F687-4F45-9708-019B960494DF}">
              <a14:hiddenLine xmlns:a14="http://schemas.microsoft.com/office/drawing/2010/main" w="6783" cap="flat" cmpd="sng" algn="ctr">
                <a:solidFill>
                  <a:schemeClr val="accent1">
                    <a:lumMod val="10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65113" tIns="32556" rIns="65113" bIns="32556" rtlCol="0" anchor="ctr" anchorCtr="0"/>
          <a:lstStyle/>
          <a:p>
            <a:pPr algn="ctr"/>
            <a:r>
              <a:rPr lang="en-AU" sz="1200" b="1">
                <a:solidFill>
                  <a:schemeClr val="tx1"/>
                </a:solidFill>
                <a:latin typeface="+mj-lt"/>
              </a:rPr>
              <a:t>Feb-Mar </a:t>
            </a:r>
            <a:r>
              <a:rPr lang="en-AU" sz="1400" b="1">
                <a:solidFill>
                  <a:schemeClr val="tx1"/>
                </a:solidFill>
                <a:latin typeface="+mj-lt"/>
              </a:rPr>
              <a:t>2025</a:t>
            </a:r>
          </a:p>
        </p:txBody>
      </p:sp>
      <p:sp>
        <p:nvSpPr>
          <p:cNvPr id="119" name="Oval 118">
            <a:extLst>
              <a:ext uri="{FF2B5EF4-FFF2-40B4-BE49-F238E27FC236}">
                <a16:creationId xmlns:a16="http://schemas.microsoft.com/office/drawing/2014/main" id="{DD9FEBE0-3513-863C-92C1-973B57F3F067}"/>
              </a:ext>
            </a:extLst>
          </p:cNvPr>
          <p:cNvSpPr>
            <a:spLocks/>
          </p:cNvSpPr>
          <p:nvPr/>
        </p:nvSpPr>
        <p:spPr>
          <a:xfrm>
            <a:off x="5017082" y="2643369"/>
            <a:ext cx="1047843" cy="428343"/>
          </a:xfrm>
          <a:prstGeom prst="ellipse">
            <a:avLst/>
          </a:prstGeom>
          <a:solidFill>
            <a:schemeClr val="tx2">
              <a:lumMod val="40000"/>
              <a:lumOff val="60000"/>
            </a:schemeClr>
          </a:solidFill>
          <a:ln w="9525" cap="flat" cmpd="sng" algn="ctr">
            <a:noFill/>
            <a:prstDash val="solid"/>
          </a:ln>
          <a:effectLst/>
          <a:extLst>
            <a:ext uri="{91240B29-F687-4F45-9708-019B960494DF}">
              <a14:hiddenLine xmlns:a14="http://schemas.microsoft.com/office/drawing/2010/main" w="6783" cap="flat" cmpd="sng" algn="ctr">
                <a:solidFill>
                  <a:schemeClr val="accent1">
                    <a:lumMod val="10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65113" tIns="32556" rIns="65113" bIns="32556" rtlCol="0" anchor="ctr" anchorCtr="0"/>
          <a:lstStyle/>
          <a:p>
            <a:pPr algn="ctr"/>
            <a:r>
              <a:rPr lang="en-AU" sz="1400" b="1">
                <a:solidFill>
                  <a:schemeClr val="tx1"/>
                </a:solidFill>
                <a:latin typeface="+mj-lt"/>
              </a:rPr>
              <a:t>Sep 2025</a:t>
            </a:r>
          </a:p>
        </p:txBody>
      </p:sp>
      <p:sp>
        <p:nvSpPr>
          <p:cNvPr id="122" name="Oval 121">
            <a:extLst>
              <a:ext uri="{FF2B5EF4-FFF2-40B4-BE49-F238E27FC236}">
                <a16:creationId xmlns:a16="http://schemas.microsoft.com/office/drawing/2014/main" id="{222AA6EF-8A58-8AE0-16C2-215BBC157CE6}"/>
              </a:ext>
            </a:extLst>
          </p:cNvPr>
          <p:cNvSpPr>
            <a:spLocks/>
          </p:cNvSpPr>
          <p:nvPr/>
        </p:nvSpPr>
        <p:spPr>
          <a:xfrm>
            <a:off x="7985671" y="2631477"/>
            <a:ext cx="1104436" cy="428343"/>
          </a:xfrm>
          <a:prstGeom prst="ellipse">
            <a:avLst/>
          </a:prstGeom>
          <a:solidFill>
            <a:schemeClr val="tx2">
              <a:lumMod val="40000"/>
              <a:lumOff val="60000"/>
            </a:schemeClr>
          </a:solidFill>
          <a:ln w="9525" cap="flat" cmpd="sng" algn="ctr">
            <a:noFill/>
            <a:prstDash val="solid"/>
          </a:ln>
          <a:effectLst/>
          <a:extLst>
            <a:ext uri="{91240B29-F687-4F45-9708-019B960494DF}">
              <a14:hiddenLine xmlns:a14="http://schemas.microsoft.com/office/drawing/2010/main" w="6783" cap="flat" cmpd="sng" algn="ctr">
                <a:solidFill>
                  <a:schemeClr val="accent1">
                    <a:lumMod val="10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65113" tIns="32556" rIns="65113" bIns="32556" rtlCol="0" anchor="ctr" anchorCtr="0"/>
          <a:lstStyle/>
          <a:p>
            <a:pPr algn="ctr"/>
            <a:r>
              <a:rPr lang="en-AU" sz="1400" b="1">
                <a:solidFill>
                  <a:schemeClr val="tx1"/>
                </a:solidFill>
                <a:latin typeface="+mj-lt"/>
              </a:rPr>
              <a:t>Feb </a:t>
            </a:r>
          </a:p>
          <a:p>
            <a:pPr algn="ctr"/>
            <a:r>
              <a:rPr lang="en-AU" sz="1400" b="1">
                <a:solidFill>
                  <a:schemeClr val="tx1"/>
                </a:solidFill>
                <a:latin typeface="+mj-lt"/>
              </a:rPr>
              <a:t>2026</a:t>
            </a:r>
          </a:p>
        </p:txBody>
      </p:sp>
      <p:sp>
        <p:nvSpPr>
          <p:cNvPr id="123" name="Oval 122">
            <a:extLst>
              <a:ext uri="{FF2B5EF4-FFF2-40B4-BE49-F238E27FC236}">
                <a16:creationId xmlns:a16="http://schemas.microsoft.com/office/drawing/2014/main" id="{B3F39597-1078-BD0C-2960-2008E4E88AD1}"/>
              </a:ext>
            </a:extLst>
          </p:cNvPr>
          <p:cNvSpPr>
            <a:spLocks/>
          </p:cNvSpPr>
          <p:nvPr/>
        </p:nvSpPr>
        <p:spPr>
          <a:xfrm>
            <a:off x="9500198" y="2631477"/>
            <a:ext cx="1047843" cy="428343"/>
          </a:xfrm>
          <a:prstGeom prst="ellipse">
            <a:avLst/>
          </a:prstGeom>
          <a:solidFill>
            <a:schemeClr val="tx2">
              <a:lumMod val="40000"/>
              <a:lumOff val="60000"/>
            </a:schemeClr>
          </a:solidFill>
          <a:ln w="9525" cap="flat" cmpd="sng" algn="ctr">
            <a:noFill/>
            <a:prstDash val="solid"/>
          </a:ln>
          <a:effectLst/>
          <a:extLst>
            <a:ext uri="{91240B29-F687-4F45-9708-019B960494DF}">
              <a14:hiddenLine xmlns:a14="http://schemas.microsoft.com/office/drawing/2010/main" w="6783" cap="flat" cmpd="sng" algn="ctr">
                <a:solidFill>
                  <a:schemeClr val="accent1">
                    <a:lumMod val="10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65113" tIns="32556" rIns="65113" bIns="32556" rtlCol="0" anchor="ctr" anchorCtr="0"/>
          <a:lstStyle/>
          <a:p>
            <a:pPr algn="ctr"/>
            <a:r>
              <a:rPr lang="en-AU" sz="1400" b="1">
                <a:solidFill>
                  <a:schemeClr val="tx1"/>
                </a:solidFill>
                <a:latin typeface="+mj-lt"/>
              </a:rPr>
              <a:t>April 2026</a:t>
            </a:r>
          </a:p>
        </p:txBody>
      </p:sp>
      <p:sp>
        <p:nvSpPr>
          <p:cNvPr id="124" name="Oval 123">
            <a:extLst>
              <a:ext uri="{FF2B5EF4-FFF2-40B4-BE49-F238E27FC236}">
                <a16:creationId xmlns:a16="http://schemas.microsoft.com/office/drawing/2014/main" id="{6EE5C338-F994-94EC-DC55-7ABCB9E76C9A}"/>
              </a:ext>
            </a:extLst>
          </p:cNvPr>
          <p:cNvSpPr>
            <a:spLocks/>
          </p:cNvSpPr>
          <p:nvPr/>
        </p:nvSpPr>
        <p:spPr>
          <a:xfrm>
            <a:off x="10958132" y="2631477"/>
            <a:ext cx="1047843" cy="428343"/>
          </a:xfrm>
          <a:prstGeom prst="ellipse">
            <a:avLst/>
          </a:prstGeom>
          <a:solidFill>
            <a:schemeClr val="tx2">
              <a:lumMod val="40000"/>
              <a:lumOff val="60000"/>
            </a:schemeClr>
          </a:solidFill>
          <a:ln w="9525" cap="flat" cmpd="sng" algn="ctr">
            <a:noFill/>
            <a:prstDash val="solid"/>
          </a:ln>
          <a:effectLst/>
          <a:extLst>
            <a:ext uri="{91240B29-F687-4F45-9708-019B960494DF}">
              <a14:hiddenLine xmlns:a14="http://schemas.microsoft.com/office/drawing/2010/main" w="6783" cap="flat" cmpd="sng" algn="ctr">
                <a:solidFill>
                  <a:schemeClr val="accent1">
                    <a:lumMod val="10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65113" tIns="32556" rIns="65113" bIns="32556" rtlCol="0" anchor="ctr" anchorCtr="0"/>
          <a:lstStyle/>
          <a:p>
            <a:pPr algn="ctr"/>
            <a:r>
              <a:rPr lang="en-AU" sz="1400" b="1">
                <a:solidFill>
                  <a:schemeClr val="tx1"/>
                </a:solidFill>
                <a:latin typeface="+mj-lt"/>
              </a:rPr>
              <a:t>Apr 2026</a:t>
            </a:r>
          </a:p>
        </p:txBody>
      </p:sp>
      <p:sp>
        <p:nvSpPr>
          <p:cNvPr id="129" name="Oval 128">
            <a:extLst>
              <a:ext uri="{FF2B5EF4-FFF2-40B4-BE49-F238E27FC236}">
                <a16:creationId xmlns:a16="http://schemas.microsoft.com/office/drawing/2014/main" id="{6B8F8422-A116-BAC4-5D2B-BDBE6D3ABE29}"/>
              </a:ext>
            </a:extLst>
          </p:cNvPr>
          <p:cNvSpPr>
            <a:spLocks/>
          </p:cNvSpPr>
          <p:nvPr/>
        </p:nvSpPr>
        <p:spPr>
          <a:xfrm>
            <a:off x="6527737" y="2641984"/>
            <a:ext cx="1047843" cy="428343"/>
          </a:xfrm>
          <a:prstGeom prst="ellipse">
            <a:avLst/>
          </a:prstGeom>
          <a:solidFill>
            <a:schemeClr val="tx2">
              <a:lumMod val="40000"/>
              <a:lumOff val="60000"/>
            </a:schemeClr>
          </a:solidFill>
          <a:ln w="9525" cap="flat" cmpd="sng" algn="ctr">
            <a:noFill/>
            <a:prstDash val="solid"/>
          </a:ln>
          <a:effectLst/>
          <a:extLst>
            <a:ext uri="{91240B29-F687-4F45-9708-019B960494DF}">
              <a14:hiddenLine xmlns:a14="http://schemas.microsoft.com/office/drawing/2010/main" w="6783" cap="flat" cmpd="sng" algn="ctr">
                <a:solidFill>
                  <a:schemeClr val="accent1">
                    <a:lumMod val="10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65113" tIns="32556" rIns="65113" bIns="32556" rtlCol="0" anchor="ctr" anchorCtr="0"/>
          <a:lstStyle/>
          <a:p>
            <a:pPr algn="ctr"/>
            <a:r>
              <a:rPr lang="en-AU" sz="1400" b="1">
                <a:solidFill>
                  <a:schemeClr val="tx1"/>
                </a:solidFill>
                <a:latin typeface="+mj-lt"/>
              </a:rPr>
              <a:t>Dec 2025</a:t>
            </a:r>
          </a:p>
        </p:txBody>
      </p:sp>
      <p:cxnSp>
        <p:nvCxnSpPr>
          <p:cNvPr id="130" name="Straight Connector 129">
            <a:extLst>
              <a:ext uri="{FF2B5EF4-FFF2-40B4-BE49-F238E27FC236}">
                <a16:creationId xmlns:a16="http://schemas.microsoft.com/office/drawing/2014/main" id="{01277420-4686-539D-A47F-907E1F04CFF2}"/>
              </a:ext>
            </a:extLst>
          </p:cNvPr>
          <p:cNvCxnSpPr>
            <a:cxnSpLocks/>
            <a:stCxn id="129" idx="4"/>
          </p:cNvCxnSpPr>
          <p:nvPr/>
        </p:nvCxnSpPr>
        <p:spPr>
          <a:xfrm>
            <a:off x="7051659" y="3070327"/>
            <a:ext cx="0" cy="303035"/>
          </a:xfrm>
          <a:prstGeom prst="line">
            <a:avLst/>
          </a:prstGeom>
          <a:ln w="9525" cap="flat" cmpd="sng" algn="ctr">
            <a:solidFill>
              <a:srgbClr val="C4C4CD"/>
            </a:solidFill>
            <a:prstDash val="solid"/>
            <a:round/>
            <a:headEnd type="none" w="med" len="med"/>
            <a:tailEnd type="oval" w="lg" len="lg"/>
          </a:ln>
        </p:spPr>
        <p:style>
          <a:lnRef idx="1">
            <a:schemeClr val="accent1"/>
          </a:lnRef>
          <a:fillRef idx="0">
            <a:schemeClr val="accent1"/>
          </a:fillRef>
          <a:effectRef idx="0">
            <a:schemeClr val="accent1"/>
          </a:effectRef>
          <a:fontRef idx="minor">
            <a:schemeClr val="tx1"/>
          </a:fontRef>
        </p:style>
      </p:cxnSp>
      <p:sp>
        <p:nvSpPr>
          <p:cNvPr id="131" name="Rectangle 130">
            <a:extLst>
              <a:ext uri="{FF2B5EF4-FFF2-40B4-BE49-F238E27FC236}">
                <a16:creationId xmlns:a16="http://schemas.microsoft.com/office/drawing/2014/main" id="{3EB48525-DCAA-C863-8CC6-78AF3AA93314}"/>
              </a:ext>
            </a:extLst>
          </p:cNvPr>
          <p:cNvSpPr>
            <a:spLocks/>
          </p:cNvSpPr>
          <p:nvPr/>
        </p:nvSpPr>
        <p:spPr>
          <a:xfrm>
            <a:off x="5881850" y="3428579"/>
            <a:ext cx="2462401" cy="457187"/>
          </a:xfrm>
          <a:prstGeom prst="rect">
            <a:avLst/>
          </a:prstGeom>
          <a:noFill/>
        </p:spPr>
        <p:txBody>
          <a:bodyPr wrap="square" lIns="0" tIns="26045" rIns="0" bIns="0" rtlCol="0">
            <a:spAutoFit/>
          </a:bodyPr>
          <a:lstStyle/>
          <a:p>
            <a:pPr algn="ctr">
              <a:buClr>
                <a:schemeClr val="accent2"/>
              </a:buClr>
              <a:buSzPct val="70000"/>
            </a:pPr>
            <a:r>
              <a:rPr lang="en-NZ" sz="1400">
                <a:latin typeface="+mj-lt"/>
              </a:rPr>
              <a:t>Community Group Home Pricing Model changes</a:t>
            </a:r>
            <a:endParaRPr lang="en-US" sz="1400">
              <a:latin typeface="+mj-lt"/>
            </a:endParaRPr>
          </a:p>
        </p:txBody>
      </p:sp>
      <p:cxnSp>
        <p:nvCxnSpPr>
          <p:cNvPr id="10" name="Straight Arrow Connector 9">
            <a:extLst>
              <a:ext uri="{FF2B5EF4-FFF2-40B4-BE49-F238E27FC236}">
                <a16:creationId xmlns:a16="http://schemas.microsoft.com/office/drawing/2014/main" id="{C440528C-8A74-0DEF-41B8-A41DC6FA9D9C}"/>
              </a:ext>
            </a:extLst>
          </p:cNvPr>
          <p:cNvCxnSpPr>
            <a:cxnSpLocks/>
          </p:cNvCxnSpPr>
          <p:nvPr/>
        </p:nvCxnSpPr>
        <p:spPr>
          <a:xfrm>
            <a:off x="239349" y="1758808"/>
            <a:ext cx="11725639" cy="0"/>
          </a:xfrm>
          <a:prstGeom prst="straightConnector1">
            <a:avLst/>
          </a:prstGeom>
          <a:ln w="5715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C0A1CB8D-5106-2CD6-2A8D-B2EC7188829B}"/>
              </a:ext>
            </a:extLst>
          </p:cNvPr>
          <p:cNvSpPr>
            <a:spLocks/>
          </p:cNvSpPr>
          <p:nvPr/>
        </p:nvSpPr>
        <p:spPr>
          <a:xfrm>
            <a:off x="573828" y="1193756"/>
            <a:ext cx="11325225" cy="518742"/>
          </a:xfrm>
          <a:prstGeom prst="rect">
            <a:avLst/>
          </a:prstGeom>
          <a:noFill/>
        </p:spPr>
        <p:txBody>
          <a:bodyPr wrap="square" lIns="0" tIns="26045" rIns="0" bIns="0" rtlCol="0">
            <a:spAutoFit/>
          </a:bodyPr>
          <a:lstStyle/>
          <a:p>
            <a:pPr algn="ctr">
              <a:buClr>
                <a:schemeClr val="accent2"/>
              </a:buClr>
              <a:buSzPct val="70000"/>
            </a:pPr>
            <a:r>
              <a:rPr lang="en-NZ" sz="1600" i="1">
                <a:solidFill>
                  <a:schemeClr val="accent5"/>
                </a:solidFill>
                <a:latin typeface="+mj-lt"/>
              </a:rPr>
              <a:t>Making a series of dedicated changes to stabilise disability support services, </a:t>
            </a:r>
          </a:p>
          <a:p>
            <a:pPr algn="ctr">
              <a:buClr>
                <a:schemeClr val="accent2"/>
              </a:buClr>
              <a:buSzPct val="70000"/>
            </a:pPr>
            <a:r>
              <a:rPr lang="en-NZ" sz="1600" i="1">
                <a:solidFill>
                  <a:schemeClr val="accent5"/>
                </a:solidFill>
                <a:latin typeface="+mj-lt"/>
              </a:rPr>
              <a:t>before looking to longer‑term actions to further strengthen the system</a:t>
            </a:r>
            <a:endParaRPr lang="en-US" sz="1600" i="1">
              <a:solidFill>
                <a:schemeClr val="accent5"/>
              </a:solidFill>
              <a:latin typeface="+mj-lt"/>
            </a:endParaRPr>
          </a:p>
        </p:txBody>
      </p:sp>
      <p:cxnSp>
        <p:nvCxnSpPr>
          <p:cNvPr id="12" name="Straight Arrow Connector 11">
            <a:extLst>
              <a:ext uri="{FF2B5EF4-FFF2-40B4-BE49-F238E27FC236}">
                <a16:creationId xmlns:a16="http://schemas.microsoft.com/office/drawing/2014/main" id="{194BB76B-D738-5EED-52EA-D3A0B31220AE}"/>
              </a:ext>
            </a:extLst>
          </p:cNvPr>
          <p:cNvCxnSpPr>
            <a:cxnSpLocks/>
          </p:cNvCxnSpPr>
          <p:nvPr/>
        </p:nvCxnSpPr>
        <p:spPr>
          <a:xfrm>
            <a:off x="8504504" y="2223380"/>
            <a:ext cx="0" cy="288814"/>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39" name="Straight Connector 38">
            <a:extLst>
              <a:ext uri="{FF2B5EF4-FFF2-40B4-BE49-F238E27FC236}">
                <a16:creationId xmlns:a16="http://schemas.microsoft.com/office/drawing/2014/main" id="{207CB716-1655-99C7-71FD-F954D1409B8C}"/>
              </a:ext>
            </a:extLst>
          </p:cNvPr>
          <p:cNvCxnSpPr>
            <a:cxnSpLocks/>
          </p:cNvCxnSpPr>
          <p:nvPr/>
        </p:nvCxnSpPr>
        <p:spPr>
          <a:xfrm flipV="1">
            <a:off x="4356158" y="4733430"/>
            <a:ext cx="0" cy="425077"/>
          </a:xfrm>
          <a:prstGeom prst="line">
            <a:avLst/>
          </a:prstGeom>
          <a:ln w="9525" cap="flat" cmpd="sng" algn="ctr">
            <a:solidFill>
              <a:srgbClr val="C4C4CD"/>
            </a:solidFill>
            <a:prstDash val="solid"/>
            <a:round/>
            <a:headEnd type="none" w="med" len="med"/>
            <a:tailEnd type="oval" w="lg" len="lg"/>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2ED45F74-DCD3-D1DD-9C7F-4F7B0F895E51}"/>
              </a:ext>
            </a:extLst>
          </p:cNvPr>
          <p:cNvSpPr>
            <a:spLocks/>
          </p:cNvSpPr>
          <p:nvPr/>
        </p:nvSpPr>
        <p:spPr>
          <a:xfrm>
            <a:off x="3449853" y="4161128"/>
            <a:ext cx="1818730" cy="457187"/>
          </a:xfrm>
          <a:prstGeom prst="rect">
            <a:avLst/>
          </a:prstGeom>
          <a:noFill/>
        </p:spPr>
        <p:txBody>
          <a:bodyPr wrap="square" lIns="0" tIns="26045" rIns="0" bIns="0" rtlCol="0">
            <a:spAutoFit/>
          </a:bodyPr>
          <a:lstStyle/>
          <a:p>
            <a:pPr algn="ctr">
              <a:buClr>
                <a:schemeClr val="accent2"/>
              </a:buClr>
              <a:buSzPct val="70000"/>
            </a:pPr>
            <a:r>
              <a:rPr lang="en-NZ" sz="1400">
                <a:latin typeface="+mj-lt"/>
              </a:rPr>
              <a:t>Community consultation</a:t>
            </a:r>
          </a:p>
        </p:txBody>
      </p:sp>
      <p:sp>
        <p:nvSpPr>
          <p:cNvPr id="41" name="Oval 40">
            <a:extLst>
              <a:ext uri="{FF2B5EF4-FFF2-40B4-BE49-F238E27FC236}">
                <a16:creationId xmlns:a16="http://schemas.microsoft.com/office/drawing/2014/main" id="{2DC9BB10-11E2-1ED8-5466-7503DE9047E7}"/>
              </a:ext>
            </a:extLst>
          </p:cNvPr>
          <p:cNvSpPr>
            <a:spLocks/>
          </p:cNvSpPr>
          <p:nvPr/>
        </p:nvSpPr>
        <p:spPr>
          <a:xfrm>
            <a:off x="3832238" y="5308925"/>
            <a:ext cx="1047843" cy="428343"/>
          </a:xfrm>
          <a:prstGeom prst="ellipse">
            <a:avLst/>
          </a:prstGeom>
          <a:solidFill>
            <a:schemeClr val="tx2">
              <a:lumMod val="40000"/>
              <a:lumOff val="60000"/>
            </a:schemeClr>
          </a:solidFill>
          <a:ln w="9525" cap="flat" cmpd="sng" algn="ctr">
            <a:noFill/>
            <a:prstDash val="solid"/>
          </a:ln>
          <a:effectLst/>
          <a:extLst>
            <a:ext uri="{91240B29-F687-4F45-9708-019B960494DF}">
              <a14:hiddenLine xmlns:a14="http://schemas.microsoft.com/office/drawing/2010/main" w="6783" cap="flat" cmpd="sng" algn="ctr">
                <a:solidFill>
                  <a:schemeClr val="accent1">
                    <a:lumMod val="10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65113" tIns="32556" rIns="65113" bIns="32556" rtlCol="0" anchor="ctr" anchorCtr="0"/>
          <a:lstStyle/>
          <a:p>
            <a:pPr algn="ctr"/>
            <a:r>
              <a:rPr lang="en-AU" sz="1200" b="1">
                <a:solidFill>
                  <a:schemeClr val="tx1"/>
                </a:solidFill>
                <a:latin typeface="+mj-lt"/>
              </a:rPr>
              <a:t>Feb-Mar </a:t>
            </a:r>
            <a:r>
              <a:rPr lang="en-AU" sz="1400" b="1">
                <a:solidFill>
                  <a:schemeClr val="tx1"/>
                </a:solidFill>
                <a:latin typeface="+mj-lt"/>
              </a:rPr>
              <a:t>2025</a:t>
            </a:r>
          </a:p>
        </p:txBody>
      </p:sp>
      <p:sp>
        <p:nvSpPr>
          <p:cNvPr id="43" name="Oval 42">
            <a:extLst>
              <a:ext uri="{FF2B5EF4-FFF2-40B4-BE49-F238E27FC236}">
                <a16:creationId xmlns:a16="http://schemas.microsoft.com/office/drawing/2014/main" id="{927C99DC-DDF5-8F70-D724-E6B8816DD093}"/>
              </a:ext>
            </a:extLst>
          </p:cNvPr>
          <p:cNvSpPr>
            <a:spLocks/>
          </p:cNvSpPr>
          <p:nvPr/>
        </p:nvSpPr>
        <p:spPr>
          <a:xfrm>
            <a:off x="5147188" y="5274568"/>
            <a:ext cx="1047843" cy="428343"/>
          </a:xfrm>
          <a:prstGeom prst="ellipse">
            <a:avLst/>
          </a:prstGeom>
          <a:solidFill>
            <a:schemeClr val="tx2">
              <a:lumMod val="40000"/>
              <a:lumOff val="60000"/>
            </a:schemeClr>
          </a:solidFill>
          <a:ln w="9525" cap="flat" cmpd="sng" algn="ctr">
            <a:noFill/>
            <a:prstDash val="solid"/>
          </a:ln>
          <a:effectLst/>
          <a:extLst>
            <a:ext uri="{91240B29-F687-4F45-9708-019B960494DF}">
              <a14:hiddenLine xmlns:a14="http://schemas.microsoft.com/office/drawing/2010/main" w="6783" cap="flat" cmpd="sng" algn="ctr">
                <a:solidFill>
                  <a:schemeClr val="accent1">
                    <a:lumMod val="10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65113" tIns="32556" rIns="65113" bIns="32556" rtlCol="0" anchor="ctr" anchorCtr="0"/>
          <a:lstStyle/>
          <a:p>
            <a:pPr algn="ctr"/>
            <a:r>
              <a:rPr lang="en-AU" sz="1400" b="1">
                <a:solidFill>
                  <a:schemeClr val="tx1"/>
                </a:solidFill>
                <a:latin typeface="+mj-lt"/>
              </a:rPr>
              <a:t>2025</a:t>
            </a:r>
          </a:p>
        </p:txBody>
      </p:sp>
      <p:sp>
        <p:nvSpPr>
          <p:cNvPr id="44" name="Rectangle 43">
            <a:extLst>
              <a:ext uri="{FF2B5EF4-FFF2-40B4-BE49-F238E27FC236}">
                <a16:creationId xmlns:a16="http://schemas.microsoft.com/office/drawing/2014/main" id="{EF800496-150A-E65A-DFEE-9F9852B8F4E7}"/>
              </a:ext>
            </a:extLst>
          </p:cNvPr>
          <p:cNvSpPr>
            <a:spLocks/>
          </p:cNvSpPr>
          <p:nvPr/>
        </p:nvSpPr>
        <p:spPr>
          <a:xfrm>
            <a:off x="4651146" y="6057757"/>
            <a:ext cx="2239334" cy="457187"/>
          </a:xfrm>
          <a:prstGeom prst="rect">
            <a:avLst/>
          </a:prstGeom>
          <a:noFill/>
        </p:spPr>
        <p:txBody>
          <a:bodyPr wrap="square" lIns="0" tIns="26045" rIns="0" bIns="0" rtlCol="0">
            <a:spAutoFit/>
          </a:bodyPr>
          <a:lstStyle/>
          <a:p>
            <a:pPr algn="ctr">
              <a:buClr>
                <a:schemeClr val="accent2"/>
              </a:buClr>
              <a:buSzPct val="70000"/>
            </a:pPr>
            <a:r>
              <a:rPr lang="en-NZ" sz="1400">
                <a:latin typeface="+mj-lt"/>
              </a:rPr>
              <a:t>Implementation of NASC and EGL site budgets</a:t>
            </a:r>
          </a:p>
        </p:txBody>
      </p:sp>
      <p:cxnSp>
        <p:nvCxnSpPr>
          <p:cNvPr id="46" name="Straight Connector 45">
            <a:extLst>
              <a:ext uri="{FF2B5EF4-FFF2-40B4-BE49-F238E27FC236}">
                <a16:creationId xmlns:a16="http://schemas.microsoft.com/office/drawing/2014/main" id="{8BF3CDB7-0BCD-F13C-B48D-9BFBDA92932A}"/>
              </a:ext>
            </a:extLst>
          </p:cNvPr>
          <p:cNvCxnSpPr>
            <a:cxnSpLocks/>
            <a:stCxn id="43" idx="4"/>
          </p:cNvCxnSpPr>
          <p:nvPr/>
        </p:nvCxnSpPr>
        <p:spPr>
          <a:xfrm flipH="1">
            <a:off x="5671109" y="5702911"/>
            <a:ext cx="1" cy="237139"/>
          </a:xfrm>
          <a:prstGeom prst="line">
            <a:avLst/>
          </a:prstGeom>
          <a:ln w="9525" cap="flat" cmpd="sng" algn="ctr">
            <a:solidFill>
              <a:srgbClr val="C4C4CD"/>
            </a:solidFill>
            <a:prstDash val="solid"/>
            <a:round/>
            <a:headEnd type="none" w="med" len="med"/>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8518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CBF93-6A32-D865-DBF2-ED8D0CE751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FD9C8E-8215-F4A3-0810-F032D8BEC3BB}"/>
              </a:ext>
            </a:extLst>
          </p:cNvPr>
          <p:cNvSpPr>
            <a:spLocks noGrp="1"/>
          </p:cNvSpPr>
          <p:nvPr>
            <p:ph type="title"/>
          </p:nvPr>
        </p:nvSpPr>
        <p:spPr/>
        <p:txBody>
          <a:bodyPr>
            <a:normAutofit fontScale="90000"/>
          </a:bodyPr>
          <a:lstStyle/>
          <a:p>
            <a:r>
              <a:rPr lang="en-US"/>
              <a:t>Questions?</a:t>
            </a:r>
            <a:endParaRPr lang="en-NZ"/>
          </a:p>
        </p:txBody>
      </p:sp>
      <p:pic>
        <p:nvPicPr>
          <p:cNvPr id="4" name="Content Placeholder 2">
            <a:extLst>
              <a:ext uri="{FF2B5EF4-FFF2-40B4-BE49-F238E27FC236}">
                <a16:creationId xmlns:a16="http://schemas.microsoft.com/office/drawing/2014/main" id="{0F2289CF-3070-62F9-6F3D-7CA1244EC89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95305" y="0"/>
            <a:ext cx="4996695" cy="6738257"/>
          </a:xfrm>
          <a:prstGeom prst="rect">
            <a:avLst/>
          </a:prstGeom>
        </p:spPr>
      </p:pic>
    </p:spTree>
    <p:extLst>
      <p:ext uri="{BB962C8B-B14F-4D97-AF65-F5344CB8AC3E}">
        <p14:creationId xmlns:p14="http://schemas.microsoft.com/office/powerpoint/2010/main" val="33682071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033CF-9794-C67B-C148-ACBD7AB292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D83173-48B8-4AA9-1ABF-077F0437F44B}"/>
              </a:ext>
            </a:extLst>
          </p:cNvPr>
          <p:cNvSpPr>
            <a:spLocks noGrp="1"/>
          </p:cNvSpPr>
          <p:nvPr>
            <p:ph type="title"/>
          </p:nvPr>
        </p:nvSpPr>
        <p:spPr/>
        <p:txBody>
          <a:bodyPr>
            <a:normAutofit fontScale="90000"/>
          </a:bodyPr>
          <a:lstStyle/>
          <a:p>
            <a:r>
              <a:rPr lang="en-US"/>
              <a:t>Thank You</a:t>
            </a:r>
            <a:endParaRPr lang="en-NZ"/>
          </a:p>
        </p:txBody>
      </p:sp>
      <p:sp>
        <p:nvSpPr>
          <p:cNvPr id="3" name="Content Placeholder 2">
            <a:extLst>
              <a:ext uri="{FF2B5EF4-FFF2-40B4-BE49-F238E27FC236}">
                <a16:creationId xmlns:a16="http://schemas.microsoft.com/office/drawing/2014/main" id="{F67B94C8-42A3-81C7-12EB-0E48B1DC4E63}"/>
              </a:ext>
            </a:extLst>
          </p:cNvPr>
          <p:cNvSpPr>
            <a:spLocks noGrp="1"/>
          </p:cNvSpPr>
          <p:nvPr>
            <p:ph idx="1"/>
          </p:nvPr>
        </p:nvSpPr>
        <p:spPr>
          <a:xfrm>
            <a:off x="239349" y="1203754"/>
            <a:ext cx="6529751" cy="4715516"/>
          </a:xfrm>
        </p:spPr>
        <p:txBody>
          <a:bodyPr>
            <a:normAutofit/>
          </a:bodyPr>
          <a:lstStyle/>
          <a:p>
            <a:pPr marL="0" indent="0">
              <a:buNone/>
            </a:pPr>
            <a:r>
              <a:rPr lang="en-US"/>
              <a:t>In the next session…</a:t>
            </a:r>
          </a:p>
          <a:p>
            <a:endParaRPr lang="en-US"/>
          </a:p>
          <a:p>
            <a:pPr marL="285750" indent="-285750">
              <a:spcAft>
                <a:spcPts val="600"/>
              </a:spcAft>
            </a:pPr>
            <a:r>
              <a:rPr lang="en-NZ"/>
              <a:t>New interim allocation process</a:t>
            </a:r>
          </a:p>
          <a:p>
            <a:pPr marL="285750" indent="-285750">
              <a:spcAft>
                <a:spcPts val="600"/>
              </a:spcAft>
            </a:pPr>
            <a:r>
              <a:rPr lang="en-NZ"/>
              <a:t>Overview of the new OBIR tool to generate indicative range calculations</a:t>
            </a:r>
          </a:p>
        </p:txBody>
      </p:sp>
      <p:pic>
        <p:nvPicPr>
          <p:cNvPr id="4" name="Content Placeholder 2">
            <a:extLst>
              <a:ext uri="{FF2B5EF4-FFF2-40B4-BE49-F238E27FC236}">
                <a16:creationId xmlns:a16="http://schemas.microsoft.com/office/drawing/2014/main" id="{14F9D209-67FB-F067-1562-511649EF481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95305" y="0"/>
            <a:ext cx="4996695" cy="6738257"/>
          </a:xfrm>
          <a:prstGeom prst="rect">
            <a:avLst/>
          </a:prstGeom>
        </p:spPr>
      </p:pic>
    </p:spTree>
    <p:extLst>
      <p:ext uri="{BB962C8B-B14F-4D97-AF65-F5344CB8AC3E}">
        <p14:creationId xmlns:p14="http://schemas.microsoft.com/office/powerpoint/2010/main" val="20541816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DF211-B44F-120F-9991-8F6332001EE8}"/>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D7D90934-1EDB-0586-1C78-B87477F3F62B}"/>
              </a:ext>
            </a:extLst>
          </p:cNvPr>
          <p:cNvSpPr txBox="1">
            <a:spLocks/>
          </p:cNvSpPr>
          <p:nvPr/>
        </p:nvSpPr>
        <p:spPr>
          <a:xfrm>
            <a:off x="3286896" y="3669956"/>
            <a:ext cx="6123803" cy="178257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1" u="none" strike="noStrike" kern="1200" cap="none" spc="0" normalizeH="0" baseline="0" noProof="0">
                <a:ln>
                  <a:noFill/>
                </a:ln>
                <a:solidFill>
                  <a:prstClr val="black"/>
                </a:solidFill>
                <a:effectLst/>
                <a:uLnTx/>
                <a:uFillTx/>
                <a:latin typeface="Aptos Display" panose="02110004020202020204"/>
                <a:ea typeface="+mj-ea"/>
                <a:cs typeface="+mj-cs"/>
              </a:rPr>
              <a:t>Allocation Process</a:t>
            </a:r>
            <a:endParaRPr kumimoji="0" lang="en-NZ" sz="4400" b="1" i="1" u="none" strike="noStrike" kern="1200" cap="none" spc="0" normalizeH="0" baseline="0" noProof="0">
              <a:ln>
                <a:noFill/>
              </a:ln>
              <a:solidFill>
                <a:prstClr val="black"/>
              </a:solidFill>
              <a:effectLst/>
              <a:uLnTx/>
              <a:uFillTx/>
              <a:latin typeface="Aptos Display" panose="02110004020202020204"/>
              <a:ea typeface="+mj-ea"/>
              <a:cs typeface="+mj-cs"/>
            </a:endParaRPr>
          </a:p>
        </p:txBody>
      </p:sp>
    </p:spTree>
    <p:extLst>
      <p:ext uri="{BB962C8B-B14F-4D97-AF65-F5344CB8AC3E}">
        <p14:creationId xmlns:p14="http://schemas.microsoft.com/office/powerpoint/2010/main" val="32268301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9662F-D034-C4D9-C7B6-4B49D201D2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B9BDA9-1061-1168-2E7A-0CC11FB11A85}"/>
              </a:ext>
            </a:extLst>
          </p:cNvPr>
          <p:cNvSpPr>
            <a:spLocks noGrp="1"/>
          </p:cNvSpPr>
          <p:nvPr>
            <p:ph type="title"/>
          </p:nvPr>
        </p:nvSpPr>
        <p:spPr/>
        <p:txBody>
          <a:bodyPr>
            <a:normAutofit fontScale="90000"/>
          </a:bodyPr>
          <a:lstStyle/>
          <a:p>
            <a:r>
              <a:rPr lang="en-NZ"/>
              <a:t>What this session will cover</a:t>
            </a:r>
          </a:p>
        </p:txBody>
      </p:sp>
      <p:sp>
        <p:nvSpPr>
          <p:cNvPr id="3" name="Content Placeholder 2">
            <a:extLst>
              <a:ext uri="{FF2B5EF4-FFF2-40B4-BE49-F238E27FC236}">
                <a16:creationId xmlns:a16="http://schemas.microsoft.com/office/drawing/2014/main" id="{82934981-24D4-2582-E439-AB52BD2A6059}"/>
              </a:ext>
            </a:extLst>
          </p:cNvPr>
          <p:cNvSpPr>
            <a:spLocks noGrp="1"/>
          </p:cNvSpPr>
          <p:nvPr>
            <p:ph idx="1"/>
          </p:nvPr>
        </p:nvSpPr>
        <p:spPr>
          <a:xfrm>
            <a:off x="239350" y="1667644"/>
            <a:ext cx="9141534" cy="4251625"/>
          </a:xfrm>
        </p:spPr>
        <p:txBody>
          <a:bodyPr>
            <a:normAutofit/>
          </a:bodyPr>
          <a:lstStyle/>
          <a:p>
            <a:r>
              <a:rPr lang="en-NZ"/>
              <a:t>Changes in the new interim allocation process</a:t>
            </a:r>
          </a:p>
          <a:p>
            <a:r>
              <a:rPr lang="en-NZ"/>
              <a:t>Introducing the new My DSS Funding Plan</a:t>
            </a:r>
          </a:p>
          <a:p>
            <a:r>
              <a:rPr lang="en-NZ"/>
              <a:t>Purpose and benefits</a:t>
            </a:r>
          </a:p>
          <a:p>
            <a:r>
              <a:rPr lang="en-NZ"/>
              <a:t>Objectives and key criteria</a:t>
            </a:r>
          </a:p>
          <a:p>
            <a:r>
              <a:rPr lang="en-NZ"/>
              <a:t>Conditions for inclusion</a:t>
            </a:r>
          </a:p>
          <a:p>
            <a:r>
              <a:rPr lang="en-NZ"/>
              <a:t>Guidance for generating and using the plan</a:t>
            </a:r>
          </a:p>
          <a:p>
            <a:r>
              <a:rPr lang="en-NZ"/>
              <a:t>Indicative range calculations</a:t>
            </a:r>
          </a:p>
          <a:p>
            <a:endParaRPr lang="en-NZ"/>
          </a:p>
          <a:p>
            <a:endParaRPr lang="en-NZ"/>
          </a:p>
          <a:p>
            <a:endParaRPr lang="en-NZ"/>
          </a:p>
        </p:txBody>
      </p:sp>
      <p:grpSp>
        <p:nvGrpSpPr>
          <p:cNvPr id="26" name="Group 25">
            <a:extLst>
              <a:ext uri="{FF2B5EF4-FFF2-40B4-BE49-F238E27FC236}">
                <a16:creationId xmlns:a16="http://schemas.microsoft.com/office/drawing/2014/main" id="{1191E28E-A8D8-02F1-1478-2D4142CC0FA2}"/>
              </a:ext>
            </a:extLst>
          </p:cNvPr>
          <p:cNvGrpSpPr/>
          <p:nvPr/>
        </p:nvGrpSpPr>
        <p:grpSpPr>
          <a:xfrm>
            <a:off x="10226870" y="216024"/>
            <a:ext cx="1965130" cy="2489826"/>
            <a:chOff x="7880133" y="1459874"/>
            <a:chExt cx="1965130" cy="2489826"/>
          </a:xfrm>
        </p:grpSpPr>
        <p:sp>
          <p:nvSpPr>
            <p:cNvPr id="13" name="TextBox 12">
              <a:extLst>
                <a:ext uri="{FF2B5EF4-FFF2-40B4-BE49-F238E27FC236}">
                  <a16:creationId xmlns:a16="http://schemas.microsoft.com/office/drawing/2014/main" id="{3CAD3A53-C23C-C2D1-83FD-4A85B2AC51CE}"/>
                </a:ext>
              </a:extLst>
            </p:cNvPr>
            <p:cNvSpPr txBox="1">
              <a:spLocks/>
            </p:cNvSpPr>
            <p:nvPr/>
          </p:nvSpPr>
          <p:spPr>
            <a:xfrm>
              <a:off x="8263352" y="1459874"/>
              <a:ext cx="1161328" cy="277999"/>
            </a:xfrm>
            <a:prstGeom prst="rect">
              <a:avLst/>
            </a:prstGeom>
            <a:solidFill>
              <a:srgbClr val="5C991F"/>
            </a:solidFill>
            <a:ln w="9525" cap="flat" cmpd="sng" algn="ctr">
              <a:noFill/>
              <a:prstDash val="solid"/>
            </a:ln>
            <a:effectLst/>
          </p:spPr>
          <p:txBody>
            <a:bodyPr rtlCol="0" anchor="ctr" anchorCtr="0"/>
            <a:lstStyle>
              <a:defPPr>
                <a:defRPr lang="en-US"/>
              </a:defPPr>
              <a:lvl1pPr algn="ctr">
                <a:defRPr sz="1400" b="1" kern="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0" cap="none" spc="0" normalizeH="0" baseline="0" noProof="0">
                  <a:ln>
                    <a:noFill/>
                  </a:ln>
                  <a:solidFill>
                    <a:srgbClr val="141414"/>
                  </a:solidFill>
                  <a:effectLst/>
                  <a:uLnTx/>
                  <a:uFillTx/>
                  <a:latin typeface="Roboto" panose="02000000000000000000" pitchFamily="2" charset="0"/>
                  <a:ea typeface="Roboto" panose="02000000000000000000" pitchFamily="2" charset="0"/>
                  <a:cs typeface="Roboto" panose="02000000000000000000" pitchFamily="2" charset="0"/>
                </a:rPr>
                <a:t>Allocation</a:t>
              </a:r>
            </a:p>
          </p:txBody>
        </p:sp>
        <p:cxnSp>
          <p:nvCxnSpPr>
            <p:cNvPr id="14" name="Straight Connector 13">
              <a:extLst>
                <a:ext uri="{FF2B5EF4-FFF2-40B4-BE49-F238E27FC236}">
                  <a16:creationId xmlns:a16="http://schemas.microsoft.com/office/drawing/2014/main" id="{34186455-8B00-E439-DEC2-570E5192922F}"/>
                </a:ext>
              </a:extLst>
            </p:cNvPr>
            <p:cNvCxnSpPr>
              <a:cxnSpLocks/>
            </p:cNvCxnSpPr>
            <p:nvPr/>
          </p:nvCxnSpPr>
          <p:spPr>
            <a:xfrm>
              <a:off x="8240012" y="1466668"/>
              <a:ext cx="0" cy="2483032"/>
            </a:xfrm>
            <a:prstGeom prst="line">
              <a:avLst/>
            </a:prstGeom>
            <a:ln w="3175" cap="flat" cmpd="sng" algn="ctr">
              <a:solidFill>
                <a:srgbClr val="747480"/>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5812308-5778-6A28-BDBA-3054DB49F3E0}"/>
                </a:ext>
              </a:extLst>
            </p:cNvPr>
            <p:cNvCxnSpPr>
              <a:cxnSpLocks/>
            </p:cNvCxnSpPr>
            <p:nvPr/>
          </p:nvCxnSpPr>
          <p:spPr>
            <a:xfrm>
              <a:off x="9450534" y="1466668"/>
              <a:ext cx="0" cy="2483032"/>
            </a:xfrm>
            <a:prstGeom prst="line">
              <a:avLst/>
            </a:prstGeom>
            <a:ln w="3175" cap="flat" cmpd="sng" algn="ctr">
              <a:solidFill>
                <a:srgbClr val="747480"/>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D5DBF9D4-F0EF-ED33-7C6F-ABF0CC6ECE7A}"/>
                </a:ext>
              </a:extLst>
            </p:cNvPr>
            <p:cNvSpPr/>
            <p:nvPr/>
          </p:nvSpPr>
          <p:spPr>
            <a:xfrm>
              <a:off x="8646961" y="1833377"/>
              <a:ext cx="415080" cy="1838978"/>
            </a:xfrm>
            <a:prstGeom prst="rect">
              <a:avLst/>
            </a:prstGeom>
            <a:solidFill>
              <a:srgbClr val="D4F2B6"/>
            </a:solidFill>
            <a:ln>
              <a:solidFill>
                <a:srgbClr val="5C991F"/>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100"/>
                </a:spcAft>
                <a:buClr>
                  <a:srgbClr val="5C991F"/>
                </a:buClr>
                <a:buSzTx/>
                <a:buFontTx/>
                <a:buNone/>
                <a:tabLst/>
                <a:defRPr/>
              </a:pPr>
              <a:r>
                <a:rPr kumimoji="0" lang="en-IN" sz="1100" b="0" i="0" u="none" strike="noStrike" kern="1200" cap="none" spc="-1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My DSS Funding Plan</a:t>
              </a:r>
            </a:p>
          </p:txBody>
        </p:sp>
        <p:cxnSp>
          <p:nvCxnSpPr>
            <p:cNvPr id="17" name="Straight Arrow Connector 16">
              <a:extLst>
                <a:ext uri="{FF2B5EF4-FFF2-40B4-BE49-F238E27FC236}">
                  <a16:creationId xmlns:a16="http://schemas.microsoft.com/office/drawing/2014/main" id="{38AC5FE0-6093-F11D-9F1D-B2ABF0DFD6B3}"/>
                </a:ext>
              </a:extLst>
            </p:cNvPr>
            <p:cNvCxnSpPr>
              <a:cxnSpLocks/>
            </p:cNvCxnSpPr>
            <p:nvPr/>
          </p:nvCxnSpPr>
          <p:spPr>
            <a:xfrm>
              <a:off x="7880133" y="2752866"/>
              <a:ext cx="766828" cy="0"/>
            </a:xfrm>
            <a:prstGeom prst="straightConnector1">
              <a:avLst/>
            </a:prstGeom>
            <a:ln>
              <a:solidFill>
                <a:srgbClr val="5C991F"/>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8241F652-F774-B83F-0E79-E6FD9F451F46}"/>
                </a:ext>
              </a:extLst>
            </p:cNvPr>
            <p:cNvCxnSpPr>
              <a:cxnSpLocks/>
            </p:cNvCxnSpPr>
            <p:nvPr/>
          </p:nvCxnSpPr>
          <p:spPr>
            <a:xfrm>
              <a:off x="9062041" y="2744469"/>
              <a:ext cx="783222" cy="0"/>
            </a:xfrm>
            <a:prstGeom prst="straightConnector1">
              <a:avLst/>
            </a:prstGeom>
            <a:ln>
              <a:solidFill>
                <a:srgbClr val="5C991F"/>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490655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74428-EBD9-72E1-9D8A-950F87E32DAB}"/>
              </a:ext>
            </a:extLst>
          </p:cNvPr>
          <p:cNvSpPr>
            <a:spLocks noGrp="1"/>
          </p:cNvSpPr>
          <p:nvPr>
            <p:ph type="title"/>
          </p:nvPr>
        </p:nvSpPr>
        <p:spPr/>
        <p:txBody>
          <a:bodyPr>
            <a:normAutofit fontScale="90000"/>
          </a:bodyPr>
          <a:lstStyle/>
          <a:p>
            <a:r>
              <a:rPr lang="en-NZ"/>
              <a:t>Key definitions</a:t>
            </a:r>
          </a:p>
        </p:txBody>
      </p:sp>
      <p:sp>
        <p:nvSpPr>
          <p:cNvPr id="3" name="Content Placeholder 2">
            <a:extLst>
              <a:ext uri="{FF2B5EF4-FFF2-40B4-BE49-F238E27FC236}">
                <a16:creationId xmlns:a16="http://schemas.microsoft.com/office/drawing/2014/main" id="{EB478F69-DE6E-FB4C-0666-9D215B8A189C}"/>
              </a:ext>
            </a:extLst>
          </p:cNvPr>
          <p:cNvSpPr>
            <a:spLocks noGrp="1"/>
          </p:cNvSpPr>
          <p:nvPr>
            <p:ph idx="1"/>
          </p:nvPr>
        </p:nvSpPr>
        <p:spPr/>
        <p:txBody>
          <a:bodyPr/>
          <a:lstStyle/>
          <a:p>
            <a:r>
              <a:rPr lang="en-NZ">
                <a:solidFill>
                  <a:prstClr val="black"/>
                </a:solidFill>
                <a:latin typeface="Roboto"/>
                <a:ea typeface="Verdana"/>
              </a:rPr>
              <a:t>The following table provides definitions for some key terms that will be used in this session and are important to understand in the context of the new February process.</a:t>
            </a:r>
            <a:endParaRPr lang="en-NZ"/>
          </a:p>
        </p:txBody>
      </p:sp>
      <p:graphicFrame>
        <p:nvGraphicFramePr>
          <p:cNvPr id="5" name="Table 4">
            <a:extLst>
              <a:ext uri="{FF2B5EF4-FFF2-40B4-BE49-F238E27FC236}">
                <a16:creationId xmlns:a16="http://schemas.microsoft.com/office/drawing/2014/main" id="{2388F9AB-90C0-D583-F75D-E3D74B7CF05C}"/>
              </a:ext>
            </a:extLst>
          </p:cNvPr>
          <p:cNvGraphicFramePr>
            <a:graphicFrameLocks noGrp="1"/>
          </p:cNvGraphicFramePr>
          <p:nvPr>
            <p:extLst>
              <p:ext uri="{D42A27DB-BD31-4B8C-83A1-F6EECF244321}">
                <p14:modId xmlns:p14="http://schemas.microsoft.com/office/powerpoint/2010/main" val="1199802914"/>
              </p:ext>
            </p:extLst>
          </p:nvPr>
        </p:nvGraphicFramePr>
        <p:xfrm>
          <a:off x="296386" y="2795809"/>
          <a:ext cx="11327115" cy="2479040"/>
        </p:xfrm>
        <a:graphic>
          <a:graphicData uri="http://schemas.openxmlformats.org/drawingml/2006/table">
            <a:tbl>
              <a:tblPr firstRow="1" bandRow="1"/>
              <a:tblGrid>
                <a:gridCol w="2556409">
                  <a:extLst>
                    <a:ext uri="{9D8B030D-6E8A-4147-A177-3AD203B41FA5}">
                      <a16:colId xmlns:a16="http://schemas.microsoft.com/office/drawing/2014/main" val="3289014316"/>
                    </a:ext>
                  </a:extLst>
                </a:gridCol>
                <a:gridCol w="8770706">
                  <a:extLst>
                    <a:ext uri="{9D8B030D-6E8A-4147-A177-3AD203B41FA5}">
                      <a16:colId xmlns:a16="http://schemas.microsoft.com/office/drawing/2014/main" val="3256245650"/>
                    </a:ext>
                  </a:extLst>
                </a:gridCol>
              </a:tblGrid>
              <a:tr h="370840">
                <a:tc>
                  <a:txBody>
                    <a:bodyPr/>
                    <a:lstStyle>
                      <a:lvl1pPr marL="0" algn="l" defTabSz="914418" rtl="0" eaLnBrk="1" latinLnBrk="0" hangingPunct="1">
                        <a:defRPr sz="1800" b="1" kern="1200">
                          <a:solidFill>
                            <a:schemeClr val="lt1"/>
                          </a:solidFill>
                          <a:latin typeface="Roboto"/>
                        </a:defRPr>
                      </a:lvl1pPr>
                      <a:lvl2pPr marL="457209" algn="l" defTabSz="914418" rtl="0" eaLnBrk="1" latinLnBrk="0" hangingPunct="1">
                        <a:defRPr sz="1800" b="1" kern="1200">
                          <a:solidFill>
                            <a:schemeClr val="lt1"/>
                          </a:solidFill>
                          <a:latin typeface="Roboto"/>
                        </a:defRPr>
                      </a:lvl2pPr>
                      <a:lvl3pPr marL="914418" algn="l" defTabSz="914418" rtl="0" eaLnBrk="1" latinLnBrk="0" hangingPunct="1">
                        <a:defRPr sz="1800" b="1" kern="1200">
                          <a:solidFill>
                            <a:schemeClr val="lt1"/>
                          </a:solidFill>
                          <a:latin typeface="Roboto"/>
                        </a:defRPr>
                      </a:lvl3pPr>
                      <a:lvl4pPr marL="1371627" algn="l" defTabSz="914418" rtl="0" eaLnBrk="1" latinLnBrk="0" hangingPunct="1">
                        <a:defRPr sz="1800" b="1" kern="1200">
                          <a:solidFill>
                            <a:schemeClr val="lt1"/>
                          </a:solidFill>
                          <a:latin typeface="Roboto"/>
                        </a:defRPr>
                      </a:lvl4pPr>
                      <a:lvl5pPr marL="1828837" algn="l" defTabSz="914418" rtl="0" eaLnBrk="1" latinLnBrk="0" hangingPunct="1">
                        <a:defRPr sz="1800" b="1" kern="1200">
                          <a:solidFill>
                            <a:schemeClr val="lt1"/>
                          </a:solidFill>
                          <a:latin typeface="Roboto"/>
                        </a:defRPr>
                      </a:lvl5pPr>
                      <a:lvl6pPr marL="2286046" algn="l" defTabSz="914418" rtl="0" eaLnBrk="1" latinLnBrk="0" hangingPunct="1">
                        <a:defRPr sz="1800" b="1" kern="1200">
                          <a:solidFill>
                            <a:schemeClr val="lt1"/>
                          </a:solidFill>
                          <a:latin typeface="Roboto"/>
                        </a:defRPr>
                      </a:lvl6pPr>
                      <a:lvl7pPr marL="2743255" algn="l" defTabSz="914418" rtl="0" eaLnBrk="1" latinLnBrk="0" hangingPunct="1">
                        <a:defRPr sz="1800" b="1" kern="1200">
                          <a:solidFill>
                            <a:schemeClr val="lt1"/>
                          </a:solidFill>
                          <a:latin typeface="Roboto"/>
                        </a:defRPr>
                      </a:lvl7pPr>
                      <a:lvl8pPr marL="3200464" algn="l" defTabSz="914418" rtl="0" eaLnBrk="1" latinLnBrk="0" hangingPunct="1">
                        <a:defRPr sz="1800" b="1" kern="1200">
                          <a:solidFill>
                            <a:schemeClr val="lt1"/>
                          </a:solidFill>
                          <a:latin typeface="Roboto"/>
                        </a:defRPr>
                      </a:lvl8pPr>
                      <a:lvl9pPr marL="3657673" algn="l" defTabSz="914418" rtl="0" eaLnBrk="1" latinLnBrk="0" hangingPunct="1">
                        <a:defRPr sz="1800" b="1" kern="1200">
                          <a:solidFill>
                            <a:schemeClr val="lt1"/>
                          </a:solidFill>
                          <a:latin typeface="Roboto"/>
                        </a:defRPr>
                      </a:lvl9pPr>
                    </a:lstStyle>
                    <a:p>
                      <a:r>
                        <a:rPr lang="en-NZ" sz="1600"/>
                        <a:t>Term</a:t>
                      </a:r>
                    </a:p>
                  </a:txBody>
                  <a:tcPr>
                    <a:lnL w="12700" cmpd="sng">
                      <a:solidFill>
                        <a:sysClr val="window" lastClr="FFFFFF"/>
                      </a:solidFill>
                    </a:lnL>
                    <a:lnR w="9525" cap="flat" cmpd="sng" algn="ctr">
                      <a:solidFill>
                        <a:srgbClr val="2C602F"/>
                      </a:solidFill>
                      <a:prstDash val="solid"/>
                      <a:round/>
                      <a:headEnd type="none" w="med" len="med"/>
                      <a:tailEnd type="none" w="med" len="med"/>
                    </a:lnR>
                    <a:lnT w="12700" cmpd="sng">
                      <a:solidFill>
                        <a:sysClr val="window" lastClr="FFFFFF"/>
                      </a:solidFill>
                    </a:lnT>
                    <a:lnB w="9525" cap="flat" cmpd="sng" algn="ctr">
                      <a:solidFill>
                        <a:srgbClr val="2C602F"/>
                      </a:solidFill>
                      <a:prstDash val="solid"/>
                      <a:round/>
                      <a:headEnd type="none" w="med" len="med"/>
                      <a:tailEnd type="none" w="med" len="med"/>
                    </a:lnB>
                    <a:lnTlToBr w="12700" cmpd="sng">
                      <a:noFill/>
                      <a:prstDash val="solid"/>
                    </a:lnTlToBr>
                    <a:lnBlToTr w="12700" cmpd="sng">
                      <a:noFill/>
                      <a:prstDash val="solid"/>
                    </a:lnBlToTr>
                    <a:solidFill>
                      <a:srgbClr val="2C602F"/>
                    </a:solidFill>
                  </a:tcPr>
                </a:tc>
                <a:tc>
                  <a:txBody>
                    <a:bodyPr/>
                    <a:lstStyle>
                      <a:lvl1pPr marL="0" algn="l" defTabSz="914418" rtl="0" eaLnBrk="1" latinLnBrk="0" hangingPunct="1">
                        <a:defRPr sz="1800" b="1" kern="1200">
                          <a:solidFill>
                            <a:schemeClr val="lt1"/>
                          </a:solidFill>
                          <a:latin typeface="Roboto"/>
                        </a:defRPr>
                      </a:lvl1pPr>
                      <a:lvl2pPr marL="457209" algn="l" defTabSz="914418" rtl="0" eaLnBrk="1" latinLnBrk="0" hangingPunct="1">
                        <a:defRPr sz="1800" b="1" kern="1200">
                          <a:solidFill>
                            <a:schemeClr val="lt1"/>
                          </a:solidFill>
                          <a:latin typeface="Roboto"/>
                        </a:defRPr>
                      </a:lvl2pPr>
                      <a:lvl3pPr marL="914418" algn="l" defTabSz="914418" rtl="0" eaLnBrk="1" latinLnBrk="0" hangingPunct="1">
                        <a:defRPr sz="1800" b="1" kern="1200">
                          <a:solidFill>
                            <a:schemeClr val="lt1"/>
                          </a:solidFill>
                          <a:latin typeface="Roboto"/>
                        </a:defRPr>
                      </a:lvl3pPr>
                      <a:lvl4pPr marL="1371627" algn="l" defTabSz="914418" rtl="0" eaLnBrk="1" latinLnBrk="0" hangingPunct="1">
                        <a:defRPr sz="1800" b="1" kern="1200">
                          <a:solidFill>
                            <a:schemeClr val="lt1"/>
                          </a:solidFill>
                          <a:latin typeface="Roboto"/>
                        </a:defRPr>
                      </a:lvl4pPr>
                      <a:lvl5pPr marL="1828837" algn="l" defTabSz="914418" rtl="0" eaLnBrk="1" latinLnBrk="0" hangingPunct="1">
                        <a:defRPr sz="1800" b="1" kern="1200">
                          <a:solidFill>
                            <a:schemeClr val="lt1"/>
                          </a:solidFill>
                          <a:latin typeface="Roboto"/>
                        </a:defRPr>
                      </a:lvl5pPr>
                      <a:lvl6pPr marL="2286046" algn="l" defTabSz="914418" rtl="0" eaLnBrk="1" latinLnBrk="0" hangingPunct="1">
                        <a:defRPr sz="1800" b="1" kern="1200">
                          <a:solidFill>
                            <a:schemeClr val="lt1"/>
                          </a:solidFill>
                          <a:latin typeface="Roboto"/>
                        </a:defRPr>
                      </a:lvl6pPr>
                      <a:lvl7pPr marL="2743255" algn="l" defTabSz="914418" rtl="0" eaLnBrk="1" latinLnBrk="0" hangingPunct="1">
                        <a:defRPr sz="1800" b="1" kern="1200">
                          <a:solidFill>
                            <a:schemeClr val="lt1"/>
                          </a:solidFill>
                          <a:latin typeface="Roboto"/>
                        </a:defRPr>
                      </a:lvl7pPr>
                      <a:lvl8pPr marL="3200464" algn="l" defTabSz="914418" rtl="0" eaLnBrk="1" latinLnBrk="0" hangingPunct="1">
                        <a:defRPr sz="1800" b="1" kern="1200">
                          <a:solidFill>
                            <a:schemeClr val="lt1"/>
                          </a:solidFill>
                          <a:latin typeface="Roboto"/>
                        </a:defRPr>
                      </a:lvl8pPr>
                      <a:lvl9pPr marL="3657673" algn="l" defTabSz="914418" rtl="0" eaLnBrk="1" latinLnBrk="0" hangingPunct="1">
                        <a:defRPr sz="1800" b="1" kern="1200">
                          <a:solidFill>
                            <a:schemeClr val="lt1"/>
                          </a:solidFill>
                          <a:latin typeface="Roboto"/>
                        </a:defRPr>
                      </a:lvl9pPr>
                    </a:lstStyle>
                    <a:p>
                      <a:r>
                        <a:rPr lang="en-NZ" sz="1600"/>
                        <a:t>Definition </a:t>
                      </a:r>
                    </a:p>
                  </a:txBody>
                  <a:tcPr>
                    <a:lnL w="9525" cap="flat" cmpd="sng" algn="ctr">
                      <a:solidFill>
                        <a:srgbClr val="2C602F"/>
                      </a:solidFill>
                      <a:prstDash val="solid"/>
                      <a:round/>
                      <a:headEnd type="none" w="med" len="med"/>
                      <a:tailEnd type="none" w="med" len="med"/>
                    </a:lnL>
                    <a:lnR w="12700" cmpd="sng">
                      <a:solidFill>
                        <a:sysClr val="window" lastClr="FFFFFF"/>
                      </a:solidFill>
                    </a:lnR>
                    <a:lnT w="12700" cmpd="sng">
                      <a:solidFill>
                        <a:sysClr val="window" lastClr="FFFFFF"/>
                      </a:solidFill>
                    </a:lnT>
                    <a:lnB w="9525" cap="flat" cmpd="sng" algn="ctr">
                      <a:solidFill>
                        <a:srgbClr val="2C602F"/>
                      </a:solidFill>
                      <a:prstDash val="solid"/>
                      <a:round/>
                      <a:headEnd type="none" w="med" len="med"/>
                      <a:tailEnd type="none" w="med" len="med"/>
                    </a:lnB>
                    <a:lnTlToBr w="12700" cmpd="sng">
                      <a:noFill/>
                      <a:prstDash val="solid"/>
                    </a:lnTlToBr>
                    <a:lnBlToTr w="12700" cmpd="sng">
                      <a:noFill/>
                      <a:prstDash val="solid"/>
                    </a:lnBlToTr>
                    <a:solidFill>
                      <a:srgbClr val="2C602F"/>
                    </a:solidFill>
                  </a:tcPr>
                </a:tc>
                <a:extLst>
                  <a:ext uri="{0D108BD9-81ED-4DB2-BD59-A6C34878D82A}">
                    <a16:rowId xmlns:a16="http://schemas.microsoft.com/office/drawing/2014/main" val="216090832"/>
                  </a:ext>
                </a:extLst>
              </a:tr>
              <a:tr h="370840">
                <a:tc>
                  <a:txBody>
                    <a:bodyPr/>
                    <a:lstStyle>
                      <a:lvl1pPr marL="0" algn="l" defTabSz="914418" rtl="0" eaLnBrk="1" latinLnBrk="0" hangingPunct="1">
                        <a:defRPr sz="1800" kern="1200">
                          <a:solidFill>
                            <a:schemeClr val="dk1"/>
                          </a:solidFill>
                          <a:latin typeface="Roboto"/>
                        </a:defRPr>
                      </a:lvl1pPr>
                      <a:lvl2pPr marL="457209" algn="l" defTabSz="914418" rtl="0" eaLnBrk="1" latinLnBrk="0" hangingPunct="1">
                        <a:defRPr sz="1800" kern="1200">
                          <a:solidFill>
                            <a:schemeClr val="dk1"/>
                          </a:solidFill>
                          <a:latin typeface="Roboto"/>
                        </a:defRPr>
                      </a:lvl2pPr>
                      <a:lvl3pPr marL="914418" algn="l" defTabSz="914418" rtl="0" eaLnBrk="1" latinLnBrk="0" hangingPunct="1">
                        <a:defRPr sz="1800" kern="1200">
                          <a:solidFill>
                            <a:schemeClr val="dk1"/>
                          </a:solidFill>
                          <a:latin typeface="Roboto"/>
                        </a:defRPr>
                      </a:lvl3pPr>
                      <a:lvl4pPr marL="1371627" algn="l" defTabSz="914418" rtl="0" eaLnBrk="1" latinLnBrk="0" hangingPunct="1">
                        <a:defRPr sz="1800" kern="1200">
                          <a:solidFill>
                            <a:schemeClr val="dk1"/>
                          </a:solidFill>
                          <a:latin typeface="Roboto"/>
                        </a:defRPr>
                      </a:lvl4pPr>
                      <a:lvl5pPr marL="1828837" algn="l" defTabSz="914418" rtl="0" eaLnBrk="1" latinLnBrk="0" hangingPunct="1">
                        <a:defRPr sz="1800" kern="1200">
                          <a:solidFill>
                            <a:schemeClr val="dk1"/>
                          </a:solidFill>
                          <a:latin typeface="Roboto"/>
                        </a:defRPr>
                      </a:lvl5pPr>
                      <a:lvl6pPr marL="2286046" algn="l" defTabSz="914418" rtl="0" eaLnBrk="1" latinLnBrk="0" hangingPunct="1">
                        <a:defRPr sz="1800" kern="1200">
                          <a:solidFill>
                            <a:schemeClr val="dk1"/>
                          </a:solidFill>
                          <a:latin typeface="Roboto"/>
                        </a:defRPr>
                      </a:lvl6pPr>
                      <a:lvl7pPr marL="2743255" algn="l" defTabSz="914418" rtl="0" eaLnBrk="1" latinLnBrk="0" hangingPunct="1">
                        <a:defRPr sz="1800" kern="1200">
                          <a:solidFill>
                            <a:schemeClr val="dk1"/>
                          </a:solidFill>
                          <a:latin typeface="Roboto"/>
                        </a:defRPr>
                      </a:lvl7pPr>
                      <a:lvl8pPr marL="3200464" algn="l" defTabSz="914418" rtl="0" eaLnBrk="1" latinLnBrk="0" hangingPunct="1">
                        <a:defRPr sz="1800" kern="1200">
                          <a:solidFill>
                            <a:schemeClr val="dk1"/>
                          </a:solidFill>
                          <a:latin typeface="Roboto"/>
                        </a:defRPr>
                      </a:lvl8pPr>
                      <a:lvl9pPr marL="3657673" algn="l" defTabSz="914418" rtl="0" eaLnBrk="1" latinLnBrk="0" hangingPunct="1">
                        <a:defRPr sz="1800" kern="1200">
                          <a:solidFill>
                            <a:schemeClr val="dk1"/>
                          </a:solidFill>
                          <a:latin typeface="Roboto"/>
                        </a:defRPr>
                      </a:lvl9pPr>
                    </a:lstStyle>
                    <a:p>
                      <a:r>
                        <a:rPr lang="en-NZ" sz="1600" b="1"/>
                        <a:t>OBIR</a:t>
                      </a:r>
                    </a:p>
                  </a:txBody>
                  <a:tcPr>
                    <a:lnL w="12700" cmpd="sng">
                      <a:solidFill>
                        <a:sysClr val="window" lastClr="FFFFFF"/>
                      </a:solidFill>
                    </a:lnL>
                    <a:lnR w="9525" cap="flat" cmpd="sng" algn="ctr">
                      <a:solidFill>
                        <a:srgbClr val="2C602F"/>
                      </a:solidFill>
                      <a:prstDash val="solid"/>
                      <a:round/>
                      <a:headEnd type="none" w="med" len="med"/>
                      <a:tailEnd type="none" w="med" len="med"/>
                    </a:lnR>
                    <a:lnT w="9525" cap="flat" cmpd="sng" algn="ctr">
                      <a:solidFill>
                        <a:srgbClr val="2C602F"/>
                      </a:solidFill>
                      <a:prstDash val="solid"/>
                      <a:round/>
                      <a:headEnd type="none" w="med" len="med"/>
                      <a:tailEnd type="none" w="med" len="med"/>
                    </a:lnT>
                    <a:lnB w="9525" cap="flat" cmpd="sng" algn="ctr">
                      <a:solidFill>
                        <a:srgbClr val="2C602F"/>
                      </a:solidFill>
                      <a:prstDash val="solid"/>
                      <a:round/>
                      <a:headEnd type="none" w="med" len="med"/>
                      <a:tailEnd type="none" w="med" len="med"/>
                    </a:lnB>
                    <a:lnTlToBr w="12700" cmpd="sng">
                      <a:noFill/>
                      <a:prstDash val="solid"/>
                    </a:lnTlToBr>
                    <a:lnBlToTr w="12700" cmpd="sng">
                      <a:noFill/>
                      <a:prstDash val="solid"/>
                    </a:lnBlToTr>
                    <a:solidFill>
                      <a:srgbClr val="5C9A42">
                        <a:lumMod val="40000"/>
                        <a:lumOff val="60000"/>
                      </a:srgbClr>
                    </a:solidFill>
                  </a:tcPr>
                </a:tc>
                <a:tc>
                  <a:txBody>
                    <a:bodyPr/>
                    <a:lstStyle>
                      <a:lvl1pPr marL="0" algn="l" defTabSz="914418" rtl="0" eaLnBrk="1" latinLnBrk="0" hangingPunct="1">
                        <a:defRPr sz="1800" kern="1200">
                          <a:solidFill>
                            <a:schemeClr val="dk1"/>
                          </a:solidFill>
                          <a:latin typeface="Roboto"/>
                        </a:defRPr>
                      </a:lvl1pPr>
                      <a:lvl2pPr marL="457209" algn="l" defTabSz="914418" rtl="0" eaLnBrk="1" latinLnBrk="0" hangingPunct="1">
                        <a:defRPr sz="1800" kern="1200">
                          <a:solidFill>
                            <a:schemeClr val="dk1"/>
                          </a:solidFill>
                          <a:latin typeface="Roboto"/>
                        </a:defRPr>
                      </a:lvl2pPr>
                      <a:lvl3pPr marL="914418" algn="l" defTabSz="914418" rtl="0" eaLnBrk="1" latinLnBrk="0" hangingPunct="1">
                        <a:defRPr sz="1800" kern="1200">
                          <a:solidFill>
                            <a:schemeClr val="dk1"/>
                          </a:solidFill>
                          <a:latin typeface="Roboto"/>
                        </a:defRPr>
                      </a:lvl3pPr>
                      <a:lvl4pPr marL="1371627" algn="l" defTabSz="914418" rtl="0" eaLnBrk="1" latinLnBrk="0" hangingPunct="1">
                        <a:defRPr sz="1800" kern="1200">
                          <a:solidFill>
                            <a:schemeClr val="dk1"/>
                          </a:solidFill>
                          <a:latin typeface="Roboto"/>
                        </a:defRPr>
                      </a:lvl4pPr>
                      <a:lvl5pPr marL="1828837" algn="l" defTabSz="914418" rtl="0" eaLnBrk="1" latinLnBrk="0" hangingPunct="1">
                        <a:defRPr sz="1800" kern="1200">
                          <a:solidFill>
                            <a:schemeClr val="dk1"/>
                          </a:solidFill>
                          <a:latin typeface="Roboto"/>
                        </a:defRPr>
                      </a:lvl5pPr>
                      <a:lvl6pPr marL="2286046" algn="l" defTabSz="914418" rtl="0" eaLnBrk="1" latinLnBrk="0" hangingPunct="1">
                        <a:defRPr sz="1800" kern="1200">
                          <a:solidFill>
                            <a:schemeClr val="dk1"/>
                          </a:solidFill>
                          <a:latin typeface="Roboto"/>
                        </a:defRPr>
                      </a:lvl6pPr>
                      <a:lvl7pPr marL="2743255" algn="l" defTabSz="914418" rtl="0" eaLnBrk="1" latinLnBrk="0" hangingPunct="1">
                        <a:defRPr sz="1800" kern="1200">
                          <a:solidFill>
                            <a:schemeClr val="dk1"/>
                          </a:solidFill>
                          <a:latin typeface="Roboto"/>
                        </a:defRPr>
                      </a:lvl7pPr>
                      <a:lvl8pPr marL="3200464" algn="l" defTabSz="914418" rtl="0" eaLnBrk="1" latinLnBrk="0" hangingPunct="1">
                        <a:defRPr sz="1800" kern="1200">
                          <a:solidFill>
                            <a:schemeClr val="dk1"/>
                          </a:solidFill>
                          <a:latin typeface="Roboto"/>
                        </a:defRPr>
                      </a:lvl8pPr>
                      <a:lvl9pPr marL="3657673" algn="l" defTabSz="914418" rtl="0" eaLnBrk="1" latinLnBrk="0" hangingPunct="1">
                        <a:defRPr sz="1800" kern="1200">
                          <a:solidFill>
                            <a:schemeClr val="dk1"/>
                          </a:solidFill>
                          <a:latin typeface="Roboto"/>
                        </a:defRPr>
                      </a:lvl9pPr>
                    </a:lstStyle>
                    <a:p>
                      <a:r>
                        <a:rPr lang="en-NZ" sz="1600"/>
                        <a:t>Outcomes-based indicative range</a:t>
                      </a:r>
                    </a:p>
                  </a:txBody>
                  <a:tcPr>
                    <a:lnL w="9525" cap="flat" cmpd="sng" algn="ctr">
                      <a:solidFill>
                        <a:srgbClr val="2C602F"/>
                      </a:solidFill>
                      <a:prstDash val="solid"/>
                      <a:round/>
                      <a:headEnd type="none" w="med" len="med"/>
                      <a:tailEnd type="none" w="med" len="med"/>
                    </a:lnL>
                    <a:lnR w="12700" cmpd="sng">
                      <a:solidFill>
                        <a:sysClr val="window" lastClr="FFFFFF"/>
                      </a:solidFill>
                    </a:lnR>
                    <a:lnT w="9525" cap="flat" cmpd="sng" algn="ctr">
                      <a:solidFill>
                        <a:srgbClr val="2C602F"/>
                      </a:solidFill>
                      <a:prstDash val="solid"/>
                      <a:round/>
                      <a:headEnd type="none" w="med" len="med"/>
                      <a:tailEnd type="none" w="med" len="med"/>
                    </a:lnT>
                    <a:lnB w="9525" cap="flat" cmpd="sng" algn="ctr">
                      <a:solidFill>
                        <a:srgbClr val="2C602F"/>
                      </a:solidFill>
                      <a:prstDash val="solid"/>
                      <a:round/>
                      <a:headEnd type="none" w="med" len="med"/>
                      <a:tailEnd type="none" w="med" len="med"/>
                    </a:lnB>
                    <a:lnTlToBr w="12700" cmpd="sng">
                      <a:noFill/>
                      <a:prstDash val="solid"/>
                    </a:lnTlToBr>
                    <a:lnBlToTr w="12700" cmpd="sng">
                      <a:noFill/>
                      <a:prstDash val="solid"/>
                    </a:lnBlToTr>
                    <a:solidFill>
                      <a:srgbClr val="5C9A42">
                        <a:lumMod val="20000"/>
                        <a:lumOff val="80000"/>
                      </a:srgbClr>
                    </a:solidFill>
                  </a:tcPr>
                </a:tc>
                <a:extLst>
                  <a:ext uri="{0D108BD9-81ED-4DB2-BD59-A6C34878D82A}">
                    <a16:rowId xmlns:a16="http://schemas.microsoft.com/office/drawing/2014/main" val="4030693550"/>
                  </a:ext>
                </a:extLst>
              </a:tr>
              <a:tr h="370840">
                <a:tc>
                  <a:txBody>
                    <a:bodyPr/>
                    <a:lstStyle>
                      <a:lvl1pPr marL="0" algn="l" defTabSz="914418" rtl="0" eaLnBrk="1" latinLnBrk="0" hangingPunct="1">
                        <a:defRPr sz="1800" kern="1200">
                          <a:solidFill>
                            <a:schemeClr val="dk1"/>
                          </a:solidFill>
                          <a:latin typeface="Roboto"/>
                        </a:defRPr>
                      </a:lvl1pPr>
                      <a:lvl2pPr marL="457209" algn="l" defTabSz="914418" rtl="0" eaLnBrk="1" latinLnBrk="0" hangingPunct="1">
                        <a:defRPr sz="1800" kern="1200">
                          <a:solidFill>
                            <a:schemeClr val="dk1"/>
                          </a:solidFill>
                          <a:latin typeface="Roboto"/>
                        </a:defRPr>
                      </a:lvl2pPr>
                      <a:lvl3pPr marL="914418" algn="l" defTabSz="914418" rtl="0" eaLnBrk="1" latinLnBrk="0" hangingPunct="1">
                        <a:defRPr sz="1800" kern="1200">
                          <a:solidFill>
                            <a:schemeClr val="dk1"/>
                          </a:solidFill>
                          <a:latin typeface="Roboto"/>
                        </a:defRPr>
                      </a:lvl3pPr>
                      <a:lvl4pPr marL="1371627" algn="l" defTabSz="914418" rtl="0" eaLnBrk="1" latinLnBrk="0" hangingPunct="1">
                        <a:defRPr sz="1800" kern="1200">
                          <a:solidFill>
                            <a:schemeClr val="dk1"/>
                          </a:solidFill>
                          <a:latin typeface="Roboto"/>
                        </a:defRPr>
                      </a:lvl4pPr>
                      <a:lvl5pPr marL="1828837" algn="l" defTabSz="914418" rtl="0" eaLnBrk="1" latinLnBrk="0" hangingPunct="1">
                        <a:defRPr sz="1800" kern="1200">
                          <a:solidFill>
                            <a:schemeClr val="dk1"/>
                          </a:solidFill>
                          <a:latin typeface="Roboto"/>
                        </a:defRPr>
                      </a:lvl5pPr>
                      <a:lvl6pPr marL="2286046" algn="l" defTabSz="914418" rtl="0" eaLnBrk="1" latinLnBrk="0" hangingPunct="1">
                        <a:defRPr sz="1800" kern="1200">
                          <a:solidFill>
                            <a:schemeClr val="dk1"/>
                          </a:solidFill>
                          <a:latin typeface="Roboto"/>
                        </a:defRPr>
                      </a:lvl6pPr>
                      <a:lvl7pPr marL="2743255" algn="l" defTabSz="914418" rtl="0" eaLnBrk="1" latinLnBrk="0" hangingPunct="1">
                        <a:defRPr sz="1800" kern="1200">
                          <a:solidFill>
                            <a:schemeClr val="dk1"/>
                          </a:solidFill>
                          <a:latin typeface="Roboto"/>
                        </a:defRPr>
                      </a:lvl7pPr>
                      <a:lvl8pPr marL="3200464" algn="l" defTabSz="914418" rtl="0" eaLnBrk="1" latinLnBrk="0" hangingPunct="1">
                        <a:defRPr sz="1800" kern="1200">
                          <a:solidFill>
                            <a:schemeClr val="dk1"/>
                          </a:solidFill>
                          <a:latin typeface="Roboto"/>
                        </a:defRPr>
                      </a:lvl8pPr>
                      <a:lvl9pPr marL="3657673" algn="l" defTabSz="914418" rtl="0" eaLnBrk="1" latinLnBrk="0" hangingPunct="1">
                        <a:defRPr sz="1800" kern="1200">
                          <a:solidFill>
                            <a:schemeClr val="dk1"/>
                          </a:solidFill>
                          <a:latin typeface="Roboto"/>
                        </a:defRPr>
                      </a:lvl9pPr>
                    </a:lstStyle>
                    <a:p>
                      <a:r>
                        <a:rPr lang="en-NZ" sz="1600" b="1"/>
                        <a:t>Indicative range</a:t>
                      </a:r>
                    </a:p>
                  </a:txBody>
                  <a:tcPr>
                    <a:lnL w="12700" cmpd="sng">
                      <a:solidFill>
                        <a:sysClr val="window" lastClr="FFFFFF"/>
                      </a:solidFill>
                    </a:lnL>
                    <a:lnR w="9525" cap="flat" cmpd="sng" algn="ctr">
                      <a:solidFill>
                        <a:srgbClr val="2C602F"/>
                      </a:solidFill>
                      <a:prstDash val="solid"/>
                      <a:round/>
                      <a:headEnd type="none" w="med" len="med"/>
                      <a:tailEnd type="none" w="med" len="med"/>
                    </a:lnR>
                    <a:lnT w="9525" cap="flat" cmpd="sng" algn="ctr">
                      <a:solidFill>
                        <a:srgbClr val="2C602F"/>
                      </a:solidFill>
                      <a:prstDash val="solid"/>
                      <a:round/>
                      <a:headEnd type="none" w="med" len="med"/>
                      <a:tailEnd type="none" w="med" len="med"/>
                    </a:lnT>
                    <a:lnB w="9525" cap="flat" cmpd="sng" algn="ctr">
                      <a:solidFill>
                        <a:srgbClr val="2C602F"/>
                      </a:solidFill>
                      <a:prstDash val="solid"/>
                      <a:round/>
                      <a:headEnd type="none" w="med" len="med"/>
                      <a:tailEnd type="none" w="med" len="med"/>
                    </a:lnB>
                    <a:lnTlToBr w="12700" cmpd="sng">
                      <a:noFill/>
                      <a:prstDash val="solid"/>
                    </a:lnTlToBr>
                    <a:lnBlToTr w="12700" cmpd="sng">
                      <a:noFill/>
                      <a:prstDash val="solid"/>
                    </a:lnBlToTr>
                    <a:solidFill>
                      <a:srgbClr val="5C9A42">
                        <a:lumMod val="40000"/>
                        <a:lumOff val="60000"/>
                      </a:srgbClr>
                    </a:solidFill>
                  </a:tcPr>
                </a:tc>
                <a:tc>
                  <a:txBody>
                    <a:bodyPr/>
                    <a:lstStyle>
                      <a:lvl1pPr marL="0" algn="l" defTabSz="914418" rtl="0" eaLnBrk="1" latinLnBrk="0" hangingPunct="1">
                        <a:defRPr sz="1800" kern="1200">
                          <a:solidFill>
                            <a:schemeClr val="dk1"/>
                          </a:solidFill>
                          <a:latin typeface="Roboto"/>
                        </a:defRPr>
                      </a:lvl1pPr>
                      <a:lvl2pPr marL="457209" algn="l" defTabSz="914418" rtl="0" eaLnBrk="1" latinLnBrk="0" hangingPunct="1">
                        <a:defRPr sz="1800" kern="1200">
                          <a:solidFill>
                            <a:schemeClr val="dk1"/>
                          </a:solidFill>
                          <a:latin typeface="Roboto"/>
                        </a:defRPr>
                      </a:lvl2pPr>
                      <a:lvl3pPr marL="914418" algn="l" defTabSz="914418" rtl="0" eaLnBrk="1" latinLnBrk="0" hangingPunct="1">
                        <a:defRPr sz="1800" kern="1200">
                          <a:solidFill>
                            <a:schemeClr val="dk1"/>
                          </a:solidFill>
                          <a:latin typeface="Roboto"/>
                        </a:defRPr>
                      </a:lvl3pPr>
                      <a:lvl4pPr marL="1371627" algn="l" defTabSz="914418" rtl="0" eaLnBrk="1" latinLnBrk="0" hangingPunct="1">
                        <a:defRPr sz="1800" kern="1200">
                          <a:solidFill>
                            <a:schemeClr val="dk1"/>
                          </a:solidFill>
                          <a:latin typeface="Roboto"/>
                        </a:defRPr>
                      </a:lvl4pPr>
                      <a:lvl5pPr marL="1828837" algn="l" defTabSz="914418" rtl="0" eaLnBrk="1" latinLnBrk="0" hangingPunct="1">
                        <a:defRPr sz="1800" kern="1200">
                          <a:solidFill>
                            <a:schemeClr val="dk1"/>
                          </a:solidFill>
                          <a:latin typeface="Roboto"/>
                        </a:defRPr>
                      </a:lvl5pPr>
                      <a:lvl6pPr marL="2286046" algn="l" defTabSz="914418" rtl="0" eaLnBrk="1" latinLnBrk="0" hangingPunct="1">
                        <a:defRPr sz="1800" kern="1200">
                          <a:solidFill>
                            <a:schemeClr val="dk1"/>
                          </a:solidFill>
                          <a:latin typeface="Roboto"/>
                        </a:defRPr>
                      </a:lvl6pPr>
                      <a:lvl7pPr marL="2743255" algn="l" defTabSz="914418" rtl="0" eaLnBrk="1" latinLnBrk="0" hangingPunct="1">
                        <a:defRPr sz="1800" kern="1200">
                          <a:solidFill>
                            <a:schemeClr val="dk1"/>
                          </a:solidFill>
                          <a:latin typeface="Roboto"/>
                        </a:defRPr>
                      </a:lvl7pPr>
                      <a:lvl8pPr marL="3200464" algn="l" defTabSz="914418" rtl="0" eaLnBrk="1" latinLnBrk="0" hangingPunct="1">
                        <a:defRPr sz="1800" kern="1200">
                          <a:solidFill>
                            <a:schemeClr val="dk1"/>
                          </a:solidFill>
                          <a:latin typeface="Roboto"/>
                        </a:defRPr>
                      </a:lvl8pPr>
                      <a:lvl9pPr marL="3657673" algn="l" defTabSz="914418" rtl="0" eaLnBrk="1" latinLnBrk="0" hangingPunct="1">
                        <a:defRPr sz="1800" kern="1200">
                          <a:solidFill>
                            <a:schemeClr val="dk1"/>
                          </a:solidFill>
                          <a:latin typeface="Roboto"/>
                        </a:defRPr>
                      </a:lvl9pPr>
                    </a:lstStyle>
                    <a:p>
                      <a:r>
                        <a:rPr lang="en-NZ" sz="1600"/>
                        <a:t>An indication of the level of support that meets the needs of around 80% of people in similar circumstances</a:t>
                      </a:r>
                    </a:p>
                  </a:txBody>
                  <a:tcPr>
                    <a:lnL w="9525" cap="flat" cmpd="sng" algn="ctr">
                      <a:solidFill>
                        <a:srgbClr val="2C602F"/>
                      </a:solidFill>
                      <a:prstDash val="solid"/>
                      <a:round/>
                      <a:headEnd type="none" w="med" len="med"/>
                      <a:tailEnd type="none" w="med" len="med"/>
                    </a:lnL>
                    <a:lnR w="12700" cmpd="sng">
                      <a:solidFill>
                        <a:sysClr val="window" lastClr="FFFFFF"/>
                      </a:solidFill>
                    </a:lnR>
                    <a:lnT w="9525" cap="flat" cmpd="sng" algn="ctr">
                      <a:solidFill>
                        <a:srgbClr val="2C602F"/>
                      </a:solidFill>
                      <a:prstDash val="solid"/>
                      <a:round/>
                      <a:headEnd type="none" w="med" len="med"/>
                      <a:tailEnd type="none" w="med" len="med"/>
                    </a:lnT>
                    <a:lnB w="9525" cap="flat" cmpd="sng" algn="ctr">
                      <a:solidFill>
                        <a:srgbClr val="2C602F"/>
                      </a:solidFill>
                      <a:prstDash val="solid"/>
                      <a:round/>
                      <a:headEnd type="none" w="med" len="med"/>
                      <a:tailEnd type="none" w="med" len="med"/>
                    </a:lnB>
                    <a:lnTlToBr w="12700" cmpd="sng">
                      <a:noFill/>
                      <a:prstDash val="solid"/>
                    </a:lnTlToBr>
                    <a:lnBlToTr w="12700" cmpd="sng">
                      <a:noFill/>
                      <a:prstDash val="solid"/>
                    </a:lnBlToTr>
                    <a:solidFill>
                      <a:srgbClr val="5C9A42">
                        <a:lumMod val="20000"/>
                        <a:lumOff val="80000"/>
                      </a:srgbClr>
                    </a:solidFill>
                  </a:tcPr>
                </a:tc>
                <a:extLst>
                  <a:ext uri="{0D108BD9-81ED-4DB2-BD59-A6C34878D82A}">
                    <a16:rowId xmlns:a16="http://schemas.microsoft.com/office/drawing/2014/main" val="4194450626"/>
                  </a:ext>
                </a:extLst>
              </a:tr>
              <a:tr h="322709">
                <a:tc>
                  <a:txBody>
                    <a:bodyPr/>
                    <a:lstStyle>
                      <a:lvl1pPr marL="0" algn="l" defTabSz="914418" rtl="0" eaLnBrk="1" latinLnBrk="0" hangingPunct="1">
                        <a:defRPr sz="1800" kern="1200">
                          <a:solidFill>
                            <a:schemeClr val="dk1"/>
                          </a:solidFill>
                          <a:latin typeface="Roboto"/>
                        </a:defRPr>
                      </a:lvl1pPr>
                      <a:lvl2pPr marL="457209" algn="l" defTabSz="914418" rtl="0" eaLnBrk="1" latinLnBrk="0" hangingPunct="1">
                        <a:defRPr sz="1800" kern="1200">
                          <a:solidFill>
                            <a:schemeClr val="dk1"/>
                          </a:solidFill>
                          <a:latin typeface="Roboto"/>
                        </a:defRPr>
                      </a:lvl2pPr>
                      <a:lvl3pPr marL="914418" algn="l" defTabSz="914418" rtl="0" eaLnBrk="1" latinLnBrk="0" hangingPunct="1">
                        <a:defRPr sz="1800" kern="1200">
                          <a:solidFill>
                            <a:schemeClr val="dk1"/>
                          </a:solidFill>
                          <a:latin typeface="Roboto"/>
                        </a:defRPr>
                      </a:lvl3pPr>
                      <a:lvl4pPr marL="1371627" algn="l" defTabSz="914418" rtl="0" eaLnBrk="1" latinLnBrk="0" hangingPunct="1">
                        <a:defRPr sz="1800" kern="1200">
                          <a:solidFill>
                            <a:schemeClr val="dk1"/>
                          </a:solidFill>
                          <a:latin typeface="Roboto"/>
                        </a:defRPr>
                      </a:lvl4pPr>
                      <a:lvl5pPr marL="1828837" algn="l" defTabSz="914418" rtl="0" eaLnBrk="1" latinLnBrk="0" hangingPunct="1">
                        <a:defRPr sz="1800" kern="1200">
                          <a:solidFill>
                            <a:schemeClr val="dk1"/>
                          </a:solidFill>
                          <a:latin typeface="Roboto"/>
                        </a:defRPr>
                      </a:lvl5pPr>
                      <a:lvl6pPr marL="2286046" algn="l" defTabSz="914418" rtl="0" eaLnBrk="1" latinLnBrk="0" hangingPunct="1">
                        <a:defRPr sz="1800" kern="1200">
                          <a:solidFill>
                            <a:schemeClr val="dk1"/>
                          </a:solidFill>
                          <a:latin typeface="Roboto"/>
                        </a:defRPr>
                      </a:lvl6pPr>
                      <a:lvl7pPr marL="2743255" algn="l" defTabSz="914418" rtl="0" eaLnBrk="1" latinLnBrk="0" hangingPunct="1">
                        <a:defRPr sz="1800" kern="1200">
                          <a:solidFill>
                            <a:schemeClr val="dk1"/>
                          </a:solidFill>
                          <a:latin typeface="Roboto"/>
                        </a:defRPr>
                      </a:lvl7pPr>
                      <a:lvl8pPr marL="3200464" algn="l" defTabSz="914418" rtl="0" eaLnBrk="1" latinLnBrk="0" hangingPunct="1">
                        <a:defRPr sz="1800" kern="1200">
                          <a:solidFill>
                            <a:schemeClr val="dk1"/>
                          </a:solidFill>
                          <a:latin typeface="Roboto"/>
                        </a:defRPr>
                      </a:lvl8pPr>
                      <a:lvl9pPr marL="3657673" algn="l" defTabSz="914418" rtl="0" eaLnBrk="1" latinLnBrk="0" hangingPunct="1">
                        <a:defRPr sz="1800" kern="1200">
                          <a:solidFill>
                            <a:schemeClr val="dk1"/>
                          </a:solidFill>
                          <a:latin typeface="Roboto"/>
                        </a:defRPr>
                      </a:lvl9pPr>
                    </a:lstStyle>
                    <a:p>
                      <a:r>
                        <a:rPr lang="en-NZ" sz="1600" b="1"/>
                        <a:t>Individualised Funding</a:t>
                      </a:r>
                    </a:p>
                  </a:txBody>
                  <a:tcPr>
                    <a:lnL w="12700" cmpd="sng">
                      <a:solidFill>
                        <a:sysClr val="window" lastClr="FFFFFF"/>
                      </a:solidFill>
                    </a:lnL>
                    <a:lnR w="9525" cap="flat" cmpd="sng" algn="ctr">
                      <a:solidFill>
                        <a:srgbClr val="2C602F"/>
                      </a:solidFill>
                      <a:prstDash val="solid"/>
                      <a:round/>
                      <a:headEnd type="none" w="med" len="med"/>
                      <a:tailEnd type="none" w="med" len="med"/>
                    </a:lnR>
                    <a:lnT w="9525" cap="flat" cmpd="sng" algn="ctr">
                      <a:solidFill>
                        <a:srgbClr val="2C602F"/>
                      </a:solidFill>
                      <a:prstDash val="solid"/>
                      <a:round/>
                      <a:headEnd type="none" w="med" len="med"/>
                      <a:tailEnd type="none" w="med" len="med"/>
                    </a:lnT>
                    <a:lnB w="9525" cap="flat" cmpd="sng" algn="ctr">
                      <a:solidFill>
                        <a:srgbClr val="2C602F"/>
                      </a:solidFill>
                      <a:prstDash val="solid"/>
                      <a:round/>
                      <a:headEnd type="none" w="med" len="med"/>
                      <a:tailEnd type="none" w="med" len="med"/>
                    </a:lnB>
                    <a:lnTlToBr w="12700" cmpd="sng">
                      <a:noFill/>
                      <a:prstDash val="solid"/>
                    </a:lnTlToBr>
                    <a:lnBlToTr w="12700" cmpd="sng">
                      <a:noFill/>
                      <a:prstDash val="solid"/>
                    </a:lnBlToTr>
                    <a:solidFill>
                      <a:srgbClr val="5C9A42">
                        <a:lumMod val="40000"/>
                        <a:lumOff val="60000"/>
                      </a:srgbClr>
                    </a:solidFill>
                  </a:tcPr>
                </a:tc>
                <a:tc>
                  <a:txBody>
                    <a:bodyPr/>
                    <a:lstStyle>
                      <a:lvl1pPr marL="0" algn="l" defTabSz="914418" rtl="0" eaLnBrk="1" latinLnBrk="0" hangingPunct="1">
                        <a:defRPr sz="1800" kern="1200">
                          <a:solidFill>
                            <a:schemeClr val="dk1"/>
                          </a:solidFill>
                          <a:latin typeface="Roboto"/>
                        </a:defRPr>
                      </a:lvl1pPr>
                      <a:lvl2pPr marL="457209" algn="l" defTabSz="914418" rtl="0" eaLnBrk="1" latinLnBrk="0" hangingPunct="1">
                        <a:defRPr sz="1800" kern="1200">
                          <a:solidFill>
                            <a:schemeClr val="dk1"/>
                          </a:solidFill>
                          <a:latin typeface="Roboto"/>
                        </a:defRPr>
                      </a:lvl2pPr>
                      <a:lvl3pPr marL="914418" algn="l" defTabSz="914418" rtl="0" eaLnBrk="1" latinLnBrk="0" hangingPunct="1">
                        <a:defRPr sz="1800" kern="1200">
                          <a:solidFill>
                            <a:schemeClr val="dk1"/>
                          </a:solidFill>
                          <a:latin typeface="Roboto"/>
                        </a:defRPr>
                      </a:lvl3pPr>
                      <a:lvl4pPr marL="1371627" algn="l" defTabSz="914418" rtl="0" eaLnBrk="1" latinLnBrk="0" hangingPunct="1">
                        <a:defRPr sz="1800" kern="1200">
                          <a:solidFill>
                            <a:schemeClr val="dk1"/>
                          </a:solidFill>
                          <a:latin typeface="Roboto"/>
                        </a:defRPr>
                      </a:lvl4pPr>
                      <a:lvl5pPr marL="1828837" algn="l" defTabSz="914418" rtl="0" eaLnBrk="1" latinLnBrk="0" hangingPunct="1">
                        <a:defRPr sz="1800" kern="1200">
                          <a:solidFill>
                            <a:schemeClr val="dk1"/>
                          </a:solidFill>
                          <a:latin typeface="Roboto"/>
                        </a:defRPr>
                      </a:lvl5pPr>
                      <a:lvl6pPr marL="2286046" algn="l" defTabSz="914418" rtl="0" eaLnBrk="1" latinLnBrk="0" hangingPunct="1">
                        <a:defRPr sz="1800" kern="1200">
                          <a:solidFill>
                            <a:schemeClr val="dk1"/>
                          </a:solidFill>
                          <a:latin typeface="Roboto"/>
                        </a:defRPr>
                      </a:lvl6pPr>
                      <a:lvl7pPr marL="2743255" algn="l" defTabSz="914418" rtl="0" eaLnBrk="1" latinLnBrk="0" hangingPunct="1">
                        <a:defRPr sz="1800" kern="1200">
                          <a:solidFill>
                            <a:schemeClr val="dk1"/>
                          </a:solidFill>
                          <a:latin typeface="Roboto"/>
                        </a:defRPr>
                      </a:lvl7pPr>
                      <a:lvl8pPr marL="3200464" algn="l" defTabSz="914418" rtl="0" eaLnBrk="1" latinLnBrk="0" hangingPunct="1">
                        <a:defRPr sz="1800" kern="1200">
                          <a:solidFill>
                            <a:schemeClr val="dk1"/>
                          </a:solidFill>
                          <a:latin typeface="Roboto"/>
                        </a:defRPr>
                      </a:lvl8pPr>
                      <a:lvl9pPr marL="3657673" algn="l" defTabSz="914418" rtl="0" eaLnBrk="1" latinLnBrk="0" hangingPunct="1">
                        <a:defRPr sz="1800" kern="1200">
                          <a:solidFill>
                            <a:schemeClr val="dk1"/>
                          </a:solidFill>
                          <a:latin typeface="Roboto"/>
                        </a:defRPr>
                      </a:lvl9pPr>
                    </a:lstStyle>
                    <a:p>
                      <a:r>
                        <a:rPr lang="en-NZ" sz="1600"/>
                        <a:t>A DSS funding mechanism that allows eligible disabled people (and/or their representatives) to directly manage the budget allocated for their Home and Community Support Services (HCSS) and/or Respite. </a:t>
                      </a:r>
                    </a:p>
                  </a:txBody>
                  <a:tcPr>
                    <a:lnL w="9525" cap="flat" cmpd="sng" algn="ctr">
                      <a:solidFill>
                        <a:srgbClr val="2C602F"/>
                      </a:solidFill>
                      <a:prstDash val="solid"/>
                      <a:round/>
                      <a:headEnd type="none" w="med" len="med"/>
                      <a:tailEnd type="none" w="med" len="med"/>
                    </a:lnL>
                    <a:lnR w="12700" cmpd="sng">
                      <a:solidFill>
                        <a:sysClr val="window" lastClr="FFFFFF"/>
                      </a:solidFill>
                    </a:lnR>
                    <a:lnT w="9525" cap="flat" cmpd="sng" algn="ctr">
                      <a:solidFill>
                        <a:srgbClr val="2C602F"/>
                      </a:solidFill>
                      <a:prstDash val="solid"/>
                      <a:round/>
                      <a:headEnd type="none" w="med" len="med"/>
                      <a:tailEnd type="none" w="med" len="med"/>
                    </a:lnT>
                    <a:lnB w="9525" cap="flat" cmpd="sng" algn="ctr">
                      <a:solidFill>
                        <a:srgbClr val="2C602F"/>
                      </a:solidFill>
                      <a:prstDash val="solid"/>
                      <a:round/>
                      <a:headEnd type="none" w="med" len="med"/>
                      <a:tailEnd type="none" w="med" len="med"/>
                    </a:lnB>
                    <a:lnTlToBr w="12700" cmpd="sng">
                      <a:noFill/>
                      <a:prstDash val="solid"/>
                    </a:lnTlToBr>
                    <a:lnBlToTr w="12700" cmpd="sng">
                      <a:noFill/>
                      <a:prstDash val="solid"/>
                    </a:lnBlToTr>
                    <a:solidFill>
                      <a:srgbClr val="5C9A42">
                        <a:lumMod val="20000"/>
                        <a:lumOff val="80000"/>
                      </a:srgbClr>
                    </a:solidFill>
                  </a:tcPr>
                </a:tc>
                <a:extLst>
                  <a:ext uri="{0D108BD9-81ED-4DB2-BD59-A6C34878D82A}">
                    <a16:rowId xmlns:a16="http://schemas.microsoft.com/office/drawing/2014/main" val="3608903906"/>
                  </a:ext>
                </a:extLst>
              </a:tr>
              <a:tr h="322709">
                <a:tc>
                  <a:txBody>
                    <a:bodyPr/>
                    <a:lstStyle>
                      <a:lvl1pPr marL="0" algn="l" defTabSz="914418" rtl="0" eaLnBrk="1" latinLnBrk="0" hangingPunct="1">
                        <a:defRPr sz="1800" kern="1200">
                          <a:solidFill>
                            <a:schemeClr val="dk1"/>
                          </a:solidFill>
                          <a:latin typeface="Roboto"/>
                        </a:defRPr>
                      </a:lvl1pPr>
                      <a:lvl2pPr marL="457209" algn="l" defTabSz="914418" rtl="0" eaLnBrk="1" latinLnBrk="0" hangingPunct="1">
                        <a:defRPr sz="1800" kern="1200">
                          <a:solidFill>
                            <a:schemeClr val="dk1"/>
                          </a:solidFill>
                          <a:latin typeface="Roboto"/>
                        </a:defRPr>
                      </a:lvl2pPr>
                      <a:lvl3pPr marL="914418" algn="l" defTabSz="914418" rtl="0" eaLnBrk="1" latinLnBrk="0" hangingPunct="1">
                        <a:defRPr sz="1800" kern="1200">
                          <a:solidFill>
                            <a:schemeClr val="dk1"/>
                          </a:solidFill>
                          <a:latin typeface="Roboto"/>
                        </a:defRPr>
                      </a:lvl3pPr>
                      <a:lvl4pPr marL="1371627" algn="l" defTabSz="914418" rtl="0" eaLnBrk="1" latinLnBrk="0" hangingPunct="1">
                        <a:defRPr sz="1800" kern="1200">
                          <a:solidFill>
                            <a:schemeClr val="dk1"/>
                          </a:solidFill>
                          <a:latin typeface="Roboto"/>
                        </a:defRPr>
                      </a:lvl4pPr>
                      <a:lvl5pPr marL="1828837" algn="l" defTabSz="914418" rtl="0" eaLnBrk="1" latinLnBrk="0" hangingPunct="1">
                        <a:defRPr sz="1800" kern="1200">
                          <a:solidFill>
                            <a:schemeClr val="dk1"/>
                          </a:solidFill>
                          <a:latin typeface="Roboto"/>
                        </a:defRPr>
                      </a:lvl5pPr>
                      <a:lvl6pPr marL="2286046" algn="l" defTabSz="914418" rtl="0" eaLnBrk="1" latinLnBrk="0" hangingPunct="1">
                        <a:defRPr sz="1800" kern="1200">
                          <a:solidFill>
                            <a:schemeClr val="dk1"/>
                          </a:solidFill>
                          <a:latin typeface="Roboto"/>
                        </a:defRPr>
                      </a:lvl6pPr>
                      <a:lvl7pPr marL="2743255" algn="l" defTabSz="914418" rtl="0" eaLnBrk="1" latinLnBrk="0" hangingPunct="1">
                        <a:defRPr sz="1800" kern="1200">
                          <a:solidFill>
                            <a:schemeClr val="dk1"/>
                          </a:solidFill>
                          <a:latin typeface="Roboto"/>
                        </a:defRPr>
                      </a:lvl7pPr>
                      <a:lvl8pPr marL="3200464" algn="l" defTabSz="914418" rtl="0" eaLnBrk="1" latinLnBrk="0" hangingPunct="1">
                        <a:defRPr sz="1800" kern="1200">
                          <a:solidFill>
                            <a:schemeClr val="dk1"/>
                          </a:solidFill>
                          <a:latin typeface="Roboto"/>
                        </a:defRPr>
                      </a:lvl8pPr>
                      <a:lvl9pPr marL="3657673" algn="l" defTabSz="914418" rtl="0" eaLnBrk="1" latinLnBrk="0" hangingPunct="1">
                        <a:defRPr sz="1800" kern="1200">
                          <a:solidFill>
                            <a:schemeClr val="dk1"/>
                          </a:solidFill>
                          <a:latin typeface="Robot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b="1"/>
                        <a:t>Purchasing Rules</a:t>
                      </a:r>
                    </a:p>
                  </a:txBody>
                  <a:tcPr>
                    <a:lnL w="12700" cmpd="sng">
                      <a:solidFill>
                        <a:sysClr val="window" lastClr="FFFFFF"/>
                      </a:solidFill>
                    </a:lnL>
                    <a:lnR w="9525" cap="flat" cmpd="sng" algn="ctr">
                      <a:solidFill>
                        <a:srgbClr val="2C602F"/>
                      </a:solidFill>
                      <a:prstDash val="solid"/>
                      <a:round/>
                      <a:headEnd type="none" w="med" len="med"/>
                      <a:tailEnd type="none" w="med" len="med"/>
                    </a:lnR>
                    <a:lnT w="9525" cap="flat" cmpd="sng" algn="ctr">
                      <a:solidFill>
                        <a:srgbClr val="2C602F"/>
                      </a:solidFill>
                      <a:prstDash val="solid"/>
                      <a:round/>
                      <a:headEnd type="none" w="med" len="med"/>
                      <a:tailEnd type="none" w="med" len="med"/>
                    </a:lnT>
                    <a:lnB w="9525" cap="flat" cmpd="sng" algn="ctr">
                      <a:solidFill>
                        <a:srgbClr val="2C602F"/>
                      </a:solidFill>
                      <a:prstDash val="solid"/>
                      <a:round/>
                      <a:headEnd type="none" w="med" len="med"/>
                      <a:tailEnd type="none" w="med" len="med"/>
                    </a:lnB>
                    <a:lnTlToBr w="12700" cmpd="sng">
                      <a:noFill/>
                      <a:prstDash val="solid"/>
                    </a:lnTlToBr>
                    <a:lnBlToTr w="12700" cmpd="sng">
                      <a:noFill/>
                      <a:prstDash val="solid"/>
                    </a:lnBlToTr>
                    <a:solidFill>
                      <a:srgbClr val="5C9A42">
                        <a:lumMod val="40000"/>
                        <a:lumOff val="60000"/>
                      </a:srgbClr>
                    </a:solidFill>
                  </a:tcPr>
                </a:tc>
                <a:tc>
                  <a:txBody>
                    <a:bodyPr/>
                    <a:lstStyle>
                      <a:lvl1pPr marL="0" algn="l" defTabSz="914418" rtl="0" eaLnBrk="1" latinLnBrk="0" hangingPunct="1">
                        <a:defRPr sz="1800" kern="1200">
                          <a:solidFill>
                            <a:schemeClr val="dk1"/>
                          </a:solidFill>
                          <a:latin typeface="Roboto"/>
                        </a:defRPr>
                      </a:lvl1pPr>
                      <a:lvl2pPr marL="457209" algn="l" defTabSz="914418" rtl="0" eaLnBrk="1" latinLnBrk="0" hangingPunct="1">
                        <a:defRPr sz="1800" kern="1200">
                          <a:solidFill>
                            <a:schemeClr val="dk1"/>
                          </a:solidFill>
                          <a:latin typeface="Roboto"/>
                        </a:defRPr>
                      </a:lvl2pPr>
                      <a:lvl3pPr marL="914418" algn="l" defTabSz="914418" rtl="0" eaLnBrk="1" latinLnBrk="0" hangingPunct="1">
                        <a:defRPr sz="1800" kern="1200">
                          <a:solidFill>
                            <a:schemeClr val="dk1"/>
                          </a:solidFill>
                          <a:latin typeface="Roboto"/>
                        </a:defRPr>
                      </a:lvl3pPr>
                      <a:lvl4pPr marL="1371627" algn="l" defTabSz="914418" rtl="0" eaLnBrk="1" latinLnBrk="0" hangingPunct="1">
                        <a:defRPr sz="1800" kern="1200">
                          <a:solidFill>
                            <a:schemeClr val="dk1"/>
                          </a:solidFill>
                          <a:latin typeface="Roboto"/>
                        </a:defRPr>
                      </a:lvl4pPr>
                      <a:lvl5pPr marL="1828837" algn="l" defTabSz="914418" rtl="0" eaLnBrk="1" latinLnBrk="0" hangingPunct="1">
                        <a:defRPr sz="1800" kern="1200">
                          <a:solidFill>
                            <a:schemeClr val="dk1"/>
                          </a:solidFill>
                          <a:latin typeface="Roboto"/>
                        </a:defRPr>
                      </a:lvl5pPr>
                      <a:lvl6pPr marL="2286046" algn="l" defTabSz="914418" rtl="0" eaLnBrk="1" latinLnBrk="0" hangingPunct="1">
                        <a:defRPr sz="1800" kern="1200">
                          <a:solidFill>
                            <a:schemeClr val="dk1"/>
                          </a:solidFill>
                          <a:latin typeface="Roboto"/>
                        </a:defRPr>
                      </a:lvl6pPr>
                      <a:lvl7pPr marL="2743255" algn="l" defTabSz="914418" rtl="0" eaLnBrk="1" latinLnBrk="0" hangingPunct="1">
                        <a:defRPr sz="1800" kern="1200">
                          <a:solidFill>
                            <a:schemeClr val="dk1"/>
                          </a:solidFill>
                          <a:latin typeface="Roboto"/>
                        </a:defRPr>
                      </a:lvl7pPr>
                      <a:lvl8pPr marL="3200464" algn="l" defTabSz="914418" rtl="0" eaLnBrk="1" latinLnBrk="0" hangingPunct="1">
                        <a:defRPr sz="1800" kern="1200">
                          <a:solidFill>
                            <a:schemeClr val="dk1"/>
                          </a:solidFill>
                          <a:latin typeface="Roboto"/>
                        </a:defRPr>
                      </a:lvl8pPr>
                      <a:lvl9pPr marL="3657673" algn="l" defTabSz="914418" rtl="0" eaLnBrk="1" latinLnBrk="0" hangingPunct="1">
                        <a:defRPr sz="1800" kern="1200">
                          <a:solidFill>
                            <a:schemeClr val="dk1"/>
                          </a:solidFill>
                          <a:latin typeface="Robot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a:t>The current set of rules that determine how DSS funding can be used.</a:t>
                      </a:r>
                    </a:p>
                  </a:txBody>
                  <a:tcPr>
                    <a:lnL w="9525" cap="flat" cmpd="sng" algn="ctr">
                      <a:solidFill>
                        <a:srgbClr val="2C602F"/>
                      </a:solidFill>
                      <a:prstDash val="solid"/>
                      <a:round/>
                      <a:headEnd type="none" w="med" len="med"/>
                      <a:tailEnd type="none" w="med" len="med"/>
                    </a:lnL>
                    <a:lnR w="12700" cmpd="sng">
                      <a:solidFill>
                        <a:sysClr val="window" lastClr="FFFFFF"/>
                      </a:solidFill>
                    </a:lnR>
                    <a:lnT w="9525" cap="flat" cmpd="sng" algn="ctr">
                      <a:solidFill>
                        <a:srgbClr val="2C602F"/>
                      </a:solidFill>
                      <a:prstDash val="solid"/>
                      <a:round/>
                      <a:headEnd type="none" w="med" len="med"/>
                      <a:tailEnd type="none" w="med" len="med"/>
                    </a:lnT>
                    <a:lnB w="9525" cap="flat" cmpd="sng" algn="ctr">
                      <a:solidFill>
                        <a:srgbClr val="2C602F"/>
                      </a:solidFill>
                      <a:prstDash val="solid"/>
                      <a:round/>
                      <a:headEnd type="none" w="med" len="med"/>
                      <a:tailEnd type="none" w="med" len="med"/>
                    </a:lnB>
                    <a:lnTlToBr w="12700" cmpd="sng">
                      <a:noFill/>
                      <a:prstDash val="solid"/>
                    </a:lnTlToBr>
                    <a:lnBlToTr w="12700" cmpd="sng">
                      <a:noFill/>
                      <a:prstDash val="solid"/>
                    </a:lnBlToTr>
                    <a:solidFill>
                      <a:srgbClr val="5C9A42">
                        <a:lumMod val="20000"/>
                        <a:lumOff val="80000"/>
                      </a:srgbClr>
                    </a:solidFill>
                  </a:tcPr>
                </a:tc>
                <a:extLst>
                  <a:ext uri="{0D108BD9-81ED-4DB2-BD59-A6C34878D82A}">
                    <a16:rowId xmlns:a16="http://schemas.microsoft.com/office/drawing/2014/main" val="3002548260"/>
                  </a:ext>
                </a:extLst>
              </a:tr>
            </a:tbl>
          </a:graphicData>
        </a:graphic>
      </p:graphicFrame>
    </p:spTree>
    <p:extLst>
      <p:ext uri="{BB962C8B-B14F-4D97-AF65-F5344CB8AC3E}">
        <p14:creationId xmlns:p14="http://schemas.microsoft.com/office/powerpoint/2010/main" val="1914432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1414A-4D78-E314-3716-8CCCE0F1A08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D2133F3-5449-3740-9F0D-EE007933BA4F}"/>
              </a:ext>
            </a:extLst>
          </p:cNvPr>
          <p:cNvSpPr>
            <a:spLocks noGrp="1"/>
          </p:cNvSpPr>
          <p:nvPr>
            <p:ph type="title"/>
          </p:nvPr>
        </p:nvSpPr>
        <p:spPr>
          <a:xfrm>
            <a:off x="334962" y="2184400"/>
            <a:ext cx="7615237" cy="3268132"/>
          </a:xfrm>
        </p:spPr>
        <p:txBody>
          <a:bodyPr anchor="ctr"/>
          <a:lstStyle/>
          <a:p>
            <a:r>
              <a:rPr lang="en-US"/>
              <a:t>Allocation process</a:t>
            </a:r>
            <a:endParaRPr lang="en-NZ"/>
          </a:p>
        </p:txBody>
      </p:sp>
    </p:spTree>
    <p:extLst>
      <p:ext uri="{BB962C8B-B14F-4D97-AF65-F5344CB8AC3E}">
        <p14:creationId xmlns:p14="http://schemas.microsoft.com/office/powerpoint/2010/main" val="395140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DCC8E-AD0B-3E14-5023-7CB4C32CA6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B18076-564B-C27F-B456-8DA47317C608}"/>
              </a:ext>
            </a:extLst>
          </p:cNvPr>
          <p:cNvSpPr>
            <a:spLocks noGrp="1"/>
          </p:cNvSpPr>
          <p:nvPr>
            <p:ph type="title"/>
          </p:nvPr>
        </p:nvSpPr>
        <p:spPr/>
        <p:txBody>
          <a:bodyPr>
            <a:normAutofit fontScale="90000"/>
          </a:bodyPr>
          <a:lstStyle/>
          <a:p>
            <a:r>
              <a:rPr lang="en-NZ"/>
              <a:t>New allocation and service coordination process</a:t>
            </a:r>
          </a:p>
        </p:txBody>
      </p:sp>
      <p:graphicFrame>
        <p:nvGraphicFramePr>
          <p:cNvPr id="3" name="Table 2">
            <a:extLst>
              <a:ext uri="{FF2B5EF4-FFF2-40B4-BE49-F238E27FC236}">
                <a16:creationId xmlns:a16="http://schemas.microsoft.com/office/drawing/2014/main" id="{7A1C696D-F35B-294B-14AE-6A39144B6DAC}"/>
              </a:ext>
            </a:extLst>
          </p:cNvPr>
          <p:cNvGraphicFramePr>
            <a:graphicFrameLocks/>
          </p:cNvGraphicFramePr>
          <p:nvPr/>
        </p:nvGraphicFramePr>
        <p:xfrm>
          <a:off x="520995" y="1022725"/>
          <a:ext cx="11270513" cy="5010334"/>
        </p:xfrm>
        <a:graphic>
          <a:graphicData uri="http://schemas.openxmlformats.org/drawingml/2006/table">
            <a:tbl>
              <a:tblPr firstRow="1" bandRow="1">
                <a:tableStyleId>{5C22544A-7EE6-4342-B048-85BDC9FD1C3A}</a:tableStyleId>
              </a:tblPr>
              <a:tblGrid>
                <a:gridCol w="765162">
                  <a:extLst>
                    <a:ext uri="{9D8B030D-6E8A-4147-A177-3AD203B41FA5}">
                      <a16:colId xmlns:a16="http://schemas.microsoft.com/office/drawing/2014/main" val="2916863318"/>
                    </a:ext>
                  </a:extLst>
                </a:gridCol>
                <a:gridCol w="10505351">
                  <a:extLst>
                    <a:ext uri="{9D8B030D-6E8A-4147-A177-3AD203B41FA5}">
                      <a16:colId xmlns:a16="http://schemas.microsoft.com/office/drawing/2014/main" val="3393952260"/>
                    </a:ext>
                  </a:extLst>
                </a:gridCol>
              </a:tblGrid>
              <a:tr h="305346">
                <a:tc gridSpan="2">
                  <a:txBody>
                    <a:bodyPr/>
                    <a:lstStyle/>
                    <a:p>
                      <a:r>
                        <a:rPr lang="en-NZ" sz="1400"/>
                        <a:t>NASC Referral to Service Coordination Process</a:t>
                      </a:r>
                    </a:p>
                  </a:txBody>
                  <a:tcPr>
                    <a:solidFill>
                      <a:srgbClr val="406228"/>
                    </a:solidFill>
                  </a:tcPr>
                </a:tc>
                <a:tc hMerge="1">
                  <a:txBody>
                    <a:bodyPr/>
                    <a:lstStyle/>
                    <a:p>
                      <a:endParaRPr lang="en-NZ"/>
                    </a:p>
                  </a:txBody>
                  <a:tcPr>
                    <a:solidFill>
                      <a:srgbClr val="406228"/>
                    </a:solidFill>
                  </a:tcPr>
                </a:tc>
                <a:extLst>
                  <a:ext uri="{0D108BD9-81ED-4DB2-BD59-A6C34878D82A}">
                    <a16:rowId xmlns:a16="http://schemas.microsoft.com/office/drawing/2014/main" val="2641795107"/>
                  </a:ext>
                </a:extLst>
              </a:tr>
              <a:tr h="285831">
                <a:tc>
                  <a:txBody>
                    <a:bodyPr/>
                    <a:lstStyle/>
                    <a:p>
                      <a:pPr algn="ctr"/>
                      <a:r>
                        <a:rPr lang="en-NZ" sz="1200"/>
                        <a:t>Role</a:t>
                      </a:r>
                    </a:p>
                  </a:txBody>
                  <a:tcPr/>
                </a:tc>
                <a:tc>
                  <a:txBody>
                    <a:bodyPr/>
                    <a:lstStyle/>
                    <a:p>
                      <a:pPr algn="ctr"/>
                      <a:r>
                        <a:rPr lang="en-NZ" sz="1200"/>
                        <a:t>Service Coordination</a:t>
                      </a:r>
                    </a:p>
                  </a:txBody>
                  <a:tcPr/>
                </a:tc>
                <a:extLst>
                  <a:ext uri="{0D108BD9-81ED-4DB2-BD59-A6C34878D82A}">
                    <a16:rowId xmlns:a16="http://schemas.microsoft.com/office/drawing/2014/main" val="4039091583"/>
                  </a:ext>
                </a:extLst>
              </a:tr>
              <a:tr h="654449">
                <a:tc>
                  <a:txBody>
                    <a:bodyPr/>
                    <a:lstStyle/>
                    <a:p>
                      <a:pPr algn="ctr"/>
                      <a:r>
                        <a:rPr lang="en-NZ" sz="1000"/>
                        <a:t>Disabled Person </a:t>
                      </a:r>
                    </a:p>
                  </a:txBody>
                  <a:tcPr vert="vert270" anchor="ctr"/>
                </a:tc>
                <a:tc>
                  <a:txBody>
                    <a:bodyPr/>
                    <a:lstStyle/>
                    <a:p>
                      <a:endParaRPr lang="en-NZ"/>
                    </a:p>
                  </a:txBody>
                  <a:tcPr/>
                </a:tc>
                <a:extLst>
                  <a:ext uri="{0D108BD9-81ED-4DB2-BD59-A6C34878D82A}">
                    <a16:rowId xmlns:a16="http://schemas.microsoft.com/office/drawing/2014/main" val="155644115"/>
                  </a:ext>
                </a:extLst>
              </a:tr>
              <a:tr h="1483555">
                <a:tc>
                  <a:txBody>
                    <a:bodyPr/>
                    <a:lstStyle/>
                    <a:p>
                      <a:pPr algn="ctr"/>
                      <a:r>
                        <a:rPr lang="en-NZ" sz="1000"/>
                        <a:t>NASC Assessor  / EGL Connector</a:t>
                      </a:r>
                    </a:p>
                  </a:txBody>
                  <a:tcPr vert="vert270" anchor="ctr"/>
                </a:tc>
                <a:tc>
                  <a:txBody>
                    <a:bodyPr/>
                    <a:lstStyle/>
                    <a:p>
                      <a:endParaRPr lang="en-NZ" dirty="0"/>
                    </a:p>
                  </a:txBody>
                  <a:tcPr/>
                </a:tc>
                <a:extLst>
                  <a:ext uri="{0D108BD9-81ED-4DB2-BD59-A6C34878D82A}">
                    <a16:rowId xmlns:a16="http://schemas.microsoft.com/office/drawing/2014/main" val="2818795120"/>
                  </a:ext>
                </a:extLst>
              </a:tr>
              <a:tr h="1260361">
                <a:tc>
                  <a:txBody>
                    <a:bodyPr/>
                    <a:lstStyle/>
                    <a:p>
                      <a:pPr algn="ctr"/>
                      <a:r>
                        <a:rPr lang="en-NZ" sz="1000"/>
                        <a:t>NASC Service Coordinator / EGL Budget Advisor</a:t>
                      </a:r>
                    </a:p>
                  </a:txBody>
                  <a:tcPr vert="vert270" anchor="ctr"/>
                </a:tc>
                <a:tc>
                  <a:txBody>
                    <a:bodyPr/>
                    <a:lstStyle/>
                    <a:p>
                      <a:endParaRPr lang="en-NZ" dirty="0"/>
                    </a:p>
                  </a:txBody>
                  <a:tcPr/>
                </a:tc>
                <a:extLst>
                  <a:ext uri="{0D108BD9-81ED-4DB2-BD59-A6C34878D82A}">
                    <a16:rowId xmlns:a16="http://schemas.microsoft.com/office/drawing/2014/main" val="1393881047"/>
                  </a:ext>
                </a:extLst>
              </a:tr>
              <a:tr h="1020792">
                <a:tc>
                  <a:txBody>
                    <a:bodyPr/>
                    <a:lstStyle/>
                    <a:p>
                      <a:pPr algn="ctr"/>
                      <a:r>
                        <a:rPr lang="en-US" sz="1000" b="1" dirty="0">
                          <a:solidFill>
                            <a:srgbClr val="B50000"/>
                          </a:solidFill>
                        </a:rPr>
                        <a:t>DSS Calculation and Support Team</a:t>
                      </a:r>
                      <a:endParaRPr lang="en-NZ" sz="1000" b="1" dirty="0">
                        <a:solidFill>
                          <a:srgbClr val="B50000"/>
                        </a:solidFill>
                      </a:endParaRPr>
                    </a:p>
                  </a:txBody>
                  <a:tcPr vert="vert270" anchor="ctr"/>
                </a:tc>
                <a:tc>
                  <a:txBody>
                    <a:bodyPr/>
                    <a:lstStyle/>
                    <a:p>
                      <a:endParaRPr lang="en-NZ" dirty="0"/>
                    </a:p>
                  </a:txBody>
                  <a:tcPr/>
                </a:tc>
                <a:extLst>
                  <a:ext uri="{0D108BD9-81ED-4DB2-BD59-A6C34878D82A}">
                    <a16:rowId xmlns:a16="http://schemas.microsoft.com/office/drawing/2014/main" val="2257076634"/>
                  </a:ext>
                </a:extLst>
              </a:tr>
            </a:tbl>
          </a:graphicData>
        </a:graphic>
      </p:graphicFrame>
      <p:sp>
        <p:nvSpPr>
          <p:cNvPr id="99" name="Rectangle: Rounded Corners 98">
            <a:extLst>
              <a:ext uri="{FF2B5EF4-FFF2-40B4-BE49-F238E27FC236}">
                <a16:creationId xmlns:a16="http://schemas.microsoft.com/office/drawing/2014/main" id="{546BAC38-04CD-09D7-C331-33B9CCD5CD1E}"/>
              </a:ext>
            </a:extLst>
          </p:cNvPr>
          <p:cNvSpPr/>
          <p:nvPr/>
        </p:nvSpPr>
        <p:spPr>
          <a:xfrm>
            <a:off x="1416084" y="4161358"/>
            <a:ext cx="987787" cy="386791"/>
          </a:xfrm>
          <a:prstGeom prst="roundRect">
            <a:avLst>
              <a:gd name="adj" fmla="val 50000"/>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9b. Review assessment information</a:t>
            </a:r>
          </a:p>
        </p:txBody>
      </p:sp>
      <p:sp>
        <p:nvSpPr>
          <p:cNvPr id="5" name="Rectangle 4">
            <a:extLst>
              <a:ext uri="{FF2B5EF4-FFF2-40B4-BE49-F238E27FC236}">
                <a16:creationId xmlns:a16="http://schemas.microsoft.com/office/drawing/2014/main" id="{8E40D71A-A1F4-5E26-EBE8-682FA196250D}"/>
              </a:ext>
            </a:extLst>
          </p:cNvPr>
          <p:cNvSpPr/>
          <p:nvPr/>
        </p:nvSpPr>
        <p:spPr>
          <a:xfrm>
            <a:off x="4046321" y="4046763"/>
            <a:ext cx="864442" cy="632796"/>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11.Assign for indicative range (IR) calculation</a:t>
            </a:r>
          </a:p>
        </p:txBody>
      </p:sp>
      <p:sp>
        <p:nvSpPr>
          <p:cNvPr id="23" name="Rectangle 22">
            <a:extLst>
              <a:ext uri="{FF2B5EF4-FFF2-40B4-BE49-F238E27FC236}">
                <a16:creationId xmlns:a16="http://schemas.microsoft.com/office/drawing/2014/main" id="{B20EE4AB-ABD5-F918-F208-DEF4631414DD}"/>
              </a:ext>
            </a:extLst>
          </p:cNvPr>
          <p:cNvSpPr/>
          <p:nvPr/>
        </p:nvSpPr>
        <p:spPr>
          <a:xfrm>
            <a:off x="7079056" y="3835152"/>
            <a:ext cx="776751" cy="599524"/>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12. Discuss proposed supports and goals</a:t>
            </a:r>
          </a:p>
        </p:txBody>
      </p:sp>
      <p:sp>
        <p:nvSpPr>
          <p:cNvPr id="27" name="Rectangle 26">
            <a:extLst>
              <a:ext uri="{FF2B5EF4-FFF2-40B4-BE49-F238E27FC236}">
                <a16:creationId xmlns:a16="http://schemas.microsoft.com/office/drawing/2014/main" id="{8F5F5C04-35BE-3AE7-C68F-7AFC646BC445}"/>
              </a:ext>
            </a:extLst>
          </p:cNvPr>
          <p:cNvSpPr/>
          <p:nvPr/>
        </p:nvSpPr>
        <p:spPr>
          <a:xfrm>
            <a:off x="8073504" y="3835152"/>
            <a:ext cx="776751" cy="599524"/>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13. Review proposed supports against IR</a:t>
            </a:r>
          </a:p>
        </p:txBody>
      </p:sp>
      <p:sp>
        <p:nvSpPr>
          <p:cNvPr id="29" name="Rectangle 28">
            <a:extLst>
              <a:ext uri="{FF2B5EF4-FFF2-40B4-BE49-F238E27FC236}">
                <a16:creationId xmlns:a16="http://schemas.microsoft.com/office/drawing/2014/main" id="{AA9D3FFD-4F86-E449-CE96-02C4136054AB}"/>
              </a:ext>
            </a:extLst>
          </p:cNvPr>
          <p:cNvSpPr/>
          <p:nvPr/>
        </p:nvSpPr>
        <p:spPr>
          <a:xfrm>
            <a:off x="9064348" y="3835152"/>
            <a:ext cx="926169" cy="599517"/>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14. Confirm MyDSS Funding Plan with the disabled person</a:t>
            </a:r>
          </a:p>
        </p:txBody>
      </p:sp>
      <p:sp>
        <p:nvSpPr>
          <p:cNvPr id="31" name="Diamond 30">
            <a:extLst>
              <a:ext uri="{FF2B5EF4-FFF2-40B4-BE49-F238E27FC236}">
                <a16:creationId xmlns:a16="http://schemas.microsoft.com/office/drawing/2014/main" id="{225D5E77-9A46-6964-1CFB-F3ACDCAE6D38}"/>
              </a:ext>
            </a:extLst>
          </p:cNvPr>
          <p:cNvSpPr/>
          <p:nvPr/>
        </p:nvSpPr>
        <p:spPr>
          <a:xfrm>
            <a:off x="9996641" y="1770777"/>
            <a:ext cx="264695" cy="296779"/>
          </a:xfrm>
          <a:prstGeom prst="diamond">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1" name="Rectangle: Rounded Corners 40">
            <a:extLst>
              <a:ext uri="{FF2B5EF4-FFF2-40B4-BE49-F238E27FC236}">
                <a16:creationId xmlns:a16="http://schemas.microsoft.com/office/drawing/2014/main" id="{E567CC39-B773-A043-4611-06AB013A4878}"/>
              </a:ext>
            </a:extLst>
          </p:cNvPr>
          <p:cNvSpPr/>
          <p:nvPr/>
        </p:nvSpPr>
        <p:spPr>
          <a:xfrm>
            <a:off x="10273014" y="3857300"/>
            <a:ext cx="1328628" cy="484252"/>
          </a:xfrm>
          <a:prstGeom prst="roundRect">
            <a:avLst>
              <a:gd name="adj" fmla="val 50000"/>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15. Complete Service Coordination in Socrates</a:t>
            </a:r>
          </a:p>
        </p:txBody>
      </p:sp>
      <p:cxnSp>
        <p:nvCxnSpPr>
          <p:cNvPr id="70" name="Straight Arrow Connector 69">
            <a:extLst>
              <a:ext uri="{FF2B5EF4-FFF2-40B4-BE49-F238E27FC236}">
                <a16:creationId xmlns:a16="http://schemas.microsoft.com/office/drawing/2014/main" id="{76538860-6F1F-5433-3C42-453D2E2841B3}"/>
              </a:ext>
            </a:extLst>
          </p:cNvPr>
          <p:cNvCxnSpPr>
            <a:cxnSpLocks/>
            <a:stCxn id="37" idx="3"/>
            <a:endCxn id="23" idx="1"/>
          </p:cNvCxnSpPr>
          <p:nvPr/>
        </p:nvCxnSpPr>
        <p:spPr>
          <a:xfrm flipV="1">
            <a:off x="6808818" y="4134914"/>
            <a:ext cx="270238" cy="194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6A7301D0-7B16-8787-1A0A-E0241669040D}"/>
              </a:ext>
            </a:extLst>
          </p:cNvPr>
          <p:cNvCxnSpPr>
            <a:cxnSpLocks/>
            <a:stCxn id="23" idx="3"/>
            <a:endCxn id="27" idx="1"/>
          </p:cNvCxnSpPr>
          <p:nvPr/>
        </p:nvCxnSpPr>
        <p:spPr>
          <a:xfrm>
            <a:off x="7855807" y="4134914"/>
            <a:ext cx="217697"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2CD6CAA3-71F3-9F3B-E748-8C68EBA5D8F0}"/>
              </a:ext>
            </a:extLst>
          </p:cNvPr>
          <p:cNvCxnSpPr>
            <a:cxnSpLocks/>
            <a:stCxn id="27" idx="3"/>
            <a:endCxn id="29" idx="1"/>
          </p:cNvCxnSpPr>
          <p:nvPr/>
        </p:nvCxnSpPr>
        <p:spPr>
          <a:xfrm flipV="1">
            <a:off x="8850255" y="4134911"/>
            <a:ext cx="214093" cy="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1" name="Connector: Elbow 90">
            <a:extLst>
              <a:ext uri="{FF2B5EF4-FFF2-40B4-BE49-F238E27FC236}">
                <a16:creationId xmlns:a16="http://schemas.microsoft.com/office/drawing/2014/main" id="{C15E554C-3F22-D07A-7D81-CD3138814DCC}"/>
              </a:ext>
            </a:extLst>
          </p:cNvPr>
          <p:cNvCxnSpPr>
            <a:cxnSpLocks/>
          </p:cNvCxnSpPr>
          <p:nvPr/>
        </p:nvCxnSpPr>
        <p:spPr>
          <a:xfrm flipV="1">
            <a:off x="10023176" y="2084600"/>
            <a:ext cx="138472" cy="2067355"/>
          </a:xfrm>
          <a:prstGeom prst="bentConnector2">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0" name="Rectangle 99">
            <a:extLst>
              <a:ext uri="{FF2B5EF4-FFF2-40B4-BE49-F238E27FC236}">
                <a16:creationId xmlns:a16="http://schemas.microsoft.com/office/drawing/2014/main" id="{32771BA2-93D1-AEDE-6579-140A0D0C918C}"/>
              </a:ext>
            </a:extLst>
          </p:cNvPr>
          <p:cNvSpPr/>
          <p:nvPr/>
        </p:nvSpPr>
        <p:spPr>
          <a:xfrm>
            <a:off x="8495731" y="1792972"/>
            <a:ext cx="835100" cy="252388"/>
          </a:xfrm>
          <a:prstGeom prst="rect">
            <a:avLst/>
          </a:prstGeom>
          <a:solidFill>
            <a:schemeClr val="bg1"/>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Disagree with plan</a:t>
            </a:r>
          </a:p>
        </p:txBody>
      </p:sp>
      <p:sp>
        <p:nvSpPr>
          <p:cNvPr id="101" name="Rectangle 100">
            <a:extLst>
              <a:ext uri="{FF2B5EF4-FFF2-40B4-BE49-F238E27FC236}">
                <a16:creationId xmlns:a16="http://schemas.microsoft.com/office/drawing/2014/main" id="{1816A41C-E346-C5B0-D2AD-058177C4EB44}"/>
              </a:ext>
            </a:extLst>
          </p:cNvPr>
          <p:cNvSpPr/>
          <p:nvPr/>
        </p:nvSpPr>
        <p:spPr>
          <a:xfrm>
            <a:off x="10497618" y="1792972"/>
            <a:ext cx="830355" cy="252388"/>
          </a:xfrm>
          <a:prstGeom prst="rect">
            <a:avLst/>
          </a:prstGeom>
          <a:solidFill>
            <a:schemeClr val="bg1"/>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Agree with plan</a:t>
            </a:r>
          </a:p>
        </p:txBody>
      </p:sp>
      <p:cxnSp>
        <p:nvCxnSpPr>
          <p:cNvPr id="102" name="Connector: Elbow 101">
            <a:extLst>
              <a:ext uri="{FF2B5EF4-FFF2-40B4-BE49-F238E27FC236}">
                <a16:creationId xmlns:a16="http://schemas.microsoft.com/office/drawing/2014/main" id="{7790A0A7-BE8F-C9D8-74EA-0EF94F2E42C8}"/>
              </a:ext>
            </a:extLst>
          </p:cNvPr>
          <p:cNvCxnSpPr>
            <a:cxnSpLocks/>
            <a:stCxn id="100" idx="1"/>
            <a:endCxn id="23" idx="0"/>
          </p:cNvCxnSpPr>
          <p:nvPr/>
        </p:nvCxnSpPr>
        <p:spPr>
          <a:xfrm rot="10800000" flipV="1">
            <a:off x="7467433" y="1919166"/>
            <a:ext cx="1028299" cy="1915986"/>
          </a:xfrm>
          <a:prstGeom prst="bentConnector2">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3" name="Straight Arrow Connector 102">
            <a:extLst>
              <a:ext uri="{FF2B5EF4-FFF2-40B4-BE49-F238E27FC236}">
                <a16:creationId xmlns:a16="http://schemas.microsoft.com/office/drawing/2014/main" id="{2C78CC52-6E22-1937-1A33-934A250775E4}"/>
              </a:ext>
            </a:extLst>
          </p:cNvPr>
          <p:cNvCxnSpPr>
            <a:cxnSpLocks/>
            <a:stCxn id="101" idx="2"/>
            <a:endCxn id="41" idx="0"/>
          </p:cNvCxnSpPr>
          <p:nvPr/>
        </p:nvCxnSpPr>
        <p:spPr>
          <a:xfrm>
            <a:off x="10912796" y="2045360"/>
            <a:ext cx="24532" cy="18119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4" name="Straight Arrow Connector 103">
            <a:extLst>
              <a:ext uri="{FF2B5EF4-FFF2-40B4-BE49-F238E27FC236}">
                <a16:creationId xmlns:a16="http://schemas.microsoft.com/office/drawing/2014/main" id="{FB3DD6D6-0C38-575B-8F2E-F1AC11820BAF}"/>
              </a:ext>
            </a:extLst>
          </p:cNvPr>
          <p:cNvCxnSpPr>
            <a:cxnSpLocks/>
            <a:stCxn id="31" idx="3"/>
          </p:cNvCxnSpPr>
          <p:nvPr/>
        </p:nvCxnSpPr>
        <p:spPr>
          <a:xfrm flipV="1">
            <a:off x="10261336" y="1919166"/>
            <a:ext cx="236282"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5" name="Straight Arrow Connector 104">
            <a:extLst>
              <a:ext uri="{FF2B5EF4-FFF2-40B4-BE49-F238E27FC236}">
                <a16:creationId xmlns:a16="http://schemas.microsoft.com/office/drawing/2014/main" id="{9365A3ED-C1A1-17AB-1425-E40E132636A1}"/>
              </a:ext>
            </a:extLst>
          </p:cNvPr>
          <p:cNvCxnSpPr>
            <a:cxnSpLocks/>
          </p:cNvCxnSpPr>
          <p:nvPr/>
        </p:nvCxnSpPr>
        <p:spPr>
          <a:xfrm flipH="1">
            <a:off x="9330831" y="1919166"/>
            <a:ext cx="659686"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1" name="Rectangle 110">
            <a:extLst>
              <a:ext uri="{FF2B5EF4-FFF2-40B4-BE49-F238E27FC236}">
                <a16:creationId xmlns:a16="http://schemas.microsoft.com/office/drawing/2014/main" id="{56F1190B-196E-0EC7-96C7-E814B267BC85}"/>
              </a:ext>
            </a:extLst>
          </p:cNvPr>
          <p:cNvSpPr/>
          <p:nvPr/>
        </p:nvSpPr>
        <p:spPr>
          <a:xfrm>
            <a:off x="1279203" y="1594884"/>
            <a:ext cx="10391801" cy="438061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2" name="TextBox 111">
            <a:extLst>
              <a:ext uri="{FF2B5EF4-FFF2-40B4-BE49-F238E27FC236}">
                <a16:creationId xmlns:a16="http://schemas.microsoft.com/office/drawing/2014/main" id="{B01FB874-FD62-42C1-DA5F-411054F2D836}"/>
              </a:ext>
            </a:extLst>
          </p:cNvPr>
          <p:cNvSpPr txBox="1"/>
          <p:nvPr/>
        </p:nvSpPr>
        <p:spPr>
          <a:xfrm>
            <a:off x="4528770" y="6093668"/>
            <a:ext cx="3026735" cy="307777"/>
          </a:xfrm>
          <a:prstGeom prst="rect">
            <a:avLst/>
          </a:prstGeom>
          <a:noFill/>
        </p:spPr>
        <p:txBody>
          <a:bodyPr wrap="square" rtlCol="0">
            <a:spAutoFit/>
          </a:bodyPr>
          <a:lstStyle/>
          <a:p>
            <a:pPr algn="ctr"/>
            <a:r>
              <a:rPr lang="en-NZ" sz="1400">
                <a:solidFill>
                  <a:srgbClr val="FF0000"/>
                </a:solidFill>
                <a:latin typeface="Roboto" panose="02000000000000000000" pitchFamily="2" charset="0"/>
                <a:ea typeface="Roboto" panose="02000000000000000000" pitchFamily="2" charset="0"/>
                <a:cs typeface="Roboto" panose="02000000000000000000" pitchFamily="2" charset="0"/>
              </a:rPr>
              <a:t>Session 4: Allocation process</a:t>
            </a:r>
          </a:p>
        </p:txBody>
      </p:sp>
      <p:sp>
        <p:nvSpPr>
          <p:cNvPr id="18" name="Rectangle 17">
            <a:extLst>
              <a:ext uri="{FF2B5EF4-FFF2-40B4-BE49-F238E27FC236}">
                <a16:creationId xmlns:a16="http://schemas.microsoft.com/office/drawing/2014/main" id="{DB09A102-0C27-D147-D472-6C1F0A67D2ED}"/>
              </a:ext>
            </a:extLst>
          </p:cNvPr>
          <p:cNvSpPr/>
          <p:nvPr/>
        </p:nvSpPr>
        <p:spPr>
          <a:xfrm>
            <a:off x="2791013" y="4038355"/>
            <a:ext cx="878097" cy="632796"/>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10. Confirm assessment interview</a:t>
            </a:r>
          </a:p>
        </p:txBody>
      </p:sp>
      <p:cxnSp>
        <p:nvCxnSpPr>
          <p:cNvPr id="15" name="Straight Arrow Connector 14">
            <a:extLst>
              <a:ext uri="{FF2B5EF4-FFF2-40B4-BE49-F238E27FC236}">
                <a16:creationId xmlns:a16="http://schemas.microsoft.com/office/drawing/2014/main" id="{66D9EBDB-C6D6-2DCF-E505-76D1ECD25476}"/>
              </a:ext>
            </a:extLst>
          </p:cNvPr>
          <p:cNvCxnSpPr>
            <a:cxnSpLocks/>
            <a:stCxn id="99" idx="3"/>
            <a:endCxn id="18" idx="1"/>
          </p:cNvCxnSpPr>
          <p:nvPr/>
        </p:nvCxnSpPr>
        <p:spPr>
          <a:xfrm flipV="1">
            <a:off x="2403871" y="4354753"/>
            <a:ext cx="387142"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4D8B3250-27F2-6BB6-6E88-9EE9030A4B94}"/>
              </a:ext>
            </a:extLst>
          </p:cNvPr>
          <p:cNvCxnSpPr>
            <a:cxnSpLocks/>
          </p:cNvCxnSpPr>
          <p:nvPr/>
        </p:nvCxnSpPr>
        <p:spPr>
          <a:xfrm>
            <a:off x="3652637" y="4354753"/>
            <a:ext cx="362228"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C3DC2C2E-F4CC-E864-590B-B24278104E55}"/>
              </a:ext>
            </a:extLst>
          </p:cNvPr>
          <p:cNvSpPr/>
          <p:nvPr/>
        </p:nvSpPr>
        <p:spPr>
          <a:xfrm>
            <a:off x="4046321" y="5153438"/>
            <a:ext cx="864442" cy="632796"/>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12.Complete indicative range (IR) calculation</a:t>
            </a:r>
          </a:p>
        </p:txBody>
      </p:sp>
      <p:cxnSp>
        <p:nvCxnSpPr>
          <p:cNvPr id="8" name="Straight Arrow Connector 7">
            <a:extLst>
              <a:ext uri="{FF2B5EF4-FFF2-40B4-BE49-F238E27FC236}">
                <a16:creationId xmlns:a16="http://schemas.microsoft.com/office/drawing/2014/main" id="{5D3CE60D-ADBA-9596-B186-932A5911485F}"/>
              </a:ext>
            </a:extLst>
          </p:cNvPr>
          <p:cNvCxnSpPr>
            <a:stCxn id="5" idx="2"/>
            <a:endCxn id="6" idx="0"/>
          </p:cNvCxnSpPr>
          <p:nvPr/>
        </p:nvCxnSpPr>
        <p:spPr>
          <a:xfrm>
            <a:off x="4478542" y="4679559"/>
            <a:ext cx="0" cy="4738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6EB0C454-8A9F-A591-97C6-88AEA3DEF88A}"/>
              </a:ext>
            </a:extLst>
          </p:cNvPr>
          <p:cNvSpPr/>
          <p:nvPr/>
        </p:nvSpPr>
        <p:spPr>
          <a:xfrm>
            <a:off x="5116245" y="5153438"/>
            <a:ext cx="864442" cy="632796"/>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13.Enter (IR) range into web app</a:t>
            </a:r>
          </a:p>
        </p:txBody>
      </p:sp>
      <p:sp>
        <p:nvSpPr>
          <p:cNvPr id="14" name="Diamond 13">
            <a:extLst>
              <a:ext uri="{FF2B5EF4-FFF2-40B4-BE49-F238E27FC236}">
                <a16:creationId xmlns:a16="http://schemas.microsoft.com/office/drawing/2014/main" id="{DDCEC9C5-4DC8-381F-8ADA-344628629864}"/>
              </a:ext>
            </a:extLst>
          </p:cNvPr>
          <p:cNvSpPr/>
          <p:nvPr/>
        </p:nvSpPr>
        <p:spPr>
          <a:xfrm>
            <a:off x="5280234" y="4517508"/>
            <a:ext cx="536463" cy="498199"/>
          </a:xfrm>
          <a:prstGeom prst="diamond">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a:ln>
                <a:noFill/>
              </a:ln>
              <a:solidFill>
                <a:prstClr val="black"/>
              </a:solidFill>
              <a:effectLst/>
              <a:uLnTx/>
              <a:uFillTx/>
              <a:latin typeface="Aptos" panose="02110004020202020204"/>
              <a:ea typeface="+mn-ea"/>
              <a:cs typeface="+mn-cs"/>
            </a:endParaRPr>
          </a:p>
        </p:txBody>
      </p:sp>
      <p:cxnSp>
        <p:nvCxnSpPr>
          <p:cNvPr id="17" name="Straight Arrow Connector 16">
            <a:extLst>
              <a:ext uri="{FF2B5EF4-FFF2-40B4-BE49-F238E27FC236}">
                <a16:creationId xmlns:a16="http://schemas.microsoft.com/office/drawing/2014/main" id="{2BAA5993-41B7-B345-A010-377B560D8CB9}"/>
              </a:ext>
            </a:extLst>
          </p:cNvPr>
          <p:cNvCxnSpPr>
            <a:cxnSpLocks/>
            <a:stCxn id="9" idx="0"/>
            <a:endCxn id="14" idx="2"/>
          </p:cNvCxnSpPr>
          <p:nvPr/>
        </p:nvCxnSpPr>
        <p:spPr>
          <a:xfrm flipV="1">
            <a:off x="5548466" y="5015707"/>
            <a:ext cx="0" cy="1377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390CDAA7-5873-2DBB-3C46-28923570BC8D}"/>
              </a:ext>
            </a:extLst>
          </p:cNvPr>
          <p:cNvCxnSpPr>
            <a:cxnSpLocks/>
            <a:stCxn id="6" idx="3"/>
            <a:endCxn id="9" idx="1"/>
          </p:cNvCxnSpPr>
          <p:nvPr/>
        </p:nvCxnSpPr>
        <p:spPr>
          <a:xfrm>
            <a:off x="4910763" y="5469836"/>
            <a:ext cx="205482"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C3C57F7A-375C-3D3F-FB32-8D0752C99B82}"/>
              </a:ext>
            </a:extLst>
          </p:cNvPr>
          <p:cNvCxnSpPr>
            <a:cxnSpLocks/>
          </p:cNvCxnSpPr>
          <p:nvPr/>
        </p:nvCxnSpPr>
        <p:spPr>
          <a:xfrm flipV="1">
            <a:off x="6495258" y="4413958"/>
            <a:ext cx="0" cy="15127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7" name="Rectangle 36">
            <a:extLst>
              <a:ext uri="{FF2B5EF4-FFF2-40B4-BE49-F238E27FC236}">
                <a16:creationId xmlns:a16="http://schemas.microsoft.com/office/drawing/2014/main" id="{92E555E4-5176-D944-8DCD-1875E5946B5F}"/>
              </a:ext>
            </a:extLst>
          </p:cNvPr>
          <p:cNvSpPr/>
          <p:nvPr/>
        </p:nvSpPr>
        <p:spPr>
          <a:xfrm>
            <a:off x="6032067" y="3837097"/>
            <a:ext cx="776751" cy="599524"/>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15. Confirm IR</a:t>
            </a:r>
          </a:p>
        </p:txBody>
      </p:sp>
      <p:cxnSp>
        <p:nvCxnSpPr>
          <p:cNvPr id="39" name="Connector: Elbow 38">
            <a:extLst>
              <a:ext uri="{FF2B5EF4-FFF2-40B4-BE49-F238E27FC236}">
                <a16:creationId xmlns:a16="http://schemas.microsoft.com/office/drawing/2014/main" id="{2BFD0713-8D89-170B-88B1-F915A3B72305}"/>
              </a:ext>
            </a:extLst>
          </p:cNvPr>
          <p:cNvCxnSpPr>
            <a:cxnSpLocks/>
            <a:stCxn id="14" idx="0"/>
            <a:endCxn id="37" idx="1"/>
          </p:cNvCxnSpPr>
          <p:nvPr/>
        </p:nvCxnSpPr>
        <p:spPr>
          <a:xfrm rot="5400000" flipH="1" flipV="1">
            <a:off x="5599942" y="4085384"/>
            <a:ext cx="380649" cy="483601"/>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Rectangle 49">
            <a:extLst>
              <a:ext uri="{FF2B5EF4-FFF2-40B4-BE49-F238E27FC236}">
                <a16:creationId xmlns:a16="http://schemas.microsoft.com/office/drawing/2014/main" id="{F11D0E6C-570F-C3E0-358C-7AE4C0E5C0E2}"/>
              </a:ext>
            </a:extLst>
          </p:cNvPr>
          <p:cNvSpPr/>
          <p:nvPr/>
        </p:nvSpPr>
        <p:spPr>
          <a:xfrm>
            <a:off x="6027518" y="4539937"/>
            <a:ext cx="776751" cy="468840"/>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Aptos" panose="02110004020202020204"/>
                <a:ea typeface="+mn-ea"/>
                <a:cs typeface="+mn-cs"/>
              </a:rPr>
              <a:t>14.Apply override or dual funding to IR</a:t>
            </a:r>
          </a:p>
        </p:txBody>
      </p:sp>
      <p:cxnSp>
        <p:nvCxnSpPr>
          <p:cNvPr id="55" name="Straight Arrow Connector 54">
            <a:extLst>
              <a:ext uri="{FF2B5EF4-FFF2-40B4-BE49-F238E27FC236}">
                <a16:creationId xmlns:a16="http://schemas.microsoft.com/office/drawing/2014/main" id="{2633EBC1-FFD9-2C5B-C5AF-30E8C36B4B1A}"/>
              </a:ext>
            </a:extLst>
          </p:cNvPr>
          <p:cNvCxnSpPr>
            <a:cxnSpLocks/>
          </p:cNvCxnSpPr>
          <p:nvPr/>
        </p:nvCxnSpPr>
        <p:spPr>
          <a:xfrm flipV="1">
            <a:off x="5776623" y="4774357"/>
            <a:ext cx="270238" cy="194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051E7580-46A3-7CDA-E05A-658240EDB445}"/>
              </a:ext>
            </a:extLst>
          </p:cNvPr>
          <p:cNvSpPr txBox="1"/>
          <p:nvPr/>
        </p:nvSpPr>
        <p:spPr>
          <a:xfrm>
            <a:off x="5244995" y="4223462"/>
            <a:ext cx="658671" cy="215444"/>
          </a:xfrm>
          <a:prstGeom prst="rect">
            <a:avLst/>
          </a:prstGeom>
          <a:noFill/>
        </p:spPr>
        <p:txBody>
          <a:bodyPr wrap="square" rtlCol="0">
            <a:spAutoFit/>
          </a:bodyPr>
          <a:lstStyle/>
          <a:p>
            <a:r>
              <a:rPr lang="mi-NZ" sz="800" dirty="0" err="1"/>
              <a:t>Accept</a:t>
            </a:r>
            <a:r>
              <a:rPr lang="mi-NZ" sz="800" dirty="0"/>
              <a:t> IR</a:t>
            </a:r>
            <a:endParaRPr lang="en-NZ" sz="800" dirty="0"/>
          </a:p>
        </p:txBody>
      </p:sp>
      <p:sp>
        <p:nvSpPr>
          <p:cNvPr id="57" name="TextBox 56">
            <a:extLst>
              <a:ext uri="{FF2B5EF4-FFF2-40B4-BE49-F238E27FC236}">
                <a16:creationId xmlns:a16="http://schemas.microsoft.com/office/drawing/2014/main" id="{7F868672-4473-8D6F-0F57-71746DEAE75C}"/>
              </a:ext>
            </a:extLst>
          </p:cNvPr>
          <p:cNvSpPr txBox="1"/>
          <p:nvPr/>
        </p:nvSpPr>
        <p:spPr>
          <a:xfrm>
            <a:off x="5608432" y="4942514"/>
            <a:ext cx="658671" cy="215444"/>
          </a:xfrm>
          <a:prstGeom prst="rect">
            <a:avLst/>
          </a:prstGeom>
          <a:noFill/>
        </p:spPr>
        <p:txBody>
          <a:bodyPr wrap="square" rtlCol="0">
            <a:spAutoFit/>
          </a:bodyPr>
          <a:lstStyle/>
          <a:p>
            <a:r>
              <a:rPr lang="mi-NZ" sz="800" dirty="0" err="1"/>
              <a:t>Update</a:t>
            </a:r>
            <a:r>
              <a:rPr lang="mi-NZ" sz="800" dirty="0"/>
              <a:t> IR</a:t>
            </a:r>
            <a:endParaRPr lang="en-NZ" sz="800" dirty="0"/>
          </a:p>
        </p:txBody>
      </p:sp>
    </p:spTree>
    <p:extLst>
      <p:ext uri="{BB962C8B-B14F-4D97-AF65-F5344CB8AC3E}">
        <p14:creationId xmlns:p14="http://schemas.microsoft.com/office/powerpoint/2010/main" val="21806165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11CD2-04DA-92AF-74F2-7277884E4E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10AD246-91CB-64BE-C9DB-FA7E737250FA}"/>
              </a:ext>
            </a:extLst>
          </p:cNvPr>
          <p:cNvSpPr>
            <a:spLocks noGrp="1"/>
          </p:cNvSpPr>
          <p:nvPr>
            <p:ph type="title"/>
          </p:nvPr>
        </p:nvSpPr>
        <p:spPr/>
        <p:txBody>
          <a:bodyPr/>
          <a:lstStyle/>
          <a:p>
            <a:r>
              <a:rPr lang="en-NZ"/>
              <a:t>New allocation process steps</a:t>
            </a:r>
          </a:p>
        </p:txBody>
      </p:sp>
      <p:graphicFrame>
        <p:nvGraphicFramePr>
          <p:cNvPr id="5" name="Content Placeholder 4">
            <a:extLst>
              <a:ext uri="{FF2B5EF4-FFF2-40B4-BE49-F238E27FC236}">
                <a16:creationId xmlns:a16="http://schemas.microsoft.com/office/drawing/2014/main" id="{37299249-53C4-354A-83FB-E23E690CF841}"/>
              </a:ext>
            </a:extLst>
          </p:cNvPr>
          <p:cNvGraphicFramePr>
            <a:graphicFrameLocks noGrp="1"/>
          </p:cNvGraphicFramePr>
          <p:nvPr>
            <p:ph idx="1"/>
            <p:extLst>
              <p:ext uri="{D42A27DB-BD31-4B8C-83A1-F6EECF244321}">
                <p14:modId xmlns:p14="http://schemas.microsoft.com/office/powerpoint/2010/main" val="2573544254"/>
              </p:ext>
            </p:extLst>
          </p:nvPr>
        </p:nvGraphicFramePr>
        <p:xfrm>
          <a:off x="239713" y="1203325"/>
          <a:ext cx="11551793" cy="5352557"/>
        </p:xfrm>
        <a:graphic>
          <a:graphicData uri="http://schemas.openxmlformats.org/drawingml/2006/table">
            <a:tbl>
              <a:tblPr firstRow="1" bandRow="1">
                <a:tableStyleId>{5C22544A-7EE6-4342-B048-85BDC9FD1C3A}</a:tableStyleId>
              </a:tblPr>
              <a:tblGrid>
                <a:gridCol w="578994">
                  <a:extLst>
                    <a:ext uri="{9D8B030D-6E8A-4147-A177-3AD203B41FA5}">
                      <a16:colId xmlns:a16="http://schemas.microsoft.com/office/drawing/2014/main" val="3628106301"/>
                    </a:ext>
                  </a:extLst>
                </a:gridCol>
                <a:gridCol w="2123150">
                  <a:extLst>
                    <a:ext uri="{9D8B030D-6E8A-4147-A177-3AD203B41FA5}">
                      <a16:colId xmlns:a16="http://schemas.microsoft.com/office/drawing/2014/main" val="3830115039"/>
                    </a:ext>
                  </a:extLst>
                </a:gridCol>
                <a:gridCol w="3650329">
                  <a:extLst>
                    <a:ext uri="{9D8B030D-6E8A-4147-A177-3AD203B41FA5}">
                      <a16:colId xmlns:a16="http://schemas.microsoft.com/office/drawing/2014/main" val="1329763356"/>
                    </a:ext>
                  </a:extLst>
                </a:gridCol>
                <a:gridCol w="5199320">
                  <a:extLst>
                    <a:ext uri="{9D8B030D-6E8A-4147-A177-3AD203B41FA5}">
                      <a16:colId xmlns:a16="http://schemas.microsoft.com/office/drawing/2014/main" val="32030884"/>
                    </a:ext>
                  </a:extLst>
                </a:gridCol>
              </a:tblGrid>
              <a:tr h="310784">
                <a:tc>
                  <a:txBody>
                    <a:bodyPr/>
                    <a:lstStyle/>
                    <a:p>
                      <a:r>
                        <a:rPr lang="en-NZ" sz="1400"/>
                        <a:t>Step </a:t>
                      </a:r>
                    </a:p>
                  </a:txBody>
                  <a:tcPr/>
                </a:tc>
                <a:tc>
                  <a:txBody>
                    <a:bodyPr/>
                    <a:lstStyle/>
                    <a:p>
                      <a:r>
                        <a:rPr lang="en-NZ" sz="1400"/>
                        <a:t>Action</a:t>
                      </a:r>
                    </a:p>
                  </a:txBody>
                  <a:tcPr/>
                </a:tc>
                <a:tc>
                  <a:txBody>
                    <a:bodyPr/>
                    <a:lstStyle/>
                    <a:p>
                      <a:r>
                        <a:rPr lang="en-NZ" sz="1400"/>
                        <a:t>Description</a:t>
                      </a:r>
                    </a:p>
                  </a:txBody>
                  <a:tcPr/>
                </a:tc>
                <a:tc>
                  <a:txBody>
                    <a:bodyPr/>
                    <a:lstStyle/>
                    <a:p>
                      <a:r>
                        <a:rPr lang="en-NZ" sz="1400"/>
                        <a:t>System</a:t>
                      </a:r>
                    </a:p>
                  </a:txBody>
                  <a:tcPr/>
                </a:tc>
                <a:extLst>
                  <a:ext uri="{0D108BD9-81ED-4DB2-BD59-A6C34878D82A}">
                    <a16:rowId xmlns:a16="http://schemas.microsoft.com/office/drawing/2014/main" val="2993757188"/>
                  </a:ext>
                </a:extLst>
              </a:tr>
              <a:tr h="1175928">
                <a:tc>
                  <a:txBody>
                    <a:bodyPr/>
                    <a:lstStyle/>
                    <a:p>
                      <a:pPr marL="0" algn="l" defTabSz="914400" rtl="0" eaLnBrk="1" latinLnBrk="0" hangingPunct="1">
                        <a:lnSpc>
                          <a:spcPct val="120000"/>
                        </a:lnSpc>
                        <a:spcAft>
                          <a:spcPts val="600"/>
                        </a:spcAft>
                        <a:buNone/>
                      </a:pPr>
                      <a:r>
                        <a:rPr lang="en-NZ" sz="1300" b="1" kern="1200">
                          <a:solidFill>
                            <a:schemeClr val="dk1"/>
                          </a:solidFill>
                          <a:effectLst/>
                          <a:latin typeface="+mn-lt"/>
                          <a:ea typeface="+mn-ea"/>
                          <a:cs typeface="+mn-cs"/>
                        </a:rPr>
                        <a:t>9b</a:t>
                      </a:r>
                    </a:p>
                  </a:txBody>
                  <a:tcPr marL="45720" marR="45720"/>
                </a:tc>
                <a:tc>
                  <a:txBody>
                    <a:bodyPr/>
                    <a:lstStyle/>
                    <a:p>
                      <a:pPr>
                        <a:lnSpc>
                          <a:spcPct val="120000"/>
                        </a:lnSpc>
                        <a:spcAft>
                          <a:spcPts val="600"/>
                        </a:spcAft>
                        <a:buNone/>
                      </a:pPr>
                      <a:r>
                        <a:rPr lang="en-NZ" sz="1300" b="1">
                          <a:effectLst/>
                        </a:rPr>
                        <a:t>Review assessment information</a:t>
                      </a:r>
                      <a:endParaRPr lang="en-NZ" sz="1300" b="1">
                        <a:effectLst/>
                        <a:latin typeface="Verdana" panose="020B0604030504040204" pitchFamily="34" charset="0"/>
                        <a:ea typeface="Calibri" panose="020B0604020202020204" pitchFamily="34" charset="0"/>
                        <a:cs typeface="Arial" panose="020B0604020202020204" pitchFamily="34" charset="0"/>
                      </a:endParaRPr>
                    </a:p>
                  </a:txBody>
                  <a:tcPr marL="45720" marR="45720"/>
                </a:tc>
                <a:tc>
                  <a:txBody>
                    <a:bodyPr/>
                    <a:lstStyle/>
                    <a:p>
                      <a:pPr>
                        <a:lnSpc>
                          <a:spcPct val="120000"/>
                        </a:lnSpc>
                        <a:spcAft>
                          <a:spcPts val="600"/>
                        </a:spcAft>
                        <a:buNone/>
                      </a:pPr>
                      <a:r>
                        <a:rPr lang="en-NZ" sz="1300" b="0">
                          <a:effectLst/>
                        </a:rPr>
                        <a:t>The Service Coordinator will review the completed information, to confirm required information has been captured and in some cases go back to the Needs Assessor to clarify anything.</a:t>
                      </a:r>
                    </a:p>
                  </a:txBody>
                  <a:tcPr marL="45720" marR="45720"/>
                </a:tc>
                <a:tc>
                  <a:txBody>
                    <a:bodyPr/>
                    <a:lstStyle/>
                    <a:p>
                      <a:pPr>
                        <a:lnSpc>
                          <a:spcPct val="120000"/>
                        </a:lnSpc>
                        <a:spcAft>
                          <a:spcPts val="0"/>
                        </a:spcAft>
                        <a:buNone/>
                      </a:pPr>
                      <a:r>
                        <a:rPr lang="en-NZ" sz="1300" b="1">
                          <a:effectLst/>
                        </a:rPr>
                        <a:t>Socrates: </a:t>
                      </a:r>
                      <a:r>
                        <a:rPr lang="en-NZ" sz="1300" b="0">
                          <a:effectLst/>
                        </a:rPr>
                        <a:t>Triggers a workflow task for the service coordinator to go into the web application.</a:t>
                      </a:r>
                      <a:endParaRPr lang="en-NZ" sz="1300" b="0">
                        <a:effectLst/>
                        <a:latin typeface="Verdana" panose="020B0604030504040204" pitchFamily="34" charset="0"/>
                        <a:ea typeface="Calibri"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4236075638"/>
                  </a:ext>
                </a:extLst>
              </a:tr>
              <a:tr h="1122059">
                <a:tc>
                  <a: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lang="en-NZ" sz="1300" b="1">
                          <a:effectLst/>
                        </a:rPr>
                        <a:t>10</a:t>
                      </a:r>
                      <a:endParaRPr lang="en-NZ" sz="1300" b="1">
                        <a:effectLst/>
                        <a:latin typeface="Verdana" panose="020B0604030504040204" pitchFamily="34" charset="0"/>
                        <a:ea typeface="Calibri" panose="020B0604020202020204" pitchFamily="34" charset="0"/>
                        <a:cs typeface="Arial" panose="020B0604020202020204" pitchFamily="34" charset="0"/>
                      </a:endParaRPr>
                    </a:p>
                    <a:p>
                      <a:pPr algn="l">
                        <a:lnSpc>
                          <a:spcPct val="120000"/>
                        </a:lnSpc>
                        <a:spcAft>
                          <a:spcPts val="600"/>
                        </a:spcAft>
                        <a:buNone/>
                      </a:pPr>
                      <a:endParaRPr lang="en-NZ" sz="1300" b="1">
                        <a:effectLst/>
                        <a:latin typeface="Verdana" panose="020B0604030504040204" pitchFamily="34" charset="0"/>
                        <a:ea typeface="Calibri" panose="020B0604020202020204" pitchFamily="34" charset="0"/>
                        <a:cs typeface="Arial" panose="020B0604020202020204" pitchFamily="34" charset="0"/>
                      </a:endParaRPr>
                    </a:p>
                  </a:txBody>
                  <a:tcPr marL="45720" marR="45720"/>
                </a:tc>
                <a:tc>
                  <a:txBody>
                    <a:bodyPr/>
                    <a:lstStyle/>
                    <a:p>
                      <a:pPr marL="0" algn="l" defTabSz="914400" rtl="0" eaLnBrk="1" latinLnBrk="0" hangingPunct="1">
                        <a:lnSpc>
                          <a:spcPct val="120000"/>
                        </a:lnSpc>
                        <a:spcAft>
                          <a:spcPts val="600"/>
                        </a:spcAft>
                        <a:buNone/>
                      </a:pPr>
                      <a:r>
                        <a:rPr lang="en-NZ" sz="1300" b="1" kern="1200">
                          <a:solidFill>
                            <a:schemeClr val="dk1"/>
                          </a:solidFill>
                          <a:effectLst/>
                          <a:latin typeface="+mn-lt"/>
                          <a:ea typeface="+mn-ea"/>
                          <a:cs typeface="+mn-cs"/>
                        </a:rPr>
                        <a:t>Review assessment summary and submit for indicative range (IR)</a:t>
                      </a:r>
                    </a:p>
                  </a:txBody>
                  <a:tcPr marL="45720" marR="45720"/>
                </a:tc>
                <a:tc>
                  <a: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lang="en-NZ" sz="1300" b="0">
                          <a:effectLst/>
                        </a:rPr>
                        <a:t>Assessor/Connector reviews the assessment summary and makes any changes required before </a:t>
                      </a:r>
                      <a:r>
                        <a:rPr lang="en-NZ" sz="1300">
                          <a:effectLst/>
                        </a:rPr>
                        <a:t>submitting to the DSS Allocation team for IR calculation generation.</a:t>
                      </a:r>
                    </a:p>
                    <a:p>
                      <a:pPr marL="0" marR="0" lvl="0" indent="0" algn="l" defTabSz="914400" rtl="0" eaLnBrk="1" fontAlgn="auto" latinLnBrk="0" hangingPunct="1">
                        <a:lnSpc>
                          <a:spcPct val="120000"/>
                        </a:lnSpc>
                        <a:spcBef>
                          <a:spcPts val="0"/>
                        </a:spcBef>
                        <a:spcAft>
                          <a:spcPts val="600"/>
                        </a:spcAft>
                        <a:buClrTx/>
                        <a:buSzTx/>
                        <a:buFontTx/>
                        <a:buNone/>
                        <a:tabLst/>
                        <a:defRPr/>
                      </a:pPr>
                      <a:r>
                        <a:rPr lang="en-NZ" sz="1300" i="1">
                          <a:effectLst/>
                        </a:rPr>
                        <a:t>Note: This is an interim process for February</a:t>
                      </a:r>
                    </a:p>
                  </a:txBody>
                  <a:tcPr marL="45720" marR="45720"/>
                </a:tc>
                <a:tc>
                  <a: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lang="en-NZ" sz="1300" b="1">
                          <a:effectLst/>
                        </a:rPr>
                        <a:t>WebApp: </a:t>
                      </a:r>
                      <a:r>
                        <a:rPr lang="en-NZ" sz="1300" b="0">
                          <a:effectLst/>
                        </a:rPr>
                        <a:t>Assessor/Connector reviews the assessment summary indicators, attribution scores and tool reliability.</a:t>
                      </a:r>
                    </a:p>
                  </a:txBody>
                  <a:tcPr marL="45720" marR="45720"/>
                </a:tc>
                <a:extLst>
                  <a:ext uri="{0D108BD9-81ED-4DB2-BD59-A6C34878D82A}">
                    <a16:rowId xmlns:a16="http://schemas.microsoft.com/office/drawing/2014/main" val="705053193"/>
                  </a:ext>
                </a:extLst>
              </a:tr>
              <a:tr h="849690">
                <a:tc>
                  <a:txBody>
                    <a:bodyPr/>
                    <a:lstStyle/>
                    <a:p>
                      <a:pPr algn="l">
                        <a:lnSpc>
                          <a:spcPct val="120000"/>
                        </a:lnSpc>
                        <a:spcAft>
                          <a:spcPts val="600"/>
                        </a:spcAft>
                        <a:buNone/>
                      </a:pPr>
                      <a:r>
                        <a:rPr lang="en-NZ" sz="1300" b="1">
                          <a:effectLst/>
                          <a:latin typeface="Verdana" panose="020B0604030504040204" pitchFamily="34" charset="0"/>
                          <a:ea typeface="Calibri" panose="020B0604020202020204" pitchFamily="34" charset="0"/>
                          <a:cs typeface="Arial" panose="020B0604020202020204" pitchFamily="34" charset="0"/>
                        </a:rPr>
                        <a:t>11</a:t>
                      </a:r>
                    </a:p>
                  </a:txBody>
                  <a:tcPr marL="45720" marR="45720"/>
                </a:tc>
                <a:tc>
                  <a:txBody>
                    <a:bodyPr/>
                    <a:lstStyle/>
                    <a:p>
                      <a:pPr>
                        <a:lnSpc>
                          <a:spcPct val="120000"/>
                        </a:lnSpc>
                        <a:spcAft>
                          <a:spcPts val="600"/>
                        </a:spcAft>
                        <a:buNone/>
                      </a:pPr>
                      <a:r>
                        <a:rPr lang="en-NZ" sz="1300" b="1">
                          <a:effectLst/>
                        </a:rPr>
                        <a:t>Export into OBIR Calculator Tool and generate IR</a:t>
                      </a:r>
                      <a:endParaRPr lang="en-NZ" sz="1300" b="1">
                        <a:effectLst/>
                        <a:latin typeface="Verdana" panose="020B0604030504040204" pitchFamily="34" charset="0"/>
                        <a:ea typeface="Calibri" panose="020B0604020202020204" pitchFamily="34" charset="0"/>
                        <a:cs typeface="Arial" panose="020B0604020202020204" pitchFamily="34" charset="0"/>
                      </a:endParaRPr>
                    </a:p>
                  </a:txBody>
                  <a:tcPr marL="45720" marR="45720"/>
                </a:tc>
                <a:tc>
                  <a:txBody>
                    <a:bodyPr/>
                    <a:lstStyle/>
                    <a:p>
                      <a:pPr>
                        <a:lnSpc>
                          <a:spcPct val="120000"/>
                        </a:lnSpc>
                        <a:spcAft>
                          <a:spcPts val="600"/>
                        </a:spcAft>
                        <a:buNone/>
                      </a:pPr>
                      <a:r>
                        <a:rPr lang="en-NZ" sz="1300">
                          <a:effectLst/>
                        </a:rPr>
                        <a:t>The captured assessment information is entered into the OBIR calculator. This will involve copy and pasting the assessment information table of generated numbers and non-structured statements into the Excel.</a:t>
                      </a:r>
                    </a:p>
                    <a:p>
                      <a:pPr marL="0" marR="0" lvl="0" indent="0" algn="l" defTabSz="914400" rtl="0" eaLnBrk="1" fontAlgn="auto" latinLnBrk="0" hangingPunct="1">
                        <a:lnSpc>
                          <a:spcPct val="120000"/>
                        </a:lnSpc>
                        <a:spcBef>
                          <a:spcPts val="0"/>
                        </a:spcBef>
                        <a:spcAft>
                          <a:spcPts val="600"/>
                        </a:spcAft>
                        <a:buClrTx/>
                        <a:buSzTx/>
                        <a:buFontTx/>
                        <a:buNone/>
                        <a:tabLst/>
                        <a:defRPr/>
                      </a:pPr>
                      <a:r>
                        <a:rPr lang="en-NZ" sz="1300">
                          <a:effectLst/>
                        </a:rPr>
                        <a:t>Once the indicative range generates a figure, it will either determine a regular range or create an exceptional range.</a:t>
                      </a:r>
                    </a:p>
                  </a:txBody>
                  <a:tcPr marL="45720" marR="45720"/>
                </a:tc>
                <a:tc>
                  <a: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lang="en-NZ" sz="1300" b="1">
                          <a:effectLst/>
                        </a:rPr>
                        <a:t>WebApp: </a:t>
                      </a:r>
                      <a:r>
                        <a:rPr lang="en-US" sz="1300" b="0">
                          <a:effectLst/>
                        </a:rPr>
                        <a:t>DSS Calculation and Support Team</a:t>
                      </a:r>
                      <a:r>
                        <a:rPr lang="en-NZ" sz="1300" b="0">
                          <a:effectLst/>
                        </a:rPr>
                        <a:t> exports assessment information in number format and True/False.</a:t>
                      </a:r>
                    </a:p>
                    <a:p>
                      <a:pPr marL="0" marR="0" lvl="0" indent="0" algn="l" defTabSz="914400" rtl="0" eaLnBrk="1" fontAlgn="auto" latinLnBrk="0" hangingPunct="1">
                        <a:lnSpc>
                          <a:spcPct val="120000"/>
                        </a:lnSpc>
                        <a:spcBef>
                          <a:spcPts val="0"/>
                        </a:spcBef>
                        <a:spcAft>
                          <a:spcPts val="600"/>
                        </a:spcAft>
                        <a:buClrTx/>
                        <a:buSzTx/>
                        <a:buFontTx/>
                        <a:buNone/>
                        <a:tabLst/>
                        <a:defRPr/>
                      </a:pPr>
                      <a:r>
                        <a:rPr lang="en-NZ" sz="1300" b="1">
                          <a:effectLst/>
                        </a:rPr>
                        <a:t>Excel: </a:t>
                      </a:r>
                      <a:r>
                        <a:rPr lang="en-US" sz="1300" b="0">
                          <a:effectLst/>
                        </a:rPr>
                        <a:t>DSS Calculation and Support Team</a:t>
                      </a:r>
                      <a:r>
                        <a:rPr lang="en-NZ" sz="1300" b="0">
                          <a:effectLst/>
                        </a:rPr>
                        <a:t> </a:t>
                      </a:r>
                      <a:r>
                        <a:rPr lang="en-NZ" sz="1300" b="1">
                          <a:effectLst/>
                        </a:rPr>
                        <a:t>i</a:t>
                      </a:r>
                      <a:r>
                        <a:rPr lang="en-NZ" sz="1300" b="0">
                          <a:effectLst/>
                        </a:rPr>
                        <a:t>nputs web application information into the OBIR calculator and generates an indicative range.</a:t>
                      </a:r>
                    </a:p>
                    <a:p>
                      <a:pPr marL="0" marR="0" lvl="0" indent="0" algn="l" defTabSz="914400" rtl="0" eaLnBrk="1" fontAlgn="auto" latinLnBrk="0" hangingPunct="1">
                        <a:lnSpc>
                          <a:spcPct val="120000"/>
                        </a:lnSpc>
                        <a:spcBef>
                          <a:spcPts val="0"/>
                        </a:spcBef>
                        <a:spcAft>
                          <a:spcPts val="600"/>
                        </a:spcAft>
                        <a:buClrTx/>
                        <a:buSzTx/>
                        <a:buFontTx/>
                        <a:buNone/>
                        <a:tabLst/>
                        <a:defRPr/>
                      </a:pPr>
                      <a:endParaRPr lang="en-NZ" sz="1300" b="0">
                        <a:effectLst/>
                      </a:endParaRPr>
                    </a:p>
                    <a:p>
                      <a:pPr marL="0" marR="0" lvl="0" indent="0" algn="l" defTabSz="914400" rtl="0" eaLnBrk="1" fontAlgn="auto" latinLnBrk="0" hangingPunct="1">
                        <a:lnSpc>
                          <a:spcPct val="120000"/>
                        </a:lnSpc>
                        <a:spcBef>
                          <a:spcPts val="0"/>
                        </a:spcBef>
                        <a:spcAft>
                          <a:spcPts val="600"/>
                        </a:spcAft>
                        <a:buClrTx/>
                        <a:buSzTx/>
                        <a:buFontTx/>
                        <a:buNone/>
                        <a:tabLst/>
                        <a:defRPr/>
                      </a:pPr>
                      <a:r>
                        <a:rPr lang="en-NZ" sz="1300" i="1">
                          <a:effectLst/>
                        </a:rPr>
                        <a:t>Note: This is an interim process. </a:t>
                      </a:r>
                      <a:r>
                        <a:rPr lang="en-NZ" sz="1300" b="0" i="1">
                          <a:effectLst/>
                        </a:rPr>
                        <a:t>When we first go live this will be a manual process. We are investigating options for automating this but don’t have a confirmed timeframe for when this might happen. </a:t>
                      </a:r>
                    </a:p>
                  </a:txBody>
                  <a:tcPr marL="45720" marR="45720"/>
                </a:tc>
                <a:extLst>
                  <a:ext uri="{0D108BD9-81ED-4DB2-BD59-A6C34878D82A}">
                    <a16:rowId xmlns:a16="http://schemas.microsoft.com/office/drawing/2014/main" val="296922628"/>
                  </a:ext>
                </a:extLst>
              </a:tr>
            </a:tbl>
          </a:graphicData>
        </a:graphic>
      </p:graphicFrame>
    </p:spTree>
    <p:extLst>
      <p:ext uri="{BB962C8B-B14F-4D97-AF65-F5344CB8AC3E}">
        <p14:creationId xmlns:p14="http://schemas.microsoft.com/office/powerpoint/2010/main" val="37809992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BDEF5-7BED-5573-8DAF-88059A47A60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A269E92-2B0D-0B9D-C452-B8D2991E3AFA}"/>
              </a:ext>
            </a:extLst>
          </p:cNvPr>
          <p:cNvSpPr>
            <a:spLocks noGrp="1"/>
          </p:cNvSpPr>
          <p:nvPr>
            <p:ph type="title"/>
          </p:nvPr>
        </p:nvSpPr>
        <p:spPr/>
        <p:txBody>
          <a:bodyPr/>
          <a:lstStyle/>
          <a:p>
            <a:r>
              <a:rPr lang="en-NZ"/>
              <a:t>New allocation process steps</a:t>
            </a:r>
          </a:p>
        </p:txBody>
      </p:sp>
      <p:graphicFrame>
        <p:nvGraphicFramePr>
          <p:cNvPr id="5" name="Content Placeholder 4">
            <a:extLst>
              <a:ext uri="{FF2B5EF4-FFF2-40B4-BE49-F238E27FC236}">
                <a16:creationId xmlns:a16="http://schemas.microsoft.com/office/drawing/2014/main" id="{890DFB6F-C106-A3D5-ED51-8C7E99B5EC7E}"/>
              </a:ext>
            </a:extLst>
          </p:cNvPr>
          <p:cNvGraphicFramePr>
            <a:graphicFrameLocks noGrp="1"/>
          </p:cNvGraphicFramePr>
          <p:nvPr>
            <p:ph idx="1"/>
            <p:extLst>
              <p:ext uri="{D42A27DB-BD31-4B8C-83A1-F6EECF244321}">
                <p14:modId xmlns:p14="http://schemas.microsoft.com/office/powerpoint/2010/main" val="2774829501"/>
              </p:ext>
            </p:extLst>
          </p:nvPr>
        </p:nvGraphicFramePr>
        <p:xfrm>
          <a:off x="239713" y="1203325"/>
          <a:ext cx="11551793" cy="4972111"/>
        </p:xfrm>
        <a:graphic>
          <a:graphicData uri="http://schemas.openxmlformats.org/drawingml/2006/table">
            <a:tbl>
              <a:tblPr firstRow="1" bandRow="1">
                <a:tableStyleId>{5C22544A-7EE6-4342-B048-85BDC9FD1C3A}</a:tableStyleId>
              </a:tblPr>
              <a:tblGrid>
                <a:gridCol w="578994">
                  <a:extLst>
                    <a:ext uri="{9D8B030D-6E8A-4147-A177-3AD203B41FA5}">
                      <a16:colId xmlns:a16="http://schemas.microsoft.com/office/drawing/2014/main" val="3628106301"/>
                    </a:ext>
                  </a:extLst>
                </a:gridCol>
                <a:gridCol w="2123150">
                  <a:extLst>
                    <a:ext uri="{9D8B030D-6E8A-4147-A177-3AD203B41FA5}">
                      <a16:colId xmlns:a16="http://schemas.microsoft.com/office/drawing/2014/main" val="3830115039"/>
                    </a:ext>
                  </a:extLst>
                </a:gridCol>
                <a:gridCol w="3650329">
                  <a:extLst>
                    <a:ext uri="{9D8B030D-6E8A-4147-A177-3AD203B41FA5}">
                      <a16:colId xmlns:a16="http://schemas.microsoft.com/office/drawing/2014/main" val="1329763356"/>
                    </a:ext>
                  </a:extLst>
                </a:gridCol>
                <a:gridCol w="5199320">
                  <a:extLst>
                    <a:ext uri="{9D8B030D-6E8A-4147-A177-3AD203B41FA5}">
                      <a16:colId xmlns:a16="http://schemas.microsoft.com/office/drawing/2014/main" val="32030884"/>
                    </a:ext>
                  </a:extLst>
                </a:gridCol>
              </a:tblGrid>
              <a:tr h="310784">
                <a:tc>
                  <a:txBody>
                    <a:bodyPr/>
                    <a:lstStyle/>
                    <a:p>
                      <a:r>
                        <a:rPr lang="en-NZ" sz="1400"/>
                        <a:t>Step </a:t>
                      </a:r>
                    </a:p>
                  </a:txBody>
                  <a:tcPr/>
                </a:tc>
                <a:tc>
                  <a:txBody>
                    <a:bodyPr/>
                    <a:lstStyle/>
                    <a:p>
                      <a:r>
                        <a:rPr lang="en-NZ" sz="1400"/>
                        <a:t>Action</a:t>
                      </a:r>
                    </a:p>
                  </a:txBody>
                  <a:tcPr/>
                </a:tc>
                <a:tc>
                  <a:txBody>
                    <a:bodyPr/>
                    <a:lstStyle/>
                    <a:p>
                      <a:r>
                        <a:rPr lang="en-NZ" sz="1400"/>
                        <a:t>Description</a:t>
                      </a:r>
                    </a:p>
                  </a:txBody>
                  <a:tcPr/>
                </a:tc>
                <a:tc>
                  <a:txBody>
                    <a:bodyPr/>
                    <a:lstStyle/>
                    <a:p>
                      <a:r>
                        <a:rPr lang="en-NZ" sz="1400"/>
                        <a:t>System</a:t>
                      </a:r>
                    </a:p>
                  </a:txBody>
                  <a:tcPr/>
                </a:tc>
                <a:extLst>
                  <a:ext uri="{0D108BD9-81ED-4DB2-BD59-A6C34878D82A}">
                    <a16:rowId xmlns:a16="http://schemas.microsoft.com/office/drawing/2014/main" val="2993757188"/>
                  </a:ext>
                </a:extLst>
              </a:tr>
              <a:tr h="1042939">
                <a:tc>
                  <a:txBody>
                    <a:bodyPr/>
                    <a:lstStyle/>
                    <a:p>
                      <a:pPr algn="l">
                        <a:lnSpc>
                          <a:spcPct val="120000"/>
                        </a:lnSpc>
                        <a:spcAft>
                          <a:spcPts val="600"/>
                        </a:spcAft>
                        <a:buNone/>
                      </a:pPr>
                      <a:r>
                        <a:rPr lang="en-NZ" sz="1300" b="1">
                          <a:effectLst/>
                          <a:latin typeface="Verdana" panose="020B0604030504040204" pitchFamily="34" charset="0"/>
                          <a:ea typeface="Calibri" panose="020B0604020202020204" pitchFamily="34" charset="0"/>
                          <a:cs typeface="Arial" panose="020B0604020202020204" pitchFamily="34" charset="0"/>
                        </a:rPr>
                        <a:t>12</a:t>
                      </a:r>
                    </a:p>
                  </a:txBody>
                  <a:tcPr marL="45720" marR="45720"/>
                </a:tc>
                <a:tc>
                  <a:txBody>
                    <a:bodyPr/>
                    <a:lstStyle/>
                    <a:p>
                      <a:pPr marL="0" algn="l" defTabSz="914400" rtl="0" eaLnBrk="1" latinLnBrk="0" hangingPunct="1">
                        <a:lnSpc>
                          <a:spcPct val="120000"/>
                        </a:lnSpc>
                        <a:spcAft>
                          <a:spcPts val="600"/>
                        </a:spcAft>
                        <a:buNone/>
                      </a:pPr>
                      <a:r>
                        <a:rPr lang="en-NZ" sz="1300" b="1" kern="1200">
                          <a:solidFill>
                            <a:schemeClr val="dk1"/>
                          </a:solidFill>
                          <a:effectLst/>
                          <a:latin typeface="+mn-lt"/>
                          <a:ea typeface="+mn-ea"/>
                          <a:cs typeface="+mn-cs"/>
                        </a:rPr>
                        <a:t>Input IR into OBIR Web App and assign back to NASC/EGL</a:t>
                      </a:r>
                    </a:p>
                  </a:txBody>
                  <a:tcPr marL="45720" marR="45720"/>
                </a:tc>
                <a:tc>
                  <a:txBody>
                    <a:bodyPr/>
                    <a:lstStyle/>
                    <a:p>
                      <a:pPr marL="0" algn="l" defTabSz="914400" rtl="0" eaLnBrk="1" latinLnBrk="0" hangingPunct="1">
                        <a:lnSpc>
                          <a:spcPct val="120000"/>
                        </a:lnSpc>
                        <a:spcAft>
                          <a:spcPts val="600"/>
                        </a:spcAft>
                        <a:buNone/>
                      </a:pPr>
                      <a:r>
                        <a:rPr lang="en-NZ" sz="1300" kern="1200">
                          <a:solidFill>
                            <a:schemeClr val="dk1"/>
                          </a:solidFill>
                          <a:effectLst/>
                          <a:latin typeface="+mn-lt"/>
                          <a:ea typeface="+mn-ea"/>
                          <a:cs typeface="+mn-cs"/>
                        </a:rPr>
                        <a:t>The indicative range generated is reviewed to sense check and then entered into the Web App to continue the allocation process.</a:t>
                      </a:r>
                    </a:p>
                  </a:txBody>
                  <a:tcPr marL="45720" marR="45720"/>
                </a:tc>
                <a:tc>
                  <a:txBody>
                    <a:bodyPr/>
                    <a:lstStyle/>
                    <a:p>
                      <a:pPr>
                        <a:lnSpc>
                          <a:spcPct val="120000"/>
                        </a:lnSpc>
                        <a:spcAft>
                          <a:spcPts val="600"/>
                        </a:spcAft>
                        <a:buNone/>
                      </a:pPr>
                      <a:r>
                        <a:rPr lang="en-NZ" sz="1300" b="1" kern="1200">
                          <a:solidFill>
                            <a:schemeClr val="dk1"/>
                          </a:solidFill>
                          <a:effectLst/>
                          <a:latin typeface="+mn-lt"/>
                          <a:ea typeface="+mn-ea"/>
                          <a:cs typeface="+mn-cs"/>
                        </a:rPr>
                        <a:t>WebApp: </a:t>
                      </a:r>
                      <a:r>
                        <a:rPr lang="en-US" sz="1300" b="0" kern="1200">
                          <a:solidFill>
                            <a:schemeClr val="dk1"/>
                          </a:solidFill>
                          <a:effectLst/>
                          <a:latin typeface="+mn-lt"/>
                          <a:ea typeface="+mn-ea"/>
                          <a:cs typeface="+mn-cs"/>
                        </a:rPr>
                        <a:t>DSS Calculation and Support Team</a:t>
                      </a:r>
                      <a:r>
                        <a:rPr lang="en-NZ" sz="1300" b="0" kern="1200">
                          <a:solidFill>
                            <a:schemeClr val="dk1"/>
                          </a:solidFill>
                          <a:effectLst/>
                          <a:latin typeface="+mn-lt"/>
                          <a:ea typeface="+mn-ea"/>
                          <a:cs typeface="+mn-cs"/>
                        </a:rPr>
                        <a:t> manually enters the generated indicative range into the OBIR Web App tool and generates a notification to the NASC/EGL site that the IR is ready for review.</a:t>
                      </a:r>
                    </a:p>
                    <a:p>
                      <a:pPr marL="0" marR="0" lvl="0" indent="0" algn="l" defTabSz="914400" rtl="0" eaLnBrk="1" fontAlgn="auto" latinLnBrk="0" hangingPunct="1">
                        <a:lnSpc>
                          <a:spcPct val="120000"/>
                        </a:lnSpc>
                        <a:spcBef>
                          <a:spcPts val="0"/>
                        </a:spcBef>
                        <a:spcAft>
                          <a:spcPts val="600"/>
                        </a:spcAft>
                        <a:buClrTx/>
                        <a:buSzTx/>
                        <a:buFontTx/>
                        <a:buNone/>
                        <a:tabLst/>
                        <a:defRPr/>
                      </a:pPr>
                      <a:r>
                        <a:rPr lang="en-NZ" sz="1300" i="1">
                          <a:effectLst/>
                        </a:rPr>
                        <a:t>Note: This is an interim process. </a:t>
                      </a:r>
                      <a:r>
                        <a:rPr lang="en-NZ" sz="1300" b="0" i="1">
                          <a:effectLst/>
                        </a:rPr>
                        <a:t>When we first go live this will be a manual process. We are investigating options for automating this but don’t have a confirmed timeframe for when this might happen. </a:t>
                      </a:r>
                    </a:p>
                  </a:txBody>
                  <a:tcPr marL="45720" marR="45720"/>
                </a:tc>
                <a:extLst>
                  <a:ext uri="{0D108BD9-81ED-4DB2-BD59-A6C34878D82A}">
                    <a16:rowId xmlns:a16="http://schemas.microsoft.com/office/drawing/2014/main" val="3033818065"/>
                  </a:ext>
                </a:extLst>
              </a:tr>
              <a:tr h="800527">
                <a:tc>
                  <a:txBody>
                    <a:bodyPr/>
                    <a:lstStyle/>
                    <a:p>
                      <a:pPr algn="l">
                        <a:lnSpc>
                          <a:spcPct val="120000"/>
                        </a:lnSpc>
                        <a:spcAft>
                          <a:spcPts val="600"/>
                        </a:spcAft>
                        <a:buNone/>
                      </a:pPr>
                      <a:r>
                        <a:rPr lang="en-NZ" sz="1300" b="1">
                          <a:effectLst/>
                          <a:latin typeface="Verdana" panose="020B0604030504040204" pitchFamily="34" charset="0"/>
                          <a:ea typeface="Calibri" panose="020B0604020202020204" pitchFamily="34" charset="0"/>
                          <a:cs typeface="Arial" panose="020B0604020202020204" pitchFamily="34" charset="0"/>
                        </a:rPr>
                        <a:t>13</a:t>
                      </a:r>
                    </a:p>
                  </a:txBody>
                  <a:tcPr marL="45720" marR="45720"/>
                </a:tc>
                <a:tc>
                  <a:txBody>
                    <a:bodyPr/>
                    <a:lstStyle/>
                    <a:p>
                      <a:pPr marL="0" algn="l" defTabSz="914400" rtl="0" eaLnBrk="1" latinLnBrk="0" hangingPunct="1">
                        <a:lnSpc>
                          <a:spcPct val="120000"/>
                        </a:lnSpc>
                        <a:spcAft>
                          <a:spcPts val="600"/>
                        </a:spcAft>
                        <a:buNone/>
                      </a:pPr>
                      <a:r>
                        <a:rPr lang="en-NZ" sz="1300" b="1" kern="1200">
                          <a:solidFill>
                            <a:schemeClr val="dk1"/>
                          </a:solidFill>
                          <a:effectLst/>
                          <a:latin typeface="+mn-lt"/>
                          <a:ea typeface="+mn-ea"/>
                          <a:cs typeface="+mn-cs"/>
                        </a:rPr>
                        <a:t>Review IR</a:t>
                      </a:r>
                    </a:p>
                  </a:txBody>
                  <a:tcPr marL="45720" marR="45720"/>
                </a:tc>
                <a:tc>
                  <a:txBody>
                    <a:bodyPr/>
                    <a:lstStyle/>
                    <a:p>
                      <a:pPr marL="0" algn="l" defTabSz="914400" rtl="0" eaLnBrk="1" latinLnBrk="0" hangingPunct="1">
                        <a:lnSpc>
                          <a:spcPct val="120000"/>
                        </a:lnSpc>
                        <a:spcAft>
                          <a:spcPts val="600"/>
                        </a:spcAft>
                        <a:buNone/>
                      </a:pPr>
                      <a:r>
                        <a:rPr lang="en-NZ" sz="1300" kern="1200">
                          <a:solidFill>
                            <a:schemeClr val="dk1"/>
                          </a:solidFill>
                          <a:effectLst/>
                          <a:latin typeface="+mn-lt"/>
                          <a:ea typeface="+mn-ea"/>
                          <a:cs typeface="+mn-cs"/>
                        </a:rPr>
                        <a:t>The Service Coordinator / Budget Advisory will review the generated IR that has been inputted in the OBIR Web App tool.</a:t>
                      </a:r>
                    </a:p>
                  </a:txBody>
                  <a:tcPr marL="45720" marR="45720"/>
                </a:tc>
                <a:tc>
                  <a:txBody>
                    <a:bodyPr/>
                    <a:lstStyle/>
                    <a:p>
                      <a:pPr>
                        <a:lnSpc>
                          <a:spcPct val="120000"/>
                        </a:lnSpc>
                        <a:spcAft>
                          <a:spcPts val="600"/>
                        </a:spcAft>
                        <a:buNone/>
                      </a:pPr>
                      <a:r>
                        <a:rPr lang="en-NZ" sz="1300" b="1" kern="1200">
                          <a:solidFill>
                            <a:schemeClr val="dk1"/>
                          </a:solidFill>
                          <a:effectLst/>
                          <a:latin typeface="+mn-lt"/>
                          <a:ea typeface="+mn-ea"/>
                          <a:cs typeface="+mn-cs"/>
                        </a:rPr>
                        <a:t>Web App: </a:t>
                      </a:r>
                      <a:r>
                        <a:rPr lang="en-NZ" sz="1300" b="0" kern="1200">
                          <a:solidFill>
                            <a:schemeClr val="dk1"/>
                          </a:solidFill>
                          <a:effectLst/>
                          <a:latin typeface="+mn-lt"/>
                          <a:ea typeface="+mn-ea"/>
                          <a:cs typeface="+mn-cs"/>
                        </a:rPr>
                        <a:t>NASC/EGL site reviews the generated indicative range. If a change is required, an override option is selected and approval through the approval process is followed.</a:t>
                      </a:r>
                    </a:p>
                  </a:txBody>
                  <a:tcPr marL="45720" marR="45720"/>
                </a:tc>
                <a:extLst>
                  <a:ext uri="{0D108BD9-81ED-4DB2-BD59-A6C34878D82A}">
                    <a16:rowId xmlns:a16="http://schemas.microsoft.com/office/drawing/2014/main" val="3231052017"/>
                  </a:ext>
                </a:extLst>
              </a:tr>
              <a:tr h="800527">
                <a:tc>
                  <a:txBody>
                    <a:bodyPr/>
                    <a:lstStyle/>
                    <a:p>
                      <a:pPr algn="l">
                        <a:lnSpc>
                          <a:spcPct val="120000"/>
                        </a:lnSpc>
                        <a:spcAft>
                          <a:spcPts val="600"/>
                        </a:spcAft>
                        <a:buNone/>
                      </a:pPr>
                      <a:r>
                        <a:rPr lang="en-NZ" sz="1300" b="1">
                          <a:effectLst/>
                          <a:latin typeface="Verdana" panose="020B0604030504040204" pitchFamily="34" charset="0"/>
                          <a:ea typeface="Calibri" panose="020B0604020202020204" pitchFamily="34" charset="0"/>
                          <a:cs typeface="Arial" panose="020B0604020202020204" pitchFamily="34" charset="0"/>
                        </a:rPr>
                        <a:t>14</a:t>
                      </a:r>
                    </a:p>
                  </a:txBody>
                  <a:tcPr marL="45720" marR="45720"/>
                </a:tc>
                <a:tc>
                  <a:txBody>
                    <a:bodyPr/>
                    <a:lstStyle/>
                    <a:p>
                      <a:pPr>
                        <a:lnSpc>
                          <a:spcPct val="120000"/>
                        </a:lnSpc>
                        <a:spcAft>
                          <a:spcPts val="600"/>
                        </a:spcAft>
                        <a:buNone/>
                      </a:pPr>
                      <a:r>
                        <a:rPr lang="en-NZ" sz="1300" b="1">
                          <a:effectLst/>
                        </a:rPr>
                        <a:t>Complete any further tools e.g., BAT (if required)</a:t>
                      </a:r>
                      <a:endParaRPr lang="en-NZ" sz="1300" b="1">
                        <a:effectLst/>
                        <a:latin typeface="Verdana" panose="020B0604030504040204" pitchFamily="34" charset="0"/>
                        <a:ea typeface="Calibri" panose="020B0604020202020204" pitchFamily="34" charset="0"/>
                        <a:cs typeface="Arial" panose="020B0604020202020204" pitchFamily="34" charset="0"/>
                      </a:endParaRPr>
                    </a:p>
                  </a:txBody>
                  <a:tcPr marL="45720" marR="45720"/>
                </a:tc>
                <a:tc>
                  <a:txBody>
                    <a:bodyPr/>
                    <a:lstStyle/>
                    <a:p>
                      <a:pPr>
                        <a:lnSpc>
                          <a:spcPct val="120000"/>
                        </a:lnSpc>
                        <a:spcAft>
                          <a:spcPts val="600"/>
                        </a:spcAft>
                        <a:buNone/>
                      </a:pPr>
                      <a:r>
                        <a:rPr lang="en-NZ" sz="1300">
                          <a:effectLst/>
                        </a:rPr>
                        <a:t>Depending on the exceptional rate outputted from the tool the NASC may use another tool to determine the correct funding amount. For example, for residential services, the existing Band Allocation Tool (BAT) is used.</a:t>
                      </a:r>
                      <a:endParaRPr lang="en-NZ" sz="1300">
                        <a:effectLst/>
                        <a:latin typeface="Verdana" panose="020B0604030504040204" pitchFamily="34" charset="0"/>
                        <a:ea typeface="Calibri" panose="020B0604020202020204" pitchFamily="34" charset="0"/>
                        <a:cs typeface="Arial" panose="020B0604020202020204" pitchFamily="34" charset="0"/>
                      </a:endParaRPr>
                    </a:p>
                  </a:txBody>
                  <a:tcPr marL="45720" marR="45720"/>
                </a:tc>
                <a:tc>
                  <a:txBody>
                    <a:bodyPr/>
                    <a:lstStyle/>
                    <a:p>
                      <a:pPr>
                        <a:lnSpc>
                          <a:spcPct val="120000"/>
                        </a:lnSpc>
                        <a:spcAft>
                          <a:spcPts val="600"/>
                        </a:spcAft>
                        <a:buNone/>
                      </a:pPr>
                      <a:r>
                        <a:rPr lang="en-NZ" sz="1300" b="1">
                          <a:effectLst/>
                        </a:rPr>
                        <a:t>Socrates (Excel): </a:t>
                      </a:r>
                      <a:r>
                        <a:rPr lang="en-NZ" sz="1300" b="0">
                          <a:effectLst/>
                        </a:rPr>
                        <a:t>Within Socrates – generate letters functionality, the NASC can access additional Excel tools e.g., the Band Allocation Tool.</a:t>
                      </a:r>
                      <a:endParaRPr lang="en-NZ" sz="1300" b="0">
                        <a:effectLst/>
                        <a:latin typeface="Verdana" panose="020B0604030504040204" pitchFamily="34" charset="0"/>
                        <a:ea typeface="Calibri"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3535153355"/>
                  </a:ext>
                </a:extLst>
              </a:tr>
              <a:tr h="800527">
                <a:tc>
                  <a:txBody>
                    <a:bodyPr/>
                    <a:lstStyle/>
                    <a:p>
                      <a:pPr marL="0" algn="l" defTabSz="914400" rtl="0" eaLnBrk="1" latinLnBrk="0" hangingPunct="1">
                        <a:lnSpc>
                          <a:spcPct val="120000"/>
                        </a:lnSpc>
                        <a:spcAft>
                          <a:spcPts val="600"/>
                        </a:spcAft>
                        <a:buNone/>
                      </a:pPr>
                      <a:r>
                        <a:rPr lang="en-NZ" sz="1300" b="1" kern="1200">
                          <a:solidFill>
                            <a:schemeClr val="dk1"/>
                          </a:solidFill>
                          <a:effectLst/>
                          <a:latin typeface="Roboto" panose="02000000000000000000" pitchFamily="2" charset="0"/>
                          <a:ea typeface="Roboto" panose="02000000000000000000" pitchFamily="2" charset="0"/>
                          <a:cs typeface="Roboto" panose="02000000000000000000" pitchFamily="2" charset="0"/>
                        </a:rPr>
                        <a:t>15</a:t>
                      </a:r>
                    </a:p>
                  </a:txBody>
                  <a:tcPr marL="45720" marR="45720"/>
                </a:tc>
                <a:tc>
                  <a:txBody>
                    <a:bodyPr/>
                    <a:lstStyle/>
                    <a:p>
                      <a:pPr>
                        <a:lnSpc>
                          <a:spcPct val="120000"/>
                        </a:lnSpc>
                        <a:spcAft>
                          <a:spcPts val="600"/>
                        </a:spcAft>
                        <a:buNone/>
                      </a:pPr>
                      <a:r>
                        <a:rPr lang="en-NZ" sz="1300" b="1">
                          <a:effectLst/>
                          <a:latin typeface="Roboto" panose="02000000000000000000" pitchFamily="2" charset="0"/>
                          <a:ea typeface="Roboto" panose="02000000000000000000" pitchFamily="2" charset="0"/>
                          <a:cs typeface="Roboto" panose="02000000000000000000" pitchFamily="2" charset="0"/>
                        </a:rPr>
                        <a:t>Discuss proposed supports and goals</a:t>
                      </a:r>
                    </a:p>
                  </a:txBody>
                  <a:tcPr marL="45720" marR="45720"/>
                </a:tc>
                <a:tc>
                  <a:txBody>
                    <a:bodyPr/>
                    <a:lstStyle/>
                    <a:p>
                      <a:pPr>
                        <a:lnSpc>
                          <a:spcPct val="120000"/>
                        </a:lnSpc>
                        <a:spcAft>
                          <a:spcPts val="600"/>
                        </a:spcAft>
                        <a:buNone/>
                      </a:pPr>
                      <a:r>
                        <a:rPr lang="en-NZ" sz="1300" b="0">
                          <a:effectLst/>
                          <a:latin typeface="Roboto" panose="02000000000000000000" pitchFamily="2" charset="0"/>
                          <a:ea typeface="Roboto" panose="02000000000000000000" pitchFamily="2" charset="0"/>
                          <a:cs typeface="Roboto" panose="02000000000000000000" pitchFamily="2" charset="0"/>
                        </a:rPr>
                        <a:t>The service coordinator works with the disabled person, whānau or carer to develop a My DSS Funding Plan, focusing on prioritised needs and goals.</a:t>
                      </a:r>
                    </a:p>
                  </a:txBody>
                  <a:tcPr marL="45720" marR="45720"/>
                </a:tc>
                <a:tc>
                  <a:txBody>
                    <a:bodyPr/>
                    <a:lstStyle/>
                    <a:p>
                      <a:pPr>
                        <a:lnSpc>
                          <a:spcPct val="120000"/>
                        </a:lnSpc>
                        <a:spcAft>
                          <a:spcPts val="0"/>
                        </a:spcAft>
                        <a:buNone/>
                      </a:pPr>
                      <a:r>
                        <a:rPr lang="en-NZ" sz="1300" b="1">
                          <a:effectLst/>
                          <a:latin typeface="Roboto" panose="02000000000000000000" pitchFamily="2" charset="0"/>
                          <a:ea typeface="Roboto" panose="02000000000000000000" pitchFamily="2" charset="0"/>
                          <a:cs typeface="Roboto" panose="02000000000000000000" pitchFamily="2" charset="0"/>
                        </a:rPr>
                        <a:t>WebApp: </a:t>
                      </a:r>
                      <a:r>
                        <a:rPr lang="en-NZ" sz="1300" b="0">
                          <a:effectLst/>
                          <a:latin typeface="Roboto" panose="02000000000000000000" pitchFamily="2" charset="0"/>
                          <a:ea typeface="Roboto" panose="02000000000000000000" pitchFamily="2" charset="0"/>
                          <a:cs typeface="Roboto" panose="02000000000000000000" pitchFamily="2" charset="0"/>
                        </a:rPr>
                        <a:t>Document purposes, goals, and supports.</a:t>
                      </a:r>
                    </a:p>
                  </a:txBody>
                  <a:tcPr marL="45720" marR="45720"/>
                </a:tc>
                <a:extLst>
                  <a:ext uri="{0D108BD9-81ED-4DB2-BD59-A6C34878D82A}">
                    <a16:rowId xmlns:a16="http://schemas.microsoft.com/office/drawing/2014/main" val="2774874960"/>
                  </a:ext>
                </a:extLst>
              </a:tr>
            </a:tbl>
          </a:graphicData>
        </a:graphic>
      </p:graphicFrame>
    </p:spTree>
    <p:extLst>
      <p:ext uri="{BB962C8B-B14F-4D97-AF65-F5344CB8AC3E}">
        <p14:creationId xmlns:p14="http://schemas.microsoft.com/office/powerpoint/2010/main" val="16179112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EECE3-EE22-9122-7D4E-FD938EB6AF0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574B547-74E9-5C88-7FCD-7E0D696B8E26}"/>
              </a:ext>
            </a:extLst>
          </p:cNvPr>
          <p:cNvSpPr>
            <a:spLocks noGrp="1"/>
          </p:cNvSpPr>
          <p:nvPr>
            <p:ph type="title"/>
          </p:nvPr>
        </p:nvSpPr>
        <p:spPr/>
        <p:txBody>
          <a:bodyPr>
            <a:normAutofit fontScale="90000"/>
          </a:bodyPr>
          <a:lstStyle/>
          <a:p>
            <a:pPr defTabSz="914400"/>
            <a:r>
              <a:rPr lang="en-NZ">
                <a:latin typeface="Roboto" panose="02000000000000000000" pitchFamily="2" charset="0"/>
                <a:ea typeface="Roboto" panose="02000000000000000000" pitchFamily="2" charset="0"/>
                <a:cs typeface="Roboto" panose="02000000000000000000" pitchFamily="2" charset="0"/>
              </a:rPr>
              <a:t>New allocation process steps</a:t>
            </a:r>
          </a:p>
        </p:txBody>
      </p:sp>
      <p:graphicFrame>
        <p:nvGraphicFramePr>
          <p:cNvPr id="5" name="Content Placeholder 4">
            <a:extLst>
              <a:ext uri="{FF2B5EF4-FFF2-40B4-BE49-F238E27FC236}">
                <a16:creationId xmlns:a16="http://schemas.microsoft.com/office/drawing/2014/main" id="{BABBE2AD-8C40-D67E-818D-F6C12A4617EF}"/>
              </a:ext>
            </a:extLst>
          </p:cNvPr>
          <p:cNvGraphicFramePr>
            <a:graphicFrameLocks noGrp="1"/>
          </p:cNvGraphicFramePr>
          <p:nvPr>
            <p:ph idx="1"/>
            <p:extLst>
              <p:ext uri="{D42A27DB-BD31-4B8C-83A1-F6EECF244321}">
                <p14:modId xmlns:p14="http://schemas.microsoft.com/office/powerpoint/2010/main" val="4082488701"/>
              </p:ext>
            </p:extLst>
          </p:nvPr>
        </p:nvGraphicFramePr>
        <p:xfrm>
          <a:off x="239713" y="1203324"/>
          <a:ext cx="11551793" cy="4454855"/>
        </p:xfrm>
        <a:graphic>
          <a:graphicData uri="http://schemas.openxmlformats.org/drawingml/2006/table">
            <a:tbl>
              <a:tblPr firstRow="1" bandRow="1">
                <a:tableStyleId>{93296810-A885-4BE3-A3E7-6D5BEEA58F35}</a:tableStyleId>
              </a:tblPr>
              <a:tblGrid>
                <a:gridCol w="578994">
                  <a:extLst>
                    <a:ext uri="{9D8B030D-6E8A-4147-A177-3AD203B41FA5}">
                      <a16:colId xmlns:a16="http://schemas.microsoft.com/office/drawing/2014/main" val="3628106301"/>
                    </a:ext>
                  </a:extLst>
                </a:gridCol>
                <a:gridCol w="2123150">
                  <a:extLst>
                    <a:ext uri="{9D8B030D-6E8A-4147-A177-3AD203B41FA5}">
                      <a16:colId xmlns:a16="http://schemas.microsoft.com/office/drawing/2014/main" val="3830115039"/>
                    </a:ext>
                  </a:extLst>
                </a:gridCol>
                <a:gridCol w="5148043">
                  <a:extLst>
                    <a:ext uri="{9D8B030D-6E8A-4147-A177-3AD203B41FA5}">
                      <a16:colId xmlns:a16="http://schemas.microsoft.com/office/drawing/2014/main" val="1329763356"/>
                    </a:ext>
                  </a:extLst>
                </a:gridCol>
                <a:gridCol w="3701606">
                  <a:extLst>
                    <a:ext uri="{9D8B030D-6E8A-4147-A177-3AD203B41FA5}">
                      <a16:colId xmlns:a16="http://schemas.microsoft.com/office/drawing/2014/main" val="32030884"/>
                    </a:ext>
                  </a:extLst>
                </a:gridCol>
              </a:tblGrid>
              <a:tr h="321562">
                <a:tc>
                  <a:txBody>
                    <a:bodyPr/>
                    <a:lstStyle/>
                    <a:p>
                      <a:r>
                        <a:rPr lang="en-NZ" sz="1400">
                          <a:latin typeface="Roboto" panose="02000000000000000000" pitchFamily="2" charset="0"/>
                          <a:ea typeface="Roboto" panose="02000000000000000000" pitchFamily="2" charset="0"/>
                          <a:cs typeface="Roboto" panose="02000000000000000000" pitchFamily="2" charset="0"/>
                        </a:rPr>
                        <a:t>Step </a:t>
                      </a:r>
                    </a:p>
                  </a:txBody>
                  <a:tcPr>
                    <a:solidFill>
                      <a:srgbClr val="5C991F"/>
                    </a:solidFill>
                  </a:tcPr>
                </a:tc>
                <a:tc>
                  <a:txBody>
                    <a:bodyPr/>
                    <a:lstStyle/>
                    <a:p>
                      <a:r>
                        <a:rPr lang="en-NZ" sz="1400">
                          <a:latin typeface="Roboto" panose="02000000000000000000" pitchFamily="2" charset="0"/>
                          <a:ea typeface="Roboto" panose="02000000000000000000" pitchFamily="2" charset="0"/>
                          <a:cs typeface="Roboto" panose="02000000000000000000" pitchFamily="2" charset="0"/>
                        </a:rPr>
                        <a:t>Action</a:t>
                      </a:r>
                    </a:p>
                  </a:txBody>
                  <a:tcPr>
                    <a:solidFill>
                      <a:srgbClr val="5C991F"/>
                    </a:solidFill>
                  </a:tcPr>
                </a:tc>
                <a:tc>
                  <a:txBody>
                    <a:bodyPr/>
                    <a:lstStyle/>
                    <a:p>
                      <a:r>
                        <a:rPr lang="en-NZ" sz="1400">
                          <a:latin typeface="Roboto" panose="02000000000000000000" pitchFamily="2" charset="0"/>
                          <a:ea typeface="Roboto" panose="02000000000000000000" pitchFamily="2" charset="0"/>
                          <a:cs typeface="Roboto" panose="02000000000000000000" pitchFamily="2" charset="0"/>
                        </a:rPr>
                        <a:t>Description</a:t>
                      </a:r>
                    </a:p>
                  </a:txBody>
                  <a:tcPr>
                    <a:solidFill>
                      <a:srgbClr val="5C991F"/>
                    </a:solidFill>
                  </a:tcPr>
                </a:tc>
                <a:tc>
                  <a:txBody>
                    <a:bodyPr/>
                    <a:lstStyle/>
                    <a:p>
                      <a:r>
                        <a:rPr lang="en-NZ" sz="1400">
                          <a:latin typeface="Roboto" panose="02000000000000000000" pitchFamily="2" charset="0"/>
                          <a:ea typeface="Roboto" panose="02000000000000000000" pitchFamily="2" charset="0"/>
                          <a:cs typeface="Roboto" panose="02000000000000000000" pitchFamily="2" charset="0"/>
                        </a:rPr>
                        <a:t>System</a:t>
                      </a:r>
                    </a:p>
                  </a:txBody>
                  <a:tcPr>
                    <a:solidFill>
                      <a:srgbClr val="5C991F"/>
                    </a:solidFill>
                  </a:tcPr>
                </a:tc>
                <a:extLst>
                  <a:ext uri="{0D108BD9-81ED-4DB2-BD59-A6C34878D82A}">
                    <a16:rowId xmlns:a16="http://schemas.microsoft.com/office/drawing/2014/main" val="2993757188"/>
                  </a:ext>
                </a:extLst>
              </a:tr>
              <a:tr h="813787">
                <a:tc>
                  <a:txBody>
                    <a:bodyPr/>
                    <a:lstStyle/>
                    <a:p>
                      <a:pPr algn="l">
                        <a:lnSpc>
                          <a:spcPct val="120000"/>
                        </a:lnSpc>
                        <a:spcAft>
                          <a:spcPts val="600"/>
                        </a:spcAft>
                        <a:buNone/>
                      </a:pPr>
                      <a:r>
                        <a:rPr lang="en-NZ" sz="1300" b="1">
                          <a:solidFill>
                            <a:schemeClr val="tx1"/>
                          </a:solidFill>
                          <a:effectLst/>
                          <a:latin typeface="Roboto" panose="02000000000000000000" pitchFamily="2" charset="0"/>
                          <a:ea typeface="Roboto" panose="02000000000000000000" pitchFamily="2" charset="0"/>
                          <a:cs typeface="Roboto" panose="02000000000000000000" pitchFamily="2" charset="0"/>
                        </a:rPr>
                        <a:t>16</a:t>
                      </a:r>
                    </a:p>
                  </a:txBody>
                  <a:tcPr marL="45720" marR="45720"/>
                </a:tc>
                <a:tc>
                  <a:txBody>
                    <a:bodyPr/>
                    <a:lstStyle/>
                    <a:p>
                      <a:pPr>
                        <a:lnSpc>
                          <a:spcPct val="120000"/>
                        </a:lnSpc>
                        <a:spcAft>
                          <a:spcPts val="600"/>
                        </a:spcAft>
                        <a:buNone/>
                      </a:pPr>
                      <a:r>
                        <a:rPr lang="en-NZ" sz="1300" b="1">
                          <a:solidFill>
                            <a:schemeClr val="tx1"/>
                          </a:solidFill>
                          <a:effectLst/>
                          <a:latin typeface="Roboto" panose="02000000000000000000" pitchFamily="2" charset="0"/>
                          <a:ea typeface="Roboto" panose="02000000000000000000" pitchFamily="2" charset="0"/>
                          <a:cs typeface="Roboto" panose="02000000000000000000" pitchFamily="2" charset="0"/>
                        </a:rPr>
                        <a:t>Review proposed supports against indicative range</a:t>
                      </a:r>
                    </a:p>
                  </a:txBody>
                  <a:tcPr marL="45720" marR="45720"/>
                </a:tc>
                <a:tc>
                  <a:txBody>
                    <a:bodyPr/>
                    <a:lstStyle/>
                    <a:p>
                      <a:pPr>
                        <a:lnSpc>
                          <a:spcPct val="120000"/>
                        </a:lnSpc>
                        <a:spcAft>
                          <a:spcPts val="600"/>
                        </a:spcAft>
                        <a:buNone/>
                      </a:pPr>
                      <a:r>
                        <a:rPr lang="en-NZ" sz="1300">
                          <a:solidFill>
                            <a:schemeClr val="tx1"/>
                          </a:solidFill>
                          <a:effectLst/>
                          <a:latin typeface="Roboto" panose="02000000000000000000" pitchFamily="2" charset="0"/>
                          <a:ea typeface="Roboto" panose="02000000000000000000" pitchFamily="2" charset="0"/>
                          <a:cs typeface="Roboto" panose="02000000000000000000" pitchFamily="2" charset="0"/>
                        </a:rPr>
                        <a:t>The coordinator will align the plan based on the pre-determined indicative range and document this within the web application (updating previous processes).</a:t>
                      </a:r>
                    </a:p>
                  </a:txBody>
                  <a:tcPr marL="45720" marR="45720"/>
                </a:tc>
                <a:tc>
                  <a: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lang="en-NZ" sz="1300" b="1">
                          <a:solidFill>
                            <a:schemeClr val="tx1"/>
                          </a:solidFill>
                          <a:effectLst/>
                          <a:latin typeface="Roboto" panose="02000000000000000000" pitchFamily="2" charset="0"/>
                          <a:ea typeface="Roboto" panose="02000000000000000000" pitchFamily="2" charset="0"/>
                          <a:cs typeface="Roboto" panose="02000000000000000000" pitchFamily="2" charset="0"/>
                        </a:rPr>
                        <a:t>WebApp: </a:t>
                      </a:r>
                      <a:r>
                        <a:rPr lang="en-NZ" sz="1300" b="0">
                          <a:solidFill>
                            <a:schemeClr val="tx1"/>
                          </a:solidFill>
                          <a:effectLst/>
                          <a:latin typeface="Roboto" panose="02000000000000000000" pitchFamily="2" charset="0"/>
                          <a:ea typeface="Roboto" panose="02000000000000000000" pitchFamily="2" charset="0"/>
                          <a:cs typeface="Roboto" panose="02000000000000000000" pitchFamily="2" charset="0"/>
                        </a:rPr>
                        <a:t>Validating supports fit within indicative range budget.</a:t>
                      </a:r>
                    </a:p>
                  </a:txBody>
                  <a:tcPr marL="45720" marR="45720"/>
                </a:tc>
                <a:extLst>
                  <a:ext uri="{0D108BD9-81ED-4DB2-BD59-A6C34878D82A}">
                    <a16:rowId xmlns:a16="http://schemas.microsoft.com/office/drawing/2014/main" val="1222617304"/>
                  </a:ext>
                </a:extLst>
              </a:tr>
              <a:tr h="631043">
                <a:tc>
                  <a:txBody>
                    <a:bodyPr/>
                    <a:lstStyle/>
                    <a:p>
                      <a:pPr algn="l">
                        <a:lnSpc>
                          <a:spcPct val="120000"/>
                        </a:lnSpc>
                        <a:spcAft>
                          <a:spcPts val="600"/>
                        </a:spcAft>
                        <a:buNone/>
                      </a:pPr>
                      <a:r>
                        <a:rPr lang="en-NZ" sz="1300" b="1">
                          <a:solidFill>
                            <a:schemeClr val="tx1"/>
                          </a:solidFill>
                          <a:effectLst/>
                          <a:latin typeface="Roboto" panose="02000000000000000000" pitchFamily="2" charset="0"/>
                          <a:ea typeface="Roboto" panose="02000000000000000000" pitchFamily="2" charset="0"/>
                          <a:cs typeface="Roboto" panose="02000000000000000000" pitchFamily="2" charset="0"/>
                        </a:rPr>
                        <a:t>17</a:t>
                      </a:r>
                    </a:p>
                  </a:txBody>
                  <a:tcPr marL="45720" marR="45720"/>
                </a:tc>
                <a:tc>
                  <a:txBody>
                    <a:bodyPr/>
                    <a:lstStyle/>
                    <a:p>
                      <a:pPr>
                        <a:lnSpc>
                          <a:spcPct val="120000"/>
                        </a:lnSpc>
                        <a:spcAft>
                          <a:spcPts val="600"/>
                        </a:spcAft>
                        <a:buNone/>
                      </a:pPr>
                      <a:r>
                        <a:rPr lang="en-NZ" sz="1300" b="1">
                          <a:solidFill>
                            <a:schemeClr val="tx1"/>
                          </a:solidFill>
                          <a:effectLst/>
                          <a:latin typeface="Roboto" panose="02000000000000000000" pitchFamily="2" charset="0"/>
                          <a:ea typeface="Roboto" panose="02000000000000000000" pitchFamily="2" charset="0"/>
                          <a:cs typeface="Roboto" panose="02000000000000000000" pitchFamily="2" charset="0"/>
                        </a:rPr>
                        <a:t>Confirm My DSS Funding Plan</a:t>
                      </a:r>
                    </a:p>
                  </a:txBody>
                  <a:tcPr marL="45720" marR="45720"/>
                </a:tc>
                <a:tc>
                  <a:txBody>
                    <a:bodyPr/>
                    <a:lstStyle/>
                    <a:p>
                      <a:pPr>
                        <a:lnSpc>
                          <a:spcPct val="120000"/>
                        </a:lnSpc>
                        <a:spcAft>
                          <a:spcPts val="600"/>
                        </a:spcAft>
                        <a:buNone/>
                      </a:pPr>
                      <a:r>
                        <a:rPr lang="en-NZ" sz="1300">
                          <a:solidFill>
                            <a:schemeClr val="tx1"/>
                          </a:solidFill>
                          <a:effectLst/>
                          <a:latin typeface="Roboto" panose="02000000000000000000" pitchFamily="2" charset="0"/>
                          <a:ea typeface="Roboto" panose="02000000000000000000" pitchFamily="2" charset="0"/>
                          <a:cs typeface="Roboto" panose="02000000000000000000" pitchFamily="2" charset="0"/>
                        </a:rPr>
                        <a:t>The plan is then downloaded and shared with the disabled person for their reference.</a:t>
                      </a:r>
                    </a:p>
                  </a:txBody>
                  <a:tcPr marL="45720" marR="45720"/>
                </a:tc>
                <a:tc>
                  <a:txBody>
                    <a:bodyPr/>
                    <a:lstStyle/>
                    <a:p>
                      <a:pPr>
                        <a:lnSpc>
                          <a:spcPct val="120000"/>
                        </a:lnSpc>
                        <a:spcAft>
                          <a:spcPts val="600"/>
                        </a:spcAft>
                        <a:buNone/>
                      </a:pPr>
                      <a:r>
                        <a:rPr lang="en-NZ" sz="1300" b="1">
                          <a:solidFill>
                            <a:schemeClr val="tx1"/>
                          </a:solidFill>
                          <a:effectLst/>
                          <a:latin typeface="Roboto" panose="02000000000000000000" pitchFamily="2" charset="0"/>
                          <a:ea typeface="Roboto" panose="02000000000000000000" pitchFamily="2" charset="0"/>
                          <a:cs typeface="Roboto" panose="02000000000000000000" pitchFamily="2" charset="0"/>
                        </a:rPr>
                        <a:t>WebApp: </a:t>
                      </a:r>
                      <a:r>
                        <a:rPr lang="en-NZ" sz="1300" b="0">
                          <a:solidFill>
                            <a:schemeClr val="tx1"/>
                          </a:solidFill>
                          <a:effectLst/>
                          <a:latin typeface="Roboto" panose="02000000000000000000" pitchFamily="2" charset="0"/>
                          <a:ea typeface="Roboto" panose="02000000000000000000" pitchFamily="2" charset="0"/>
                          <a:cs typeface="Roboto" panose="02000000000000000000" pitchFamily="2" charset="0"/>
                        </a:rPr>
                        <a:t>Exports funding plan to share with the disabled person.</a:t>
                      </a:r>
                    </a:p>
                  </a:txBody>
                  <a:tcPr marL="45720" marR="45720"/>
                </a:tc>
                <a:extLst>
                  <a:ext uri="{0D108BD9-81ED-4DB2-BD59-A6C34878D82A}">
                    <a16:rowId xmlns:a16="http://schemas.microsoft.com/office/drawing/2014/main" val="3033818065"/>
                  </a:ext>
                </a:extLst>
              </a:tr>
              <a:tr h="1603396">
                <a:tc>
                  <a:txBody>
                    <a:bodyPr/>
                    <a:lstStyle/>
                    <a:p>
                      <a:pPr algn="l">
                        <a:lnSpc>
                          <a:spcPct val="120000"/>
                        </a:lnSpc>
                        <a:spcAft>
                          <a:spcPts val="600"/>
                        </a:spcAft>
                        <a:buNone/>
                      </a:pPr>
                      <a:r>
                        <a:rPr lang="en-NZ" sz="1300" b="1">
                          <a:solidFill>
                            <a:schemeClr val="tx1"/>
                          </a:solidFill>
                          <a:effectLst/>
                          <a:latin typeface="Roboto" panose="02000000000000000000" pitchFamily="2" charset="0"/>
                          <a:ea typeface="Roboto" panose="02000000000000000000" pitchFamily="2" charset="0"/>
                          <a:cs typeface="Roboto" panose="02000000000000000000" pitchFamily="2" charset="0"/>
                        </a:rPr>
                        <a:t>18</a:t>
                      </a:r>
                    </a:p>
                  </a:txBody>
                  <a:tcPr marL="45720" marR="45720"/>
                </a:tc>
                <a:tc>
                  <a:txBody>
                    <a:bodyPr/>
                    <a:lstStyle/>
                    <a:p>
                      <a:pPr>
                        <a:lnSpc>
                          <a:spcPct val="120000"/>
                        </a:lnSpc>
                        <a:spcAft>
                          <a:spcPts val="600"/>
                        </a:spcAft>
                        <a:buNone/>
                      </a:pPr>
                      <a:r>
                        <a:rPr lang="en-NZ" sz="1300" b="1">
                          <a:solidFill>
                            <a:schemeClr val="tx1"/>
                          </a:solidFill>
                          <a:effectLst/>
                          <a:latin typeface="Roboto" panose="02000000000000000000" pitchFamily="2" charset="0"/>
                          <a:ea typeface="Roboto" panose="02000000000000000000" pitchFamily="2" charset="0"/>
                          <a:cs typeface="Roboto" panose="02000000000000000000" pitchFamily="2" charset="0"/>
                        </a:rPr>
                        <a:t>Complete Service Coordination in </a:t>
                      </a:r>
                      <a:r>
                        <a:rPr lang="en-NZ" sz="1300" b="1" kern="1200">
                          <a:solidFill>
                            <a:schemeClr val="tx1"/>
                          </a:solidFill>
                          <a:effectLst/>
                          <a:latin typeface="Roboto" panose="02000000000000000000" pitchFamily="2" charset="0"/>
                          <a:ea typeface="Roboto" panose="02000000000000000000" pitchFamily="2" charset="0"/>
                          <a:cs typeface="Roboto" panose="02000000000000000000" pitchFamily="2" charset="0"/>
                        </a:rPr>
                        <a:t>Socrates</a:t>
                      </a:r>
                    </a:p>
                  </a:txBody>
                  <a:tcPr marL="45720" marR="45720"/>
                </a:tc>
                <a:tc>
                  <a:txBody>
                    <a:bodyPr/>
                    <a:lstStyle/>
                    <a:p>
                      <a:pPr>
                        <a:lnSpc>
                          <a:spcPct val="120000"/>
                        </a:lnSpc>
                        <a:spcAft>
                          <a:spcPts val="600"/>
                        </a:spcAft>
                        <a:buNone/>
                      </a:pPr>
                      <a:r>
                        <a:rPr lang="en-NZ" sz="1300">
                          <a:solidFill>
                            <a:schemeClr val="tx1"/>
                          </a:solidFill>
                          <a:effectLst/>
                          <a:latin typeface="Roboto" panose="02000000000000000000" pitchFamily="2" charset="0"/>
                          <a:ea typeface="Roboto" panose="02000000000000000000" pitchFamily="2" charset="0"/>
                          <a:cs typeface="Roboto" panose="02000000000000000000" pitchFamily="2" charset="0"/>
                        </a:rPr>
                        <a:t>The service coordinator will complete key information screen and assigns services for the disabled person.</a:t>
                      </a:r>
                    </a:p>
                    <a:p>
                      <a:pPr>
                        <a:lnSpc>
                          <a:spcPct val="120000"/>
                        </a:lnSpc>
                        <a:spcAft>
                          <a:spcPts val="600"/>
                        </a:spcAft>
                        <a:buNone/>
                      </a:pPr>
                      <a:r>
                        <a:rPr lang="en-NZ" sz="1300">
                          <a:solidFill>
                            <a:schemeClr val="tx1"/>
                          </a:solidFill>
                          <a:effectLst/>
                          <a:latin typeface="Roboto" panose="02000000000000000000" pitchFamily="2" charset="0"/>
                          <a:ea typeface="Roboto" panose="02000000000000000000" pitchFamily="2" charset="0"/>
                          <a:cs typeface="Roboto" panose="02000000000000000000" pitchFamily="2" charset="0"/>
                        </a:rPr>
                        <a:t>The disabled person, </a:t>
                      </a:r>
                      <a:r>
                        <a:rPr lang="en-NZ" sz="1300" b="0">
                          <a:solidFill>
                            <a:schemeClr val="tx1"/>
                          </a:solidFill>
                          <a:effectLst/>
                          <a:latin typeface="Roboto" panose="02000000000000000000" pitchFamily="2" charset="0"/>
                          <a:ea typeface="Roboto" panose="02000000000000000000" pitchFamily="2" charset="0"/>
                          <a:cs typeface="Roboto" panose="02000000000000000000" pitchFamily="2" charset="0"/>
                        </a:rPr>
                        <a:t>whānau or carer </a:t>
                      </a:r>
                      <a:r>
                        <a:rPr lang="en-NZ" sz="1300">
                          <a:solidFill>
                            <a:schemeClr val="tx1"/>
                          </a:solidFill>
                          <a:effectLst/>
                          <a:latin typeface="Roboto" panose="02000000000000000000" pitchFamily="2" charset="0"/>
                          <a:ea typeface="Roboto" panose="02000000000000000000" pitchFamily="2" charset="0"/>
                          <a:cs typeface="Roboto" panose="02000000000000000000" pitchFamily="2" charset="0"/>
                        </a:rPr>
                        <a:t>chooses one or more service providers depending on the Support Package and notifies Service Coordination (NASC).</a:t>
                      </a:r>
                    </a:p>
                    <a:p>
                      <a:pPr>
                        <a:lnSpc>
                          <a:spcPct val="120000"/>
                        </a:lnSpc>
                        <a:spcAft>
                          <a:spcPts val="600"/>
                        </a:spcAft>
                        <a:buNone/>
                      </a:pPr>
                      <a:r>
                        <a:rPr lang="en-NZ" sz="1300">
                          <a:solidFill>
                            <a:schemeClr val="tx1"/>
                          </a:solidFill>
                          <a:effectLst/>
                          <a:latin typeface="Roboto" panose="02000000000000000000" pitchFamily="2" charset="0"/>
                          <a:ea typeface="Roboto" panose="02000000000000000000" pitchFamily="2" charset="0"/>
                          <a:cs typeface="Roboto" panose="02000000000000000000" pitchFamily="2" charset="0"/>
                        </a:rPr>
                        <a:t>Service Coordination give authority to Service Provider/s to deliver the service via SOCRATES, then send referral/s to Service Provider/s.</a:t>
                      </a:r>
                    </a:p>
                  </a:txBody>
                  <a:tcPr marL="45720" marR="45720"/>
                </a:tc>
                <a:tc>
                  <a:txBody>
                    <a:bodyPr/>
                    <a:lstStyle/>
                    <a:p>
                      <a:pPr>
                        <a:lnSpc>
                          <a:spcPct val="120000"/>
                        </a:lnSpc>
                        <a:spcAft>
                          <a:spcPts val="0"/>
                        </a:spcAft>
                        <a:buNone/>
                      </a:pPr>
                      <a:r>
                        <a:rPr lang="en-NZ" sz="1300" b="1">
                          <a:solidFill>
                            <a:schemeClr val="tx1"/>
                          </a:solidFill>
                          <a:effectLst/>
                          <a:latin typeface="Roboto" panose="02000000000000000000" pitchFamily="2" charset="0"/>
                          <a:ea typeface="Roboto" panose="02000000000000000000" pitchFamily="2" charset="0"/>
                          <a:cs typeface="Roboto" panose="02000000000000000000" pitchFamily="2" charset="0"/>
                        </a:rPr>
                        <a:t>Socrates: </a:t>
                      </a:r>
                      <a:r>
                        <a:rPr lang="en-NZ" sz="1300" b="0">
                          <a:solidFill>
                            <a:schemeClr val="tx1"/>
                          </a:solidFill>
                          <a:effectLst/>
                          <a:latin typeface="Roboto" panose="02000000000000000000" pitchFamily="2" charset="0"/>
                          <a:ea typeface="Roboto" panose="02000000000000000000" pitchFamily="2" charset="0"/>
                          <a:cs typeface="Roboto" panose="02000000000000000000" pitchFamily="2" charset="0"/>
                        </a:rPr>
                        <a:t>Service Coordination completed </a:t>
                      </a:r>
                    </a:p>
                    <a:p>
                      <a:pPr>
                        <a:lnSpc>
                          <a:spcPct val="120000"/>
                        </a:lnSpc>
                        <a:spcAft>
                          <a:spcPts val="0"/>
                        </a:spcAft>
                        <a:buNone/>
                      </a:pPr>
                      <a:r>
                        <a:rPr lang="en-NZ" sz="1300" b="0">
                          <a:solidFill>
                            <a:schemeClr val="tx1"/>
                          </a:solidFill>
                          <a:effectLst/>
                          <a:latin typeface="Roboto" panose="02000000000000000000" pitchFamily="2" charset="0"/>
                          <a:ea typeface="Roboto" panose="02000000000000000000" pitchFamily="2" charset="0"/>
                          <a:cs typeface="Roboto" panose="02000000000000000000" pitchFamily="2" charset="0"/>
                        </a:rPr>
                        <a:t>New Fields:</a:t>
                      </a:r>
                    </a:p>
                    <a:p>
                      <a:pPr>
                        <a:lnSpc>
                          <a:spcPct val="120000"/>
                        </a:lnSpc>
                        <a:spcAft>
                          <a:spcPts val="0"/>
                        </a:spcAft>
                        <a:buNone/>
                      </a:pPr>
                      <a:r>
                        <a:rPr lang="en-NZ" sz="1300" b="0">
                          <a:solidFill>
                            <a:schemeClr val="tx1"/>
                          </a:solidFill>
                          <a:effectLst/>
                          <a:latin typeface="Roboto" panose="02000000000000000000" pitchFamily="2" charset="0"/>
                          <a:ea typeface="Roboto" panose="02000000000000000000" pitchFamily="2" charset="0"/>
                          <a:cs typeface="Roboto" panose="02000000000000000000" pitchFamily="2" charset="0"/>
                        </a:rPr>
                        <a:t>-	Indicative range</a:t>
                      </a:r>
                    </a:p>
                    <a:p>
                      <a:pPr>
                        <a:lnSpc>
                          <a:spcPct val="120000"/>
                        </a:lnSpc>
                        <a:spcAft>
                          <a:spcPts val="0"/>
                        </a:spcAft>
                        <a:buNone/>
                      </a:pPr>
                      <a:r>
                        <a:rPr lang="en-NZ" sz="1300" b="0">
                          <a:solidFill>
                            <a:schemeClr val="tx1"/>
                          </a:solidFill>
                          <a:effectLst/>
                          <a:latin typeface="Roboto" panose="02000000000000000000" pitchFamily="2" charset="0"/>
                          <a:ea typeface="Roboto" panose="02000000000000000000" pitchFamily="2" charset="0"/>
                          <a:cs typeface="Roboto" panose="02000000000000000000" pitchFamily="2" charset="0"/>
                        </a:rPr>
                        <a:t>-	Host Tier</a:t>
                      </a:r>
                    </a:p>
                    <a:p>
                      <a:pPr>
                        <a:lnSpc>
                          <a:spcPct val="120000"/>
                        </a:lnSpc>
                        <a:spcAft>
                          <a:spcPts val="0"/>
                        </a:spcAft>
                        <a:buNone/>
                      </a:pPr>
                      <a:r>
                        <a:rPr lang="en-NZ" sz="1300" b="0">
                          <a:solidFill>
                            <a:schemeClr val="tx1"/>
                          </a:solidFill>
                          <a:effectLst/>
                          <a:latin typeface="Roboto" panose="02000000000000000000" pitchFamily="2" charset="0"/>
                          <a:ea typeface="Roboto" panose="02000000000000000000" pitchFamily="2" charset="0"/>
                          <a:cs typeface="Roboto" panose="02000000000000000000" pitchFamily="2" charset="0"/>
                        </a:rPr>
                        <a:t>Fields no longer updated:</a:t>
                      </a:r>
                    </a:p>
                    <a:p>
                      <a:pPr>
                        <a:lnSpc>
                          <a:spcPct val="120000"/>
                        </a:lnSpc>
                        <a:spcAft>
                          <a:spcPts val="0"/>
                        </a:spcAft>
                        <a:buNone/>
                      </a:pPr>
                      <a:r>
                        <a:rPr lang="en-NZ" sz="1300" b="0">
                          <a:solidFill>
                            <a:schemeClr val="tx1"/>
                          </a:solidFill>
                          <a:effectLst/>
                          <a:latin typeface="Roboto" panose="02000000000000000000" pitchFamily="2" charset="0"/>
                          <a:ea typeface="Roboto" panose="02000000000000000000" pitchFamily="2" charset="0"/>
                          <a:cs typeface="Roboto" panose="02000000000000000000" pitchFamily="2" charset="0"/>
                        </a:rPr>
                        <a:t>-	SPA Level</a:t>
                      </a:r>
                    </a:p>
                    <a:p>
                      <a:pPr>
                        <a:lnSpc>
                          <a:spcPct val="120000"/>
                        </a:lnSpc>
                        <a:spcAft>
                          <a:spcPts val="0"/>
                        </a:spcAft>
                        <a:buNone/>
                      </a:pPr>
                      <a:r>
                        <a:rPr lang="en-NZ" sz="1300" b="0">
                          <a:solidFill>
                            <a:schemeClr val="tx1"/>
                          </a:solidFill>
                          <a:effectLst/>
                          <a:latin typeface="Roboto" panose="02000000000000000000" pitchFamily="2" charset="0"/>
                          <a:ea typeface="Roboto" panose="02000000000000000000" pitchFamily="2" charset="0"/>
                          <a:cs typeface="Roboto" panose="02000000000000000000" pitchFamily="2" charset="0"/>
                        </a:rPr>
                        <a:t>-	Spa Age Group</a:t>
                      </a:r>
                    </a:p>
                    <a:p>
                      <a:pPr>
                        <a:lnSpc>
                          <a:spcPct val="120000"/>
                        </a:lnSpc>
                        <a:spcAft>
                          <a:spcPts val="0"/>
                        </a:spcAft>
                        <a:buNone/>
                      </a:pPr>
                      <a:r>
                        <a:rPr lang="en-NZ" sz="1300" b="0">
                          <a:solidFill>
                            <a:schemeClr val="tx1"/>
                          </a:solidFill>
                          <a:effectLst/>
                          <a:latin typeface="Roboto" panose="02000000000000000000" pitchFamily="2" charset="0"/>
                          <a:ea typeface="Roboto" panose="02000000000000000000" pitchFamily="2" charset="0"/>
                          <a:cs typeface="Roboto" panose="02000000000000000000" pitchFamily="2" charset="0"/>
                        </a:rPr>
                        <a:t>-	Disability Support Level </a:t>
                      </a:r>
                    </a:p>
                    <a:p>
                      <a:pPr>
                        <a:lnSpc>
                          <a:spcPct val="120000"/>
                        </a:lnSpc>
                        <a:spcAft>
                          <a:spcPts val="0"/>
                        </a:spcAft>
                        <a:buNone/>
                      </a:pPr>
                      <a:r>
                        <a:rPr lang="en-NZ" sz="1300" b="0">
                          <a:solidFill>
                            <a:schemeClr val="tx1"/>
                          </a:solidFill>
                          <a:effectLst/>
                          <a:latin typeface="Roboto" panose="02000000000000000000" pitchFamily="2" charset="0"/>
                          <a:ea typeface="Roboto" panose="02000000000000000000" pitchFamily="2" charset="0"/>
                          <a:cs typeface="Roboto" panose="02000000000000000000" pitchFamily="2" charset="0"/>
                        </a:rPr>
                        <a:t>Service allocated to provider.</a:t>
                      </a:r>
                    </a:p>
                    <a:p>
                      <a:pPr>
                        <a:lnSpc>
                          <a:spcPct val="120000"/>
                        </a:lnSpc>
                        <a:spcAft>
                          <a:spcPts val="0"/>
                        </a:spcAft>
                        <a:buNone/>
                      </a:pPr>
                      <a:r>
                        <a:rPr lang="en-NZ" sz="1300" b="1">
                          <a:solidFill>
                            <a:schemeClr val="tx1"/>
                          </a:solidFill>
                          <a:effectLst/>
                          <a:latin typeface="Roboto" panose="02000000000000000000" pitchFamily="2" charset="0"/>
                          <a:ea typeface="Roboto" panose="02000000000000000000" pitchFamily="2" charset="0"/>
                          <a:cs typeface="Roboto" panose="02000000000000000000" pitchFamily="2" charset="0"/>
                        </a:rPr>
                        <a:t>CCPS: </a:t>
                      </a:r>
                      <a:r>
                        <a:rPr lang="en-NZ" sz="1300" b="0">
                          <a:solidFill>
                            <a:schemeClr val="tx1"/>
                          </a:solidFill>
                          <a:effectLst/>
                          <a:latin typeface="Roboto" panose="02000000000000000000" pitchFamily="2" charset="0"/>
                          <a:ea typeface="Roboto" panose="02000000000000000000" pitchFamily="2" charset="0"/>
                          <a:cs typeface="Roboto" panose="02000000000000000000" pitchFamily="2" charset="0"/>
                        </a:rPr>
                        <a:t>Receives eligibility per provider for client funding.</a:t>
                      </a:r>
                    </a:p>
                  </a:txBody>
                  <a:tcPr marL="45720" marR="45720"/>
                </a:tc>
                <a:extLst>
                  <a:ext uri="{0D108BD9-81ED-4DB2-BD59-A6C34878D82A}">
                    <a16:rowId xmlns:a16="http://schemas.microsoft.com/office/drawing/2014/main" val="3535153355"/>
                  </a:ext>
                </a:extLst>
              </a:tr>
            </a:tbl>
          </a:graphicData>
        </a:graphic>
      </p:graphicFrame>
    </p:spTree>
    <p:extLst>
      <p:ext uri="{BB962C8B-B14F-4D97-AF65-F5344CB8AC3E}">
        <p14:creationId xmlns:p14="http://schemas.microsoft.com/office/powerpoint/2010/main" val="1103462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2FAB5-726D-7FA2-B263-7572EDC734C5}"/>
              </a:ext>
            </a:extLst>
          </p:cNvPr>
          <p:cNvSpPr>
            <a:spLocks noGrp="1"/>
          </p:cNvSpPr>
          <p:nvPr>
            <p:ph type="title"/>
          </p:nvPr>
        </p:nvSpPr>
        <p:spPr/>
        <p:txBody>
          <a:bodyPr/>
          <a:lstStyle/>
          <a:p>
            <a:r>
              <a:rPr lang="en-NZ"/>
              <a:t>Transformation goals through AAFF</a:t>
            </a:r>
          </a:p>
        </p:txBody>
      </p:sp>
      <p:sp>
        <p:nvSpPr>
          <p:cNvPr id="3" name="Content Placeholder 2">
            <a:extLst>
              <a:ext uri="{FF2B5EF4-FFF2-40B4-BE49-F238E27FC236}">
                <a16:creationId xmlns:a16="http://schemas.microsoft.com/office/drawing/2014/main" id="{DC0C7866-12D9-87EA-16FC-6FC7CF045AB0}"/>
              </a:ext>
            </a:extLst>
          </p:cNvPr>
          <p:cNvSpPr>
            <a:spLocks noGrp="1"/>
          </p:cNvSpPr>
          <p:nvPr>
            <p:ph idx="1"/>
          </p:nvPr>
        </p:nvSpPr>
        <p:spPr>
          <a:xfrm>
            <a:off x="1069588" y="1397380"/>
            <a:ext cx="10787450" cy="921116"/>
          </a:xfrm>
        </p:spPr>
        <p:txBody>
          <a:bodyPr/>
          <a:lstStyle/>
          <a:p>
            <a:pPr marL="0" indent="0">
              <a:spcAft>
                <a:spcPts val="600"/>
              </a:spcAft>
              <a:buClr>
                <a:schemeClr val="accent1"/>
              </a:buClr>
              <a:buNone/>
            </a:pPr>
            <a:r>
              <a:rPr lang="en-NZ" sz="2800"/>
              <a:t>Stabilise DSS to ensure it can operate within the budget and minimise disruption to current services.  </a:t>
            </a:r>
          </a:p>
        </p:txBody>
      </p:sp>
      <p:grpSp>
        <p:nvGrpSpPr>
          <p:cNvPr id="4" name="Group 3">
            <a:extLst>
              <a:ext uri="{FF2B5EF4-FFF2-40B4-BE49-F238E27FC236}">
                <a16:creationId xmlns:a16="http://schemas.microsoft.com/office/drawing/2014/main" id="{73438E0D-8FBC-B42F-987A-997C5D48C442}"/>
              </a:ext>
            </a:extLst>
          </p:cNvPr>
          <p:cNvGrpSpPr/>
          <p:nvPr/>
        </p:nvGrpSpPr>
        <p:grpSpPr>
          <a:xfrm>
            <a:off x="432486" y="1642339"/>
            <a:ext cx="432000" cy="431198"/>
            <a:chOff x="0" y="503"/>
            <a:chExt cx="552984" cy="540959"/>
          </a:xfrm>
        </p:grpSpPr>
        <p:sp>
          <p:nvSpPr>
            <p:cNvPr id="5" name="Oval 4">
              <a:extLst>
                <a:ext uri="{FF2B5EF4-FFF2-40B4-BE49-F238E27FC236}">
                  <a16:creationId xmlns:a16="http://schemas.microsoft.com/office/drawing/2014/main" id="{BF7088DF-3570-AC0D-FBDD-917F8B666832}"/>
                </a:ext>
              </a:extLst>
            </p:cNvPr>
            <p:cNvSpPr/>
            <p:nvPr/>
          </p:nvSpPr>
          <p:spPr>
            <a:xfrm>
              <a:off x="0" y="503"/>
              <a:ext cx="552984" cy="540959"/>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pic>
          <p:nvPicPr>
            <p:cNvPr id="6" name="Graphic 14" descr="Map compass with solid fill">
              <a:extLst>
                <a:ext uri="{FF2B5EF4-FFF2-40B4-BE49-F238E27FC236}">
                  <a16:creationId xmlns:a16="http://schemas.microsoft.com/office/drawing/2014/main" id="{2814DBAE-1400-BA87-5EF1-DE45371899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18" y="1108"/>
              <a:ext cx="539750" cy="539750"/>
            </a:xfrm>
            <a:prstGeom prst="rect">
              <a:avLst/>
            </a:prstGeom>
          </p:spPr>
        </p:pic>
      </p:grpSp>
      <p:grpSp>
        <p:nvGrpSpPr>
          <p:cNvPr id="7" name="Group 6">
            <a:extLst>
              <a:ext uri="{FF2B5EF4-FFF2-40B4-BE49-F238E27FC236}">
                <a16:creationId xmlns:a16="http://schemas.microsoft.com/office/drawing/2014/main" id="{0AF851EA-6FEE-E7EC-73E6-C7309D511854}"/>
              </a:ext>
            </a:extLst>
          </p:cNvPr>
          <p:cNvGrpSpPr/>
          <p:nvPr/>
        </p:nvGrpSpPr>
        <p:grpSpPr>
          <a:xfrm>
            <a:off x="446706" y="2693872"/>
            <a:ext cx="432000" cy="432000"/>
            <a:chOff x="0" y="0"/>
            <a:chExt cx="552984" cy="541965"/>
          </a:xfrm>
        </p:grpSpPr>
        <p:sp>
          <p:nvSpPr>
            <p:cNvPr id="8" name="Oval 7">
              <a:extLst>
                <a:ext uri="{FF2B5EF4-FFF2-40B4-BE49-F238E27FC236}">
                  <a16:creationId xmlns:a16="http://schemas.microsoft.com/office/drawing/2014/main" id="{4C12E8A1-4A19-ED31-3042-DE479F684CBA}"/>
                </a:ext>
              </a:extLst>
            </p:cNvPr>
            <p:cNvSpPr/>
            <p:nvPr/>
          </p:nvSpPr>
          <p:spPr>
            <a:xfrm>
              <a:off x="0" y="0"/>
              <a:ext cx="552984" cy="540959"/>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pic>
          <p:nvPicPr>
            <p:cNvPr id="9" name="Graphic 14" descr="Map compass with solid fill">
              <a:extLst>
                <a:ext uri="{FF2B5EF4-FFF2-40B4-BE49-F238E27FC236}">
                  <a16:creationId xmlns:a16="http://schemas.microsoft.com/office/drawing/2014/main" id="{E8710F7C-AF59-2656-5ACB-D70F68D215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15" y="2215"/>
              <a:ext cx="539750" cy="539750"/>
            </a:xfrm>
            <a:prstGeom prst="rect">
              <a:avLst/>
            </a:prstGeom>
          </p:spPr>
        </p:pic>
      </p:grpSp>
      <p:grpSp>
        <p:nvGrpSpPr>
          <p:cNvPr id="10" name="Group 9">
            <a:extLst>
              <a:ext uri="{FF2B5EF4-FFF2-40B4-BE49-F238E27FC236}">
                <a16:creationId xmlns:a16="http://schemas.microsoft.com/office/drawing/2014/main" id="{43F4E233-8C16-E625-A5A6-0763BE113D0C}"/>
              </a:ext>
            </a:extLst>
          </p:cNvPr>
          <p:cNvGrpSpPr/>
          <p:nvPr/>
        </p:nvGrpSpPr>
        <p:grpSpPr>
          <a:xfrm>
            <a:off x="415216" y="3699284"/>
            <a:ext cx="432000" cy="432000"/>
            <a:chOff x="0" y="0"/>
            <a:chExt cx="552984" cy="541965"/>
          </a:xfrm>
        </p:grpSpPr>
        <p:sp>
          <p:nvSpPr>
            <p:cNvPr id="11" name="Oval 10">
              <a:extLst>
                <a:ext uri="{FF2B5EF4-FFF2-40B4-BE49-F238E27FC236}">
                  <a16:creationId xmlns:a16="http://schemas.microsoft.com/office/drawing/2014/main" id="{FEB57019-20C7-F187-8638-3488F045B232}"/>
                </a:ext>
              </a:extLst>
            </p:cNvPr>
            <p:cNvSpPr/>
            <p:nvPr/>
          </p:nvSpPr>
          <p:spPr>
            <a:xfrm>
              <a:off x="0" y="0"/>
              <a:ext cx="552984" cy="540959"/>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pic>
          <p:nvPicPr>
            <p:cNvPr id="12" name="Graphic 14" descr="Map compass with solid fill">
              <a:extLst>
                <a:ext uri="{FF2B5EF4-FFF2-40B4-BE49-F238E27FC236}">
                  <a16:creationId xmlns:a16="http://schemas.microsoft.com/office/drawing/2014/main" id="{8AEFA909-7E1C-7613-0815-7B99743696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15" y="2215"/>
              <a:ext cx="539750" cy="539750"/>
            </a:xfrm>
            <a:prstGeom prst="rect">
              <a:avLst/>
            </a:prstGeom>
          </p:spPr>
        </p:pic>
      </p:grpSp>
      <p:sp>
        <p:nvSpPr>
          <p:cNvPr id="15" name="TextBox 14">
            <a:extLst>
              <a:ext uri="{FF2B5EF4-FFF2-40B4-BE49-F238E27FC236}">
                <a16:creationId xmlns:a16="http://schemas.microsoft.com/office/drawing/2014/main" id="{D5A13444-4310-BD65-406F-8D17D14CEBB8}"/>
              </a:ext>
            </a:extLst>
          </p:cNvPr>
          <p:cNvSpPr txBox="1"/>
          <p:nvPr/>
        </p:nvSpPr>
        <p:spPr>
          <a:xfrm>
            <a:off x="1069588" y="3471322"/>
            <a:ext cx="10540885" cy="954107"/>
          </a:xfrm>
          <a:prstGeom prst="rect">
            <a:avLst/>
          </a:prstGeom>
          <a:noFill/>
        </p:spPr>
        <p:txBody>
          <a:bodyPr wrap="square">
            <a:spAutoFit/>
          </a:bodyPr>
          <a:lstStyle/>
          <a:p>
            <a:pPr>
              <a:spcBef>
                <a:spcPct val="20000"/>
              </a:spcBef>
              <a:spcAft>
                <a:spcPts val="600"/>
              </a:spcAft>
              <a:buClr>
                <a:schemeClr val="accent1"/>
              </a:buClr>
            </a:pPr>
            <a:r>
              <a:rPr lang="en-NZ" sz="2800">
                <a:latin typeface="+mj-lt"/>
                <a:ea typeface="Verdana" panose="020B0604030504040204" pitchFamily="34" charset="0"/>
              </a:rPr>
              <a:t>Provide a stable foundation for strengthening the disability support system over the longer term.</a:t>
            </a:r>
          </a:p>
        </p:txBody>
      </p:sp>
      <p:sp>
        <p:nvSpPr>
          <p:cNvPr id="17" name="TextBox 16">
            <a:extLst>
              <a:ext uri="{FF2B5EF4-FFF2-40B4-BE49-F238E27FC236}">
                <a16:creationId xmlns:a16="http://schemas.microsoft.com/office/drawing/2014/main" id="{06C91E1B-6960-0171-FC3B-07DC4491033B}"/>
              </a:ext>
            </a:extLst>
          </p:cNvPr>
          <p:cNvSpPr txBox="1"/>
          <p:nvPr/>
        </p:nvSpPr>
        <p:spPr>
          <a:xfrm>
            <a:off x="1069588" y="2432572"/>
            <a:ext cx="10540886" cy="954107"/>
          </a:xfrm>
          <a:prstGeom prst="rect">
            <a:avLst/>
          </a:prstGeom>
          <a:noFill/>
        </p:spPr>
        <p:txBody>
          <a:bodyPr wrap="square">
            <a:spAutoFit/>
          </a:bodyPr>
          <a:lstStyle/>
          <a:p>
            <a:pPr>
              <a:spcBef>
                <a:spcPct val="20000"/>
              </a:spcBef>
              <a:spcAft>
                <a:spcPts val="600"/>
              </a:spcAft>
              <a:buClr>
                <a:schemeClr val="accent1"/>
              </a:buClr>
            </a:pPr>
            <a:r>
              <a:rPr lang="en-NZ" sz="2800">
                <a:latin typeface="+mj-lt"/>
                <a:ea typeface="Verdana" panose="020B0604030504040204" pitchFamily="34" charset="0"/>
              </a:rPr>
              <a:t>Make targeted improvements to improve fairness, consistency, transparency and sustainability.</a:t>
            </a:r>
          </a:p>
        </p:txBody>
      </p:sp>
    </p:spTree>
    <p:extLst>
      <p:ext uri="{BB962C8B-B14F-4D97-AF65-F5344CB8AC3E}">
        <p14:creationId xmlns:p14="http://schemas.microsoft.com/office/powerpoint/2010/main" val="232540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p:bldP spid="1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B2B07-D25D-2FE0-83D2-F77BDE1320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3E07DB-2490-9AF5-DBD9-23CCBBBF53A8}"/>
              </a:ext>
            </a:extLst>
          </p:cNvPr>
          <p:cNvSpPr>
            <a:spLocks noGrp="1"/>
          </p:cNvSpPr>
          <p:nvPr>
            <p:ph type="title"/>
          </p:nvPr>
        </p:nvSpPr>
        <p:spPr/>
        <p:txBody>
          <a:bodyPr>
            <a:normAutofit fontScale="90000"/>
          </a:bodyPr>
          <a:lstStyle/>
          <a:p>
            <a:r>
              <a:rPr lang="en-NZ"/>
              <a:t>What is changing in February?</a:t>
            </a:r>
          </a:p>
        </p:txBody>
      </p:sp>
      <p:sp>
        <p:nvSpPr>
          <p:cNvPr id="4" name="Content Placeholder 2">
            <a:extLst>
              <a:ext uri="{FF2B5EF4-FFF2-40B4-BE49-F238E27FC236}">
                <a16:creationId xmlns:a16="http://schemas.microsoft.com/office/drawing/2014/main" id="{50B31625-62F2-3ACE-5495-B693F830DD8C}"/>
              </a:ext>
            </a:extLst>
          </p:cNvPr>
          <p:cNvSpPr txBox="1">
            <a:spLocks/>
          </p:cNvSpPr>
          <p:nvPr/>
        </p:nvSpPr>
        <p:spPr>
          <a:xfrm>
            <a:off x="239350" y="1203754"/>
            <a:ext cx="8232622" cy="4715516"/>
          </a:xfrm>
          <a:prstGeom prst="rect">
            <a:avLst/>
          </a:prstGeom>
        </p:spPr>
        <p:txBody>
          <a:bodyPr vert="horz" lIns="91440" tIns="45720" rIns="91440" bIns="45720" rtlCol="0">
            <a:normAutofit/>
          </a:bodyPr>
          <a:lstStyle>
            <a:lvl1pPr marL="228605" indent="-228605" algn="l" defTabSz="914418"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NZ" sz="2000">
                <a:latin typeface="Roboto" panose="02000000000000000000" pitchFamily="2" charset="0"/>
              </a:rPr>
              <a:t>Disabled people being supported will receive a personalised funding plan (‘My DSS Funding Plan’) with identified intent that will support them to plan and understand how they could utilise their DSS funding to meet their identified disability needs. </a:t>
            </a:r>
          </a:p>
          <a:p>
            <a:pPr>
              <a:spcAft>
                <a:spcPts val="1200"/>
              </a:spcAft>
            </a:pPr>
            <a:r>
              <a:rPr lang="en-NZ" sz="2000">
                <a:latin typeface="Roboto" panose="02000000000000000000" pitchFamily="2" charset="0"/>
                <a:ea typeface="Roboto" panose="02000000000000000000" pitchFamily="2" charset="0"/>
                <a:cs typeface="Roboto" panose="02000000000000000000" pitchFamily="2" charset="0"/>
              </a:rPr>
              <a:t>Following the assessment and allocation process, NASCs and EGL sites will work with the disabled person, their whānau or carer to create a funding plan that fits within the identified funding range. This may mean further conversation is required to prioritise some of the desired supports, services and purchases. </a:t>
            </a:r>
          </a:p>
          <a:p>
            <a:pPr>
              <a:spcAft>
                <a:spcPts val="1200"/>
              </a:spcAft>
            </a:pPr>
            <a:r>
              <a:rPr lang="en-NZ" sz="2000">
                <a:latin typeface="Roboto" panose="02000000000000000000" pitchFamily="2" charset="0"/>
              </a:rPr>
              <a:t>The funding plan is generated using needs assessment information and informed by a financial output indicative range for support services. </a:t>
            </a:r>
          </a:p>
          <a:p>
            <a:pPr marL="0" marR="0" lvl="0" indent="0" algn="l" defTabSz="914418" rtl="0" eaLnBrk="1" fontAlgn="auto" latinLnBrk="0" hangingPunct="1">
              <a:lnSpc>
                <a:spcPct val="90000"/>
              </a:lnSpc>
              <a:spcBef>
                <a:spcPts val="1000"/>
              </a:spcBef>
              <a:spcAft>
                <a:spcPts val="0"/>
              </a:spcAft>
              <a:buClrTx/>
              <a:buSzTx/>
              <a:buNone/>
              <a:tabLst/>
              <a:defRPr/>
            </a:pPr>
            <a:endParaRPr kumimoji="0" lang="en-NZ" sz="2000" b="0" i="0" u="none" strike="noStrike" kern="1200" cap="none" spc="0" normalizeH="0" baseline="0" noProof="0">
              <a:ln>
                <a:noFill/>
              </a:ln>
              <a:effectLst/>
              <a:uLnTx/>
              <a:uFillTx/>
              <a:latin typeface="Aptos Display" panose="02110004020202020204"/>
              <a:ea typeface="+mn-ea"/>
              <a:cs typeface="+mn-cs"/>
            </a:endParaRPr>
          </a:p>
        </p:txBody>
      </p:sp>
      <p:pic>
        <p:nvPicPr>
          <p:cNvPr id="5" name="Picture 2">
            <a:extLst>
              <a:ext uri="{FF2B5EF4-FFF2-40B4-BE49-F238E27FC236}">
                <a16:creationId xmlns:a16="http://schemas.microsoft.com/office/drawing/2014/main" id="{83C26A94-25D9-1269-D115-BD9443B2FD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4911" y="1703599"/>
            <a:ext cx="2266950" cy="3450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65704-E810-F495-FB25-59243DE134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FD26F7-FA85-CC26-0389-2D6BEBE501FA}"/>
              </a:ext>
            </a:extLst>
          </p:cNvPr>
          <p:cNvSpPr>
            <a:spLocks noGrp="1"/>
          </p:cNvSpPr>
          <p:nvPr>
            <p:ph type="title"/>
          </p:nvPr>
        </p:nvSpPr>
        <p:spPr/>
        <p:txBody>
          <a:bodyPr>
            <a:normAutofit fontScale="90000"/>
          </a:bodyPr>
          <a:lstStyle/>
          <a:p>
            <a:r>
              <a:rPr lang="en-NZ"/>
              <a:t>Why are we changing?</a:t>
            </a:r>
          </a:p>
        </p:txBody>
      </p:sp>
      <p:sp>
        <p:nvSpPr>
          <p:cNvPr id="3" name="Content Placeholder 2">
            <a:extLst>
              <a:ext uri="{FF2B5EF4-FFF2-40B4-BE49-F238E27FC236}">
                <a16:creationId xmlns:a16="http://schemas.microsoft.com/office/drawing/2014/main" id="{8AB23DB5-C111-E5E1-B9F4-F1D62A276A79}"/>
              </a:ext>
            </a:extLst>
          </p:cNvPr>
          <p:cNvSpPr>
            <a:spLocks noGrp="1"/>
          </p:cNvSpPr>
          <p:nvPr>
            <p:ph idx="1"/>
          </p:nvPr>
        </p:nvSpPr>
        <p:spPr>
          <a:xfrm>
            <a:off x="350874" y="1332201"/>
            <a:ext cx="11472826" cy="4715516"/>
          </a:xfrm>
        </p:spPr>
        <p:txBody>
          <a:bodyPr>
            <a:normAutofit/>
          </a:bodyPr>
          <a:lstStyle/>
          <a:p>
            <a:pPr>
              <a:lnSpc>
                <a:spcPct val="100000"/>
              </a:lnSpc>
              <a:spcAft>
                <a:spcPts val="1800"/>
              </a:spcAft>
              <a:buClr>
                <a:srgbClr val="5C991F"/>
              </a:buClr>
              <a:buFont typeface="Wingdings" panose="05000000000000000000" pitchFamily="2" charset="2"/>
              <a:buChar char="ü"/>
            </a:pPr>
            <a:r>
              <a:rPr lang="en-NZ"/>
              <a:t>Ensure consistency and transparency of funding level for disabled people </a:t>
            </a:r>
          </a:p>
          <a:p>
            <a:pPr>
              <a:lnSpc>
                <a:spcPct val="100000"/>
              </a:lnSpc>
              <a:spcAft>
                <a:spcPts val="1800"/>
              </a:spcAft>
              <a:buClr>
                <a:srgbClr val="5C991F"/>
              </a:buClr>
              <a:buFont typeface="Wingdings" panose="05000000000000000000" pitchFamily="2" charset="2"/>
              <a:buChar char="ü"/>
            </a:pPr>
            <a:r>
              <a:rPr lang="en-NZ" sz="2400">
                <a:latin typeface="Roboto" panose="02000000000000000000" pitchFamily="2" charset="0"/>
                <a:ea typeface="Roboto" panose="02000000000000000000" pitchFamily="2" charset="0"/>
                <a:cs typeface="Roboto" panose="02000000000000000000" pitchFamily="2" charset="0"/>
              </a:rPr>
              <a:t>Increase confidence that the right supports are being allocated</a:t>
            </a:r>
          </a:p>
          <a:p>
            <a:pPr>
              <a:lnSpc>
                <a:spcPct val="100000"/>
              </a:lnSpc>
              <a:spcAft>
                <a:spcPts val="1800"/>
              </a:spcAft>
              <a:buClr>
                <a:srgbClr val="5C991F"/>
              </a:buClr>
              <a:buFont typeface="Wingdings" panose="05000000000000000000" pitchFamily="2" charset="2"/>
              <a:buChar char="ü"/>
            </a:pPr>
            <a:r>
              <a:rPr lang="en-NZ" sz="2400">
                <a:latin typeface="Roboto" panose="02000000000000000000" pitchFamily="2" charset="0"/>
                <a:ea typeface="Roboto" panose="02000000000000000000" pitchFamily="2" charset="0"/>
                <a:cs typeface="Roboto" panose="02000000000000000000" pitchFamily="2" charset="0"/>
              </a:rPr>
              <a:t>Clear link between funding need and support services provided</a:t>
            </a:r>
          </a:p>
          <a:p>
            <a:pPr>
              <a:lnSpc>
                <a:spcPct val="100000"/>
              </a:lnSpc>
              <a:spcAft>
                <a:spcPts val="1800"/>
              </a:spcAft>
              <a:buClr>
                <a:srgbClr val="5C991F"/>
              </a:buClr>
              <a:buFont typeface="Wingdings" panose="05000000000000000000" pitchFamily="2" charset="2"/>
              <a:buChar char="ü"/>
            </a:pPr>
            <a:r>
              <a:rPr lang="en-NZ" sz="2400">
                <a:latin typeface="Roboto" panose="02000000000000000000" pitchFamily="2" charset="0"/>
                <a:ea typeface="Roboto" panose="02000000000000000000" pitchFamily="2" charset="0"/>
                <a:cs typeface="Roboto" panose="02000000000000000000" pitchFamily="2" charset="0"/>
              </a:rPr>
              <a:t>Support NASCs/EGL sites to effectively manage and forecast their budgets</a:t>
            </a:r>
          </a:p>
          <a:p>
            <a:pPr>
              <a:lnSpc>
                <a:spcPct val="100000"/>
              </a:lnSpc>
              <a:spcAft>
                <a:spcPts val="1800"/>
              </a:spcAft>
              <a:buClr>
                <a:srgbClr val="5C991F"/>
              </a:buClr>
              <a:buFont typeface="Wingdings" panose="05000000000000000000" pitchFamily="2" charset="2"/>
              <a:buChar char="ü"/>
            </a:pPr>
            <a:r>
              <a:rPr lang="en-NZ" sz="2400">
                <a:latin typeface="Roboto" panose="02000000000000000000" pitchFamily="2" charset="0"/>
                <a:ea typeface="Roboto" panose="02000000000000000000" pitchFamily="2" charset="0"/>
                <a:cs typeface="Roboto" panose="02000000000000000000" pitchFamily="2" charset="0"/>
              </a:rPr>
              <a:t>Temporary measures to support accuracy and consistency of indicative range calculations ahead of further technology changes</a:t>
            </a:r>
            <a:endParaRPr lang="en-NZ" sz="2400" b="1">
              <a:latin typeface="Roboto" panose="02000000000000000000" pitchFamily="2" charset="0"/>
              <a:ea typeface="Roboto" panose="02000000000000000000" pitchFamily="2" charset="0"/>
              <a:cs typeface="Roboto" panose="02000000000000000000" pitchFamily="2" charset="0"/>
            </a:endParaRPr>
          </a:p>
          <a:p>
            <a:pPr marL="0" indent="0">
              <a:buNone/>
            </a:pPr>
            <a:endParaRPr lang="en-NZ" sz="240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309883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C853E-A383-93DD-DAD5-BAB5F7D120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CBA1016-71E3-FEAF-87E4-78C168B5ACD2}"/>
              </a:ext>
            </a:extLst>
          </p:cNvPr>
          <p:cNvSpPr>
            <a:spLocks noGrp="1"/>
          </p:cNvSpPr>
          <p:nvPr>
            <p:ph type="title"/>
          </p:nvPr>
        </p:nvSpPr>
        <p:spPr>
          <a:xfrm>
            <a:off x="334962" y="2184400"/>
            <a:ext cx="7615237" cy="3268132"/>
          </a:xfrm>
        </p:spPr>
        <p:txBody>
          <a:bodyPr anchor="ctr"/>
          <a:lstStyle/>
          <a:p>
            <a:r>
              <a:rPr lang="en-NZ"/>
              <a:t>My DSS Funding Plan</a:t>
            </a:r>
          </a:p>
        </p:txBody>
      </p:sp>
    </p:spTree>
    <p:extLst>
      <p:ext uri="{BB962C8B-B14F-4D97-AF65-F5344CB8AC3E}">
        <p14:creationId xmlns:p14="http://schemas.microsoft.com/office/powerpoint/2010/main" val="196121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4FCC8-94A8-D919-5A4C-9240CA51F2FC}"/>
              </a:ext>
            </a:extLst>
          </p:cNvPr>
          <p:cNvSpPr>
            <a:spLocks noGrp="1"/>
          </p:cNvSpPr>
          <p:nvPr>
            <p:ph type="title"/>
          </p:nvPr>
        </p:nvSpPr>
        <p:spPr/>
        <p:txBody>
          <a:bodyPr/>
          <a:lstStyle/>
          <a:p>
            <a:r>
              <a:rPr lang="en-NZ"/>
              <a:t>What is the My DSS Funding Plan?</a:t>
            </a:r>
          </a:p>
        </p:txBody>
      </p:sp>
      <p:sp>
        <p:nvSpPr>
          <p:cNvPr id="3" name="Content Placeholder 2">
            <a:extLst>
              <a:ext uri="{FF2B5EF4-FFF2-40B4-BE49-F238E27FC236}">
                <a16:creationId xmlns:a16="http://schemas.microsoft.com/office/drawing/2014/main" id="{FDE62326-3533-7674-D816-8DD62FA6063F}"/>
              </a:ext>
            </a:extLst>
          </p:cNvPr>
          <p:cNvSpPr>
            <a:spLocks noGrp="1"/>
          </p:cNvSpPr>
          <p:nvPr>
            <p:ph idx="1"/>
          </p:nvPr>
        </p:nvSpPr>
        <p:spPr>
          <a:xfrm>
            <a:off x="494143" y="1447800"/>
            <a:ext cx="11584351" cy="4471470"/>
          </a:xfrm>
        </p:spPr>
        <p:txBody>
          <a:bodyPr/>
          <a:lstStyle/>
          <a:p>
            <a:pPr fontAlgn="base">
              <a:spcAft>
                <a:spcPts val="1200"/>
              </a:spcAft>
            </a:pPr>
            <a:r>
              <a:rPr lang="en-NZ" sz="2000">
                <a:latin typeface="Roboto" panose="02000000000000000000" pitchFamily="2" charset="0"/>
                <a:ea typeface="Roboto" panose="02000000000000000000" pitchFamily="2" charset="0"/>
                <a:cs typeface="Roboto" panose="02000000000000000000" pitchFamily="2" charset="0"/>
              </a:rPr>
              <a:t>My DSS Funding Plan is a templated, measurable funding tool to help disabled people and those supporting them to plan and understand how they could utilise their DSS funding, providing more clarity and control for decision making.  </a:t>
            </a:r>
          </a:p>
          <a:p>
            <a:pPr fontAlgn="base">
              <a:spcAft>
                <a:spcPts val="1200"/>
              </a:spcAft>
            </a:pPr>
            <a:r>
              <a:rPr lang="en-NZ" sz="2000">
                <a:latin typeface="Roboto" panose="02000000000000000000" pitchFamily="2" charset="0"/>
                <a:ea typeface="Roboto" panose="02000000000000000000" pitchFamily="2" charset="0"/>
                <a:cs typeface="Roboto" panose="02000000000000000000" pitchFamily="2" charset="0"/>
              </a:rPr>
              <a:t>It is an agreement between the government and disabled person on the funding needs for supports and services to meet their disability need. </a:t>
            </a:r>
          </a:p>
          <a:p>
            <a:pPr fontAlgn="base">
              <a:spcAft>
                <a:spcPts val="1200"/>
              </a:spcAft>
            </a:pPr>
            <a:r>
              <a:rPr lang="en-NZ" sz="2000">
                <a:latin typeface="Roboto" panose="02000000000000000000" pitchFamily="2" charset="0"/>
                <a:ea typeface="Roboto" panose="02000000000000000000" pitchFamily="2" charset="0"/>
                <a:cs typeface="Roboto" panose="02000000000000000000" pitchFamily="2" charset="0"/>
              </a:rPr>
              <a:t>A DSS funding plan, with identified outcomes, also assists everyone involved to see and understand what DSS is funding, and why. </a:t>
            </a:r>
          </a:p>
          <a:p>
            <a:pPr fontAlgn="base"/>
            <a:r>
              <a:rPr lang="en-NZ" sz="2000">
                <a:latin typeface="Roboto" panose="02000000000000000000" pitchFamily="2" charset="0"/>
                <a:ea typeface="Roboto" panose="02000000000000000000" pitchFamily="2" charset="0"/>
                <a:cs typeface="Roboto" panose="02000000000000000000" pitchFamily="2" charset="0"/>
              </a:rPr>
              <a:t>The My DSS Funding Plan contains: </a:t>
            </a:r>
          </a:p>
          <a:p>
            <a:pPr lvl="1" fontAlgn="base"/>
            <a:r>
              <a:rPr lang="en-NZ" sz="2000">
                <a:latin typeface="Roboto" panose="02000000000000000000" pitchFamily="2" charset="0"/>
                <a:ea typeface="Roboto" panose="02000000000000000000" pitchFamily="2" charset="0"/>
                <a:cs typeface="Roboto" panose="02000000000000000000" pitchFamily="2" charset="0"/>
              </a:rPr>
              <a:t>Identification of the purpose(s) that funding was allocated for </a:t>
            </a:r>
          </a:p>
          <a:p>
            <a:pPr lvl="1" fontAlgn="base"/>
            <a:r>
              <a:rPr lang="en-NZ" sz="2000">
                <a:latin typeface="Roboto" panose="02000000000000000000" pitchFamily="2" charset="0"/>
                <a:ea typeface="Roboto" panose="02000000000000000000" pitchFamily="2" charset="0"/>
                <a:cs typeface="Roboto" panose="02000000000000000000" pitchFamily="2" charset="0"/>
              </a:rPr>
              <a:t>Potential supports to realise specified outcomes  </a:t>
            </a:r>
          </a:p>
          <a:p>
            <a:pPr lvl="1" fontAlgn="base"/>
            <a:r>
              <a:rPr lang="en-NZ" sz="2000">
                <a:latin typeface="Roboto" panose="02000000000000000000" pitchFamily="2" charset="0"/>
                <a:ea typeface="Roboto" panose="02000000000000000000" pitchFamily="2" charset="0"/>
                <a:cs typeface="Roboto" panose="02000000000000000000" pitchFamily="2" charset="0"/>
              </a:rPr>
              <a:t>How much each support will cost DSS (if anything)  </a:t>
            </a:r>
          </a:p>
          <a:p>
            <a:pPr lvl="1" fontAlgn="base"/>
            <a:r>
              <a:rPr lang="en-NZ" sz="2000">
                <a:latin typeface="Roboto" panose="02000000000000000000" pitchFamily="2" charset="0"/>
                <a:ea typeface="Roboto" panose="02000000000000000000" pitchFamily="2" charset="0"/>
                <a:cs typeface="Roboto" panose="02000000000000000000" pitchFamily="2" charset="0"/>
              </a:rPr>
              <a:t>How much funding is being budgeted in total </a:t>
            </a:r>
          </a:p>
          <a:p>
            <a:pPr fontAlgn="base"/>
            <a:endParaRPr lang="en-NZ" sz="2000">
              <a:latin typeface="Roboto" panose="02000000000000000000" pitchFamily="2" charset="0"/>
              <a:ea typeface="Roboto" panose="02000000000000000000" pitchFamily="2" charset="0"/>
              <a:cs typeface="Roboto" panose="02000000000000000000" pitchFamily="2" charset="0"/>
            </a:endParaRPr>
          </a:p>
          <a:p>
            <a:pPr marL="0" indent="0">
              <a:buNone/>
            </a:pPr>
            <a:endParaRPr lang="en-NZ" sz="200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58484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4FECC-D936-5912-D0A8-35BDEE721B5B}"/>
              </a:ext>
            </a:extLst>
          </p:cNvPr>
          <p:cNvSpPr>
            <a:spLocks noGrp="1"/>
          </p:cNvSpPr>
          <p:nvPr>
            <p:ph type="title"/>
          </p:nvPr>
        </p:nvSpPr>
        <p:spPr/>
        <p:txBody>
          <a:bodyPr/>
          <a:lstStyle/>
          <a:p>
            <a:r>
              <a:rPr lang="en-NZ"/>
              <a:t>Purpose and benefits</a:t>
            </a:r>
          </a:p>
        </p:txBody>
      </p:sp>
      <p:sp>
        <p:nvSpPr>
          <p:cNvPr id="3" name="Content Placeholder 2">
            <a:extLst>
              <a:ext uri="{FF2B5EF4-FFF2-40B4-BE49-F238E27FC236}">
                <a16:creationId xmlns:a16="http://schemas.microsoft.com/office/drawing/2014/main" id="{3A8D21E0-529A-A2F3-8EED-9A259799CD64}"/>
              </a:ext>
            </a:extLst>
          </p:cNvPr>
          <p:cNvSpPr>
            <a:spLocks noGrp="1"/>
          </p:cNvSpPr>
          <p:nvPr>
            <p:ph idx="1"/>
          </p:nvPr>
        </p:nvSpPr>
        <p:spPr>
          <a:xfrm>
            <a:off x="239349" y="1390115"/>
            <a:ext cx="8777651" cy="4077770"/>
          </a:xfrm>
        </p:spPr>
        <p:txBody>
          <a:bodyPr/>
          <a:lstStyle/>
          <a:p>
            <a:pPr>
              <a:spcAft>
                <a:spcPts val="1800"/>
              </a:spcAft>
            </a:pPr>
            <a:r>
              <a:rPr lang="en-NZ" sz="2400">
                <a:solidFill>
                  <a:schemeClr val="accent1"/>
                </a:solidFill>
              </a:rPr>
              <a:t>For disabled people, their whānau or carers: </a:t>
            </a:r>
            <a:r>
              <a:rPr lang="en-NZ" sz="2400"/>
              <a:t>will have clarity on the purposes and conditions of their disability supports, giving them confidence to make decisions.</a:t>
            </a:r>
          </a:p>
          <a:p>
            <a:pPr>
              <a:spcAft>
                <a:spcPts val="1800"/>
              </a:spcAft>
            </a:pPr>
            <a:r>
              <a:rPr lang="en-NZ" sz="2400">
                <a:solidFill>
                  <a:schemeClr val="accent1"/>
                </a:solidFill>
              </a:rPr>
              <a:t>For NASCs, EGL sites and IF Hosts: </a:t>
            </a:r>
            <a:r>
              <a:rPr lang="en-NZ" sz="2400"/>
              <a:t>will have the information needed to assess disability supports, including the conditions that must be met for the inclusion of some supports or some level of spending.</a:t>
            </a:r>
          </a:p>
          <a:p>
            <a:pPr>
              <a:spcAft>
                <a:spcPts val="1800"/>
              </a:spcAft>
            </a:pPr>
            <a:r>
              <a:rPr lang="en-NZ" sz="2400">
                <a:solidFill>
                  <a:schemeClr val="accent1"/>
                </a:solidFill>
              </a:rPr>
              <a:t>For DSS: </a:t>
            </a:r>
            <a:r>
              <a:rPr lang="en-NZ" sz="2400"/>
              <a:t>will have the information to view actual spending against consistent categories of disability supports and purposes.</a:t>
            </a:r>
          </a:p>
        </p:txBody>
      </p:sp>
      <p:pic>
        <p:nvPicPr>
          <p:cNvPr id="4" name="Picture 2">
            <a:extLst>
              <a:ext uri="{FF2B5EF4-FFF2-40B4-BE49-F238E27FC236}">
                <a16:creationId xmlns:a16="http://schemas.microsoft.com/office/drawing/2014/main" id="{0C86296D-D9F1-8669-B98E-6B431F9B3A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1350" y="1703599"/>
            <a:ext cx="2266950" cy="3450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704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E19D0-E2AF-57F4-69C9-EFE78DD3FD98}"/>
              </a:ext>
            </a:extLst>
          </p:cNvPr>
          <p:cNvSpPr>
            <a:spLocks noGrp="1"/>
          </p:cNvSpPr>
          <p:nvPr>
            <p:ph type="title"/>
          </p:nvPr>
        </p:nvSpPr>
        <p:spPr/>
        <p:txBody>
          <a:bodyPr/>
          <a:lstStyle/>
          <a:p>
            <a:r>
              <a:rPr lang="en-NZ"/>
              <a:t>Phased implementation</a:t>
            </a:r>
          </a:p>
        </p:txBody>
      </p:sp>
      <p:sp>
        <p:nvSpPr>
          <p:cNvPr id="3" name="Content Placeholder 2">
            <a:extLst>
              <a:ext uri="{FF2B5EF4-FFF2-40B4-BE49-F238E27FC236}">
                <a16:creationId xmlns:a16="http://schemas.microsoft.com/office/drawing/2014/main" id="{9E9AC49C-AF98-0018-4B43-DBDC9E003AEE}"/>
              </a:ext>
            </a:extLst>
          </p:cNvPr>
          <p:cNvSpPr>
            <a:spLocks noGrp="1"/>
          </p:cNvSpPr>
          <p:nvPr>
            <p:ph idx="1"/>
          </p:nvPr>
        </p:nvSpPr>
        <p:spPr>
          <a:xfrm>
            <a:off x="239349" y="1203754"/>
            <a:ext cx="11622451" cy="4715516"/>
          </a:xfrm>
        </p:spPr>
        <p:txBody>
          <a:bodyPr/>
          <a:lstStyle/>
          <a:p>
            <a:pPr>
              <a:spcAft>
                <a:spcPts val="1200"/>
              </a:spcAft>
            </a:pPr>
            <a:r>
              <a:rPr lang="en-NZ" sz="2000"/>
              <a:t>The introduction of My DSS funding plans will be progressive as new plans are introduced or with reassessments. There won't be wholesale reworking of current Service Coordination plans to My DSS Funding Plans on a single cutover date. </a:t>
            </a:r>
          </a:p>
          <a:p>
            <a:pPr>
              <a:spcAft>
                <a:spcPts val="1200"/>
              </a:spcAft>
            </a:pPr>
            <a:r>
              <a:rPr lang="en-NZ" sz="2000">
                <a:latin typeface="Roboto" panose="02000000000000000000" pitchFamily="2" charset="0"/>
                <a:ea typeface="Roboto" panose="02000000000000000000" pitchFamily="2" charset="0"/>
                <a:cs typeface="Roboto" panose="02000000000000000000" pitchFamily="2" charset="0"/>
              </a:rPr>
              <a:t>The My DSS Funding Plan will ultimately replace all existing service coordination plans so there is one nationally consistent plan format for all new and existing disabled people being supported. This will happen over time using a phased implementation. </a:t>
            </a:r>
          </a:p>
          <a:p>
            <a:pPr>
              <a:spcAft>
                <a:spcPts val="1200"/>
              </a:spcAft>
            </a:pPr>
            <a:r>
              <a:rPr lang="en-NZ" sz="2000"/>
              <a:t>Full implementation will take approximately 3 years, following re-assessment timeframes.​</a:t>
            </a:r>
          </a:p>
          <a:p>
            <a:pPr>
              <a:spcAft>
                <a:spcPts val="1200"/>
              </a:spcAft>
            </a:pPr>
            <a:r>
              <a:rPr lang="en-NZ" sz="2000"/>
              <a:t>New disabled people being supported will receive My DSS Funding Plans from February 2026, this will also be the case for urgent reassessments; routine reassessments will be scheduled as determined by the NASCs to meet the implementation timeframe of 3 years. ​</a:t>
            </a:r>
          </a:p>
          <a:p>
            <a:pPr>
              <a:spcAft>
                <a:spcPts val="1200"/>
              </a:spcAft>
            </a:pPr>
            <a:endParaRPr lang="en-NZ" sz="2000"/>
          </a:p>
          <a:p>
            <a:pPr>
              <a:spcAft>
                <a:spcPts val="1200"/>
              </a:spcAft>
            </a:pPr>
            <a:endParaRPr lang="en-NZ" sz="2000"/>
          </a:p>
        </p:txBody>
      </p:sp>
      <p:graphicFrame>
        <p:nvGraphicFramePr>
          <p:cNvPr id="4" name="Diagram 3">
            <a:extLst>
              <a:ext uri="{FF2B5EF4-FFF2-40B4-BE49-F238E27FC236}">
                <a16:creationId xmlns:a16="http://schemas.microsoft.com/office/drawing/2014/main" id="{58EE32A5-B753-6CA8-D860-0D3479535460}"/>
              </a:ext>
            </a:extLst>
          </p:cNvPr>
          <p:cNvGraphicFramePr/>
          <p:nvPr>
            <p:extLst>
              <p:ext uri="{D42A27DB-BD31-4B8C-83A1-F6EECF244321}">
                <p14:modId xmlns:p14="http://schemas.microsoft.com/office/powerpoint/2010/main" val="2298023615"/>
              </p:ext>
            </p:extLst>
          </p:nvPr>
        </p:nvGraphicFramePr>
        <p:xfrm>
          <a:off x="1767663" y="3299001"/>
          <a:ext cx="7920074" cy="5053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50778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9369E-8A19-2AB7-12FA-CCBED42510BF}"/>
              </a:ext>
            </a:extLst>
          </p:cNvPr>
          <p:cNvSpPr>
            <a:spLocks noGrp="1"/>
          </p:cNvSpPr>
          <p:nvPr>
            <p:ph type="title"/>
          </p:nvPr>
        </p:nvSpPr>
        <p:spPr/>
        <p:txBody>
          <a:bodyPr/>
          <a:lstStyle/>
          <a:p>
            <a:r>
              <a:rPr lang="en-NZ"/>
              <a:t>Conditions for inclusion in the Plan </a:t>
            </a:r>
          </a:p>
        </p:txBody>
      </p:sp>
      <p:sp>
        <p:nvSpPr>
          <p:cNvPr id="3" name="Content Placeholder 2">
            <a:extLst>
              <a:ext uri="{FF2B5EF4-FFF2-40B4-BE49-F238E27FC236}">
                <a16:creationId xmlns:a16="http://schemas.microsoft.com/office/drawing/2014/main" id="{A68F4FD0-490F-C3F3-D2EF-B3EAF251022D}"/>
              </a:ext>
            </a:extLst>
          </p:cNvPr>
          <p:cNvSpPr>
            <a:spLocks noGrp="1"/>
          </p:cNvSpPr>
          <p:nvPr>
            <p:ph idx="1"/>
          </p:nvPr>
        </p:nvSpPr>
        <p:spPr/>
        <p:txBody>
          <a:bodyPr/>
          <a:lstStyle/>
          <a:p>
            <a:r>
              <a:rPr lang="en-NZ" sz="2000"/>
              <a:t>Supports or costs included in the plan should be reasonably attributable to the matters that make the person eligible for disability supports, and fall within the scope of matters usually responded to through DSS supports</a:t>
            </a:r>
          </a:p>
          <a:p>
            <a:r>
              <a:rPr lang="en-NZ" sz="2000"/>
              <a:t>Expectation that services available from other government agencies have been explored before supports of similar form or intent are included in a plan</a:t>
            </a:r>
          </a:p>
          <a:p>
            <a:r>
              <a:rPr lang="en-NZ" sz="2000"/>
              <a:t>Equipment which may be harmful if inappropriate should be included in a plan only if appropriate specialist advice has been sought confirming it is safe</a:t>
            </a:r>
          </a:p>
          <a:p>
            <a:r>
              <a:rPr lang="en-NZ" sz="2000"/>
              <a:t>Complementary therapies that do not attract public funding generally might only be included on recommendation by an appropriate medical professional, and may require some trialling before ongoing inclusion in a support plan </a:t>
            </a:r>
          </a:p>
          <a:p>
            <a:r>
              <a:rPr lang="en-NZ" sz="2000"/>
              <a:t>Paid Family Care arrangements must give effect to any conditions that emerge as part of the Government’s response to the recent Supreme Court decision related to paid family care </a:t>
            </a:r>
          </a:p>
          <a:p>
            <a:r>
              <a:rPr lang="en-NZ" sz="2000"/>
              <a:t>Material expenditure above a certain threshold may require a conversation and pre-approval as part of the planning process</a:t>
            </a:r>
          </a:p>
        </p:txBody>
      </p:sp>
    </p:spTree>
    <p:extLst>
      <p:ext uri="{BB962C8B-B14F-4D97-AF65-F5344CB8AC3E}">
        <p14:creationId xmlns:p14="http://schemas.microsoft.com/office/powerpoint/2010/main" val="25069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E60CA-D934-8F54-8823-4530ABADC153}"/>
              </a:ext>
            </a:extLst>
          </p:cNvPr>
          <p:cNvSpPr>
            <a:spLocks noGrp="1"/>
          </p:cNvSpPr>
          <p:nvPr>
            <p:ph type="title"/>
          </p:nvPr>
        </p:nvSpPr>
        <p:spPr/>
        <p:txBody>
          <a:bodyPr>
            <a:normAutofit fontScale="90000"/>
          </a:bodyPr>
          <a:lstStyle/>
          <a:p>
            <a:r>
              <a:rPr lang="en-NZ"/>
              <a:t>My DSS Funding Plan</a:t>
            </a:r>
          </a:p>
        </p:txBody>
      </p:sp>
      <p:sp>
        <p:nvSpPr>
          <p:cNvPr id="9" name="Content Placeholder 8">
            <a:extLst>
              <a:ext uri="{FF2B5EF4-FFF2-40B4-BE49-F238E27FC236}">
                <a16:creationId xmlns:a16="http://schemas.microsoft.com/office/drawing/2014/main" id="{D5E8E0D3-F54E-1317-8895-0EF94940633F}"/>
              </a:ext>
            </a:extLst>
          </p:cNvPr>
          <p:cNvSpPr>
            <a:spLocks noGrp="1"/>
          </p:cNvSpPr>
          <p:nvPr>
            <p:ph idx="1"/>
          </p:nvPr>
        </p:nvSpPr>
        <p:spPr>
          <a:xfrm>
            <a:off x="313777" y="1392865"/>
            <a:ext cx="11725639" cy="1233377"/>
          </a:xfrm>
        </p:spPr>
        <p:txBody>
          <a:bodyPr>
            <a:normAutofit/>
          </a:bodyPr>
          <a:lstStyle/>
          <a:p>
            <a:r>
              <a:rPr lang="en-NZ" sz="2000">
                <a:latin typeface="Roboto" panose="02000000000000000000" pitchFamily="2" charset="0"/>
                <a:ea typeface="Roboto" panose="02000000000000000000" pitchFamily="2" charset="0"/>
                <a:cs typeface="Roboto" panose="02000000000000000000" pitchFamily="2" charset="0"/>
              </a:rPr>
              <a:t>Below is a screenshot of the My DSS Funding Plan. </a:t>
            </a:r>
          </a:p>
          <a:p>
            <a:r>
              <a:rPr lang="en-NZ" sz="2000">
                <a:latin typeface="Roboto" panose="02000000000000000000" pitchFamily="2" charset="0"/>
                <a:ea typeface="Roboto" panose="02000000000000000000" pitchFamily="2" charset="0"/>
                <a:cs typeface="Roboto" panose="02000000000000000000" pitchFamily="2" charset="0"/>
              </a:rPr>
              <a:t>We will go through the key points for each section to guide you in filling out the funding plan.</a:t>
            </a:r>
          </a:p>
        </p:txBody>
      </p:sp>
      <p:pic>
        <p:nvPicPr>
          <p:cNvPr id="8" name="Picture 7">
            <a:extLst>
              <a:ext uri="{FF2B5EF4-FFF2-40B4-BE49-F238E27FC236}">
                <a16:creationId xmlns:a16="http://schemas.microsoft.com/office/drawing/2014/main" id="{3FBD4A74-0D2A-2C0A-B785-4094DDAC410C}"/>
              </a:ext>
            </a:extLst>
          </p:cNvPr>
          <p:cNvPicPr>
            <a:picLocks noChangeAspect="1"/>
          </p:cNvPicPr>
          <p:nvPr/>
        </p:nvPicPr>
        <p:blipFill>
          <a:blip r:embed="rId3"/>
          <a:stretch>
            <a:fillRect/>
          </a:stretch>
        </p:blipFill>
        <p:spPr>
          <a:xfrm>
            <a:off x="113506" y="2768477"/>
            <a:ext cx="11964988" cy="1312486"/>
          </a:xfrm>
          <a:prstGeom prst="rect">
            <a:avLst/>
          </a:prstGeom>
        </p:spPr>
      </p:pic>
    </p:spTree>
    <p:extLst>
      <p:ext uri="{BB962C8B-B14F-4D97-AF65-F5344CB8AC3E}">
        <p14:creationId xmlns:p14="http://schemas.microsoft.com/office/powerpoint/2010/main" val="22240714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FD1A4-3D50-FED9-2AC6-D82C056DB9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AFFC77-9E5C-9E12-AE8A-11FF0311C313}"/>
              </a:ext>
            </a:extLst>
          </p:cNvPr>
          <p:cNvSpPr>
            <a:spLocks noGrp="1"/>
          </p:cNvSpPr>
          <p:nvPr>
            <p:ph type="title"/>
          </p:nvPr>
        </p:nvSpPr>
        <p:spPr/>
        <p:txBody>
          <a:bodyPr>
            <a:normAutofit fontScale="90000"/>
          </a:bodyPr>
          <a:lstStyle/>
          <a:p>
            <a:r>
              <a:rPr lang="en-NZ"/>
              <a:t>My DSS Funding Plan key fields</a:t>
            </a:r>
          </a:p>
        </p:txBody>
      </p:sp>
      <p:sp>
        <p:nvSpPr>
          <p:cNvPr id="5" name="Content Placeholder 4">
            <a:extLst>
              <a:ext uri="{FF2B5EF4-FFF2-40B4-BE49-F238E27FC236}">
                <a16:creationId xmlns:a16="http://schemas.microsoft.com/office/drawing/2014/main" id="{1B83984A-5A55-AA4E-DB56-2A08D9670D05}"/>
              </a:ext>
            </a:extLst>
          </p:cNvPr>
          <p:cNvSpPr>
            <a:spLocks noGrp="1"/>
          </p:cNvSpPr>
          <p:nvPr>
            <p:ph idx="1"/>
          </p:nvPr>
        </p:nvSpPr>
        <p:spPr>
          <a:xfrm>
            <a:off x="1968137" y="1131593"/>
            <a:ext cx="9812738" cy="1675402"/>
          </a:xfrm>
        </p:spPr>
        <p:txBody>
          <a:bodyPr>
            <a:noAutofit/>
          </a:bodyPr>
          <a:lstStyle/>
          <a:p>
            <a:pPr marL="0" indent="0">
              <a:buNone/>
            </a:pPr>
            <a:r>
              <a:rPr lang="en-NZ" sz="1800" b="1">
                <a:latin typeface="Roboto" panose="02000000000000000000" pitchFamily="2" charset="0"/>
                <a:ea typeface="Roboto" panose="02000000000000000000" pitchFamily="2" charset="0"/>
                <a:cs typeface="Roboto" panose="02000000000000000000" pitchFamily="2" charset="0"/>
              </a:rPr>
              <a:t>Area: </a:t>
            </a:r>
            <a:r>
              <a:rPr lang="en-NZ" sz="1800">
                <a:latin typeface="Roboto" panose="02000000000000000000" pitchFamily="2" charset="0"/>
                <a:ea typeface="Roboto" panose="02000000000000000000" pitchFamily="2" charset="0"/>
                <a:cs typeface="Roboto" panose="02000000000000000000" pitchFamily="2" charset="0"/>
              </a:rPr>
              <a:t>The first question is “what is the outcome we are trying to achieve?”. Understanding the life the disabled person is seeking is key in identifying the right supports. The purposes outlined in the funding plan should be aligned with the reasons funding was allocated. </a:t>
            </a:r>
          </a:p>
          <a:p>
            <a:pPr marL="0" indent="0">
              <a:buNone/>
            </a:pPr>
            <a:r>
              <a:rPr lang="en-NZ" sz="1800">
                <a:latin typeface="Roboto" panose="02000000000000000000" pitchFamily="2" charset="0"/>
                <a:ea typeface="Roboto" panose="02000000000000000000" pitchFamily="2" charset="0"/>
                <a:cs typeface="Roboto" panose="02000000000000000000" pitchFamily="2" charset="0"/>
              </a:rPr>
              <a:t>Choose from the drop down list the purpose of the allocation (i.e. why was (this portion of) the allocation made? What is the purpose that relates to that indicator?)    </a:t>
            </a:r>
          </a:p>
        </p:txBody>
      </p:sp>
      <p:sp>
        <p:nvSpPr>
          <p:cNvPr id="4" name="Content Placeholder 4">
            <a:extLst>
              <a:ext uri="{FF2B5EF4-FFF2-40B4-BE49-F238E27FC236}">
                <a16:creationId xmlns:a16="http://schemas.microsoft.com/office/drawing/2014/main" id="{CE51EC39-B0E2-EC21-36CA-3B9A522BFDB3}"/>
              </a:ext>
            </a:extLst>
          </p:cNvPr>
          <p:cNvSpPr txBox="1">
            <a:spLocks/>
          </p:cNvSpPr>
          <p:nvPr/>
        </p:nvSpPr>
        <p:spPr>
          <a:xfrm>
            <a:off x="2865119" y="3351658"/>
            <a:ext cx="8915755" cy="1924809"/>
          </a:xfrm>
          <a:prstGeom prst="rect">
            <a:avLst/>
          </a:prstGeom>
        </p:spPr>
        <p:txBody>
          <a:bodyPr vert="horz" lIns="91440" tIns="45720" rIns="91440" bIns="45720" rtlCol="0">
            <a:noAutofit/>
          </a:bodyPr>
          <a:lstStyle>
            <a:lvl1pPr marL="228605" indent="-228605" algn="l" defTabSz="914418"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1800" b="1">
                <a:latin typeface="Roboto" panose="02000000000000000000" pitchFamily="2" charset="0"/>
                <a:ea typeface="Roboto" panose="02000000000000000000" pitchFamily="2" charset="0"/>
                <a:cs typeface="Roboto" panose="02000000000000000000" pitchFamily="2" charset="0"/>
              </a:rPr>
              <a:t>Purpose: </a:t>
            </a:r>
            <a:r>
              <a:rPr lang="en-NZ" sz="1800">
                <a:latin typeface="Roboto" panose="02000000000000000000" pitchFamily="2" charset="0"/>
                <a:ea typeface="Roboto" panose="02000000000000000000" pitchFamily="2" charset="0"/>
                <a:cs typeface="Roboto" panose="02000000000000000000" pitchFamily="2" charset="0"/>
              </a:rPr>
              <a:t>Depending on what you choose above, another selection of more specific purpose options will become available. For example, selecting “Daily routines” in the step above will drop down the following options: </a:t>
            </a:r>
          </a:p>
          <a:p>
            <a:pPr>
              <a:spcBef>
                <a:spcPts val="0"/>
              </a:spcBef>
            </a:pPr>
            <a:r>
              <a:rPr lang="en-NZ" sz="1800">
                <a:latin typeface="Roboto" panose="02000000000000000000" pitchFamily="2" charset="0"/>
                <a:ea typeface="Roboto" panose="02000000000000000000" pitchFamily="2" charset="0"/>
                <a:cs typeface="Roboto" panose="02000000000000000000" pitchFamily="2" charset="0"/>
              </a:rPr>
              <a:t>Making hard parts of the day easier   </a:t>
            </a:r>
          </a:p>
          <a:p>
            <a:pPr>
              <a:spcBef>
                <a:spcPts val="0"/>
              </a:spcBef>
            </a:pPr>
            <a:r>
              <a:rPr lang="en-NZ" sz="1800">
                <a:latin typeface="Roboto" panose="02000000000000000000" pitchFamily="2" charset="0"/>
                <a:ea typeface="Roboto" panose="02000000000000000000" pitchFamily="2" charset="0"/>
                <a:cs typeface="Roboto" panose="02000000000000000000" pitchFamily="2" charset="0"/>
              </a:rPr>
              <a:t>Preparing myself for my day </a:t>
            </a:r>
          </a:p>
          <a:p>
            <a:pPr>
              <a:spcBef>
                <a:spcPts val="0"/>
              </a:spcBef>
            </a:pPr>
            <a:r>
              <a:rPr lang="en-NZ" sz="1800">
                <a:latin typeface="Roboto" panose="02000000000000000000" pitchFamily="2" charset="0"/>
                <a:ea typeface="Roboto" panose="02000000000000000000" pitchFamily="2" charset="0"/>
                <a:cs typeface="Roboto" panose="02000000000000000000" pitchFamily="2" charset="0"/>
              </a:rPr>
              <a:t>Having my own evening routine  </a:t>
            </a:r>
          </a:p>
          <a:p>
            <a:pPr>
              <a:spcBef>
                <a:spcPts val="0"/>
              </a:spcBef>
            </a:pPr>
            <a:r>
              <a:rPr lang="en-NZ" sz="1800">
                <a:latin typeface="Roboto" panose="02000000000000000000" pitchFamily="2" charset="0"/>
                <a:ea typeface="Roboto" panose="02000000000000000000" pitchFamily="2" charset="0"/>
                <a:cs typeface="Roboto" panose="02000000000000000000" pitchFamily="2" charset="0"/>
              </a:rPr>
              <a:t>Doing things that keep me well  </a:t>
            </a:r>
          </a:p>
          <a:p>
            <a:pPr marL="0" indent="0">
              <a:buFont typeface="Arial" panose="020B0604020202020204" pitchFamily="34" charset="0"/>
              <a:buNone/>
            </a:pPr>
            <a:r>
              <a:rPr lang="en-NZ" sz="1800">
                <a:latin typeface="Roboto" panose="02000000000000000000" pitchFamily="2" charset="0"/>
                <a:ea typeface="Roboto" panose="02000000000000000000" pitchFamily="2" charset="0"/>
                <a:cs typeface="Roboto" panose="02000000000000000000" pitchFamily="2" charset="0"/>
              </a:rPr>
              <a:t>Select the option that is most relevant to what the disabled person (or their whānau/carer) is seeking.  </a:t>
            </a:r>
          </a:p>
        </p:txBody>
      </p:sp>
      <p:pic>
        <p:nvPicPr>
          <p:cNvPr id="11" name="Picture 10">
            <a:extLst>
              <a:ext uri="{FF2B5EF4-FFF2-40B4-BE49-F238E27FC236}">
                <a16:creationId xmlns:a16="http://schemas.microsoft.com/office/drawing/2014/main" id="{AB6B4803-3316-CEAD-EFC1-F786E5125D0E}"/>
              </a:ext>
            </a:extLst>
          </p:cNvPr>
          <p:cNvPicPr>
            <a:picLocks noChangeAspect="1"/>
          </p:cNvPicPr>
          <p:nvPr/>
        </p:nvPicPr>
        <p:blipFill>
          <a:blip r:embed="rId3"/>
          <a:stretch>
            <a:fillRect/>
          </a:stretch>
        </p:blipFill>
        <p:spPr>
          <a:xfrm>
            <a:off x="158387" y="1183525"/>
            <a:ext cx="1809750" cy="1295400"/>
          </a:xfrm>
          <a:prstGeom prst="rect">
            <a:avLst/>
          </a:prstGeom>
        </p:spPr>
      </p:pic>
      <p:pic>
        <p:nvPicPr>
          <p:cNvPr id="12" name="Picture 11">
            <a:extLst>
              <a:ext uri="{FF2B5EF4-FFF2-40B4-BE49-F238E27FC236}">
                <a16:creationId xmlns:a16="http://schemas.microsoft.com/office/drawing/2014/main" id="{FDF71854-DAA5-29AB-7993-7880307B5043}"/>
              </a:ext>
            </a:extLst>
          </p:cNvPr>
          <p:cNvPicPr>
            <a:picLocks noChangeAspect="1"/>
          </p:cNvPicPr>
          <p:nvPr/>
        </p:nvPicPr>
        <p:blipFill>
          <a:blip r:embed="rId4"/>
          <a:stretch>
            <a:fillRect/>
          </a:stretch>
        </p:blipFill>
        <p:spPr>
          <a:xfrm>
            <a:off x="158387" y="3429000"/>
            <a:ext cx="2576104" cy="1162666"/>
          </a:xfrm>
          <a:prstGeom prst="rect">
            <a:avLst/>
          </a:prstGeom>
        </p:spPr>
      </p:pic>
    </p:spTree>
    <p:extLst>
      <p:ext uri="{BB962C8B-B14F-4D97-AF65-F5344CB8AC3E}">
        <p14:creationId xmlns:p14="http://schemas.microsoft.com/office/powerpoint/2010/main" val="33946237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64FF5-CAC1-7616-9FD0-E6DCD034A0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255872-B503-4F52-4F55-21E4290A3378}"/>
              </a:ext>
            </a:extLst>
          </p:cNvPr>
          <p:cNvSpPr>
            <a:spLocks noGrp="1"/>
          </p:cNvSpPr>
          <p:nvPr>
            <p:ph type="title"/>
          </p:nvPr>
        </p:nvSpPr>
        <p:spPr/>
        <p:txBody>
          <a:bodyPr>
            <a:normAutofit fontScale="90000"/>
          </a:bodyPr>
          <a:lstStyle/>
          <a:p>
            <a:r>
              <a:rPr lang="en-NZ"/>
              <a:t>My DSS Funding Plan key fields</a:t>
            </a:r>
          </a:p>
        </p:txBody>
      </p:sp>
      <p:sp>
        <p:nvSpPr>
          <p:cNvPr id="5" name="Content Placeholder 4">
            <a:extLst>
              <a:ext uri="{FF2B5EF4-FFF2-40B4-BE49-F238E27FC236}">
                <a16:creationId xmlns:a16="http://schemas.microsoft.com/office/drawing/2014/main" id="{13C28757-E1E9-DA14-79AB-B1BDFA3B2E8B}"/>
              </a:ext>
            </a:extLst>
          </p:cNvPr>
          <p:cNvSpPr>
            <a:spLocks noGrp="1"/>
          </p:cNvSpPr>
          <p:nvPr>
            <p:ph idx="1"/>
          </p:nvPr>
        </p:nvSpPr>
        <p:spPr>
          <a:xfrm>
            <a:off x="3466011" y="1131593"/>
            <a:ext cx="8314864" cy="2297408"/>
          </a:xfrm>
        </p:spPr>
        <p:txBody>
          <a:bodyPr>
            <a:noAutofit/>
          </a:bodyPr>
          <a:lstStyle/>
          <a:p>
            <a:pPr marL="0" indent="0">
              <a:buNone/>
            </a:pPr>
            <a:r>
              <a:rPr lang="en-NZ" sz="1800" b="1">
                <a:latin typeface="Roboto" panose="02000000000000000000" pitchFamily="2" charset="0"/>
                <a:ea typeface="Roboto" panose="02000000000000000000" pitchFamily="2" charset="0"/>
                <a:cs typeface="Roboto" panose="02000000000000000000" pitchFamily="2" charset="0"/>
              </a:rPr>
              <a:t>Support (goal/outcome): </a:t>
            </a:r>
            <a:r>
              <a:rPr lang="en-NZ" sz="1800">
                <a:latin typeface="Roboto" panose="02000000000000000000" pitchFamily="2" charset="0"/>
                <a:ea typeface="Roboto" panose="02000000000000000000" pitchFamily="2" charset="0"/>
                <a:cs typeface="Roboto" panose="02000000000000000000" pitchFamily="2" charset="0"/>
              </a:rPr>
              <a:t>Insert text here to specify what the goal is. This needs to be specific enough that the disabled person and the provider / IF host could easily understand how supports achieve that goal, but doesn’t lock them into only one way of being supported.  </a:t>
            </a:r>
          </a:p>
          <a:p>
            <a:pPr marL="0" indent="0">
              <a:buNone/>
            </a:pPr>
            <a:r>
              <a:rPr lang="en-NZ" sz="1800">
                <a:latin typeface="Roboto" panose="02000000000000000000" pitchFamily="2" charset="0"/>
                <a:ea typeface="Roboto" panose="02000000000000000000" pitchFamily="2" charset="0"/>
                <a:cs typeface="Roboto" panose="02000000000000000000" pitchFamily="2" charset="0"/>
              </a:rPr>
              <a:t>Do not jump straight to this section – the goals need to flow from the purposes for which funding was allocated, not retrofitted. Support options are the next discussion, so don’t rush into ‘solutions’ about how you might achieve the goal.</a:t>
            </a:r>
          </a:p>
          <a:p>
            <a:pPr marL="0" indent="0">
              <a:buNone/>
            </a:pPr>
            <a:r>
              <a:rPr lang="en-NZ" sz="1800">
                <a:latin typeface="Roboto" panose="02000000000000000000" pitchFamily="2" charset="0"/>
                <a:ea typeface="Roboto" panose="02000000000000000000" pitchFamily="2" charset="0"/>
                <a:cs typeface="Roboto" panose="02000000000000000000" pitchFamily="2" charset="0"/>
              </a:rPr>
              <a:t>For example, support identified from particular purposes could include:   </a:t>
            </a:r>
          </a:p>
        </p:txBody>
      </p:sp>
      <p:graphicFrame>
        <p:nvGraphicFramePr>
          <p:cNvPr id="8" name="Table 7">
            <a:extLst>
              <a:ext uri="{FF2B5EF4-FFF2-40B4-BE49-F238E27FC236}">
                <a16:creationId xmlns:a16="http://schemas.microsoft.com/office/drawing/2014/main" id="{47CBD7B0-B1AB-41EF-A0B1-D4D0EBF58A2E}"/>
              </a:ext>
            </a:extLst>
          </p:cNvPr>
          <p:cNvGraphicFramePr>
            <a:graphicFrameLocks noGrp="1"/>
          </p:cNvGraphicFramePr>
          <p:nvPr>
            <p:extLst>
              <p:ext uri="{D42A27DB-BD31-4B8C-83A1-F6EECF244321}">
                <p14:modId xmlns:p14="http://schemas.microsoft.com/office/powerpoint/2010/main" val="2948188642"/>
              </p:ext>
            </p:extLst>
          </p:nvPr>
        </p:nvGraphicFramePr>
        <p:xfrm>
          <a:off x="785968" y="3537868"/>
          <a:ext cx="10824784" cy="2839274"/>
        </p:xfrm>
        <a:graphic>
          <a:graphicData uri="http://schemas.openxmlformats.org/drawingml/2006/table">
            <a:tbl>
              <a:tblPr firstRow="1" bandRow="1">
                <a:tableStyleId>{93296810-A885-4BE3-A3E7-6D5BEEA58F35}</a:tableStyleId>
              </a:tblPr>
              <a:tblGrid>
                <a:gridCol w="2780561">
                  <a:extLst>
                    <a:ext uri="{9D8B030D-6E8A-4147-A177-3AD203B41FA5}">
                      <a16:colId xmlns:a16="http://schemas.microsoft.com/office/drawing/2014/main" val="671216946"/>
                    </a:ext>
                  </a:extLst>
                </a:gridCol>
                <a:gridCol w="4777615">
                  <a:extLst>
                    <a:ext uri="{9D8B030D-6E8A-4147-A177-3AD203B41FA5}">
                      <a16:colId xmlns:a16="http://schemas.microsoft.com/office/drawing/2014/main" val="2022138241"/>
                    </a:ext>
                  </a:extLst>
                </a:gridCol>
                <a:gridCol w="3266608">
                  <a:extLst>
                    <a:ext uri="{9D8B030D-6E8A-4147-A177-3AD203B41FA5}">
                      <a16:colId xmlns:a16="http://schemas.microsoft.com/office/drawing/2014/main" val="1592611911"/>
                    </a:ext>
                  </a:extLst>
                </a:gridCol>
              </a:tblGrid>
              <a:tr h="327406">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en-NZ" sz="1400" b="0">
                          <a:solidFill>
                            <a:schemeClr val="accent1">
                              <a:lumMod val="50000"/>
                            </a:schemeClr>
                          </a:solidFill>
                          <a:effectLst/>
                          <a:latin typeface="Roboto" panose="02000000000000000000" pitchFamily="2" charset="0"/>
                          <a:ea typeface="Roboto" panose="02000000000000000000" pitchFamily="2" charset="0"/>
                          <a:cs typeface="Roboto" panose="02000000000000000000" pitchFamily="2" charset="0"/>
                        </a:rPr>
                        <a:t>Area</a:t>
                      </a:r>
                      <a:endParaRPr lang="en-NZ" sz="6600" b="0" i="0">
                        <a:solidFill>
                          <a:schemeClr val="accent1">
                            <a:lumMod val="50000"/>
                          </a:schemeClr>
                        </a:solidFill>
                        <a:effectLst/>
                        <a:latin typeface="Roboto" panose="02000000000000000000" pitchFamily="2" charset="0"/>
                        <a:ea typeface="Roboto" panose="02000000000000000000" pitchFamily="2" charset="0"/>
                        <a:cs typeface="Roboto" panose="02000000000000000000" pitchFamily="2" charset="0"/>
                      </a:endParaRPr>
                    </a:p>
                  </a:txBody>
                  <a:tcPr/>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en-NZ" sz="1400" b="0" kern="1200">
                          <a:solidFill>
                            <a:schemeClr val="accent1">
                              <a:lumMod val="50000"/>
                            </a:schemeClr>
                          </a:solidFill>
                          <a:effectLst/>
                          <a:latin typeface="Roboto" panose="02000000000000000000" pitchFamily="2" charset="0"/>
                          <a:ea typeface="Roboto" panose="02000000000000000000" pitchFamily="2" charset="0"/>
                          <a:cs typeface="Roboto" panose="02000000000000000000" pitchFamily="2" charset="0"/>
                        </a:rPr>
                        <a:t>Purpose </a:t>
                      </a:r>
                    </a:p>
                  </a:txBody>
                  <a:tcPr marL="59915" marR="59915" marT="29958" marB="29958"/>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en-NZ" sz="1400" b="0" kern="1200">
                          <a:solidFill>
                            <a:schemeClr val="accent1">
                              <a:lumMod val="50000"/>
                            </a:schemeClr>
                          </a:solidFill>
                          <a:effectLst/>
                          <a:latin typeface="Roboto" panose="02000000000000000000" pitchFamily="2" charset="0"/>
                          <a:ea typeface="Roboto" panose="02000000000000000000" pitchFamily="2" charset="0"/>
                          <a:cs typeface="Roboto" panose="02000000000000000000" pitchFamily="2" charset="0"/>
                        </a:rPr>
                        <a:t>Support example  </a:t>
                      </a:r>
                    </a:p>
                  </a:txBody>
                  <a:tcPr marL="59915" marR="59915" marT="29958" marB="29958"/>
                </a:tc>
                <a:extLst>
                  <a:ext uri="{0D108BD9-81ED-4DB2-BD59-A6C34878D82A}">
                    <a16:rowId xmlns:a16="http://schemas.microsoft.com/office/drawing/2014/main" val="830749417"/>
                  </a:ext>
                </a:extLst>
              </a:tr>
              <a:tr h="417106">
                <a:tc>
                  <a:txBody>
                    <a:bodyPr/>
                    <a:lstStyle/>
                    <a:p>
                      <a:pPr marL="0" algn="l" defTabSz="914418" rtl="0" eaLnBrk="1" fontAlgn="base" latinLnBrk="0" hangingPunct="1">
                        <a:lnSpc>
                          <a:spcPts val="1538"/>
                        </a:lnSpc>
                        <a:spcAft>
                          <a:spcPts val="0"/>
                        </a:spcAft>
                        <a:buNone/>
                      </a:pPr>
                      <a:r>
                        <a:rPr lang="en-NZ" sz="1400" b="0" kern="1200">
                          <a:solidFill>
                            <a:srgbClr val="000000"/>
                          </a:solidFill>
                          <a:effectLst/>
                          <a:latin typeface="Roboto" panose="02000000000000000000" pitchFamily="2" charset="0"/>
                          <a:ea typeface="Roboto" panose="02000000000000000000" pitchFamily="2" charset="0"/>
                          <a:cs typeface="Roboto" panose="02000000000000000000" pitchFamily="2" charset="0"/>
                        </a:rPr>
                        <a:t>Daily routines for physical wellbeing   </a:t>
                      </a:r>
                    </a:p>
                  </a:txBody>
                  <a:tcPr marL="45720" marR="45720" anchor="ctr"/>
                </a:tc>
                <a:tc>
                  <a:txBody>
                    <a:bodyPr/>
                    <a:lstStyle/>
                    <a:p>
                      <a:pPr marL="0" algn="l" defTabSz="914418" rtl="0" eaLnBrk="1" fontAlgn="base" latinLnBrk="0" hangingPunct="1">
                        <a:lnSpc>
                          <a:spcPts val="1538"/>
                        </a:lnSpc>
                        <a:spcAft>
                          <a:spcPts val="0"/>
                        </a:spcAft>
                        <a:buNone/>
                      </a:pPr>
                      <a:r>
                        <a:rPr lang="en-NZ" sz="1400" b="0" kern="1200">
                          <a:solidFill>
                            <a:srgbClr val="000000"/>
                          </a:solidFill>
                          <a:effectLst/>
                          <a:latin typeface="Roboto" panose="02000000000000000000" pitchFamily="2" charset="0"/>
                          <a:ea typeface="Roboto" panose="02000000000000000000" pitchFamily="2" charset="0"/>
                          <a:cs typeface="Roboto" panose="02000000000000000000" pitchFamily="2" charset="0"/>
                        </a:rPr>
                        <a:t>Preparing myself for my day  </a:t>
                      </a:r>
                    </a:p>
                  </a:txBody>
                  <a:tcPr marL="45720" marR="45720" anchor="ctr"/>
                </a:tc>
                <a:tc>
                  <a:txBody>
                    <a:bodyPr/>
                    <a:lstStyle/>
                    <a:p>
                      <a:pPr marL="0" algn="l" defTabSz="914418" rtl="0" eaLnBrk="1" fontAlgn="base" latinLnBrk="0" hangingPunct="1">
                        <a:lnSpc>
                          <a:spcPts val="1538"/>
                        </a:lnSpc>
                        <a:spcAft>
                          <a:spcPts val="0"/>
                        </a:spcAft>
                        <a:buNone/>
                      </a:pPr>
                      <a:r>
                        <a:rPr lang="en-NZ" sz="1400" b="0" kern="1200">
                          <a:solidFill>
                            <a:srgbClr val="000000"/>
                          </a:solidFill>
                          <a:effectLst/>
                          <a:latin typeface="Roboto" panose="02000000000000000000" pitchFamily="2" charset="0"/>
                          <a:ea typeface="Roboto" panose="02000000000000000000" pitchFamily="2" charset="0"/>
                          <a:cs typeface="Roboto" panose="02000000000000000000" pitchFamily="2" charset="0"/>
                        </a:rPr>
                        <a:t>Getting ready for work in the morning   </a:t>
                      </a:r>
                    </a:p>
                  </a:txBody>
                  <a:tcPr marL="45720" marR="45720" anchor="ctr"/>
                </a:tc>
                <a:extLst>
                  <a:ext uri="{0D108BD9-81ED-4DB2-BD59-A6C34878D82A}">
                    <a16:rowId xmlns:a16="http://schemas.microsoft.com/office/drawing/2014/main" val="1237657344"/>
                  </a:ext>
                </a:extLst>
              </a:tr>
              <a:tr h="327406">
                <a:tc>
                  <a:txBody>
                    <a:bodyPr/>
                    <a:lstStyle/>
                    <a:p>
                      <a:pPr marL="0" algn="l" defTabSz="914418" rtl="0" eaLnBrk="1" fontAlgn="base" latinLnBrk="0" hangingPunct="1">
                        <a:lnSpc>
                          <a:spcPts val="1538"/>
                        </a:lnSpc>
                        <a:spcAft>
                          <a:spcPts val="0"/>
                        </a:spcAft>
                        <a:buNone/>
                      </a:pPr>
                      <a:r>
                        <a:rPr lang="en-NZ" sz="1400" b="0" kern="1200">
                          <a:solidFill>
                            <a:srgbClr val="000000"/>
                          </a:solidFill>
                          <a:effectLst/>
                          <a:latin typeface="Roboto" panose="02000000000000000000" pitchFamily="2" charset="0"/>
                          <a:ea typeface="Roboto" panose="02000000000000000000" pitchFamily="2" charset="0"/>
                          <a:cs typeface="Roboto" panose="02000000000000000000" pitchFamily="2" charset="0"/>
                        </a:rPr>
                        <a:t>Being responsible for my home   </a:t>
                      </a:r>
                    </a:p>
                  </a:txBody>
                  <a:tcPr marL="59915" marR="59915" marT="29958" marB="29958" anchor="ctr"/>
                </a:tc>
                <a:tc>
                  <a:txBody>
                    <a:bodyPr/>
                    <a:lstStyle/>
                    <a:p>
                      <a:pPr marL="0" algn="l" defTabSz="914418" rtl="0" eaLnBrk="1" fontAlgn="base" latinLnBrk="0" hangingPunct="1">
                        <a:lnSpc>
                          <a:spcPts val="1538"/>
                        </a:lnSpc>
                        <a:spcAft>
                          <a:spcPts val="0"/>
                        </a:spcAft>
                        <a:buNone/>
                      </a:pPr>
                      <a:r>
                        <a:rPr lang="en-NZ" sz="1400" b="0" kern="1200">
                          <a:solidFill>
                            <a:srgbClr val="000000"/>
                          </a:solidFill>
                          <a:effectLst/>
                          <a:latin typeface="Roboto" panose="02000000000000000000" pitchFamily="2" charset="0"/>
                          <a:ea typeface="Roboto" panose="02000000000000000000" pitchFamily="2" charset="0"/>
                          <a:cs typeface="Roboto" panose="02000000000000000000" pitchFamily="2" charset="0"/>
                        </a:rPr>
                        <a:t>Re-balancing roles I and others play in day-to-day life </a:t>
                      </a:r>
                    </a:p>
                  </a:txBody>
                  <a:tcPr marL="59915" marR="59915" marT="29958" marB="29958" anchor="ctr"/>
                </a:tc>
                <a:tc>
                  <a:txBody>
                    <a:bodyPr/>
                    <a:lstStyle/>
                    <a:p>
                      <a:pPr marL="0" algn="l" defTabSz="914418" rtl="0" eaLnBrk="1" fontAlgn="base" latinLnBrk="0" hangingPunct="1">
                        <a:lnSpc>
                          <a:spcPts val="1538"/>
                        </a:lnSpc>
                        <a:spcAft>
                          <a:spcPts val="0"/>
                        </a:spcAft>
                        <a:buNone/>
                      </a:pPr>
                      <a:r>
                        <a:rPr lang="en-NZ" sz="1400" b="0" kern="1200">
                          <a:solidFill>
                            <a:srgbClr val="000000"/>
                          </a:solidFill>
                          <a:effectLst/>
                          <a:latin typeface="Roboto" panose="02000000000000000000" pitchFamily="2" charset="0"/>
                          <a:ea typeface="Roboto" panose="02000000000000000000" pitchFamily="2" charset="0"/>
                          <a:cs typeface="Roboto" panose="02000000000000000000" pitchFamily="2" charset="0"/>
                        </a:rPr>
                        <a:t>Preparing meals for my flatmates   </a:t>
                      </a:r>
                    </a:p>
                  </a:txBody>
                  <a:tcPr marL="59915" marR="59915" marT="29958" marB="29958" anchor="ctr"/>
                </a:tc>
                <a:extLst>
                  <a:ext uri="{0D108BD9-81ED-4DB2-BD59-A6C34878D82A}">
                    <a16:rowId xmlns:a16="http://schemas.microsoft.com/office/drawing/2014/main" val="3171397379"/>
                  </a:ext>
                </a:extLst>
              </a:tr>
              <a:tr h="389274">
                <a:tc>
                  <a:txBody>
                    <a:bodyPr/>
                    <a:lstStyle/>
                    <a:p>
                      <a:pPr marL="0" algn="l" defTabSz="914418" rtl="0" eaLnBrk="1" fontAlgn="base" latinLnBrk="0" hangingPunct="1">
                        <a:lnSpc>
                          <a:spcPts val="1538"/>
                        </a:lnSpc>
                        <a:spcAft>
                          <a:spcPts val="0"/>
                        </a:spcAft>
                        <a:buNone/>
                      </a:pPr>
                      <a:r>
                        <a:rPr lang="en-US" sz="1400" b="0" kern="1200">
                          <a:solidFill>
                            <a:srgbClr val="000000"/>
                          </a:solidFill>
                          <a:effectLst/>
                          <a:latin typeface="Roboto" panose="02000000000000000000" pitchFamily="2" charset="0"/>
                          <a:ea typeface="Roboto" panose="02000000000000000000" pitchFamily="2" charset="0"/>
                          <a:cs typeface="Roboto" panose="02000000000000000000" pitchFamily="2" charset="0"/>
                        </a:rPr>
                        <a:t>Sustaining whānau wellbeing  </a:t>
                      </a:r>
                    </a:p>
                  </a:txBody>
                  <a:tcPr marL="59915" marR="59915" marT="29958" marB="29958" anchor="ctr"/>
                </a:tc>
                <a:tc>
                  <a:txBody>
                    <a:bodyPr/>
                    <a:lstStyle/>
                    <a:p>
                      <a:pPr marL="0" algn="l" defTabSz="914418" rtl="0" eaLnBrk="1" fontAlgn="base" latinLnBrk="0" hangingPunct="1">
                        <a:lnSpc>
                          <a:spcPts val="1538"/>
                        </a:lnSpc>
                        <a:spcAft>
                          <a:spcPts val="0"/>
                        </a:spcAft>
                        <a:buNone/>
                      </a:pPr>
                      <a:r>
                        <a:rPr lang="en-NZ" sz="1400" b="0" kern="1200">
                          <a:solidFill>
                            <a:srgbClr val="000000"/>
                          </a:solidFill>
                          <a:effectLst/>
                          <a:latin typeface="Roboto" panose="02000000000000000000" pitchFamily="2" charset="0"/>
                          <a:ea typeface="Roboto" panose="02000000000000000000" pitchFamily="2" charset="0"/>
                          <a:cs typeface="Roboto" panose="02000000000000000000" pitchFamily="2" charset="0"/>
                        </a:rPr>
                        <a:t>Building predictability and control over day-to-day schedules </a:t>
                      </a:r>
                    </a:p>
                  </a:txBody>
                  <a:tcPr marL="59915" marR="59915" marT="29958" marB="29958" anchor="ctr"/>
                </a:tc>
                <a:tc>
                  <a:txBody>
                    <a:bodyPr/>
                    <a:lstStyle/>
                    <a:p>
                      <a:pPr marL="0" algn="l" defTabSz="914418" rtl="0" eaLnBrk="1" fontAlgn="base" latinLnBrk="0" hangingPunct="1">
                        <a:lnSpc>
                          <a:spcPts val="1538"/>
                        </a:lnSpc>
                        <a:spcAft>
                          <a:spcPts val="0"/>
                        </a:spcAft>
                        <a:buNone/>
                      </a:pPr>
                      <a:r>
                        <a:rPr lang="en-NZ" sz="1400" b="0" kern="1200">
                          <a:solidFill>
                            <a:srgbClr val="000000"/>
                          </a:solidFill>
                          <a:effectLst/>
                          <a:latin typeface="Roboto" panose="02000000000000000000" pitchFamily="2" charset="0"/>
                          <a:ea typeface="Roboto" panose="02000000000000000000" pitchFamily="2" charset="0"/>
                          <a:cs typeface="Roboto" panose="02000000000000000000" pitchFamily="2" charset="0"/>
                        </a:rPr>
                        <a:t>Having time to spend with my non-disabled children  </a:t>
                      </a:r>
                    </a:p>
                  </a:txBody>
                  <a:tcPr marL="59915" marR="59915" marT="29958" marB="29958" anchor="ctr"/>
                </a:tc>
                <a:extLst>
                  <a:ext uri="{0D108BD9-81ED-4DB2-BD59-A6C34878D82A}">
                    <a16:rowId xmlns:a16="http://schemas.microsoft.com/office/drawing/2014/main" val="159811767"/>
                  </a:ext>
                </a:extLst>
              </a:tr>
              <a:tr h="389274">
                <a:tc>
                  <a:txBody>
                    <a:bodyPr/>
                    <a:lstStyle/>
                    <a:p>
                      <a:pPr marL="0" algn="l" defTabSz="914418" rtl="0" eaLnBrk="1" fontAlgn="base" latinLnBrk="0" hangingPunct="1">
                        <a:lnSpc>
                          <a:spcPts val="1538"/>
                        </a:lnSpc>
                        <a:spcAft>
                          <a:spcPts val="0"/>
                        </a:spcAft>
                        <a:buNone/>
                      </a:pPr>
                      <a:r>
                        <a:rPr lang="en-US" sz="1400" b="0" kern="1200">
                          <a:solidFill>
                            <a:srgbClr val="000000"/>
                          </a:solidFill>
                          <a:effectLst/>
                          <a:latin typeface="Roboto" panose="02000000000000000000" pitchFamily="2" charset="0"/>
                          <a:ea typeface="Roboto" panose="02000000000000000000" pitchFamily="2" charset="0"/>
                          <a:cs typeface="Roboto" panose="02000000000000000000" pitchFamily="2" charset="0"/>
                        </a:rPr>
                        <a:t>Connecting with others   </a:t>
                      </a:r>
                    </a:p>
                  </a:txBody>
                  <a:tcPr marL="59915" marR="59915" marT="29958" marB="29958" anchor="ctr"/>
                </a:tc>
                <a:tc>
                  <a:txBody>
                    <a:bodyPr/>
                    <a:lstStyle/>
                    <a:p>
                      <a:pPr marL="0" algn="l" defTabSz="914418" rtl="0" eaLnBrk="1" fontAlgn="base" latinLnBrk="0" hangingPunct="1">
                        <a:lnSpc>
                          <a:spcPts val="1538"/>
                        </a:lnSpc>
                        <a:spcAft>
                          <a:spcPts val="0"/>
                        </a:spcAft>
                        <a:buNone/>
                      </a:pPr>
                      <a:r>
                        <a:rPr lang="en-NZ" sz="1400" b="0" kern="1200">
                          <a:solidFill>
                            <a:srgbClr val="000000"/>
                          </a:solidFill>
                          <a:effectLst/>
                          <a:latin typeface="Roboto" panose="02000000000000000000" pitchFamily="2" charset="0"/>
                          <a:ea typeface="Roboto" panose="02000000000000000000" pitchFamily="2" charset="0"/>
                          <a:cs typeface="Roboto" panose="02000000000000000000" pitchFamily="2" charset="0"/>
                        </a:rPr>
                        <a:t>Maintaining connection and pursuing my interests  </a:t>
                      </a:r>
                    </a:p>
                  </a:txBody>
                  <a:tcPr marL="59915" marR="59915" marT="29958" marB="29958" anchor="ctr"/>
                </a:tc>
                <a:tc>
                  <a:txBody>
                    <a:bodyPr/>
                    <a:lstStyle/>
                    <a:p>
                      <a:pPr marL="0" algn="l" defTabSz="914418" rtl="0" eaLnBrk="1" fontAlgn="base" latinLnBrk="0" hangingPunct="1">
                        <a:lnSpc>
                          <a:spcPts val="1538"/>
                        </a:lnSpc>
                        <a:spcAft>
                          <a:spcPts val="0"/>
                        </a:spcAft>
                        <a:buNone/>
                      </a:pPr>
                      <a:r>
                        <a:rPr lang="en-NZ" sz="1400" b="0" kern="1200">
                          <a:solidFill>
                            <a:srgbClr val="000000"/>
                          </a:solidFill>
                          <a:effectLst/>
                          <a:latin typeface="Roboto" panose="02000000000000000000" pitchFamily="2" charset="0"/>
                          <a:ea typeface="Roboto" panose="02000000000000000000" pitchFamily="2" charset="0"/>
                          <a:cs typeface="Roboto" panose="02000000000000000000" pitchFamily="2" charset="0"/>
                        </a:rPr>
                        <a:t>Joining a new group in the community   </a:t>
                      </a:r>
                    </a:p>
                  </a:txBody>
                  <a:tcPr marL="59915" marR="59915" marT="29958" marB="29958" anchor="ctr"/>
                </a:tc>
                <a:extLst>
                  <a:ext uri="{0D108BD9-81ED-4DB2-BD59-A6C34878D82A}">
                    <a16:rowId xmlns:a16="http://schemas.microsoft.com/office/drawing/2014/main" val="3916455444"/>
                  </a:ext>
                </a:extLst>
              </a:tr>
              <a:tr h="389274">
                <a:tc>
                  <a:txBody>
                    <a:bodyPr/>
                    <a:lstStyle/>
                    <a:p>
                      <a:pPr marL="0" algn="l" defTabSz="914418" rtl="0" eaLnBrk="1" fontAlgn="base" latinLnBrk="0" hangingPunct="1">
                        <a:lnSpc>
                          <a:spcPts val="1538"/>
                        </a:lnSpc>
                        <a:spcAft>
                          <a:spcPts val="0"/>
                        </a:spcAft>
                        <a:buNone/>
                      </a:pPr>
                      <a:r>
                        <a:rPr lang="en-US" sz="1400" b="0" kern="1200">
                          <a:solidFill>
                            <a:srgbClr val="000000"/>
                          </a:solidFill>
                          <a:effectLst/>
                          <a:latin typeface="Roboto" panose="02000000000000000000" pitchFamily="2" charset="0"/>
                          <a:ea typeface="Roboto" panose="02000000000000000000" pitchFamily="2" charset="0"/>
                          <a:cs typeface="Roboto" panose="02000000000000000000" pitchFamily="2" charset="0"/>
                        </a:rPr>
                        <a:t>Building capacity and independence  </a:t>
                      </a:r>
                    </a:p>
                  </a:txBody>
                  <a:tcPr marL="59915" marR="59915" marT="29958" marB="29958" anchor="ctr"/>
                </a:tc>
                <a:tc>
                  <a:txBody>
                    <a:bodyPr/>
                    <a:lstStyle/>
                    <a:p>
                      <a:pPr marL="0" algn="l" defTabSz="914418" rtl="0" eaLnBrk="1" fontAlgn="base" latinLnBrk="0" hangingPunct="1">
                        <a:lnSpc>
                          <a:spcPts val="1538"/>
                        </a:lnSpc>
                        <a:spcAft>
                          <a:spcPts val="0"/>
                        </a:spcAft>
                        <a:buNone/>
                      </a:pPr>
                      <a:r>
                        <a:rPr lang="en-NZ" sz="1400" b="0" kern="1200">
                          <a:solidFill>
                            <a:srgbClr val="000000"/>
                          </a:solidFill>
                          <a:effectLst/>
                          <a:latin typeface="Roboto" panose="02000000000000000000" pitchFamily="2" charset="0"/>
                          <a:ea typeface="Roboto" panose="02000000000000000000" pitchFamily="2" charset="0"/>
                          <a:cs typeface="Roboto" panose="02000000000000000000" pitchFamily="2" charset="0"/>
                        </a:rPr>
                        <a:t>Developing life skills for the future </a:t>
                      </a:r>
                    </a:p>
                  </a:txBody>
                  <a:tcPr marL="59915" marR="59915" marT="29958" marB="29958" anchor="ctr"/>
                </a:tc>
                <a:tc>
                  <a:txBody>
                    <a:bodyPr/>
                    <a:lstStyle/>
                    <a:p>
                      <a:pPr marL="0" algn="l" defTabSz="914418" rtl="0" eaLnBrk="1" fontAlgn="base" latinLnBrk="0" hangingPunct="1">
                        <a:lnSpc>
                          <a:spcPts val="1538"/>
                        </a:lnSpc>
                        <a:spcAft>
                          <a:spcPts val="0"/>
                        </a:spcAft>
                        <a:buNone/>
                      </a:pPr>
                      <a:r>
                        <a:rPr lang="en-US" sz="1400" b="0" kern="1200">
                          <a:solidFill>
                            <a:srgbClr val="000000"/>
                          </a:solidFill>
                          <a:effectLst/>
                          <a:latin typeface="Roboto" panose="02000000000000000000" pitchFamily="2" charset="0"/>
                          <a:ea typeface="Roboto" panose="02000000000000000000" pitchFamily="2" charset="0"/>
                          <a:cs typeface="Roboto" panose="02000000000000000000" pitchFamily="2" charset="0"/>
                        </a:rPr>
                        <a:t>Staying home by myself   </a:t>
                      </a:r>
                    </a:p>
                  </a:txBody>
                  <a:tcPr marL="59915" marR="59915" marT="29958" marB="29958" anchor="ctr"/>
                </a:tc>
                <a:extLst>
                  <a:ext uri="{0D108BD9-81ED-4DB2-BD59-A6C34878D82A}">
                    <a16:rowId xmlns:a16="http://schemas.microsoft.com/office/drawing/2014/main" val="3553158438"/>
                  </a:ext>
                </a:extLst>
              </a:tr>
              <a:tr h="389274">
                <a:tc>
                  <a:txBody>
                    <a:bodyPr/>
                    <a:lstStyle/>
                    <a:p>
                      <a:pPr marL="0" algn="l" defTabSz="914418" rtl="0" eaLnBrk="1" fontAlgn="base" latinLnBrk="0" hangingPunct="1">
                        <a:lnSpc>
                          <a:spcPts val="1538"/>
                        </a:lnSpc>
                        <a:spcAft>
                          <a:spcPts val="0"/>
                        </a:spcAft>
                        <a:buNone/>
                      </a:pPr>
                      <a:r>
                        <a:rPr lang="en-US" sz="1400" b="0" kern="1200">
                          <a:solidFill>
                            <a:srgbClr val="000000"/>
                          </a:solidFill>
                          <a:effectLst/>
                          <a:latin typeface="Roboto" panose="02000000000000000000" pitchFamily="2" charset="0"/>
                          <a:ea typeface="Roboto" panose="02000000000000000000" pitchFamily="2" charset="0"/>
                          <a:cs typeface="Roboto" panose="02000000000000000000" pitchFamily="2" charset="0"/>
                        </a:rPr>
                        <a:t>Safeguarding   </a:t>
                      </a:r>
                    </a:p>
                  </a:txBody>
                  <a:tcPr marL="59915" marR="59915" marT="29958" marB="29958" anchor="ctr"/>
                </a:tc>
                <a:tc>
                  <a:txBody>
                    <a:bodyPr/>
                    <a:lstStyle/>
                    <a:p>
                      <a:pPr marL="0" algn="l" defTabSz="914418" rtl="0" eaLnBrk="1" fontAlgn="base" latinLnBrk="0" hangingPunct="1">
                        <a:lnSpc>
                          <a:spcPts val="1538"/>
                        </a:lnSpc>
                        <a:spcAft>
                          <a:spcPts val="0"/>
                        </a:spcAft>
                        <a:buNone/>
                      </a:pPr>
                      <a:r>
                        <a:rPr lang="en-NZ" sz="1400" b="0" kern="1200">
                          <a:solidFill>
                            <a:srgbClr val="000000"/>
                          </a:solidFill>
                          <a:effectLst/>
                          <a:latin typeface="Roboto" panose="02000000000000000000" pitchFamily="2" charset="0"/>
                          <a:ea typeface="Roboto" panose="02000000000000000000" pitchFamily="2" charset="0"/>
                          <a:cs typeface="Roboto" panose="02000000000000000000" pitchFamily="2" charset="0"/>
                        </a:rPr>
                        <a:t>Assessing, taking and managing risks in the experiences I have</a:t>
                      </a:r>
                    </a:p>
                  </a:txBody>
                  <a:tcPr marL="59915" marR="59915" marT="29958" marB="29958" anchor="ctr"/>
                </a:tc>
                <a:tc>
                  <a:txBody>
                    <a:bodyPr/>
                    <a:lstStyle/>
                    <a:p>
                      <a:pPr marL="0" algn="l" defTabSz="914418" rtl="0" eaLnBrk="1" fontAlgn="base" latinLnBrk="0" hangingPunct="1">
                        <a:lnSpc>
                          <a:spcPts val="1538"/>
                        </a:lnSpc>
                        <a:spcAft>
                          <a:spcPts val="0"/>
                        </a:spcAft>
                        <a:buNone/>
                      </a:pPr>
                      <a:r>
                        <a:rPr lang="en-US" sz="1400" b="0" kern="1200">
                          <a:solidFill>
                            <a:srgbClr val="000000"/>
                          </a:solidFill>
                          <a:effectLst/>
                          <a:latin typeface="Roboto" panose="02000000000000000000" pitchFamily="2" charset="0"/>
                          <a:ea typeface="Roboto" panose="02000000000000000000" pitchFamily="2" charset="0"/>
                          <a:cs typeface="Roboto" panose="02000000000000000000" pitchFamily="2" charset="0"/>
                        </a:rPr>
                        <a:t>Making my own decisions   </a:t>
                      </a:r>
                    </a:p>
                  </a:txBody>
                  <a:tcPr marL="59915" marR="59915" marT="29958" marB="29958" anchor="ctr"/>
                </a:tc>
                <a:extLst>
                  <a:ext uri="{0D108BD9-81ED-4DB2-BD59-A6C34878D82A}">
                    <a16:rowId xmlns:a16="http://schemas.microsoft.com/office/drawing/2014/main" val="2491997556"/>
                  </a:ext>
                </a:extLst>
              </a:tr>
            </a:tbl>
          </a:graphicData>
        </a:graphic>
      </p:graphicFrame>
      <p:pic>
        <p:nvPicPr>
          <p:cNvPr id="3" name="Picture 2">
            <a:extLst>
              <a:ext uri="{FF2B5EF4-FFF2-40B4-BE49-F238E27FC236}">
                <a16:creationId xmlns:a16="http://schemas.microsoft.com/office/drawing/2014/main" id="{145609CE-84A6-128D-79E2-60682313F621}"/>
              </a:ext>
            </a:extLst>
          </p:cNvPr>
          <p:cNvPicPr>
            <a:picLocks noChangeAspect="1"/>
          </p:cNvPicPr>
          <p:nvPr/>
        </p:nvPicPr>
        <p:blipFill>
          <a:blip r:embed="rId3"/>
          <a:stretch>
            <a:fillRect/>
          </a:stretch>
        </p:blipFill>
        <p:spPr>
          <a:xfrm>
            <a:off x="239348" y="1131592"/>
            <a:ext cx="3095113" cy="1062968"/>
          </a:xfrm>
          <a:prstGeom prst="rect">
            <a:avLst/>
          </a:prstGeom>
        </p:spPr>
      </p:pic>
    </p:spTree>
    <p:extLst>
      <p:ext uri="{BB962C8B-B14F-4D97-AF65-F5344CB8AC3E}">
        <p14:creationId xmlns:p14="http://schemas.microsoft.com/office/powerpoint/2010/main" val="2389377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4F0A2-4A43-8B6B-167E-D3E701407F3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89512C5-6D48-3930-1CB9-A561C8B7ABBE}"/>
              </a:ext>
            </a:extLst>
          </p:cNvPr>
          <p:cNvSpPr>
            <a:spLocks noGrp="1"/>
          </p:cNvSpPr>
          <p:nvPr>
            <p:ph type="title"/>
          </p:nvPr>
        </p:nvSpPr>
        <p:spPr>
          <a:xfrm>
            <a:off x="334962" y="2184400"/>
            <a:ext cx="7615237" cy="3268132"/>
          </a:xfrm>
        </p:spPr>
        <p:txBody>
          <a:bodyPr anchor="ctr"/>
          <a:lstStyle/>
          <a:p>
            <a:r>
              <a:rPr lang="en-US"/>
              <a:t>What has been achieved?</a:t>
            </a:r>
            <a:endParaRPr lang="en-NZ" i="1"/>
          </a:p>
        </p:txBody>
      </p:sp>
    </p:spTree>
    <p:extLst>
      <p:ext uri="{BB962C8B-B14F-4D97-AF65-F5344CB8AC3E}">
        <p14:creationId xmlns:p14="http://schemas.microsoft.com/office/powerpoint/2010/main" val="125535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AC3D8-4A75-16BF-96BB-6DA3CB126420}"/>
              </a:ext>
            </a:extLst>
          </p:cNvPr>
          <p:cNvSpPr>
            <a:spLocks noGrp="1"/>
          </p:cNvSpPr>
          <p:nvPr>
            <p:ph type="title"/>
          </p:nvPr>
        </p:nvSpPr>
        <p:spPr/>
        <p:txBody>
          <a:bodyPr>
            <a:normAutofit fontScale="90000"/>
          </a:bodyPr>
          <a:lstStyle/>
          <a:p>
            <a:r>
              <a:rPr lang="en-NZ"/>
              <a:t>Standardised allocation purposes list</a:t>
            </a:r>
          </a:p>
        </p:txBody>
      </p:sp>
      <p:sp>
        <p:nvSpPr>
          <p:cNvPr id="7" name="TextBox 6">
            <a:extLst>
              <a:ext uri="{FF2B5EF4-FFF2-40B4-BE49-F238E27FC236}">
                <a16:creationId xmlns:a16="http://schemas.microsoft.com/office/drawing/2014/main" id="{BB6A8EF4-4CCC-8B24-CD39-54D27781E46A}"/>
              </a:ext>
            </a:extLst>
          </p:cNvPr>
          <p:cNvSpPr txBox="1"/>
          <p:nvPr/>
        </p:nvSpPr>
        <p:spPr>
          <a:xfrm>
            <a:off x="419101" y="1228397"/>
            <a:ext cx="4089104" cy="4401205"/>
          </a:xfrm>
          <a:prstGeom prst="rect">
            <a:avLst/>
          </a:prstGeom>
          <a:noFill/>
        </p:spPr>
        <p:txBody>
          <a:bodyPr wrap="square">
            <a:spAutoFit/>
          </a:bodyPr>
          <a:lstStyle/>
          <a:p>
            <a:pPr>
              <a:spcAft>
                <a:spcPts val="1200"/>
              </a:spcAft>
            </a:pPr>
            <a:r>
              <a:rPr lang="en-NZ" sz="2000">
                <a:latin typeface="Roboto" panose="02000000000000000000" pitchFamily="2" charset="0"/>
                <a:ea typeface="Roboto" panose="02000000000000000000" pitchFamily="2" charset="0"/>
                <a:cs typeface="Roboto" panose="02000000000000000000" pitchFamily="2" charset="0"/>
              </a:rPr>
              <a:t>This table sets out the current DSS purpose options that reflect the Enquiry framework and how they align with the combined purposes list. </a:t>
            </a:r>
          </a:p>
          <a:p>
            <a:pPr>
              <a:spcAft>
                <a:spcPts val="1200"/>
              </a:spcAft>
            </a:pPr>
            <a:r>
              <a:rPr lang="en-NZ" sz="2000">
                <a:latin typeface="Roboto" panose="02000000000000000000" pitchFamily="2" charset="0"/>
                <a:ea typeface="Roboto" panose="02000000000000000000" pitchFamily="2" charset="0"/>
                <a:cs typeface="Roboto" panose="02000000000000000000" pitchFamily="2" charset="0"/>
              </a:rPr>
              <a:t>This is designed to support the disabled person (whānau and/or carers) to set out their intentions / purposes for DSS funding. </a:t>
            </a:r>
          </a:p>
          <a:p>
            <a:pPr>
              <a:spcAft>
                <a:spcPts val="1200"/>
              </a:spcAft>
            </a:pPr>
            <a:r>
              <a:rPr lang="en-NZ" sz="2000">
                <a:latin typeface="Roboto" panose="02000000000000000000" pitchFamily="2" charset="0"/>
                <a:ea typeface="Roboto" panose="02000000000000000000" pitchFamily="2" charset="0"/>
                <a:cs typeface="Roboto" panose="02000000000000000000" pitchFamily="2" charset="0"/>
              </a:rPr>
              <a:t>The Purpose list groups this at a high level to better support DSS monitoring and reporting functions. </a:t>
            </a:r>
          </a:p>
        </p:txBody>
      </p:sp>
      <p:pic>
        <p:nvPicPr>
          <p:cNvPr id="4" name="Picture 3">
            <a:extLst>
              <a:ext uri="{FF2B5EF4-FFF2-40B4-BE49-F238E27FC236}">
                <a16:creationId xmlns:a16="http://schemas.microsoft.com/office/drawing/2014/main" id="{1E7F5203-4A61-15AF-9FD8-98E94A5B9874}"/>
              </a:ext>
            </a:extLst>
          </p:cNvPr>
          <p:cNvPicPr>
            <a:picLocks noChangeAspect="1"/>
          </p:cNvPicPr>
          <p:nvPr/>
        </p:nvPicPr>
        <p:blipFill>
          <a:blip r:embed="rId3"/>
          <a:stretch>
            <a:fillRect/>
          </a:stretch>
        </p:blipFill>
        <p:spPr>
          <a:xfrm>
            <a:off x="4692059" y="1696937"/>
            <a:ext cx="7372350" cy="3771900"/>
          </a:xfrm>
          <a:prstGeom prst="rect">
            <a:avLst/>
          </a:prstGeom>
        </p:spPr>
      </p:pic>
    </p:spTree>
    <p:extLst>
      <p:ext uri="{BB962C8B-B14F-4D97-AF65-F5344CB8AC3E}">
        <p14:creationId xmlns:p14="http://schemas.microsoft.com/office/powerpoint/2010/main" val="3505826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2FD0C-FE58-26C3-2C3B-6A0A6D6B20B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B72FD29-B6D0-9C86-2C36-47DE18C93C96}"/>
              </a:ext>
            </a:extLst>
          </p:cNvPr>
          <p:cNvSpPr>
            <a:spLocks noGrp="1"/>
          </p:cNvSpPr>
          <p:nvPr>
            <p:ph type="title"/>
          </p:nvPr>
        </p:nvSpPr>
        <p:spPr>
          <a:xfrm>
            <a:off x="334962" y="2184400"/>
            <a:ext cx="7615237" cy="3268132"/>
          </a:xfrm>
        </p:spPr>
        <p:txBody>
          <a:bodyPr anchor="ctr"/>
          <a:lstStyle/>
          <a:p>
            <a:r>
              <a:rPr lang="en-NZ"/>
              <a:t>Indicative range calculations</a:t>
            </a:r>
          </a:p>
        </p:txBody>
      </p:sp>
    </p:spTree>
    <p:extLst>
      <p:ext uri="{BB962C8B-B14F-4D97-AF65-F5344CB8AC3E}">
        <p14:creationId xmlns:p14="http://schemas.microsoft.com/office/powerpoint/2010/main" val="56791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DC862-7A9D-094B-CF42-494A33AFB5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BA2E456-BBB7-5EE0-342A-90C82AAB71F7}"/>
              </a:ext>
            </a:extLst>
          </p:cNvPr>
          <p:cNvSpPr>
            <a:spLocks noGrp="1"/>
          </p:cNvSpPr>
          <p:nvPr>
            <p:ph type="title"/>
          </p:nvPr>
        </p:nvSpPr>
        <p:spPr/>
        <p:txBody>
          <a:bodyPr/>
          <a:lstStyle/>
          <a:p>
            <a:r>
              <a:rPr lang="en-NZ"/>
              <a:t>Indicative range calculations</a:t>
            </a:r>
          </a:p>
        </p:txBody>
      </p:sp>
      <p:sp>
        <p:nvSpPr>
          <p:cNvPr id="4" name="Content Placeholder 3">
            <a:extLst>
              <a:ext uri="{FF2B5EF4-FFF2-40B4-BE49-F238E27FC236}">
                <a16:creationId xmlns:a16="http://schemas.microsoft.com/office/drawing/2014/main" id="{CCCB8365-5479-BBC3-5D2D-60773876F47B}"/>
              </a:ext>
            </a:extLst>
          </p:cNvPr>
          <p:cNvSpPr>
            <a:spLocks noGrp="1"/>
          </p:cNvSpPr>
          <p:nvPr>
            <p:ph idx="1"/>
          </p:nvPr>
        </p:nvSpPr>
        <p:spPr>
          <a:xfrm>
            <a:off x="239349" y="1203753"/>
            <a:ext cx="11725639" cy="3143657"/>
          </a:xfrm>
        </p:spPr>
        <p:txBody>
          <a:bodyPr/>
          <a:lstStyle/>
          <a:p>
            <a:pPr>
              <a:spcAft>
                <a:spcPts val="1200"/>
              </a:spcAft>
            </a:pPr>
            <a:r>
              <a:rPr lang="en-NZ" sz="2000"/>
              <a:t>A refreshed allocation tool has been developed – the </a:t>
            </a:r>
            <a:r>
              <a:rPr lang="en-NZ" sz="2000" b="1"/>
              <a:t>OBIR (outcome-based indicative range) Tool </a:t>
            </a:r>
            <a:r>
              <a:rPr lang="en-NZ" sz="2000"/>
              <a:t>– which will replace the current SPA (service package allocation) Tool. We are not changing responsibilities or how decisions are made.  </a:t>
            </a:r>
          </a:p>
          <a:p>
            <a:pPr>
              <a:spcAft>
                <a:spcPts val="1200"/>
              </a:spcAft>
            </a:pPr>
            <a:r>
              <a:rPr lang="en-NZ" sz="2000"/>
              <a:t>The OBIR Tool is an Excel-based tool that will be partly manually operated to generate an indicative range calculation for each assessment when we go live in February. DSS plans to integrate this into the web application assessment tool and automate the indicative range calculation process in the future.</a:t>
            </a:r>
          </a:p>
          <a:p>
            <a:pPr>
              <a:spcAft>
                <a:spcPts val="1200"/>
              </a:spcAft>
            </a:pPr>
            <a:r>
              <a:rPr lang="en-NZ" sz="2000"/>
              <a:t>The high level process for generating indicative range calculations (within the wider assessment and allocation process) is as follows: </a:t>
            </a:r>
          </a:p>
          <a:p>
            <a:endParaRPr lang="en-NZ" sz="2000"/>
          </a:p>
          <a:p>
            <a:endParaRPr lang="en-NZ" sz="2000"/>
          </a:p>
        </p:txBody>
      </p:sp>
      <p:graphicFrame>
        <p:nvGraphicFramePr>
          <p:cNvPr id="6" name="Diagram 5">
            <a:extLst>
              <a:ext uri="{FF2B5EF4-FFF2-40B4-BE49-F238E27FC236}">
                <a16:creationId xmlns:a16="http://schemas.microsoft.com/office/drawing/2014/main" id="{8B9EF245-F812-BD9F-6644-DBEA15A54AB5}"/>
              </a:ext>
            </a:extLst>
          </p:cNvPr>
          <p:cNvGraphicFramePr/>
          <p:nvPr>
            <p:extLst>
              <p:ext uri="{D42A27DB-BD31-4B8C-83A1-F6EECF244321}">
                <p14:modId xmlns:p14="http://schemas.microsoft.com/office/powerpoint/2010/main" val="216082782"/>
              </p:ext>
            </p:extLst>
          </p:nvPr>
        </p:nvGraphicFramePr>
        <p:xfrm>
          <a:off x="545432" y="1782388"/>
          <a:ext cx="11407219" cy="6944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rrow: Chevron 6">
            <a:extLst>
              <a:ext uri="{FF2B5EF4-FFF2-40B4-BE49-F238E27FC236}">
                <a16:creationId xmlns:a16="http://schemas.microsoft.com/office/drawing/2014/main" id="{D6A4C98E-A882-317C-2BC6-E69436528F2E}"/>
              </a:ext>
            </a:extLst>
          </p:cNvPr>
          <p:cNvSpPr/>
          <p:nvPr/>
        </p:nvSpPr>
        <p:spPr>
          <a:xfrm>
            <a:off x="3577389" y="5999747"/>
            <a:ext cx="2518611" cy="483599"/>
          </a:xfrm>
          <a:prstGeom prst="chevron">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400">
                <a:solidFill>
                  <a:schemeClr val="bg1"/>
                </a:solidFill>
              </a:rPr>
              <a:t>Actioned by NASC / EGL site</a:t>
            </a:r>
          </a:p>
        </p:txBody>
      </p:sp>
      <p:sp>
        <p:nvSpPr>
          <p:cNvPr id="8" name="Arrow: Chevron 7">
            <a:extLst>
              <a:ext uri="{FF2B5EF4-FFF2-40B4-BE49-F238E27FC236}">
                <a16:creationId xmlns:a16="http://schemas.microsoft.com/office/drawing/2014/main" id="{A441D3F5-7208-E69C-2DE3-85BA58A41548}"/>
              </a:ext>
            </a:extLst>
          </p:cNvPr>
          <p:cNvSpPr/>
          <p:nvPr/>
        </p:nvSpPr>
        <p:spPr>
          <a:xfrm>
            <a:off x="6096000" y="5999747"/>
            <a:ext cx="2518611" cy="483599"/>
          </a:xfrm>
          <a:prstGeom prst="chevron">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400">
                <a:solidFill>
                  <a:schemeClr val="bg1"/>
                </a:solidFill>
              </a:rPr>
              <a:t>Actioned by DSS</a:t>
            </a:r>
          </a:p>
        </p:txBody>
      </p:sp>
    </p:spTree>
    <p:extLst>
      <p:ext uri="{BB962C8B-B14F-4D97-AF65-F5344CB8AC3E}">
        <p14:creationId xmlns:p14="http://schemas.microsoft.com/office/powerpoint/2010/main" val="8623108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45AA3-9FFD-C18B-C086-4790F55185F4}"/>
              </a:ext>
            </a:extLst>
          </p:cNvPr>
          <p:cNvSpPr>
            <a:spLocks noGrp="1"/>
          </p:cNvSpPr>
          <p:nvPr>
            <p:ph type="title"/>
          </p:nvPr>
        </p:nvSpPr>
        <p:spPr/>
        <p:txBody>
          <a:bodyPr/>
          <a:lstStyle/>
          <a:p>
            <a:r>
              <a:rPr lang="en-NZ"/>
              <a:t>Indicative range calculations</a:t>
            </a:r>
          </a:p>
        </p:txBody>
      </p:sp>
      <p:sp>
        <p:nvSpPr>
          <p:cNvPr id="3" name="Content Placeholder 2">
            <a:extLst>
              <a:ext uri="{FF2B5EF4-FFF2-40B4-BE49-F238E27FC236}">
                <a16:creationId xmlns:a16="http://schemas.microsoft.com/office/drawing/2014/main" id="{B452BF14-EDAC-0948-22A7-91E647FA2090}"/>
              </a:ext>
            </a:extLst>
          </p:cNvPr>
          <p:cNvSpPr>
            <a:spLocks noGrp="1"/>
          </p:cNvSpPr>
          <p:nvPr>
            <p:ph idx="1"/>
          </p:nvPr>
        </p:nvSpPr>
        <p:spPr/>
        <p:txBody>
          <a:bodyPr/>
          <a:lstStyle/>
          <a:p>
            <a:pPr>
              <a:spcAft>
                <a:spcPts val="1200"/>
              </a:spcAft>
            </a:pPr>
            <a:r>
              <a:rPr lang="en-NZ" sz="2400"/>
              <a:t>The indicative range calculation is generated using the assessment interview information captured in the web application. </a:t>
            </a:r>
          </a:p>
          <a:p>
            <a:pPr>
              <a:spcAft>
                <a:spcPts val="1200"/>
              </a:spcAft>
            </a:pPr>
            <a:r>
              <a:rPr lang="en-NZ" sz="2400"/>
              <a:t>The NASC/EGL site is responsible for the accuracy, completeness and quality of the data collected in the assessment interview. This information directly affects the output of the indicative range calculation. The funding decision remains with the NASC/EGL site.</a:t>
            </a:r>
          </a:p>
          <a:p>
            <a:r>
              <a:rPr lang="en-NZ" sz="2400"/>
              <a:t>The indicative range calculation output:</a:t>
            </a:r>
          </a:p>
          <a:p>
            <a:pPr lvl="1"/>
            <a:r>
              <a:rPr lang="en-NZ" sz="2400" u="sng"/>
              <a:t>Is</a:t>
            </a:r>
            <a:r>
              <a:rPr lang="en-NZ" sz="2400"/>
              <a:t> an indication of the level of support that meets the needs of around 80% of people in similar circumstances. It is a guide for what might be provided to meet those needs. </a:t>
            </a:r>
          </a:p>
          <a:p>
            <a:pPr lvl="1"/>
            <a:r>
              <a:rPr lang="en-NZ" sz="2400" u="sng"/>
              <a:t>Is not </a:t>
            </a:r>
            <a:r>
              <a:rPr lang="en-NZ" sz="2400"/>
              <a:t>an approved allocation of resources or a commitment. </a:t>
            </a:r>
          </a:p>
          <a:p>
            <a:endParaRPr lang="en-NZ" sz="2800"/>
          </a:p>
          <a:p>
            <a:pPr lvl="1"/>
            <a:endParaRPr lang="en-NZ" sz="2400"/>
          </a:p>
          <a:p>
            <a:endParaRPr lang="en-NZ" sz="3600"/>
          </a:p>
        </p:txBody>
      </p:sp>
    </p:spTree>
    <p:extLst>
      <p:ext uri="{BB962C8B-B14F-4D97-AF65-F5344CB8AC3E}">
        <p14:creationId xmlns:p14="http://schemas.microsoft.com/office/powerpoint/2010/main" val="43862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2FEFE-6DEA-8983-AC9B-8FA77570361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F87668A-AA4E-2286-1D2A-C82976D0E70D}"/>
              </a:ext>
            </a:extLst>
          </p:cNvPr>
          <p:cNvSpPr>
            <a:spLocks noGrp="1"/>
          </p:cNvSpPr>
          <p:nvPr>
            <p:ph type="title"/>
          </p:nvPr>
        </p:nvSpPr>
        <p:spPr>
          <a:xfrm>
            <a:off x="334962" y="2184400"/>
            <a:ext cx="7615237" cy="3268132"/>
          </a:xfrm>
        </p:spPr>
        <p:txBody>
          <a:bodyPr anchor="ctr"/>
          <a:lstStyle/>
          <a:p>
            <a:r>
              <a:rPr lang="en-US"/>
              <a:t>Wrap Up / Q&amp;A</a:t>
            </a:r>
            <a:endParaRPr lang="en-NZ" i="1"/>
          </a:p>
        </p:txBody>
      </p:sp>
    </p:spTree>
    <p:extLst>
      <p:ext uri="{BB962C8B-B14F-4D97-AF65-F5344CB8AC3E}">
        <p14:creationId xmlns:p14="http://schemas.microsoft.com/office/powerpoint/2010/main" val="2544543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98612-C209-A5F2-2D67-EB1A6B85D5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4A0BAD-0AFF-48F5-7075-9E2975F8C61A}"/>
              </a:ext>
            </a:extLst>
          </p:cNvPr>
          <p:cNvSpPr>
            <a:spLocks noGrp="1"/>
          </p:cNvSpPr>
          <p:nvPr>
            <p:ph type="title"/>
          </p:nvPr>
        </p:nvSpPr>
        <p:spPr/>
        <p:txBody>
          <a:bodyPr>
            <a:normAutofit fontScale="90000"/>
          </a:bodyPr>
          <a:lstStyle/>
          <a:p>
            <a:r>
              <a:rPr lang="en-US"/>
              <a:t>Learning Goals</a:t>
            </a:r>
            <a:endParaRPr lang="en-NZ"/>
          </a:p>
        </p:txBody>
      </p:sp>
      <p:sp>
        <p:nvSpPr>
          <p:cNvPr id="4" name="Title 4">
            <a:extLst>
              <a:ext uri="{FF2B5EF4-FFF2-40B4-BE49-F238E27FC236}">
                <a16:creationId xmlns:a16="http://schemas.microsoft.com/office/drawing/2014/main" id="{4C8EEC77-34CC-3316-D74A-F8DDD0274C84}"/>
              </a:ext>
            </a:extLst>
          </p:cNvPr>
          <p:cNvSpPr txBox="1">
            <a:spLocks/>
          </p:cNvSpPr>
          <p:nvPr/>
        </p:nvSpPr>
        <p:spPr>
          <a:xfrm>
            <a:off x="239348" y="1158424"/>
            <a:ext cx="6644052" cy="4861375"/>
          </a:xfrm>
          <a:prstGeom prst="rect">
            <a:avLst/>
          </a:prstGeom>
        </p:spPr>
        <p:txBody>
          <a:bodyPr/>
          <a:lstStyle>
            <a:lvl1pPr algn="l" defTabSz="914400" rtl="0" eaLnBrk="1" latinLnBrk="0" hangingPunct="1">
              <a:spcBef>
                <a:spcPct val="0"/>
              </a:spcBef>
              <a:buNone/>
              <a:tabLst>
                <a:tab pos="3405188" algn="l"/>
              </a:tabLst>
              <a:defRPr sz="4400" b="1" i="0" kern="1200">
                <a:solidFill>
                  <a:schemeClr val="tx1"/>
                </a:solidFill>
                <a:latin typeface="+mj-lt"/>
                <a:ea typeface="Verdana" panose="020B0604030504040204" pitchFamily="34" charset="0"/>
                <a:cs typeface="Verdana" panose="020B0604030504040204" pitchFamily="34" charset="0"/>
              </a:defRPr>
            </a:lvl1pPr>
          </a:lstStyle>
          <a:p>
            <a:pPr marL="393700" marR="0" lvl="0" indent="-393700" algn="l" defTabSz="914400" rtl="0" eaLnBrk="1" fontAlgn="auto" latinLnBrk="0" hangingPunct="1">
              <a:lnSpc>
                <a:spcPct val="100000"/>
              </a:lnSpc>
              <a:spcBef>
                <a:spcPct val="0"/>
              </a:spcBef>
              <a:spcAft>
                <a:spcPts val="0"/>
              </a:spcAft>
              <a:buClrTx/>
              <a:buSzTx/>
              <a:buFont typeface="Arial" panose="020B0604020202020204" pitchFamily="34" charset="0"/>
              <a:buChar char="•"/>
              <a:tabLst>
                <a:tab pos="3405188" algn="l"/>
              </a:tabLst>
              <a:defRPr/>
            </a:pPr>
            <a:r>
              <a:rPr kumimoji="0" lang="en-NZ" sz="2800" b="0" i="0" u="none" strike="noStrike" kern="1200" cap="none" spc="0" normalizeH="0" baseline="0" noProof="0">
                <a:ln>
                  <a:noFill/>
                </a:ln>
                <a:effectLst/>
                <a:uLnTx/>
                <a:uFillTx/>
                <a:latin typeface="Roboto"/>
                <a:ea typeface="Verdana" panose="020B0604030504040204" pitchFamily="34" charset="0"/>
              </a:rPr>
              <a:t>Changes in the allocation process</a:t>
            </a:r>
          </a:p>
          <a:p>
            <a:pPr marL="393700" marR="0" lvl="0" indent="-393700" algn="l" defTabSz="914400" rtl="0" eaLnBrk="1" fontAlgn="auto" latinLnBrk="0" hangingPunct="1">
              <a:lnSpc>
                <a:spcPct val="100000"/>
              </a:lnSpc>
              <a:spcBef>
                <a:spcPct val="0"/>
              </a:spcBef>
              <a:spcAft>
                <a:spcPts val="0"/>
              </a:spcAft>
              <a:buClrTx/>
              <a:buSzTx/>
              <a:buFont typeface="Arial" panose="020B0604020202020204" pitchFamily="34" charset="0"/>
              <a:buChar char="•"/>
              <a:tabLst>
                <a:tab pos="3405188" algn="l"/>
              </a:tabLst>
              <a:defRPr/>
            </a:pPr>
            <a:r>
              <a:rPr kumimoji="0" lang="en-NZ" sz="2800" b="0" i="0" u="none" strike="noStrike" kern="1200" cap="none" spc="0" normalizeH="0" baseline="0" noProof="0">
                <a:ln>
                  <a:noFill/>
                </a:ln>
                <a:effectLst/>
                <a:uLnTx/>
                <a:uFillTx/>
                <a:latin typeface="Roboto"/>
                <a:ea typeface="Verdana" panose="020B0604030504040204" pitchFamily="34" charset="0"/>
              </a:rPr>
              <a:t>Purpose, objectives and benefits of the changes</a:t>
            </a:r>
          </a:p>
          <a:p>
            <a:pPr marL="393700" indent="-393700">
              <a:buFont typeface="Arial" panose="020B0604020202020204" pitchFamily="34" charset="0"/>
              <a:buChar char="•"/>
            </a:pPr>
            <a:r>
              <a:rPr lang="en-NZ" sz="2800" b="0"/>
              <a:t>Objectives and key criteria for the My DSS Funding Plan</a:t>
            </a:r>
          </a:p>
          <a:p>
            <a:pPr marL="393700" indent="-393700">
              <a:buFont typeface="Arial" panose="020B0604020202020204" pitchFamily="34" charset="0"/>
              <a:buChar char="•"/>
            </a:pPr>
            <a:r>
              <a:rPr lang="en-NZ" sz="2800" b="0"/>
              <a:t>Understand and be able to generate and use the new My DSS Funding Plan </a:t>
            </a:r>
          </a:p>
        </p:txBody>
      </p:sp>
      <p:pic>
        <p:nvPicPr>
          <p:cNvPr id="5" name="Content Placeholder 2">
            <a:extLst>
              <a:ext uri="{FF2B5EF4-FFF2-40B4-BE49-F238E27FC236}">
                <a16:creationId xmlns:a16="http://schemas.microsoft.com/office/drawing/2014/main" id="{8B558213-23D1-5E69-33ED-84B624A8221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7106293" y="0"/>
            <a:ext cx="5085707" cy="6858000"/>
          </a:xfrm>
          <a:prstGeom prst="rect">
            <a:avLst/>
          </a:prstGeom>
        </p:spPr>
      </p:pic>
    </p:spTree>
    <p:extLst>
      <p:ext uri="{BB962C8B-B14F-4D97-AF65-F5344CB8AC3E}">
        <p14:creationId xmlns:p14="http://schemas.microsoft.com/office/powerpoint/2010/main" val="42357047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331BB-7A27-B53D-4632-2B09B6785D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D1059A-1470-3B55-11A6-7F5F5325E116}"/>
              </a:ext>
            </a:extLst>
          </p:cNvPr>
          <p:cNvSpPr>
            <a:spLocks noGrp="1"/>
          </p:cNvSpPr>
          <p:nvPr>
            <p:ph type="title"/>
          </p:nvPr>
        </p:nvSpPr>
        <p:spPr/>
        <p:txBody>
          <a:bodyPr>
            <a:normAutofit fontScale="90000"/>
          </a:bodyPr>
          <a:lstStyle/>
          <a:p>
            <a:r>
              <a:rPr lang="en-US"/>
              <a:t>Questions?</a:t>
            </a:r>
            <a:endParaRPr lang="en-NZ"/>
          </a:p>
        </p:txBody>
      </p:sp>
      <p:pic>
        <p:nvPicPr>
          <p:cNvPr id="4" name="Content Placeholder 2">
            <a:extLst>
              <a:ext uri="{FF2B5EF4-FFF2-40B4-BE49-F238E27FC236}">
                <a16:creationId xmlns:a16="http://schemas.microsoft.com/office/drawing/2014/main" id="{30FA0888-3FEB-FCC6-90E0-349FFD5F62D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95305" y="0"/>
            <a:ext cx="4996695" cy="6738257"/>
          </a:xfrm>
          <a:prstGeom prst="rect">
            <a:avLst/>
          </a:prstGeom>
        </p:spPr>
      </p:pic>
    </p:spTree>
    <p:extLst>
      <p:ext uri="{BB962C8B-B14F-4D97-AF65-F5344CB8AC3E}">
        <p14:creationId xmlns:p14="http://schemas.microsoft.com/office/powerpoint/2010/main" val="13075261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96AA3-7504-6355-62B4-D0CB1732A6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DDD390-54D6-B314-0F5B-0FD8272520FB}"/>
              </a:ext>
            </a:extLst>
          </p:cNvPr>
          <p:cNvSpPr>
            <a:spLocks noGrp="1"/>
          </p:cNvSpPr>
          <p:nvPr>
            <p:ph type="title"/>
          </p:nvPr>
        </p:nvSpPr>
        <p:spPr/>
        <p:txBody>
          <a:bodyPr>
            <a:normAutofit fontScale="90000"/>
          </a:bodyPr>
          <a:lstStyle/>
          <a:p>
            <a:r>
              <a:rPr lang="en-US"/>
              <a:t>Thank you</a:t>
            </a:r>
            <a:endParaRPr lang="en-NZ"/>
          </a:p>
        </p:txBody>
      </p:sp>
      <p:sp>
        <p:nvSpPr>
          <p:cNvPr id="3" name="Content Placeholder 2">
            <a:extLst>
              <a:ext uri="{FF2B5EF4-FFF2-40B4-BE49-F238E27FC236}">
                <a16:creationId xmlns:a16="http://schemas.microsoft.com/office/drawing/2014/main" id="{33BE93D5-4AAB-5150-21EF-1F7D0E82ACF3}"/>
              </a:ext>
            </a:extLst>
          </p:cNvPr>
          <p:cNvSpPr>
            <a:spLocks noGrp="1"/>
          </p:cNvSpPr>
          <p:nvPr>
            <p:ph idx="1"/>
          </p:nvPr>
        </p:nvSpPr>
        <p:spPr>
          <a:xfrm>
            <a:off x="239349" y="1203754"/>
            <a:ext cx="6529751" cy="4715516"/>
          </a:xfrm>
        </p:spPr>
        <p:txBody>
          <a:bodyPr>
            <a:normAutofit/>
          </a:bodyPr>
          <a:lstStyle/>
          <a:p>
            <a:pPr marL="0" indent="0">
              <a:buNone/>
            </a:pPr>
            <a:r>
              <a:rPr lang="en-US"/>
              <a:t>In the next session…</a:t>
            </a:r>
          </a:p>
          <a:p>
            <a:endParaRPr lang="en-US"/>
          </a:p>
          <a:p>
            <a:pPr marL="285750" indent="-285750">
              <a:spcAft>
                <a:spcPts val="600"/>
              </a:spcAft>
            </a:pPr>
            <a:r>
              <a:rPr lang="en-NZ"/>
              <a:t>A live demo of the new assessment and allocation processes using the web application tool</a:t>
            </a:r>
          </a:p>
        </p:txBody>
      </p:sp>
      <p:pic>
        <p:nvPicPr>
          <p:cNvPr id="4" name="Content Placeholder 2">
            <a:extLst>
              <a:ext uri="{FF2B5EF4-FFF2-40B4-BE49-F238E27FC236}">
                <a16:creationId xmlns:a16="http://schemas.microsoft.com/office/drawing/2014/main" id="{331DDBC7-A57A-3A3F-F908-A441DA0A903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95305" y="0"/>
            <a:ext cx="4996695" cy="6738257"/>
          </a:xfrm>
          <a:prstGeom prst="rect">
            <a:avLst/>
          </a:prstGeom>
        </p:spPr>
      </p:pic>
    </p:spTree>
    <p:extLst>
      <p:ext uri="{BB962C8B-B14F-4D97-AF65-F5344CB8AC3E}">
        <p14:creationId xmlns:p14="http://schemas.microsoft.com/office/powerpoint/2010/main" val="66896351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A76F4-E290-770E-D30F-1AFC1AF92A8E}"/>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D6A53023-BAC7-DCCD-2057-CC4697EBD2DF}"/>
              </a:ext>
            </a:extLst>
          </p:cNvPr>
          <p:cNvSpPr txBox="1">
            <a:spLocks/>
          </p:cNvSpPr>
          <p:nvPr/>
        </p:nvSpPr>
        <p:spPr>
          <a:xfrm>
            <a:off x="3286896" y="3669956"/>
            <a:ext cx="6123803" cy="178257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i="1"/>
              <a:t>Demonstration Video</a:t>
            </a:r>
            <a:endParaRPr lang="en-NZ" b="1" i="1"/>
          </a:p>
        </p:txBody>
      </p:sp>
    </p:spTree>
    <p:extLst>
      <p:ext uri="{BB962C8B-B14F-4D97-AF65-F5344CB8AC3E}">
        <p14:creationId xmlns:p14="http://schemas.microsoft.com/office/powerpoint/2010/main" val="260458722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0BC6A-370D-63D0-D1E8-576C004B793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284FBE1-C524-DD07-D240-D0CD53D52A05}"/>
              </a:ext>
            </a:extLst>
          </p:cNvPr>
          <p:cNvSpPr>
            <a:spLocks noGrp="1"/>
          </p:cNvSpPr>
          <p:nvPr>
            <p:ph type="title"/>
          </p:nvPr>
        </p:nvSpPr>
        <p:spPr>
          <a:xfrm>
            <a:off x="334962" y="2184400"/>
            <a:ext cx="7615237" cy="3268132"/>
          </a:xfrm>
        </p:spPr>
        <p:txBody>
          <a:bodyPr anchor="ctr"/>
          <a:lstStyle/>
          <a:p>
            <a:r>
              <a:rPr lang="en-US"/>
              <a:t>Demonstration video</a:t>
            </a:r>
            <a:endParaRPr lang="en-NZ" i="1"/>
          </a:p>
        </p:txBody>
      </p:sp>
    </p:spTree>
    <p:extLst>
      <p:ext uri="{BB962C8B-B14F-4D97-AF65-F5344CB8AC3E}">
        <p14:creationId xmlns:p14="http://schemas.microsoft.com/office/powerpoint/2010/main" val="120368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DSS colours">
      <a:dk1>
        <a:sysClr val="windowText" lastClr="000000"/>
      </a:dk1>
      <a:lt1>
        <a:sysClr val="window" lastClr="FFFFFF"/>
      </a:lt1>
      <a:dk2>
        <a:srgbClr val="2C602F"/>
      </a:dk2>
      <a:lt2>
        <a:srgbClr val="D4F2B6"/>
      </a:lt2>
      <a:accent1>
        <a:srgbClr val="5C9A42"/>
      </a:accent1>
      <a:accent2>
        <a:srgbClr val="BD982F"/>
      </a:accent2>
      <a:accent3>
        <a:srgbClr val="19196F"/>
      </a:accent3>
      <a:accent4>
        <a:srgbClr val="5E3979"/>
      </a:accent4>
      <a:accent5>
        <a:srgbClr val="AF3405"/>
      </a:accent5>
      <a:accent6>
        <a:srgbClr val="F9D8DA"/>
      </a:accent6>
      <a:hlink>
        <a:srgbClr val="0000FF"/>
      </a:hlink>
      <a:folHlink>
        <a:srgbClr val="800080"/>
      </a:folHlink>
    </a:clrScheme>
    <a:fontScheme name="DSS fontse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DSS colours">
      <a:dk1>
        <a:sysClr val="windowText" lastClr="000000"/>
      </a:dk1>
      <a:lt1>
        <a:sysClr val="window" lastClr="FFFFFF"/>
      </a:lt1>
      <a:dk2>
        <a:srgbClr val="2C602F"/>
      </a:dk2>
      <a:lt2>
        <a:srgbClr val="D4F2B6"/>
      </a:lt2>
      <a:accent1>
        <a:srgbClr val="5C9A42"/>
      </a:accent1>
      <a:accent2>
        <a:srgbClr val="BD982F"/>
      </a:accent2>
      <a:accent3>
        <a:srgbClr val="327D92"/>
      </a:accent3>
      <a:accent4>
        <a:srgbClr val="594512"/>
      </a:accent4>
      <a:accent5>
        <a:srgbClr val="1F5B99"/>
      </a:accent5>
      <a:accent6>
        <a:srgbClr val="F9D8DA"/>
      </a:accent6>
      <a:hlink>
        <a:srgbClr val="0000FF"/>
      </a:hlink>
      <a:folHlink>
        <a:srgbClr val="800080"/>
      </a:folHlink>
    </a:clrScheme>
    <a:fontScheme name="DSS fontse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a5349594-bd3e-4347-a84f-2427756b12f8" ContentTypeId="0x0101006DA64E02C009764095FD9A93FB3009C0" PreviousValue="false"/>
</file>

<file path=customXml/item3.xml><?xml version="1.0" encoding="utf-8"?>
<ct:contentTypeSchema xmlns:ct="http://schemas.microsoft.com/office/2006/metadata/contentType" xmlns:ma="http://schemas.microsoft.com/office/2006/metadata/properties/metaAttributes" ct:_="" ma:_="" ma:contentTypeName="Migrated Document" ma:contentTypeID="0x0101006DA64E02C009764095FD9A93FB3009C00082FF192B96791447AC117B3954E1F5E3" ma:contentTypeVersion="4" ma:contentTypeDescription="Create a new document." ma:contentTypeScope="" ma:versionID="0656efecf3aa1ccadfbf2214b2a9db95">
  <xsd:schema xmlns:xsd="http://www.w3.org/2001/XMLSchema" xmlns:xs="http://www.w3.org/2001/XMLSchema" xmlns:p="http://schemas.microsoft.com/office/2006/metadata/properties" xmlns:ns2="24a4208d-6389-4ccf-93db-5bf6e7a6ca4d" xmlns:ns3="f5655c14-143d-4812-9d48-85cb4e9489a4" targetNamespace="http://schemas.microsoft.com/office/2006/metadata/properties" ma:root="true" ma:fieldsID="a7ac088e4e2764f72e055178355645f2" ns2:_="" ns3:_="">
    <xsd:import namespace="24a4208d-6389-4ccf-93db-5bf6e7a6ca4d"/>
    <xsd:import namespace="f5655c14-143d-4812-9d48-85cb4e9489a4"/>
    <xsd:element name="properties">
      <xsd:complexType>
        <xsd:sequence>
          <xsd:element name="documentManagement">
            <xsd:complexType>
              <xsd:all>
                <xsd:element ref="ns2:Objective_x0020_ID" minOccurs="0"/>
                <xsd:element ref="ns2:FileNumber" minOccurs="0"/>
                <xsd:element ref="ns2:FileDividerPath" minOccurs="0"/>
                <xsd:element ref="ns2:ParentFile" minOccurs="0"/>
                <xsd:element ref="ns2:ParentFolder" minOccurs="0"/>
                <xsd:element ref="ns2:ObjectiveOwner" minOccurs="0"/>
                <xsd:element ref="ns2:ObjectiveLinks" minOccurs="0"/>
                <xsd:element ref="ns2:CatalogueMetadata" minOccurs="0"/>
                <xsd:element ref="ns2:ObjectiveNotes" minOccurs="0"/>
                <xsd:element ref="ns2:MigrateDate" minOccurs="0"/>
                <xsd:element ref="ns2:b1b07801cc1f48bc97eb71b42ffad3e3" minOccurs="0"/>
                <xsd:element ref="ns2:TaxCatchAll" minOccurs="0"/>
                <xsd:element ref="ns2:TaxCatchAllLabel" minOccurs="0"/>
                <xsd:element ref="ns2:n3e7d51dc9ed4717829e532813330b6f" minOccurs="0"/>
                <xsd:element ref="ns2:m9723a55395648e4be2eca5940cd18ad" minOccurs="0"/>
                <xsd:element ref="ns3:_dlc_DocId" minOccurs="0"/>
                <xsd:element ref="ns3:_dlc_DocIdUrl" minOccurs="0"/>
                <xsd:element ref="ns3:_dlc_DocIdPersistId" minOccurs="0"/>
                <xsd:element ref="ns3:i0f84bba906045b4af568ee102a52dcb"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a4208d-6389-4ccf-93db-5bf6e7a6ca4d" elementFormDefault="qualified">
    <xsd:import namespace="http://schemas.microsoft.com/office/2006/documentManagement/types"/>
    <xsd:import namespace="http://schemas.microsoft.com/office/infopath/2007/PartnerControls"/>
    <xsd:element name="Objective_x0020_ID" ma:index="4" nillable="true" ma:displayName="Objective ID" ma:internalName="Objective_x0020_ID">
      <xsd:simpleType>
        <xsd:restriction base="dms:Text">
          <xsd:maxLength value="255"/>
        </xsd:restriction>
      </xsd:simpleType>
    </xsd:element>
    <xsd:element name="FileNumber" ma:index="5" nillable="true" ma:displayName="File Number" ma:internalName="FileNumber">
      <xsd:simpleType>
        <xsd:restriction base="dms:Text">
          <xsd:maxLength value="255"/>
        </xsd:restriction>
      </xsd:simpleType>
    </xsd:element>
    <xsd:element name="FileDividerPath" ma:index="6" nillable="true" ma:displayName="File Divider Path" ma:internalName="FileDividerPath">
      <xsd:simpleType>
        <xsd:restriction base="dms:Note">
          <xsd:maxLength value="255"/>
        </xsd:restriction>
      </xsd:simpleType>
    </xsd:element>
    <xsd:element name="ParentFile" ma:index="7" nillable="true" ma:displayName="Parent File" ma:internalName="ParentFile">
      <xsd:simpleType>
        <xsd:restriction base="dms:Text">
          <xsd:maxLength value="255"/>
        </xsd:restriction>
      </xsd:simpleType>
    </xsd:element>
    <xsd:element name="ParentFolder" ma:index="8" nillable="true" ma:displayName="Parent Folder" ma:internalName="ParentFolder">
      <xsd:simpleType>
        <xsd:restriction base="dms:Text">
          <xsd:maxLength value="255"/>
        </xsd:restriction>
      </xsd:simpleType>
    </xsd:element>
    <xsd:element name="ObjectiveOwner" ma:index="9" nillable="true" ma:displayName="Objective Owner" ma:internalName="ObjectiveOwner">
      <xsd:simpleType>
        <xsd:restriction base="dms:Text">
          <xsd:maxLength value="255"/>
        </xsd:restriction>
      </xsd:simpleType>
    </xsd:element>
    <xsd:element name="ObjectiveLinks" ma:index="10" nillable="true" ma:displayName="Objective Links" ma:internalName="ObjectiveLinks">
      <xsd:simpleType>
        <xsd:restriction base="dms:Note">
          <xsd:maxLength value="255"/>
        </xsd:restriction>
      </xsd:simpleType>
    </xsd:element>
    <xsd:element name="CatalogueMetadata" ma:index="11" nillable="true" ma:displayName="Catalogue Metadata" ma:internalName="CatalogueMetadata">
      <xsd:simpleType>
        <xsd:restriction base="dms:Note">
          <xsd:maxLength value="255"/>
        </xsd:restriction>
      </xsd:simpleType>
    </xsd:element>
    <xsd:element name="ObjectiveNotes" ma:index="12" nillable="true" ma:displayName="Objective Notes" ma:internalName="ObjectiveNotes">
      <xsd:simpleType>
        <xsd:restriction base="dms:Note"/>
      </xsd:simpleType>
    </xsd:element>
    <xsd:element name="MigrateDate" ma:index="13" nillable="true" ma:displayName="Migrated Date" ma:format="DateOnly" ma:internalName="MigrateDate">
      <xsd:simpleType>
        <xsd:restriction base="dms:DateTime"/>
      </xsd:simpleType>
    </xsd:element>
    <xsd:element name="b1b07801cc1f48bc97eb71b42ffad3e3" ma:index="17" nillable="true" ma:taxonomy="true" ma:internalName="b1b07801cc1f48bc97eb71b42ffad3e3" ma:taxonomyFieldName="DocumentType" ma:displayName="Document Type" ma:default="" ma:fieldId="{b1b07801-cc1f-48bc-97eb-71b42ffad3e3}" ma:sspId="a5349594-bd3e-4347-a84f-2427756b12f8" ma:termSetId="6ccacb0e-5b64-4b22-a443-fe3198360e9a" ma:anchorId="00000000-0000-0000-0000-000000000000" ma:open="false" ma:isKeyword="false">
      <xsd:complexType>
        <xsd:sequence>
          <xsd:element ref="pc:Terms" minOccurs="0" maxOccurs="1"/>
        </xsd:sequence>
      </xsd:complexType>
    </xsd:element>
    <xsd:element name="TaxCatchAll" ma:index="18" nillable="true" ma:displayName="Taxonomy Catch All Column" ma:hidden="true" ma:list="{376d7867-0f03-4f3c-a3a7-5fc9fb7c8240}" ma:internalName="TaxCatchAll" ma:showField="CatchAllData" ma:web="f5655c14-143d-4812-9d48-85cb4e9489a4">
      <xsd:complexType>
        <xsd:complexContent>
          <xsd:extension base="dms:MultiChoiceLookup">
            <xsd:sequence>
              <xsd:element name="Value" type="dms:Lookup" maxOccurs="unbounded" minOccurs="0" nillable="true"/>
            </xsd:sequence>
          </xsd:extension>
        </xsd:complexContent>
      </xsd:complexType>
    </xsd:element>
    <xsd:element name="TaxCatchAllLabel" ma:index="19" nillable="true" ma:displayName="Taxonomy Catch All Column1" ma:hidden="true" ma:list="{376d7867-0f03-4f3c-a3a7-5fc9fb7c8240}" ma:internalName="TaxCatchAllLabel" ma:readOnly="true" ma:showField="CatchAllDataLabel" ma:web="f5655c14-143d-4812-9d48-85cb4e9489a4">
      <xsd:complexType>
        <xsd:complexContent>
          <xsd:extension base="dms:MultiChoiceLookup">
            <xsd:sequence>
              <xsd:element name="Value" type="dms:Lookup" maxOccurs="unbounded" minOccurs="0" nillable="true"/>
            </xsd:sequence>
          </xsd:extension>
        </xsd:complexContent>
      </xsd:complexType>
    </xsd:element>
    <xsd:element name="n3e7d51dc9ed4717829e532813330b6f" ma:index="22" nillable="true" ma:taxonomy="true" ma:internalName="n3e7d51dc9ed4717829e532813330b6f" ma:taxonomyFieldName="Topic" ma:displayName="Topic" ma:default="" ma:fieldId="{73e7d51d-c9ed-4717-829e-532813330b6f}" ma:sspId="a5349594-bd3e-4347-a84f-2427756b12f8" ma:termSetId="9fc66c39-3c46-4f79-b204-cf430591c199" ma:anchorId="00000000-0000-0000-0000-000000000000" ma:open="true" ma:isKeyword="false">
      <xsd:complexType>
        <xsd:sequence>
          <xsd:element ref="pc:Terms" minOccurs="0" maxOccurs="1"/>
        </xsd:sequence>
      </xsd:complexType>
    </xsd:element>
    <xsd:element name="m9723a55395648e4be2eca5940cd18ad" ma:index="23" nillable="true" ma:taxonomy="true" ma:internalName="m9723a55395648e4be2eca5940cd18ad" ma:taxonomyFieldName="BCS" ma:displayName="BCS" ma:default="" ma:fieldId="{69723a55-3956-48e4-be2e-ca5940cd18ad}" ma:sspId="a5349594-bd3e-4347-a84f-2427756b12f8" ma:termSetId="fbce3037-032f-41d5-bff0-b061471b142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5655c14-143d-4812-9d48-85cb4e9489a4" elementFormDefault="qualified">
    <xsd:import namespace="http://schemas.microsoft.com/office/2006/documentManagement/types"/>
    <xsd:import namespace="http://schemas.microsoft.com/office/infopath/2007/PartnerControls"/>
    <xsd:element name="_dlc_DocId" ma:index="26" nillable="true" ma:displayName="Document ID Value" ma:description="The value of the document ID assigned to this item." ma:indexed="true" ma:internalName="_dlc_DocId" ma:readOnly="true">
      <xsd:simpleType>
        <xsd:restriction base="dms:Text"/>
      </xsd:simpleType>
    </xsd:element>
    <xsd:element name="_dlc_DocIdUrl" ma:index="2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element name="i0f84bba906045b4af568ee102a52dcb" ma:index="29" nillable="true" ma:taxonomy="true" ma:internalName="i0f84bba906045b4af568ee102a52dcb" ma:taxonomyFieldName="RevIMBCS" ma:displayName="AvePoint Classification" ma:indexed="true" ma:default="" ma:fieldId="{20f84bba-9060-45b4-af56-8ee102a52dcb}" ma:sspId="a5349594-bd3e-4347-a84f-2427756b12f8" ma:termSetId="fbce3037-032f-41d5-bff0-b061471b142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24a4208d-6389-4ccf-93db-5bf6e7a6ca4d" xsi:nil="true"/>
    <n3e7d51dc9ed4717829e532813330b6f xmlns="24a4208d-6389-4ccf-93db-5bf6e7a6ca4d">
      <Terms xmlns="http://schemas.microsoft.com/office/infopath/2007/PartnerControls"/>
    </n3e7d51dc9ed4717829e532813330b6f>
    <ObjectiveOwner xmlns="24a4208d-6389-4ccf-93db-5bf6e7a6ca4d" xsi:nil="true"/>
    <Objective_x0020_ID xmlns="24a4208d-6389-4ccf-93db-5bf6e7a6ca4d" xsi:nil="true"/>
    <CatalogueMetadata xmlns="24a4208d-6389-4ccf-93db-5bf6e7a6ca4d" xsi:nil="true"/>
    <MigrateDate xmlns="24a4208d-6389-4ccf-93db-5bf6e7a6ca4d" xsi:nil="true"/>
    <FileDividerPath xmlns="24a4208d-6389-4ccf-93db-5bf6e7a6ca4d" xsi:nil="true"/>
    <ObjectiveLinks xmlns="24a4208d-6389-4ccf-93db-5bf6e7a6ca4d" xsi:nil="true"/>
    <m9723a55395648e4be2eca5940cd18ad xmlns="24a4208d-6389-4ccf-93db-5bf6e7a6ca4d">
      <Terms xmlns="http://schemas.microsoft.com/office/infopath/2007/PartnerControls"/>
    </m9723a55395648e4be2eca5940cd18ad>
    <ParentFolder xmlns="24a4208d-6389-4ccf-93db-5bf6e7a6ca4d" xsi:nil="true"/>
    <b1b07801cc1f48bc97eb71b42ffad3e3 xmlns="24a4208d-6389-4ccf-93db-5bf6e7a6ca4d">
      <Terms xmlns="http://schemas.microsoft.com/office/infopath/2007/PartnerControls"/>
    </b1b07801cc1f48bc97eb71b42ffad3e3>
    <ParentFile xmlns="24a4208d-6389-4ccf-93db-5bf6e7a6ca4d" xsi:nil="true"/>
    <FileNumber xmlns="24a4208d-6389-4ccf-93db-5bf6e7a6ca4d" xsi:nil="true"/>
    <ObjectiveNotes xmlns="24a4208d-6389-4ccf-93db-5bf6e7a6ca4d" xsi:nil="true"/>
    <_dlc_DocId xmlns="f5655c14-143d-4812-9d48-85cb4e9489a4">INFO-98201929-11247</_dlc_DocId>
    <_dlc_DocIdUrl xmlns="f5655c14-143d-4812-9d48-85cb4e9489a4">
      <Url>https://msdgovtnz.sharepoint.com/sites/PRJ-DSS-Taskforce-project-work/_layouts/15/DocIdRedir.aspx?ID=INFO-98201929-11247</Url>
      <Description>INFO-98201929-11247</Description>
    </_dlc_DocIdUrl>
    <i0f84bba906045b4af568ee102a52dcb xmlns="f5655c14-143d-4812-9d48-85cb4e9489a4">
      <Terms xmlns="http://schemas.microsoft.com/office/infopath/2007/PartnerControls"/>
    </i0f84bba906045b4af568ee102a52dcb>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6205FB3-A23D-4FDE-8DE5-2BAE0B84BCCC}">
  <ds:schemaRefs>
    <ds:schemaRef ds:uri="http://schemas.microsoft.com/sharepoint/v3/contenttype/forms"/>
  </ds:schemaRefs>
</ds:datastoreItem>
</file>

<file path=customXml/itemProps2.xml><?xml version="1.0" encoding="utf-8"?>
<ds:datastoreItem xmlns:ds="http://schemas.openxmlformats.org/officeDocument/2006/customXml" ds:itemID="{8B80B4E0-8181-4143-A314-C4C05E7A894F}">
  <ds:schemaRefs>
    <ds:schemaRef ds:uri="Microsoft.SharePoint.Taxonomy.ContentTypeSync"/>
  </ds:schemaRefs>
</ds:datastoreItem>
</file>

<file path=customXml/itemProps3.xml><?xml version="1.0" encoding="utf-8"?>
<ds:datastoreItem xmlns:ds="http://schemas.openxmlformats.org/officeDocument/2006/customXml" ds:itemID="{430B5CAE-F73A-4307-ADD1-A171792113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a4208d-6389-4ccf-93db-5bf6e7a6ca4d"/>
    <ds:schemaRef ds:uri="f5655c14-143d-4812-9d48-85cb4e9489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0747634-7C12-4B4B-AC86-4881D765C04C}">
  <ds:schemaRefs>
    <ds:schemaRef ds:uri="http://purl.org/dc/terms/"/>
    <ds:schemaRef ds:uri="http://purl.org/dc/dcmitype/"/>
    <ds:schemaRef ds:uri="24a4208d-6389-4ccf-93db-5bf6e7a6ca4d"/>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f5655c14-143d-4812-9d48-85cb4e9489a4"/>
    <ds:schemaRef ds:uri="http://schemas.microsoft.com/office/2006/metadata/properties"/>
    <ds:schemaRef ds:uri="http://www.w3.org/XML/1998/namespace"/>
  </ds:schemaRefs>
</ds:datastoreItem>
</file>

<file path=customXml/itemProps5.xml><?xml version="1.0" encoding="utf-8"?>
<ds:datastoreItem xmlns:ds="http://schemas.openxmlformats.org/officeDocument/2006/customXml" ds:itemID="{00C41908-1C79-47D1-B972-42E9E169C6A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19</TotalTime>
  <Words>9337</Words>
  <Application>Microsoft Office PowerPoint</Application>
  <PresentationFormat>Widescreen</PresentationFormat>
  <Paragraphs>1015</Paragraphs>
  <Slides>111</Slides>
  <Notes>111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111</vt:i4>
      </vt:variant>
    </vt:vector>
  </HeadingPairs>
  <TitlesOfParts>
    <vt:vector size="125" baseType="lpstr">
      <vt:lpstr>Aptos</vt:lpstr>
      <vt:lpstr>Aptos Display</vt:lpstr>
      <vt:lpstr>Arial</vt:lpstr>
      <vt:lpstr>Arial Mäori</vt:lpstr>
      <vt:lpstr>Calibri</vt:lpstr>
      <vt:lpstr>EYInterstate Light</vt:lpstr>
      <vt:lpstr>Lato Light</vt:lpstr>
      <vt:lpstr>Roboto</vt:lpstr>
      <vt:lpstr>Roboto Bold</vt:lpstr>
      <vt:lpstr>Verdana</vt:lpstr>
      <vt:lpstr>Wingdings</vt:lpstr>
      <vt:lpstr>Office Theme</vt:lpstr>
      <vt:lpstr>1_Office Theme</vt:lpstr>
      <vt:lpstr>2_Office Theme</vt:lpstr>
      <vt:lpstr>Introduction to Assessment, Allocation and Flexible Funding (AAFF) improvements </vt:lpstr>
      <vt:lpstr>Nau mai, haere mai</vt:lpstr>
      <vt:lpstr>Training Overview</vt:lpstr>
      <vt:lpstr>PowerPoint Presentation</vt:lpstr>
      <vt:lpstr>What this session will cover</vt:lpstr>
      <vt:lpstr>Background: Transformation Journey</vt:lpstr>
      <vt:lpstr>Disability services transformation journey</vt:lpstr>
      <vt:lpstr>Transformation goals through AAFF</vt:lpstr>
      <vt:lpstr>What has been achieved?</vt:lpstr>
      <vt:lpstr>2024 Independent Review recommendations</vt:lpstr>
      <vt:lpstr>Overview of the Assessment, Allocation and Flexible Funding (AAFF) improvements</vt:lpstr>
      <vt:lpstr>Stabilisation key elements for assessment and allocation</vt:lpstr>
      <vt:lpstr>Why are we stabilising AAFF?</vt:lpstr>
      <vt:lpstr>What will be the ultimate benefits of the changes?</vt:lpstr>
      <vt:lpstr>What is changing in February?</vt:lpstr>
      <vt:lpstr>Who will the February changes apply to?</vt:lpstr>
      <vt:lpstr>What will change in April?</vt:lpstr>
      <vt:lpstr>What is not changing?</vt:lpstr>
      <vt:lpstr>Client safety and information security</vt:lpstr>
      <vt:lpstr>February process for people who are new to Disability Support Services</vt:lpstr>
      <vt:lpstr>Process overview</vt:lpstr>
      <vt:lpstr>New referral and assessment process</vt:lpstr>
      <vt:lpstr>New referral and assessment process</vt:lpstr>
      <vt:lpstr>New allocation and service coordination process</vt:lpstr>
      <vt:lpstr>Wrap Up / Q&amp;A</vt:lpstr>
      <vt:lpstr>Learning Goals</vt:lpstr>
      <vt:lpstr>Questions?</vt:lpstr>
      <vt:lpstr>Further reading</vt:lpstr>
      <vt:lpstr>Thank you</vt:lpstr>
      <vt:lpstr>PowerPoint Presentation</vt:lpstr>
      <vt:lpstr>What this session will cover</vt:lpstr>
      <vt:lpstr>Pre-assessment stage overview</vt:lpstr>
      <vt:lpstr>New referral and assessment process</vt:lpstr>
      <vt:lpstr>What is pre-assessment?</vt:lpstr>
      <vt:lpstr>Checklist for pre-assessment stage</vt:lpstr>
      <vt:lpstr>Pre-assessment purpose and objectives</vt:lpstr>
      <vt:lpstr>A note on eligibility</vt:lpstr>
      <vt:lpstr>Eligibility key things to note</vt:lpstr>
      <vt:lpstr>What is and isn’t included in pre-assessment</vt:lpstr>
      <vt:lpstr>What does the pre-assessment letter include?</vt:lpstr>
      <vt:lpstr>What isn’t included?</vt:lpstr>
      <vt:lpstr>Pre-assessment letters</vt:lpstr>
      <vt:lpstr>Pre-assessment letters</vt:lpstr>
      <vt:lpstr>A look at pre-assessment letters (refer to the training web site for templates)</vt:lpstr>
      <vt:lpstr>A look at re-assessment letters (refer to the training web site for templates)</vt:lpstr>
      <vt:lpstr>Pre-assessment supplementary information</vt:lpstr>
      <vt:lpstr>Pre-assessment supplementary information</vt:lpstr>
      <vt:lpstr>A look at pre-assessment supplementary information</vt:lpstr>
      <vt:lpstr>Wrap Up / Q&amp;A</vt:lpstr>
      <vt:lpstr>Learning Goals</vt:lpstr>
      <vt:lpstr>Questions?</vt:lpstr>
      <vt:lpstr>Thank you</vt:lpstr>
      <vt:lpstr>PowerPoint Presentation</vt:lpstr>
      <vt:lpstr>What this session will cover</vt:lpstr>
      <vt:lpstr>New referral and assessment process</vt:lpstr>
      <vt:lpstr>What is changing in February for assessment?</vt:lpstr>
      <vt:lpstr>What is not changing?</vt:lpstr>
      <vt:lpstr>Why are we changing?</vt:lpstr>
      <vt:lpstr>Enquiry/Assessment process</vt:lpstr>
      <vt:lpstr>New referral and assessment process</vt:lpstr>
      <vt:lpstr>New enquiry/assessment process steps</vt:lpstr>
      <vt:lpstr>Capturing needs assessments</vt:lpstr>
      <vt:lpstr>Creating a new assessment </vt:lpstr>
      <vt:lpstr>Assessment questionnaire</vt:lpstr>
      <vt:lpstr>Structured statements</vt:lpstr>
      <vt:lpstr>Confirm information</vt:lpstr>
      <vt:lpstr>Confirm in Socrates</vt:lpstr>
      <vt:lpstr>Wrap Up / Q&amp;A</vt:lpstr>
      <vt:lpstr>Learning Goals</vt:lpstr>
      <vt:lpstr>Questions?</vt:lpstr>
      <vt:lpstr>Thank You</vt:lpstr>
      <vt:lpstr>PowerPoint Presentation</vt:lpstr>
      <vt:lpstr>What this session will cover</vt:lpstr>
      <vt:lpstr>Key definitions</vt:lpstr>
      <vt:lpstr>Allocation process</vt:lpstr>
      <vt:lpstr>New allocation and service coordination process</vt:lpstr>
      <vt:lpstr>New allocation process steps</vt:lpstr>
      <vt:lpstr>New allocation process steps</vt:lpstr>
      <vt:lpstr>New allocation process steps</vt:lpstr>
      <vt:lpstr>What is changing in February?</vt:lpstr>
      <vt:lpstr>Why are we changing?</vt:lpstr>
      <vt:lpstr>My DSS Funding Plan</vt:lpstr>
      <vt:lpstr>What is the My DSS Funding Plan?</vt:lpstr>
      <vt:lpstr>Purpose and benefits</vt:lpstr>
      <vt:lpstr>Phased implementation</vt:lpstr>
      <vt:lpstr>Conditions for inclusion in the Plan </vt:lpstr>
      <vt:lpstr>My DSS Funding Plan</vt:lpstr>
      <vt:lpstr>My DSS Funding Plan key fields</vt:lpstr>
      <vt:lpstr>My DSS Funding Plan key fields</vt:lpstr>
      <vt:lpstr>Standardised allocation purposes list</vt:lpstr>
      <vt:lpstr>Indicative range calculations</vt:lpstr>
      <vt:lpstr>Indicative range calculations</vt:lpstr>
      <vt:lpstr>Indicative range calculations</vt:lpstr>
      <vt:lpstr>Wrap Up / Q&amp;A</vt:lpstr>
      <vt:lpstr>Learning Goals</vt:lpstr>
      <vt:lpstr>Questions?</vt:lpstr>
      <vt:lpstr>Thank you</vt:lpstr>
      <vt:lpstr>PowerPoint Presentation</vt:lpstr>
      <vt:lpstr>Demonstration video</vt:lpstr>
      <vt:lpstr>Wrap Up / Q&amp;A</vt:lpstr>
      <vt:lpstr>Learning Goals</vt:lpstr>
      <vt:lpstr>Questions?</vt:lpstr>
      <vt:lpstr>Thank You</vt:lpstr>
      <vt:lpstr>PowerPoint Presentation</vt:lpstr>
      <vt:lpstr>Recap: what we covered</vt:lpstr>
      <vt:lpstr>General Q&amp;A</vt:lpstr>
      <vt:lpstr>Next steps</vt:lpstr>
      <vt:lpstr>What happens next?</vt:lpstr>
      <vt:lpstr>Additional information and support available to you</vt:lpstr>
      <vt:lpstr>Thank you!</vt:lpstr>
      <vt:lpstr>Introduction to AAFF Improvements - Conclusion</vt:lpstr>
    </vt:vector>
  </TitlesOfParts>
  <Company>Ministry of Social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MSD Unity Pattern PowerPoint Template</dc:title>
  <dc:creator>Michelle D'Souza</dc:creator>
  <cp:keywords>PowerPoint Template, Unity pattern</cp:keywords>
  <cp:lastModifiedBy>Jeff Cornwell</cp:lastModifiedBy>
  <cp:revision>1</cp:revision>
  <cp:lastPrinted>2026-02-04T19:36:17Z</cp:lastPrinted>
  <dcterms:created xsi:type="dcterms:W3CDTF">2019-01-07T02:20:51Z</dcterms:created>
  <dcterms:modified xsi:type="dcterms:W3CDTF">2026-03-10T23:58:12Z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3e46a9-9901-46e9-bfae-bb6189d4cb66_Enabled">
    <vt:lpwstr>true</vt:lpwstr>
  </property>
  <property fmtid="{D5CDD505-2E9C-101B-9397-08002B2CF9AE}" pid="3" name="MSIP_Label_f43e46a9-9901-46e9-bfae-bb6189d4cb66_SetDate">
    <vt:lpwstr>2024-03-04T21:34:23Z</vt:lpwstr>
  </property>
  <property fmtid="{D5CDD505-2E9C-101B-9397-08002B2CF9AE}" pid="4" name="MSIP_Label_f43e46a9-9901-46e9-bfae-bb6189d4cb66_Method">
    <vt:lpwstr>Privileged</vt:lpwstr>
  </property>
  <property fmtid="{D5CDD505-2E9C-101B-9397-08002B2CF9AE}" pid="5" name="MSIP_Label_f43e46a9-9901-46e9-bfae-bb6189d4cb66_Name">
    <vt:lpwstr>In-confidence</vt:lpwstr>
  </property>
  <property fmtid="{D5CDD505-2E9C-101B-9397-08002B2CF9AE}" pid="6" name="MSIP_Label_f43e46a9-9901-46e9-bfae-bb6189d4cb66_SiteId">
    <vt:lpwstr>e40c4f52-99bd-4d4f-bf7e-d001a2ca6556</vt:lpwstr>
  </property>
  <property fmtid="{D5CDD505-2E9C-101B-9397-08002B2CF9AE}" pid="7" name="MSIP_Label_f43e46a9-9901-46e9-bfae-bb6189d4cb66_ActionId">
    <vt:lpwstr>38a9489f-932f-4c49-9c7f-73519752a8a2</vt:lpwstr>
  </property>
  <property fmtid="{D5CDD505-2E9C-101B-9397-08002B2CF9AE}" pid="8" name="MSIP_Label_f43e46a9-9901-46e9-bfae-bb6189d4cb66_ContentBits">
    <vt:lpwstr>1</vt:lpwstr>
  </property>
  <property fmtid="{D5CDD505-2E9C-101B-9397-08002B2CF9AE}" pid="9" name="ClassificationContentMarkingHeaderLocations">
    <vt:lpwstr>Office Theme:3</vt:lpwstr>
  </property>
  <property fmtid="{D5CDD505-2E9C-101B-9397-08002B2CF9AE}" pid="10" name="ClassificationContentMarkingHeaderText">
    <vt:lpwstr>IN-CONFIDENCE</vt:lpwstr>
  </property>
  <property fmtid="{D5CDD505-2E9C-101B-9397-08002B2CF9AE}" pid="11" name="ContentTypeId">
    <vt:lpwstr>0x0101006DA64E02C009764095FD9A93FB3009C00082FF192B96791447AC117B3954E1F5E3</vt:lpwstr>
  </property>
  <property fmtid="{D5CDD505-2E9C-101B-9397-08002B2CF9AE}" pid="12" name="_dlc_DocIdItemGuid">
    <vt:lpwstr>caca50a6-7864-4e07-92e7-494ac8b8f42c</vt:lpwstr>
  </property>
  <property fmtid="{D5CDD505-2E9C-101B-9397-08002B2CF9AE}" pid="13" name="Topic">
    <vt:lpwstr/>
  </property>
  <property fmtid="{D5CDD505-2E9C-101B-9397-08002B2CF9AE}" pid="14" name="m9723a55395648e4be2eca5940cd18ad">
    <vt:lpwstr/>
  </property>
  <property fmtid="{D5CDD505-2E9C-101B-9397-08002B2CF9AE}" pid="15" name="MediaServiceImageTags">
    <vt:lpwstr/>
  </property>
  <property fmtid="{D5CDD505-2E9C-101B-9397-08002B2CF9AE}" pid="16" name="BCS">
    <vt:lpwstr/>
  </property>
  <property fmtid="{D5CDD505-2E9C-101B-9397-08002B2CF9AE}" pid="17" name="DocumentType">
    <vt:lpwstr/>
  </property>
  <property fmtid="{D5CDD505-2E9C-101B-9397-08002B2CF9AE}" pid="18" name="b1b07801cc1f48bc97eb71b42ffad3e3">
    <vt:lpwstr/>
  </property>
  <property fmtid="{D5CDD505-2E9C-101B-9397-08002B2CF9AE}" pid="19" name="n3e7d51dc9ed4717829e532813330b6f">
    <vt:lpwstr/>
  </property>
  <property fmtid="{D5CDD505-2E9C-101B-9397-08002B2CF9AE}" pid="20" name="xd_ProgID">
    <vt:lpwstr/>
  </property>
  <property fmtid="{D5CDD505-2E9C-101B-9397-08002B2CF9AE}" pid="21" name="ComplianceAssetId">
    <vt:lpwstr/>
  </property>
  <property fmtid="{D5CDD505-2E9C-101B-9397-08002B2CF9AE}" pid="22" name="TemplateUrl">
    <vt:lpwstr/>
  </property>
  <property fmtid="{D5CDD505-2E9C-101B-9397-08002B2CF9AE}" pid="23" name="_ExtendedDescription">
    <vt:lpwstr/>
  </property>
  <property fmtid="{D5CDD505-2E9C-101B-9397-08002B2CF9AE}" pid="24" name="TriggerFlowInfo">
    <vt:lpwstr/>
  </property>
  <property fmtid="{D5CDD505-2E9C-101B-9397-08002B2CF9AE}" pid="25" name="xd_Signature">
    <vt:bool>false</vt:bool>
  </property>
  <property fmtid="{D5CDD505-2E9C-101B-9397-08002B2CF9AE}" pid="26" name="abe53b9722184f3a80529765dd5eb953">
    <vt:lpwstr/>
  </property>
  <property fmtid="{D5CDD505-2E9C-101B-9397-08002B2CF9AE}" pid="27" name="ObjectiveFolderPath">
    <vt:lpwstr/>
  </property>
  <property fmtid="{D5CDD505-2E9C-101B-9397-08002B2CF9AE}" pid="28" name="TaxCatchAll">
    <vt:lpwstr/>
  </property>
  <property fmtid="{D5CDD505-2E9C-101B-9397-08002B2CF9AE}" pid="29" name="lcf76f155ced4ddcb4097134ff3c332f">
    <vt:lpwstr/>
  </property>
  <property fmtid="{D5CDD505-2E9C-101B-9397-08002B2CF9AE}" pid="30" name="RevIMBCS">
    <vt:lpwstr/>
  </property>
</Properties>
</file>