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omments/modernComment_2DC_E50E7AD0.xml" ContentType="application/vnd.ms-powerpoint.comment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omments/modernComment_2F2_26CAEF3F.xml" ContentType="application/vnd.ms-powerpoint.comments+xml"/>
  <Override PartName="/ppt/notesSlides/notesSlide25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5"/>
  </p:sldMasterIdLst>
  <p:notesMasterIdLst>
    <p:notesMasterId r:id="rId33"/>
  </p:notesMasterIdLst>
  <p:sldIdLst>
    <p:sldId id="670" r:id="rId6"/>
    <p:sldId id="743" r:id="rId7"/>
    <p:sldId id="748" r:id="rId8"/>
    <p:sldId id="728" r:id="rId9"/>
    <p:sldId id="746" r:id="rId10"/>
    <p:sldId id="777" r:id="rId11"/>
    <p:sldId id="731" r:id="rId12"/>
    <p:sldId id="745" r:id="rId13"/>
    <p:sldId id="778" r:id="rId14"/>
    <p:sldId id="779" r:id="rId15"/>
    <p:sldId id="770" r:id="rId16"/>
    <p:sldId id="773" r:id="rId17"/>
    <p:sldId id="772" r:id="rId18"/>
    <p:sldId id="768" r:id="rId19"/>
    <p:sldId id="769" r:id="rId20"/>
    <p:sldId id="751" r:id="rId21"/>
    <p:sldId id="759" r:id="rId22"/>
    <p:sldId id="776" r:id="rId23"/>
    <p:sldId id="735" r:id="rId24"/>
    <p:sldId id="752" r:id="rId25"/>
    <p:sldId id="732" r:id="rId26"/>
    <p:sldId id="757" r:id="rId27"/>
    <p:sldId id="774" r:id="rId28"/>
    <p:sldId id="753" r:id="rId29"/>
    <p:sldId id="754" r:id="rId30"/>
    <p:sldId id="780" r:id="rId31"/>
    <p:sldId id="750" r:id="rId32"/>
  </p:sldIdLst>
  <p:sldSz cx="9906000" cy="6858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E99BB927-E20C-4AB5-B4C8-FE8FEF68DF8E}">
          <p14:sldIdLst>
            <p14:sldId id="670"/>
            <p14:sldId id="743"/>
            <p14:sldId id="748"/>
          </p14:sldIdLst>
        </p14:section>
        <p14:section name="General Updates" id="{30A7E407-0506-4B69-94C5-AA492C196E32}">
          <p14:sldIdLst>
            <p14:sldId id="728"/>
            <p14:sldId id="746"/>
            <p14:sldId id="777"/>
            <p14:sldId id="731"/>
            <p14:sldId id="745"/>
          </p14:sldIdLst>
        </p14:section>
        <p14:section name="Assessment Updates" id="{1E58C24F-2F26-4C5B-A59F-8F59A0A06EA7}">
          <p14:sldIdLst>
            <p14:sldId id="778"/>
            <p14:sldId id="779"/>
            <p14:sldId id="770"/>
            <p14:sldId id="773"/>
            <p14:sldId id="772"/>
            <p14:sldId id="768"/>
            <p14:sldId id="769"/>
          </p14:sldIdLst>
        </p14:section>
        <p14:section name="Assessment Updates (cont)" id="{E2B37FC2-A34A-4331-BA89-D62D73A0AF00}">
          <p14:sldIdLst>
            <p14:sldId id="751"/>
            <p14:sldId id="759"/>
            <p14:sldId id="776"/>
            <p14:sldId id="735"/>
            <p14:sldId id="752"/>
            <p14:sldId id="732"/>
            <p14:sldId id="757"/>
            <p14:sldId id="774"/>
          </p14:sldIdLst>
        </p14:section>
        <p14:section name="MyDSS Funding Plan" id="{1D01C326-AA5E-4B88-A6CD-07EF0F84C331}">
          <p14:sldIdLst>
            <p14:sldId id="753"/>
            <p14:sldId id="754"/>
            <p14:sldId id="780"/>
            <p14:sldId id="750"/>
          </p14:sldIdLst>
        </p14:section>
      </p14:section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2AA50A1-1C49-53EF-8E05-3834D0424B7E}" name="Cameron Mackintosh" initials="CM" userId="S::cameron.mackintosh007@msd.govt.nz::cf441462-a72f-422d-b2ad-c45212d636f7" providerId="AD"/>
  <p188:author id="{FB048BE5-BA0E-90DD-DCBD-97FCB759F3F4}" name="Cameron Mackintosh" initials="CM" userId="S::Cameron.Mackintosh007@msd.govt.nz::cf441462-a72f-422d-b2ad-c45212d636f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F0A"/>
    <a:srgbClr val="5C9A42"/>
    <a:srgbClr val="F1F8EE"/>
    <a:srgbClr val="F8FA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1674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microsoft.com/office/2018/10/relationships/authors" Target="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notesMaster" Target="notesMasters/notesMaster1.xml"/><Relationship Id="rId38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chel O'Connor" userId="S::rachel.oconnor009@msd.govt.nz::11e6693d-dffd-4d57-815f-b371cf67b305" providerId="AD" clId="Web-{1EB07729-CC48-F1D8-B46D-E9B7A0C76BB7}"/>
    <pc:docChg chg="modSld">
      <pc:chgData name="Rachel O'Connor" userId="S::rachel.oconnor009@msd.govt.nz::11e6693d-dffd-4d57-815f-b371cf67b305" providerId="AD" clId="Web-{1EB07729-CC48-F1D8-B46D-E9B7A0C76BB7}" dt="2026-09-07T02:49:42.102" v="28" actId="20577"/>
      <pc:docMkLst>
        <pc:docMk/>
      </pc:docMkLst>
      <pc:sldChg chg="modSp">
        <pc:chgData name="Rachel O'Connor" userId="S::rachel.oconnor009@msd.govt.nz::11e6693d-dffd-4d57-815f-b371cf67b305" providerId="AD" clId="Web-{1EB07729-CC48-F1D8-B46D-E9B7A0C76BB7}" dt="2026-09-07T02:49:42.102" v="28" actId="20577"/>
        <pc:sldMkLst>
          <pc:docMk/>
          <pc:sldMk cId="2731411549" sldId="774"/>
        </pc:sldMkLst>
        <pc:spChg chg="mod">
          <ac:chgData name="Rachel O'Connor" userId="S::rachel.oconnor009@msd.govt.nz::11e6693d-dffd-4d57-815f-b371cf67b305" providerId="AD" clId="Web-{1EB07729-CC48-F1D8-B46D-E9B7A0C76BB7}" dt="2026-09-07T02:49:42.102" v="28" actId="20577"/>
          <ac:spMkLst>
            <pc:docMk/>
            <pc:sldMk cId="2731411549" sldId="774"/>
            <ac:spMk id="42" creationId="{112CD5E5-95BE-B1B0-260F-45307E9BA2F1}"/>
          </ac:spMkLst>
        </pc:spChg>
        <pc:picChg chg="mod">
          <ac:chgData name="Rachel O'Connor" userId="S::rachel.oconnor009@msd.govt.nz::11e6693d-dffd-4d57-815f-b371cf67b305" providerId="AD" clId="Web-{1EB07729-CC48-F1D8-B46D-E9B7A0C76BB7}" dt="2026-09-07T02:49:20.258" v="5" actId="1076"/>
          <ac:picMkLst>
            <pc:docMk/>
            <pc:sldMk cId="2731411549" sldId="774"/>
            <ac:picMk id="3" creationId="{C435FC27-6520-3AAE-B29F-A8326BE05BFA}"/>
          </ac:picMkLst>
        </pc:picChg>
        <pc:picChg chg="mod">
          <ac:chgData name="Rachel O'Connor" userId="S::rachel.oconnor009@msd.govt.nz::11e6693d-dffd-4d57-815f-b371cf67b305" providerId="AD" clId="Web-{1EB07729-CC48-F1D8-B46D-E9B7A0C76BB7}" dt="2026-09-07T02:49:38.977" v="25" actId="1076"/>
          <ac:picMkLst>
            <pc:docMk/>
            <pc:sldMk cId="2731411549" sldId="774"/>
            <ac:picMk id="8" creationId="{F67B80F2-CB91-9576-B46A-7B03F04582A7}"/>
          </ac:picMkLst>
        </pc:picChg>
      </pc:sldChg>
    </pc:docChg>
  </pc:docChgLst>
  <pc:docChgLst>
    <pc:chgData name="Cameron Mackintosh" userId="cf441462-a72f-422d-b2ad-c45212d636f7" providerId="ADAL" clId="{55E0C04C-5AC0-416C-8424-53D0F73991B2}"/>
    <pc:docChg chg="undo redo custSel addSld delSld modSld sldOrd addSection delSection modSection">
      <pc:chgData name="Cameron Mackintosh" userId="cf441462-a72f-422d-b2ad-c45212d636f7" providerId="ADAL" clId="{55E0C04C-5AC0-416C-8424-53D0F73991B2}" dt="2026-09-13T23:27:20.299" v="4213" actId="20577"/>
      <pc:docMkLst>
        <pc:docMk/>
      </pc:docMkLst>
      <pc:sldChg chg="modSp mod">
        <pc:chgData name="Cameron Mackintosh" userId="cf441462-a72f-422d-b2ad-c45212d636f7" providerId="ADAL" clId="{55E0C04C-5AC0-416C-8424-53D0F73991B2}" dt="2026-09-13T23:27:20.299" v="4213" actId="20577"/>
        <pc:sldMkLst>
          <pc:docMk/>
          <pc:sldMk cId="2038178511" sldId="670"/>
        </pc:sldMkLst>
        <pc:spChg chg="mod">
          <ac:chgData name="Cameron Mackintosh" userId="cf441462-a72f-422d-b2ad-c45212d636f7" providerId="ADAL" clId="{55E0C04C-5AC0-416C-8424-53D0F73991B2}" dt="2026-09-13T23:27:20.299" v="4213" actId="20577"/>
          <ac:spMkLst>
            <pc:docMk/>
            <pc:sldMk cId="2038178511" sldId="670"/>
            <ac:spMk id="6" creationId="{864BA26B-C72F-1568-7721-1040094D2F1E}"/>
          </ac:spMkLst>
        </pc:spChg>
      </pc:sldChg>
      <pc:sldChg chg="modSp mod">
        <pc:chgData name="Cameron Mackintosh" userId="cf441462-a72f-422d-b2ad-c45212d636f7" providerId="ADAL" clId="{55E0C04C-5AC0-416C-8424-53D0F73991B2}" dt="2026-09-07T03:02:40.270" v="3009" actId="255"/>
        <pc:sldMkLst>
          <pc:docMk/>
          <pc:sldMk cId="1872021120" sldId="731"/>
        </pc:sldMkLst>
        <pc:spChg chg="mod">
          <ac:chgData name="Cameron Mackintosh" userId="cf441462-a72f-422d-b2ad-c45212d636f7" providerId="ADAL" clId="{55E0C04C-5AC0-416C-8424-53D0F73991B2}" dt="2026-09-07T03:02:40.270" v="3009" actId="255"/>
          <ac:spMkLst>
            <pc:docMk/>
            <pc:sldMk cId="1872021120" sldId="731"/>
            <ac:spMk id="28" creationId="{977037AC-A7C7-4C7C-AADA-CDE7E81D8272}"/>
          </ac:spMkLst>
        </pc:spChg>
      </pc:sldChg>
      <pc:sldChg chg="modSp mod">
        <pc:chgData name="Cameron Mackintosh" userId="cf441462-a72f-422d-b2ad-c45212d636f7" providerId="ADAL" clId="{55E0C04C-5AC0-416C-8424-53D0F73991B2}" dt="2026-09-07T03:04:20.865" v="3019" actId="255"/>
        <pc:sldMkLst>
          <pc:docMk/>
          <pc:sldMk cId="3842931408" sldId="732"/>
        </pc:sldMkLst>
        <pc:spChg chg="mod">
          <ac:chgData name="Cameron Mackintosh" userId="cf441462-a72f-422d-b2ad-c45212d636f7" providerId="ADAL" clId="{55E0C04C-5AC0-416C-8424-53D0F73991B2}" dt="2026-09-07T03:04:20.865" v="3019" actId="255"/>
          <ac:spMkLst>
            <pc:docMk/>
            <pc:sldMk cId="3842931408" sldId="732"/>
            <ac:spMk id="9" creationId="{6B8F4503-6D1C-1D79-CB17-B25CC133D897}"/>
          </ac:spMkLst>
        </pc:spChg>
      </pc:sldChg>
      <pc:sldChg chg="modSp mod">
        <pc:chgData name="Cameron Mackintosh" userId="cf441462-a72f-422d-b2ad-c45212d636f7" providerId="ADAL" clId="{55E0C04C-5AC0-416C-8424-53D0F73991B2}" dt="2026-09-13T23:26:37.761" v="4164" actId="20577"/>
        <pc:sldMkLst>
          <pc:docMk/>
          <pc:sldMk cId="1997008296" sldId="735"/>
        </pc:sldMkLst>
        <pc:spChg chg="mod">
          <ac:chgData name="Cameron Mackintosh" userId="cf441462-a72f-422d-b2ad-c45212d636f7" providerId="ADAL" clId="{55E0C04C-5AC0-416C-8424-53D0F73991B2}" dt="2026-09-13T23:26:33.261" v="4150" actId="14100"/>
          <ac:spMkLst>
            <pc:docMk/>
            <pc:sldMk cId="1997008296" sldId="735"/>
            <ac:spMk id="3" creationId="{42A98722-C816-7F0D-AA7C-9B00E9FE0C9B}"/>
          </ac:spMkLst>
        </pc:spChg>
        <pc:spChg chg="mod">
          <ac:chgData name="Cameron Mackintosh" userId="cf441462-a72f-422d-b2ad-c45212d636f7" providerId="ADAL" clId="{55E0C04C-5AC0-416C-8424-53D0F73991B2}" dt="2026-09-13T23:26:37.761" v="4164" actId="20577"/>
          <ac:spMkLst>
            <pc:docMk/>
            <pc:sldMk cId="1997008296" sldId="735"/>
            <ac:spMk id="12" creationId="{99C1A61C-2D8C-D9BF-BA93-1492DA0E9524}"/>
          </ac:spMkLst>
        </pc:spChg>
        <pc:spChg chg="mod">
          <ac:chgData name="Cameron Mackintosh" userId="cf441462-a72f-422d-b2ad-c45212d636f7" providerId="ADAL" clId="{55E0C04C-5AC0-416C-8424-53D0F73991B2}" dt="2026-09-07T03:04:12.558" v="3017" actId="255"/>
          <ac:spMkLst>
            <pc:docMk/>
            <pc:sldMk cId="1997008296" sldId="735"/>
            <ac:spMk id="14" creationId="{AC665346-70F2-C7AF-6764-972FACA54900}"/>
          </ac:spMkLst>
        </pc:spChg>
      </pc:sldChg>
      <pc:sldChg chg="addSp delSp modSp mod ord">
        <pc:chgData name="Cameron Mackintosh" userId="cf441462-a72f-422d-b2ad-c45212d636f7" providerId="ADAL" clId="{55E0C04C-5AC0-416C-8424-53D0F73991B2}" dt="2026-09-13T23:27:11.594" v="4191" actId="20577"/>
        <pc:sldMkLst>
          <pc:docMk/>
          <pc:sldMk cId="3046063762" sldId="743"/>
        </pc:sldMkLst>
        <pc:spChg chg="mod">
          <ac:chgData name="Cameron Mackintosh" userId="cf441462-a72f-422d-b2ad-c45212d636f7" providerId="ADAL" clId="{55E0C04C-5AC0-416C-8424-53D0F73991B2}" dt="2026-09-13T23:27:11.594" v="4191" actId="20577"/>
          <ac:spMkLst>
            <pc:docMk/>
            <pc:sldMk cId="3046063762" sldId="743"/>
            <ac:spMk id="4" creationId="{CE2E1F0F-5AE1-FD78-3DEA-DE411470679E}"/>
          </ac:spMkLst>
        </pc:spChg>
        <pc:graphicFrameChg chg="mod modGraphic">
          <ac:chgData name="Cameron Mackintosh" userId="cf441462-a72f-422d-b2ad-c45212d636f7" providerId="ADAL" clId="{55E0C04C-5AC0-416C-8424-53D0F73991B2}" dt="2026-09-07T02:57:10.565" v="2948" actId="20577"/>
          <ac:graphicFrameMkLst>
            <pc:docMk/>
            <pc:sldMk cId="3046063762" sldId="743"/>
            <ac:graphicFrameMk id="30" creationId="{6FE41033-7AF2-29E8-6476-ABC87D7BF6EA}"/>
          </ac:graphicFrameMkLst>
        </pc:graphicFrameChg>
      </pc:sldChg>
      <pc:sldChg chg="addSp modSp mod">
        <pc:chgData name="Cameron Mackintosh" userId="cf441462-a72f-422d-b2ad-c45212d636f7" providerId="ADAL" clId="{55E0C04C-5AC0-416C-8424-53D0F73991B2}" dt="2026-09-07T03:02:45.810" v="3010" actId="255"/>
        <pc:sldMkLst>
          <pc:docMk/>
          <pc:sldMk cId="1116262618" sldId="745"/>
        </pc:sldMkLst>
        <pc:spChg chg="mod">
          <ac:chgData name="Cameron Mackintosh" userId="cf441462-a72f-422d-b2ad-c45212d636f7" providerId="ADAL" clId="{55E0C04C-5AC0-416C-8424-53D0F73991B2}" dt="2026-09-07T02:49:41.129" v="2792" actId="1076"/>
          <ac:spMkLst>
            <pc:docMk/>
            <pc:sldMk cId="1116262618" sldId="745"/>
            <ac:spMk id="4" creationId="{0BA9E4F9-7A84-DC7D-59A2-4E3608F70A75}"/>
          </ac:spMkLst>
        </pc:spChg>
        <pc:spChg chg="add mod">
          <ac:chgData name="Cameron Mackintosh" userId="cf441462-a72f-422d-b2ad-c45212d636f7" providerId="ADAL" clId="{55E0C04C-5AC0-416C-8424-53D0F73991B2}" dt="2026-09-07T02:50:08.851" v="2873" actId="14100"/>
          <ac:spMkLst>
            <pc:docMk/>
            <pc:sldMk cId="1116262618" sldId="745"/>
            <ac:spMk id="7" creationId="{B0A8AF82-F56D-05A3-CB02-976CBC5AFCD8}"/>
          </ac:spMkLst>
        </pc:spChg>
        <pc:spChg chg="mod">
          <ac:chgData name="Cameron Mackintosh" userId="cf441462-a72f-422d-b2ad-c45212d636f7" providerId="ADAL" clId="{55E0C04C-5AC0-416C-8424-53D0F73991B2}" dt="2026-09-07T02:49:26.937" v="2788" actId="1076"/>
          <ac:spMkLst>
            <pc:docMk/>
            <pc:sldMk cId="1116262618" sldId="745"/>
            <ac:spMk id="11" creationId="{B91FB1E9-9CC1-324F-AD1D-D8B88FAB1864}"/>
          </ac:spMkLst>
        </pc:spChg>
        <pc:spChg chg="mod">
          <ac:chgData name="Cameron Mackintosh" userId="cf441462-a72f-422d-b2ad-c45212d636f7" providerId="ADAL" clId="{55E0C04C-5AC0-416C-8424-53D0F73991B2}" dt="2026-09-07T03:02:45.810" v="3010" actId="255"/>
          <ac:spMkLst>
            <pc:docMk/>
            <pc:sldMk cId="1116262618" sldId="745"/>
            <ac:spMk id="13" creationId="{A617471C-B33A-199C-D806-C9D7B930E22C}"/>
          </ac:spMkLst>
        </pc:spChg>
        <pc:picChg chg="add mod modCrop">
          <ac:chgData name="Cameron Mackintosh" userId="cf441462-a72f-422d-b2ad-c45212d636f7" providerId="ADAL" clId="{55E0C04C-5AC0-416C-8424-53D0F73991B2}" dt="2026-09-07T02:55:00.973" v="2882" actId="208"/>
          <ac:picMkLst>
            <pc:docMk/>
            <pc:sldMk cId="1116262618" sldId="745"/>
            <ac:picMk id="9" creationId="{0D9AF87C-64B2-682D-C7CF-468998B4511A}"/>
          </ac:picMkLst>
        </pc:picChg>
        <pc:picChg chg="mod">
          <ac:chgData name="Cameron Mackintosh" userId="cf441462-a72f-422d-b2ad-c45212d636f7" providerId="ADAL" clId="{55E0C04C-5AC0-416C-8424-53D0F73991B2}" dt="2026-09-07T02:49:21.994" v="2787" actId="1076"/>
          <ac:picMkLst>
            <pc:docMk/>
            <pc:sldMk cId="1116262618" sldId="745"/>
            <ac:picMk id="17" creationId="{6DE3BEE0-A085-C084-D760-A4425F1599C8}"/>
          </ac:picMkLst>
        </pc:picChg>
        <pc:picChg chg="mod">
          <ac:chgData name="Cameron Mackintosh" userId="cf441462-a72f-422d-b2ad-c45212d636f7" providerId="ADAL" clId="{55E0C04C-5AC0-416C-8424-53D0F73991B2}" dt="2026-09-07T02:54:59.694" v="2881" actId="1076"/>
          <ac:picMkLst>
            <pc:docMk/>
            <pc:sldMk cId="1116262618" sldId="745"/>
            <ac:picMk id="23" creationId="{4858B0A4-3284-9B33-650A-11A897D4E16C}"/>
          </ac:picMkLst>
        </pc:picChg>
      </pc:sldChg>
      <pc:sldChg chg="modSp mod">
        <pc:chgData name="Cameron Mackintosh" userId="cf441462-a72f-422d-b2ad-c45212d636f7" providerId="ADAL" clId="{55E0C04C-5AC0-416C-8424-53D0F73991B2}" dt="2026-09-07T03:02:31.970" v="3007" actId="255"/>
        <pc:sldMkLst>
          <pc:docMk/>
          <pc:sldMk cId="1815667840" sldId="746"/>
        </pc:sldMkLst>
        <pc:spChg chg="mod">
          <ac:chgData name="Cameron Mackintosh" userId="cf441462-a72f-422d-b2ad-c45212d636f7" providerId="ADAL" clId="{55E0C04C-5AC0-416C-8424-53D0F73991B2}" dt="2026-09-07T03:02:31.970" v="3007" actId="255"/>
          <ac:spMkLst>
            <pc:docMk/>
            <pc:sldMk cId="1815667840" sldId="746"/>
            <ac:spMk id="28" creationId="{7C7070E0-8E6D-F897-0EAA-B3C293784F86}"/>
          </ac:spMkLst>
        </pc:spChg>
      </pc:sldChg>
      <pc:sldChg chg="modSp mod">
        <pc:chgData name="Cameron Mackintosh" userId="cf441462-a72f-422d-b2ad-c45212d636f7" providerId="ADAL" clId="{55E0C04C-5AC0-416C-8424-53D0F73991B2}" dt="2026-09-07T03:00:54.405" v="2959"/>
        <pc:sldMkLst>
          <pc:docMk/>
          <pc:sldMk cId="2076124215" sldId="748"/>
        </pc:sldMkLst>
        <pc:graphicFrameChg chg="modGraphic">
          <ac:chgData name="Cameron Mackintosh" userId="cf441462-a72f-422d-b2ad-c45212d636f7" providerId="ADAL" clId="{55E0C04C-5AC0-416C-8424-53D0F73991B2}" dt="2026-09-07T03:00:54.405" v="2959"/>
          <ac:graphicFrameMkLst>
            <pc:docMk/>
            <pc:sldMk cId="2076124215" sldId="748"/>
            <ac:graphicFrameMk id="30" creationId="{5C457005-DEBA-EC29-4D85-8D5A897D2DC1}"/>
          </ac:graphicFrameMkLst>
        </pc:graphicFrameChg>
      </pc:sldChg>
      <pc:sldChg chg="modSp mod">
        <pc:chgData name="Cameron Mackintosh" userId="cf441462-a72f-422d-b2ad-c45212d636f7" providerId="ADAL" clId="{55E0C04C-5AC0-416C-8424-53D0F73991B2}" dt="2026-09-07T03:39:36.692" v="4102" actId="14100"/>
        <pc:sldMkLst>
          <pc:docMk/>
          <pc:sldMk cId="641214407" sldId="750"/>
        </pc:sldMkLst>
        <pc:spChg chg="mod">
          <ac:chgData name="Cameron Mackintosh" userId="cf441462-a72f-422d-b2ad-c45212d636f7" providerId="ADAL" clId="{55E0C04C-5AC0-416C-8424-53D0F73991B2}" dt="2026-09-07T03:39:36.692" v="4102" actId="14100"/>
          <ac:spMkLst>
            <pc:docMk/>
            <pc:sldMk cId="641214407" sldId="750"/>
            <ac:spMk id="3" creationId="{3AB5A671-7321-9D3D-BDC1-02DD41EEBE42}"/>
          </ac:spMkLst>
        </pc:spChg>
      </pc:sldChg>
      <pc:sldChg chg="modSp mod">
        <pc:chgData name="Cameron Mackintosh" userId="cf441462-a72f-422d-b2ad-c45212d636f7" providerId="ADAL" clId="{55E0C04C-5AC0-416C-8424-53D0F73991B2}" dt="2026-09-07T03:04:01.665" v="3014" actId="255"/>
        <pc:sldMkLst>
          <pc:docMk/>
          <pc:sldMk cId="204953253" sldId="751"/>
        </pc:sldMkLst>
        <pc:spChg chg="mod">
          <ac:chgData name="Cameron Mackintosh" userId="cf441462-a72f-422d-b2ad-c45212d636f7" providerId="ADAL" clId="{55E0C04C-5AC0-416C-8424-53D0F73991B2}" dt="2026-09-07T03:04:01.665" v="3014" actId="255"/>
          <ac:spMkLst>
            <pc:docMk/>
            <pc:sldMk cId="204953253" sldId="751"/>
            <ac:spMk id="14" creationId="{8DCB314B-3E1E-17E1-0B9B-87687AF6E875}"/>
          </ac:spMkLst>
        </pc:spChg>
      </pc:sldChg>
      <pc:sldChg chg="modSp mod">
        <pc:chgData name="Cameron Mackintosh" userId="cf441462-a72f-422d-b2ad-c45212d636f7" providerId="ADAL" clId="{55E0C04C-5AC0-416C-8424-53D0F73991B2}" dt="2026-09-07T03:04:16.877" v="3018" actId="255"/>
        <pc:sldMkLst>
          <pc:docMk/>
          <pc:sldMk cId="3762924456" sldId="752"/>
        </pc:sldMkLst>
        <pc:spChg chg="mod">
          <ac:chgData name="Cameron Mackintosh" userId="cf441462-a72f-422d-b2ad-c45212d636f7" providerId="ADAL" clId="{55E0C04C-5AC0-416C-8424-53D0F73991B2}" dt="2026-09-07T03:04:16.877" v="3018" actId="255"/>
          <ac:spMkLst>
            <pc:docMk/>
            <pc:sldMk cId="3762924456" sldId="752"/>
            <ac:spMk id="14" creationId="{1E419377-EDFB-7968-3990-1F2D9D0FEA3C}"/>
          </ac:spMkLst>
        </pc:spChg>
      </pc:sldChg>
      <pc:sldChg chg="modSp mod">
        <pc:chgData name="Cameron Mackintosh" userId="cf441462-a72f-422d-b2ad-c45212d636f7" providerId="ADAL" clId="{55E0C04C-5AC0-416C-8424-53D0F73991B2}" dt="2026-09-07T03:05:36.535" v="3065" actId="404"/>
        <pc:sldMkLst>
          <pc:docMk/>
          <pc:sldMk cId="2221524754" sldId="753"/>
        </pc:sldMkLst>
        <pc:spChg chg="mod">
          <ac:chgData name="Cameron Mackintosh" userId="cf441462-a72f-422d-b2ad-c45212d636f7" providerId="ADAL" clId="{55E0C04C-5AC0-416C-8424-53D0F73991B2}" dt="2026-09-07T03:05:36.535" v="3065" actId="404"/>
          <ac:spMkLst>
            <pc:docMk/>
            <pc:sldMk cId="2221524754" sldId="753"/>
            <ac:spMk id="12" creationId="{DBAF7A8A-0D84-87BC-5B21-A6848DEC1AFD}"/>
          </ac:spMkLst>
        </pc:spChg>
        <pc:spChg chg="mod">
          <ac:chgData name="Cameron Mackintosh" userId="cf441462-a72f-422d-b2ad-c45212d636f7" providerId="ADAL" clId="{55E0C04C-5AC0-416C-8424-53D0F73991B2}" dt="2026-09-07T03:05:08.975" v="3044" actId="20577"/>
          <ac:spMkLst>
            <pc:docMk/>
            <pc:sldMk cId="2221524754" sldId="753"/>
            <ac:spMk id="14" creationId="{9A2FAAB5-86E4-8D4C-097F-330D3B44DE58}"/>
          </ac:spMkLst>
        </pc:spChg>
        <pc:picChg chg="mod">
          <ac:chgData name="Cameron Mackintosh" userId="cf441462-a72f-422d-b2ad-c45212d636f7" providerId="ADAL" clId="{55E0C04C-5AC0-416C-8424-53D0F73991B2}" dt="2026-09-07T02:57:58.123" v="2949" actId="14100"/>
          <ac:picMkLst>
            <pc:docMk/>
            <pc:sldMk cId="2221524754" sldId="753"/>
            <ac:picMk id="32" creationId="{90036B80-CC7D-F096-F544-BD0BAE9C90EA}"/>
          </ac:picMkLst>
        </pc:picChg>
        <pc:cxnChg chg="mod">
          <ac:chgData name="Cameron Mackintosh" userId="cf441462-a72f-422d-b2ad-c45212d636f7" providerId="ADAL" clId="{55E0C04C-5AC0-416C-8424-53D0F73991B2}" dt="2026-09-07T02:57:58.123" v="2949" actId="14100"/>
          <ac:cxnSpMkLst>
            <pc:docMk/>
            <pc:sldMk cId="2221524754" sldId="753"/>
            <ac:cxnSpMk id="31" creationId="{C1C72D50-1B58-6EEF-DA35-9ADDD4CB518C}"/>
          </ac:cxnSpMkLst>
        </pc:cxnChg>
      </pc:sldChg>
      <pc:sldChg chg="addSp delSp modSp mod">
        <pc:chgData name="Cameron Mackintosh" userId="cf441462-a72f-422d-b2ad-c45212d636f7" providerId="ADAL" clId="{55E0C04C-5AC0-416C-8424-53D0F73991B2}" dt="2026-09-07T03:09:15.909" v="3183" actId="1076"/>
        <pc:sldMkLst>
          <pc:docMk/>
          <pc:sldMk cId="650833727" sldId="754"/>
        </pc:sldMkLst>
        <pc:spChg chg="mod">
          <ac:chgData name="Cameron Mackintosh" userId="cf441462-a72f-422d-b2ad-c45212d636f7" providerId="ADAL" clId="{55E0C04C-5AC0-416C-8424-53D0F73991B2}" dt="2026-09-07T03:09:15.909" v="3183" actId="1076"/>
          <ac:spMkLst>
            <pc:docMk/>
            <pc:sldMk cId="650833727" sldId="754"/>
            <ac:spMk id="3" creationId="{5628075D-F191-F6B9-9E65-73D9D0C80C1F}"/>
          </ac:spMkLst>
        </pc:spChg>
        <pc:spChg chg="add">
          <ac:chgData name="Cameron Mackintosh" userId="cf441462-a72f-422d-b2ad-c45212d636f7" providerId="ADAL" clId="{55E0C04C-5AC0-416C-8424-53D0F73991B2}" dt="2026-09-07T03:05:45.822" v="3067" actId="22"/>
          <ac:spMkLst>
            <pc:docMk/>
            <pc:sldMk cId="650833727" sldId="754"/>
            <ac:spMk id="7" creationId="{31D459C1-F47F-EEDD-6136-BF2D8792B034}"/>
          </ac:spMkLst>
        </pc:spChg>
        <pc:spChg chg="mod">
          <ac:chgData name="Cameron Mackintosh" userId="cf441462-a72f-422d-b2ad-c45212d636f7" providerId="ADAL" clId="{55E0C04C-5AC0-416C-8424-53D0F73991B2}" dt="2026-09-07T03:06:23.198" v="3074" actId="1076"/>
          <ac:spMkLst>
            <pc:docMk/>
            <pc:sldMk cId="650833727" sldId="754"/>
            <ac:spMk id="8" creationId="{6FE43FDF-4F6A-5768-D730-52A1B07985BF}"/>
          </ac:spMkLst>
        </pc:spChg>
        <pc:spChg chg="add mod">
          <ac:chgData name="Cameron Mackintosh" userId="cf441462-a72f-422d-b2ad-c45212d636f7" providerId="ADAL" clId="{55E0C04C-5AC0-416C-8424-53D0F73991B2}" dt="2026-09-07T03:08:56.891" v="3174" actId="207"/>
          <ac:spMkLst>
            <pc:docMk/>
            <pc:sldMk cId="650833727" sldId="754"/>
            <ac:spMk id="9" creationId="{1747BA98-4C07-9D5E-0298-B18570C8BA37}"/>
          </ac:spMkLst>
        </pc:spChg>
        <pc:spChg chg="mod">
          <ac:chgData name="Cameron Mackintosh" userId="cf441462-a72f-422d-b2ad-c45212d636f7" providerId="ADAL" clId="{55E0C04C-5AC0-416C-8424-53D0F73991B2}" dt="2026-09-07T03:06:01.048" v="3072" actId="20577"/>
          <ac:spMkLst>
            <pc:docMk/>
            <pc:sldMk cId="650833727" sldId="754"/>
            <ac:spMk id="12" creationId="{E32D3A30-EF31-40B4-B0EB-49A70CC1FA51}"/>
          </ac:spMkLst>
        </pc:spChg>
        <pc:spChg chg="mod">
          <ac:chgData name="Cameron Mackintosh" userId="cf441462-a72f-422d-b2ad-c45212d636f7" providerId="ADAL" clId="{55E0C04C-5AC0-416C-8424-53D0F73991B2}" dt="2026-09-07T03:06:23.198" v="3074" actId="1076"/>
          <ac:spMkLst>
            <pc:docMk/>
            <pc:sldMk cId="650833727" sldId="754"/>
            <ac:spMk id="13" creationId="{108669DE-A58E-C0A3-06E6-5B70B0C5D1AF}"/>
          </ac:spMkLst>
        </pc:spChg>
        <pc:spChg chg="add mod">
          <ac:chgData name="Cameron Mackintosh" userId="cf441462-a72f-422d-b2ad-c45212d636f7" providerId="ADAL" clId="{55E0C04C-5AC0-416C-8424-53D0F73991B2}" dt="2026-09-07T03:07:42.230" v="3128" actId="1076"/>
          <ac:spMkLst>
            <pc:docMk/>
            <pc:sldMk cId="650833727" sldId="754"/>
            <ac:spMk id="15" creationId="{D461CECB-D0C7-D24A-5F02-6C7A766C74F5}"/>
          </ac:spMkLst>
        </pc:spChg>
        <pc:spChg chg="add mod">
          <ac:chgData name="Cameron Mackintosh" userId="cf441462-a72f-422d-b2ad-c45212d636f7" providerId="ADAL" clId="{55E0C04C-5AC0-416C-8424-53D0F73991B2}" dt="2026-09-07T03:07:38.626" v="3127" actId="208"/>
          <ac:spMkLst>
            <pc:docMk/>
            <pc:sldMk cId="650833727" sldId="754"/>
            <ac:spMk id="16" creationId="{EA66269A-902A-05DE-B350-85055E1B010C}"/>
          </ac:spMkLst>
        </pc:spChg>
        <pc:spChg chg="add mod">
          <ac:chgData name="Cameron Mackintosh" userId="cf441462-a72f-422d-b2ad-c45212d636f7" providerId="ADAL" clId="{55E0C04C-5AC0-416C-8424-53D0F73991B2}" dt="2026-09-07T03:07:57.910" v="3134" actId="208"/>
          <ac:spMkLst>
            <pc:docMk/>
            <pc:sldMk cId="650833727" sldId="754"/>
            <ac:spMk id="18" creationId="{CD9A5815-F3EC-FE0B-821D-B390B06C4EB8}"/>
          </ac:spMkLst>
        </pc:spChg>
        <pc:spChg chg="add mod">
          <ac:chgData name="Cameron Mackintosh" userId="cf441462-a72f-422d-b2ad-c45212d636f7" providerId="ADAL" clId="{55E0C04C-5AC0-416C-8424-53D0F73991B2}" dt="2026-09-07T03:09:06.762" v="3182" actId="1076"/>
          <ac:spMkLst>
            <pc:docMk/>
            <pc:sldMk cId="650833727" sldId="754"/>
            <ac:spMk id="20" creationId="{6239DE79-6279-F744-3C79-2149FDE4685A}"/>
          </ac:spMkLst>
        </pc:spChg>
        <pc:spChg chg="add mod">
          <ac:chgData name="Cameron Mackintosh" userId="cf441462-a72f-422d-b2ad-c45212d636f7" providerId="ADAL" clId="{55E0C04C-5AC0-416C-8424-53D0F73991B2}" dt="2026-09-07T03:08:54.875" v="3173" actId="207"/>
          <ac:spMkLst>
            <pc:docMk/>
            <pc:sldMk cId="650833727" sldId="754"/>
            <ac:spMk id="22" creationId="{6E6CCE62-7ACF-9A3E-A0A0-21318B9ADDA4}"/>
          </ac:spMkLst>
        </pc:spChg>
        <pc:spChg chg="add mod">
          <ac:chgData name="Cameron Mackintosh" userId="cf441462-a72f-422d-b2ad-c45212d636f7" providerId="ADAL" clId="{55E0C04C-5AC0-416C-8424-53D0F73991B2}" dt="2026-09-07T03:08:48.181" v="3172" actId="208"/>
          <ac:spMkLst>
            <pc:docMk/>
            <pc:sldMk cId="650833727" sldId="754"/>
            <ac:spMk id="24" creationId="{2D4B2283-D167-9C57-C86F-C1AA4657F406}"/>
          </ac:spMkLst>
        </pc:spChg>
        <pc:picChg chg="mod">
          <ac:chgData name="Cameron Mackintosh" userId="cf441462-a72f-422d-b2ad-c45212d636f7" providerId="ADAL" clId="{55E0C04C-5AC0-416C-8424-53D0F73991B2}" dt="2026-09-07T03:06:23.198" v="3074" actId="1076"/>
          <ac:picMkLst>
            <pc:docMk/>
            <pc:sldMk cId="650833727" sldId="754"/>
            <ac:picMk id="5" creationId="{4C0FA645-BC69-B92F-E5E4-A880F680731C}"/>
          </ac:picMkLst>
        </pc:picChg>
      </pc:sldChg>
      <pc:sldChg chg="modSp mod">
        <pc:chgData name="Cameron Mackintosh" userId="cf441462-a72f-422d-b2ad-c45212d636f7" providerId="ADAL" clId="{55E0C04C-5AC0-416C-8424-53D0F73991B2}" dt="2026-09-07T03:04:25.359" v="3020" actId="255"/>
        <pc:sldMkLst>
          <pc:docMk/>
          <pc:sldMk cId="1401275870" sldId="757"/>
        </pc:sldMkLst>
        <pc:spChg chg="mod">
          <ac:chgData name="Cameron Mackintosh" userId="cf441462-a72f-422d-b2ad-c45212d636f7" providerId="ADAL" clId="{55E0C04C-5AC0-416C-8424-53D0F73991B2}" dt="2026-09-07T03:04:25.359" v="3020" actId="255"/>
          <ac:spMkLst>
            <pc:docMk/>
            <pc:sldMk cId="1401275870" sldId="757"/>
            <ac:spMk id="9" creationId="{3D749AA9-9A08-0A56-9A96-49DB367BFFAD}"/>
          </ac:spMkLst>
        </pc:spChg>
      </pc:sldChg>
      <pc:sldChg chg="modSp mod">
        <pc:chgData name="Cameron Mackintosh" userId="cf441462-a72f-422d-b2ad-c45212d636f7" providerId="ADAL" clId="{55E0C04C-5AC0-416C-8424-53D0F73991B2}" dt="2026-09-07T03:04:05.015" v="3015" actId="255"/>
        <pc:sldMkLst>
          <pc:docMk/>
          <pc:sldMk cId="4178247890" sldId="759"/>
        </pc:sldMkLst>
        <pc:spChg chg="mod">
          <ac:chgData name="Cameron Mackintosh" userId="cf441462-a72f-422d-b2ad-c45212d636f7" providerId="ADAL" clId="{55E0C04C-5AC0-416C-8424-53D0F73991B2}" dt="2026-09-07T03:04:05.015" v="3015" actId="255"/>
          <ac:spMkLst>
            <pc:docMk/>
            <pc:sldMk cId="4178247890" sldId="759"/>
            <ac:spMk id="14" creationId="{1B02A624-0059-C073-7716-0D73BC474AC2}"/>
          </ac:spMkLst>
        </pc:spChg>
      </pc:sldChg>
      <pc:sldChg chg="mod modShow">
        <pc:chgData name="Cameron Mackintosh" userId="cf441462-a72f-422d-b2ad-c45212d636f7" providerId="ADAL" clId="{55E0C04C-5AC0-416C-8424-53D0F73991B2}" dt="2026-09-13T23:25:55.592" v="4123" actId="34476"/>
        <pc:sldMkLst>
          <pc:docMk/>
          <pc:sldMk cId="1288508780" sldId="768"/>
        </pc:sldMkLst>
      </pc:sldChg>
      <pc:sldChg chg="mod modShow">
        <pc:chgData name="Cameron Mackintosh" userId="cf441462-a72f-422d-b2ad-c45212d636f7" providerId="ADAL" clId="{55E0C04C-5AC0-416C-8424-53D0F73991B2}" dt="2026-09-13T23:25:55.592" v="4123" actId="34476"/>
        <pc:sldMkLst>
          <pc:docMk/>
          <pc:sldMk cId="4019987894" sldId="769"/>
        </pc:sldMkLst>
      </pc:sldChg>
      <pc:sldChg chg="modSp mod modShow">
        <pc:chgData name="Cameron Mackintosh" userId="cf441462-a72f-422d-b2ad-c45212d636f7" providerId="ADAL" clId="{55E0C04C-5AC0-416C-8424-53D0F73991B2}" dt="2026-09-13T23:25:55.592" v="4123" actId="34476"/>
        <pc:sldMkLst>
          <pc:docMk/>
          <pc:sldMk cId="2707196229" sldId="770"/>
        </pc:sldMkLst>
        <pc:spChg chg="mod">
          <ac:chgData name="Cameron Mackintosh" userId="cf441462-a72f-422d-b2ad-c45212d636f7" providerId="ADAL" clId="{55E0C04C-5AC0-416C-8424-53D0F73991B2}" dt="2026-09-07T03:02:18.760" v="3006" actId="404"/>
          <ac:spMkLst>
            <pc:docMk/>
            <pc:sldMk cId="2707196229" sldId="770"/>
            <ac:spMk id="22" creationId="{9D3D3D8E-1739-494E-D4F0-E6136317274A}"/>
          </ac:spMkLst>
        </pc:spChg>
      </pc:sldChg>
      <pc:sldChg chg="mod modShow">
        <pc:chgData name="Cameron Mackintosh" userId="cf441462-a72f-422d-b2ad-c45212d636f7" providerId="ADAL" clId="{55E0C04C-5AC0-416C-8424-53D0F73991B2}" dt="2026-09-13T23:25:55.592" v="4123" actId="34476"/>
        <pc:sldMkLst>
          <pc:docMk/>
          <pc:sldMk cId="2282405934" sldId="772"/>
        </pc:sldMkLst>
      </pc:sldChg>
      <pc:sldChg chg="mod modShow">
        <pc:chgData name="Cameron Mackintosh" userId="cf441462-a72f-422d-b2ad-c45212d636f7" providerId="ADAL" clId="{55E0C04C-5AC0-416C-8424-53D0F73991B2}" dt="2026-09-13T23:25:55.592" v="4123" actId="34476"/>
        <pc:sldMkLst>
          <pc:docMk/>
          <pc:sldMk cId="1439029543" sldId="773"/>
        </pc:sldMkLst>
      </pc:sldChg>
      <pc:sldChg chg="modSp mod">
        <pc:chgData name="Cameron Mackintosh" userId="cf441462-a72f-422d-b2ad-c45212d636f7" providerId="ADAL" clId="{55E0C04C-5AC0-416C-8424-53D0F73991B2}" dt="2026-09-07T03:04:29.402" v="3021" actId="255"/>
        <pc:sldMkLst>
          <pc:docMk/>
          <pc:sldMk cId="2731411549" sldId="774"/>
        </pc:sldMkLst>
        <pc:spChg chg="mod">
          <ac:chgData name="Cameron Mackintosh" userId="cf441462-a72f-422d-b2ad-c45212d636f7" providerId="ADAL" clId="{55E0C04C-5AC0-416C-8424-53D0F73991B2}" dt="2026-09-07T03:04:29.402" v="3021" actId="255"/>
          <ac:spMkLst>
            <pc:docMk/>
            <pc:sldMk cId="2731411549" sldId="774"/>
            <ac:spMk id="9" creationId="{26EEC974-2A74-962C-0208-F583B5011C0A}"/>
          </ac:spMkLst>
        </pc:spChg>
      </pc:sldChg>
      <pc:sldChg chg="modSp mod">
        <pc:chgData name="Cameron Mackintosh" userId="cf441462-a72f-422d-b2ad-c45212d636f7" providerId="ADAL" clId="{55E0C04C-5AC0-416C-8424-53D0F73991B2}" dt="2026-09-07T03:04:09.024" v="3016" actId="255"/>
        <pc:sldMkLst>
          <pc:docMk/>
          <pc:sldMk cId="2101067236" sldId="776"/>
        </pc:sldMkLst>
        <pc:spChg chg="mod">
          <ac:chgData name="Cameron Mackintosh" userId="cf441462-a72f-422d-b2ad-c45212d636f7" providerId="ADAL" clId="{55E0C04C-5AC0-416C-8424-53D0F73991B2}" dt="2026-09-07T03:04:09.024" v="3016" actId="255"/>
          <ac:spMkLst>
            <pc:docMk/>
            <pc:sldMk cId="2101067236" sldId="776"/>
            <ac:spMk id="14" creationId="{117A505B-33CA-9AA4-1DD2-5FC278DC3E6A}"/>
          </ac:spMkLst>
        </pc:spChg>
      </pc:sldChg>
      <pc:sldChg chg="modSp mod">
        <pc:chgData name="Cameron Mackintosh" userId="cf441462-a72f-422d-b2ad-c45212d636f7" providerId="ADAL" clId="{55E0C04C-5AC0-416C-8424-53D0F73991B2}" dt="2026-09-07T03:02:36.017" v="3008" actId="255"/>
        <pc:sldMkLst>
          <pc:docMk/>
          <pc:sldMk cId="1949383035" sldId="777"/>
        </pc:sldMkLst>
        <pc:spChg chg="mod">
          <ac:chgData name="Cameron Mackintosh" userId="cf441462-a72f-422d-b2ad-c45212d636f7" providerId="ADAL" clId="{55E0C04C-5AC0-416C-8424-53D0F73991B2}" dt="2026-09-07T03:02:36.017" v="3008" actId="255"/>
          <ac:spMkLst>
            <pc:docMk/>
            <pc:sldMk cId="1949383035" sldId="777"/>
            <ac:spMk id="28" creationId="{735A1D10-ED4C-2ECC-C829-E06821431D7A}"/>
          </ac:spMkLst>
        </pc:spChg>
      </pc:sldChg>
      <pc:sldChg chg="modSp mod modShow">
        <pc:chgData name="Cameron Mackintosh" userId="cf441462-a72f-422d-b2ad-c45212d636f7" providerId="ADAL" clId="{55E0C04C-5AC0-416C-8424-53D0F73991B2}" dt="2026-09-13T23:25:48.321" v="4122" actId="34476"/>
        <pc:sldMkLst>
          <pc:docMk/>
          <pc:sldMk cId="3560548325" sldId="778"/>
        </pc:sldMkLst>
        <pc:spChg chg="mod">
          <ac:chgData name="Cameron Mackintosh" userId="cf441462-a72f-422d-b2ad-c45212d636f7" providerId="ADAL" clId="{55E0C04C-5AC0-416C-8424-53D0F73991B2}" dt="2026-09-07T03:02:08.251" v="3003" actId="404"/>
          <ac:spMkLst>
            <pc:docMk/>
            <pc:sldMk cId="3560548325" sldId="778"/>
            <ac:spMk id="2" creationId="{FE6361C2-AF6E-68D1-3518-BBFF911F6793}"/>
          </ac:spMkLst>
        </pc:spChg>
        <pc:spChg chg="mod">
          <ac:chgData name="Cameron Mackintosh" userId="cf441462-a72f-422d-b2ad-c45212d636f7" providerId="ADAL" clId="{55E0C04C-5AC0-416C-8424-53D0F73991B2}" dt="2026-09-07T03:02:50.514" v="3011" actId="255"/>
          <ac:spMkLst>
            <pc:docMk/>
            <pc:sldMk cId="3560548325" sldId="778"/>
            <ac:spMk id="22" creationId="{6831448C-2594-A754-6DB4-71492CE889BF}"/>
          </ac:spMkLst>
        </pc:spChg>
        <pc:graphicFrameChg chg="mod">
          <ac:chgData name="Cameron Mackintosh" userId="cf441462-a72f-422d-b2ad-c45212d636f7" providerId="ADAL" clId="{55E0C04C-5AC0-416C-8424-53D0F73991B2}" dt="2026-09-07T03:02:11.859" v="3004" actId="1076"/>
          <ac:graphicFrameMkLst>
            <pc:docMk/>
            <pc:sldMk cId="3560548325" sldId="778"/>
            <ac:graphicFrameMk id="4" creationId="{C08BD698-37BF-B22D-7018-A5A921CC6511}"/>
          </ac:graphicFrameMkLst>
        </pc:graphicFrameChg>
      </pc:sldChg>
      <pc:sldChg chg="modSp mod modShow">
        <pc:chgData name="Cameron Mackintosh" userId="cf441462-a72f-422d-b2ad-c45212d636f7" providerId="ADAL" clId="{55E0C04C-5AC0-416C-8424-53D0F73991B2}" dt="2026-09-13T23:25:55.592" v="4123" actId="34476"/>
        <pc:sldMkLst>
          <pc:docMk/>
          <pc:sldMk cId="2323355485" sldId="779"/>
        </pc:sldMkLst>
        <pc:spChg chg="mod">
          <ac:chgData name="Cameron Mackintosh" userId="cf441462-a72f-422d-b2ad-c45212d636f7" providerId="ADAL" clId="{55E0C04C-5AC0-416C-8424-53D0F73991B2}" dt="2026-09-07T03:02:54.186" v="3012" actId="255"/>
          <ac:spMkLst>
            <pc:docMk/>
            <pc:sldMk cId="2323355485" sldId="779"/>
            <ac:spMk id="22" creationId="{AE01B904-0F1F-1843-886F-938AA51B9D03}"/>
          </ac:spMkLst>
        </pc:spChg>
        <pc:spChg chg="mod">
          <ac:chgData name="Cameron Mackintosh" userId="cf441462-a72f-422d-b2ad-c45212d636f7" providerId="ADAL" clId="{55E0C04C-5AC0-416C-8424-53D0F73991B2}" dt="2026-09-07T03:02:14.367" v="3005" actId="404"/>
          <ac:spMkLst>
            <pc:docMk/>
            <pc:sldMk cId="2323355485" sldId="779"/>
            <ac:spMk id="23" creationId="{A1574662-EA58-E2BF-AAE7-46C134E1306D}"/>
          </ac:spMkLst>
        </pc:spChg>
      </pc:sldChg>
      <pc:sldChg chg="addSp delSp modSp add mod">
        <pc:chgData name="Cameron Mackintosh" userId="cf441462-a72f-422d-b2ad-c45212d636f7" providerId="ADAL" clId="{55E0C04C-5AC0-416C-8424-53D0F73991B2}" dt="2026-09-07T03:40:05.502" v="4121" actId="1076"/>
        <pc:sldMkLst>
          <pc:docMk/>
          <pc:sldMk cId="1450094747" sldId="780"/>
        </pc:sldMkLst>
        <pc:spChg chg="add">
          <ac:chgData name="Cameron Mackintosh" userId="cf441462-a72f-422d-b2ad-c45212d636f7" providerId="ADAL" clId="{55E0C04C-5AC0-416C-8424-53D0F73991B2}" dt="2026-09-07T03:09:27.047" v="3185" actId="22"/>
          <ac:spMkLst>
            <pc:docMk/>
            <pc:sldMk cId="1450094747" sldId="780"/>
            <ac:spMk id="7" creationId="{C15BD54C-5692-1BCD-5EA6-085A1E4B8C2F}"/>
          </ac:spMkLst>
        </pc:spChg>
        <pc:spChg chg="mod">
          <ac:chgData name="Cameron Mackintosh" userId="cf441462-a72f-422d-b2ad-c45212d636f7" providerId="ADAL" clId="{55E0C04C-5AC0-416C-8424-53D0F73991B2}" dt="2026-09-07T03:14:57.206" v="3338" actId="21"/>
          <ac:spMkLst>
            <pc:docMk/>
            <pc:sldMk cId="1450094747" sldId="780"/>
            <ac:spMk id="12" creationId="{F4BCF117-741B-E7CF-20F3-ABD11869DE94}"/>
          </ac:spMkLst>
        </pc:spChg>
        <pc:spChg chg="add mod">
          <ac:chgData name="Cameron Mackintosh" userId="cf441462-a72f-422d-b2ad-c45212d636f7" providerId="ADAL" clId="{55E0C04C-5AC0-416C-8424-53D0F73991B2}" dt="2026-09-07T03:40:05.502" v="4121" actId="1076"/>
          <ac:spMkLst>
            <pc:docMk/>
            <pc:sldMk cId="1450094747" sldId="780"/>
            <ac:spMk id="18" creationId="{00D41C39-B9CD-FD7D-E660-A4C4B4AE7F6F}"/>
          </ac:spMkLst>
        </pc:spChg>
        <pc:spChg chg="add mod">
          <ac:chgData name="Cameron Mackintosh" userId="cf441462-a72f-422d-b2ad-c45212d636f7" providerId="ADAL" clId="{55E0C04C-5AC0-416C-8424-53D0F73991B2}" dt="2026-09-07T03:29:19.517" v="4062" actId="14100"/>
          <ac:spMkLst>
            <pc:docMk/>
            <pc:sldMk cId="1450094747" sldId="780"/>
            <ac:spMk id="20" creationId="{3527B40A-C755-5EF1-EE29-325FB2E75413}"/>
          </ac:spMkLst>
        </pc:spChg>
        <pc:spChg chg="add mod">
          <ac:chgData name="Cameron Mackintosh" userId="cf441462-a72f-422d-b2ad-c45212d636f7" providerId="ADAL" clId="{55E0C04C-5AC0-416C-8424-53D0F73991B2}" dt="2026-09-07T03:23:43.219" v="3548" actId="14100"/>
          <ac:spMkLst>
            <pc:docMk/>
            <pc:sldMk cId="1450094747" sldId="780"/>
            <ac:spMk id="22" creationId="{4006A7C6-B1CE-6871-763B-7CC94F847DD8}"/>
          </ac:spMkLst>
        </pc:spChg>
        <pc:spChg chg="add mod">
          <ac:chgData name="Cameron Mackintosh" userId="cf441462-a72f-422d-b2ad-c45212d636f7" providerId="ADAL" clId="{55E0C04C-5AC0-416C-8424-53D0F73991B2}" dt="2026-09-07T03:23:50.583" v="3552" actId="14100"/>
          <ac:spMkLst>
            <pc:docMk/>
            <pc:sldMk cId="1450094747" sldId="780"/>
            <ac:spMk id="24" creationId="{3746A537-A19A-DA9E-1840-018F7571725E}"/>
          </ac:spMkLst>
        </pc:spChg>
        <pc:spChg chg="add mod">
          <ac:chgData name="Cameron Mackintosh" userId="cf441462-a72f-422d-b2ad-c45212d636f7" providerId="ADAL" clId="{55E0C04C-5AC0-416C-8424-53D0F73991B2}" dt="2026-09-07T03:29:58.078" v="4074" actId="14100"/>
          <ac:spMkLst>
            <pc:docMk/>
            <pc:sldMk cId="1450094747" sldId="780"/>
            <ac:spMk id="28" creationId="{87773570-9B53-C07B-6585-66E33A3365AA}"/>
          </ac:spMkLst>
        </pc:spChg>
        <pc:spChg chg="add mod">
          <ac:chgData name="Cameron Mackintosh" userId="cf441462-a72f-422d-b2ad-c45212d636f7" providerId="ADAL" clId="{55E0C04C-5AC0-416C-8424-53D0F73991B2}" dt="2026-09-07T03:29:55.757" v="4073" actId="1076"/>
          <ac:spMkLst>
            <pc:docMk/>
            <pc:sldMk cId="1450094747" sldId="780"/>
            <ac:spMk id="31" creationId="{962740C1-FB59-1ED7-6A67-68C52FD6B37A}"/>
          </ac:spMkLst>
        </pc:spChg>
        <pc:picChg chg="add mod">
          <ac:chgData name="Cameron Mackintosh" userId="cf441462-a72f-422d-b2ad-c45212d636f7" providerId="ADAL" clId="{55E0C04C-5AC0-416C-8424-53D0F73991B2}" dt="2026-09-07T03:29:36.627" v="4064" actId="208"/>
          <ac:picMkLst>
            <pc:docMk/>
            <pc:sldMk cId="1450094747" sldId="780"/>
            <ac:picMk id="10" creationId="{F311BC10-1FD2-D755-9948-75335E117645}"/>
          </ac:picMkLst>
        </pc:picChg>
        <pc:picChg chg="add mod">
          <ac:chgData name="Cameron Mackintosh" userId="cf441462-a72f-422d-b2ad-c45212d636f7" providerId="ADAL" clId="{55E0C04C-5AC0-416C-8424-53D0F73991B2}" dt="2026-09-07T03:29:41.648" v="4067" actId="1076"/>
          <ac:picMkLst>
            <pc:docMk/>
            <pc:sldMk cId="1450094747" sldId="780"/>
            <ac:picMk id="16" creationId="{F1F60170-2E1D-7730-E143-77E351787902}"/>
          </ac:picMkLst>
        </pc:picChg>
        <pc:picChg chg="add mod modCrop">
          <ac:chgData name="Cameron Mackintosh" userId="cf441462-a72f-422d-b2ad-c45212d636f7" providerId="ADAL" clId="{55E0C04C-5AC0-416C-8424-53D0F73991B2}" dt="2026-09-07T03:29:50.975" v="4071" actId="14100"/>
          <ac:picMkLst>
            <pc:docMk/>
            <pc:sldMk cId="1450094747" sldId="780"/>
            <ac:picMk id="26" creationId="{34DAFFD4-CF64-C3DC-3681-604B304934F9}"/>
          </ac:picMkLst>
        </pc:picChg>
      </pc:sldChg>
    </pc:docChg>
  </pc:docChgLst>
  <pc:docChgLst>
    <pc:chgData name="Claire Pettigrew" userId="S::claire.pettigrew002@msd.govt.nz::2dfcbcac-ffde-4ae7-9d40-e0e237591cdd" providerId="AD" clId="Web-{78B8EAD8-CCA7-541A-8CEE-C20499F7113B}"/>
    <pc:docChg chg="addSld delSld modSld sldOrd addSection delSection modSection">
      <pc:chgData name="Claire Pettigrew" userId="S::claire.pettigrew002@msd.govt.nz::2dfcbcac-ffde-4ae7-9d40-e0e237591cdd" providerId="AD" clId="Web-{78B8EAD8-CCA7-541A-8CEE-C20499F7113B}" dt="2026-09-07T21:18:34.459" v="42" actId="20577"/>
      <pc:docMkLst>
        <pc:docMk/>
      </pc:docMkLst>
      <pc:sldChg chg="modSp">
        <pc:chgData name="Claire Pettigrew" userId="S::claire.pettigrew002@msd.govt.nz::2dfcbcac-ffde-4ae7-9d40-e0e237591cdd" providerId="AD" clId="Web-{78B8EAD8-CCA7-541A-8CEE-C20499F7113B}" dt="2026-09-07T21:18:34.459" v="42" actId="20577"/>
        <pc:sldMkLst>
          <pc:docMk/>
          <pc:sldMk cId="2038178511" sldId="670"/>
        </pc:sldMkLst>
        <pc:spChg chg="mod">
          <ac:chgData name="Claire Pettigrew" userId="S::claire.pettigrew002@msd.govt.nz::2dfcbcac-ffde-4ae7-9d40-e0e237591cdd" providerId="AD" clId="Web-{78B8EAD8-CCA7-541A-8CEE-C20499F7113B}" dt="2026-09-07T21:18:34.459" v="42" actId="20577"/>
          <ac:spMkLst>
            <pc:docMk/>
            <pc:sldMk cId="2038178511" sldId="670"/>
            <ac:spMk id="6" creationId="{864BA26B-C72F-1568-7721-1040094D2F1E}"/>
          </ac:spMkLst>
        </pc:spChg>
      </pc:sldChg>
    </pc:docChg>
  </pc:docChgLst>
</pc:chgInfo>
</file>

<file path=ppt/comments/modernComment_2DC_E50E7AD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1CB334CB-8AD3-411E-8167-32F2980C33AF}" authorId="{D2AA50A1-1C49-53EF-8E05-3834D0424B7E}" status="resolved" created="2026-07-06T20:28:23.170" complete="100000">
    <pc:sldMkLst xmlns:pc="http://schemas.microsoft.com/office/powerpoint/2013/main/command">
      <pc:docMk/>
      <pc:sldMk cId="3842931408" sldId="732"/>
    </pc:sldMkLst>
    <p188:txBody>
      <a:bodyPr/>
      <a:lstStyle/>
      <a:p>
        <a:r>
          <a:rPr lang="en-US"/>
          <a:t>Show where the assessments page is first</a:t>
        </a:r>
      </a:p>
    </p188:txBody>
  </p188:cm>
</p188:cmLst>
</file>

<file path=ppt/comments/modernComment_2F2_26CAEF3F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14B4E9D1-91EA-459C-9AD0-2A97A822B503}" authorId="{D2AA50A1-1C49-53EF-8E05-3834D0424B7E}" status="resolved" created="2026-07-06T20:36:23.221" complete="100000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650833727" sldId="754"/>
      <ac:spMk id="12" creationId="{E32D3A30-EF31-40B4-B0EB-49A70CC1FA51}"/>
    </ac:deMkLst>
    <p188:txBody>
      <a:bodyPr/>
      <a:lstStyle/>
      <a:p>
        <a:r>
          <a:rPr lang="en-US"/>
          <a:t>Keen to add a note here around "You can't make a new plan while another was is in Progress."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F070D4-07A4-4EE9-9D7A-15F7492D5057}" type="datetimeFigureOut">
              <a:rPr lang="en-NZ" smtClean="0"/>
              <a:t>14/09/2026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ACCBE9-C0CE-4FF1-B832-D3A5B9665F8E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239642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374946-2D2E-F2EA-A230-6B9C518C7C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99D6C39-5863-1D26-339D-995B659016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25DF895-E811-AEE1-4410-691A82B6C2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9E7523-E6B9-3744-F115-353A14A55E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804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AD72C6-AD7A-42F2-B765-111551AD1E10}" type="slidenum">
              <a:rPr kumimoji="0" lang="en-NZ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80442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NZ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556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EE590F-B5E7-E6D9-2A2F-2F59A05880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2EB5B13-AACD-B2B0-2816-1886491FF4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376E0BD-4C0D-10D2-3275-525BADCC98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0A216C-1693-7007-A84C-D3203F7E1F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804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AD72C6-AD7A-42F2-B765-111551AD1E10}" type="slidenum">
              <a:rPr kumimoji="0" lang="en-NZ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80442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NZ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57104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02BA83-4E96-7D62-1E97-57FFCE4F99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896CC0-72AD-7655-9632-31BB619B39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  <p:txBody>
          <a:bodyPr/>
          <a:lstStyle/>
          <a:p>
            <a:endParaRPr lang="en-NZ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374FC78-81D3-6F96-F32F-55B3C049A5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D59BBD-13DA-E6EF-4C26-71BD19217D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804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AD72C6-AD7A-42F2-B765-111551AD1E10}" type="slidenum">
              <a:rPr kumimoji="0" lang="en-NZ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80442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NZ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74039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038A0A-47A6-48F1-6FFC-3D3079FD2D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EECA43E-42CE-F82B-E70D-011019EEB1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  <p:txBody>
          <a:bodyPr/>
          <a:lstStyle/>
          <a:p>
            <a:endParaRPr lang="en-NZ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4BDBD94-CE35-C25D-1E1F-ABF806E055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691CB0-18A1-1A01-21B6-A1A7D45EEE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804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AD72C6-AD7A-42F2-B765-111551AD1E10}" type="slidenum">
              <a:rPr kumimoji="0" lang="en-NZ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80442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NZ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06883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A997B5-5276-2BA9-80A5-6F4F687DFB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65FC099-26E3-5ACD-D9F1-C08DAE2970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  <p:txBody>
          <a:bodyPr/>
          <a:lstStyle/>
          <a:p>
            <a:endParaRPr lang="en-NZ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5BE9FD-0F1E-910F-BA5E-4038F736F0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5AEE28-82CE-44E1-2266-F544C192BF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804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AD72C6-AD7A-42F2-B765-111551AD1E10}" type="slidenum">
              <a:rPr kumimoji="0" lang="en-NZ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80442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NZ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06944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F9BDDF-3FDA-EABD-F068-9C98BF5A26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49724BF-5794-BDD4-88AC-913D1C5F39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  <p:txBody>
          <a:bodyPr/>
          <a:lstStyle/>
          <a:p>
            <a:endParaRPr lang="en-NZ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7EEADB4-DDAC-0292-F154-5F0FE3ABCC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1BAB80-9EEF-F3BB-462B-B1F959390C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804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AD72C6-AD7A-42F2-B765-111551AD1E10}" type="slidenum">
              <a:rPr kumimoji="0" lang="en-NZ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80442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NZ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03972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34F307-5241-7CAD-8F99-90BC4C7F93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505C952-4E31-CEE0-C36E-C10EC2C3A9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  <p:txBody>
          <a:bodyPr/>
          <a:lstStyle/>
          <a:p>
            <a:endParaRPr lang="en-NZ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6AC582-FD8B-7A7D-B6AE-802A015A39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BF2984-A87F-6987-AFEE-AA9B2C7D0A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804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AD72C6-AD7A-42F2-B765-111551AD1E10}" type="slidenum">
              <a:rPr kumimoji="0" lang="en-NZ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80442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NZ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1611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01B1C4-2327-39B6-9F55-428A3C58B7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C87C19-F4DF-99AF-BCB6-CD5041E456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  <p:txBody>
          <a:bodyPr/>
          <a:lstStyle/>
          <a:p>
            <a:endParaRPr lang="en-NZ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96FFD65-261E-2119-033C-19A80E16FB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08485C-3CD3-43FE-FE96-1DB0819347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804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AD72C6-AD7A-42F2-B765-111551AD1E10}" type="slidenum">
              <a:rPr kumimoji="0" lang="en-NZ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80442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NZ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80948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F3602F-3F54-2A7B-3F73-70F9D24E73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D913D4D-B938-2015-6FE0-D039FDFC95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  <p:txBody>
          <a:bodyPr/>
          <a:lstStyle/>
          <a:p>
            <a:endParaRPr lang="en-NZ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E264A91-65ED-84D1-4ACE-92E18F474F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B1C8D2-1F03-D0D0-6675-3B55889909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804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AD72C6-AD7A-42F2-B765-111551AD1E10}" type="slidenum">
              <a:rPr kumimoji="0" lang="en-NZ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80442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NZ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68938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5FA8D4-717C-B5E6-96FB-B20CFDEC3D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8C54621-C9FA-D4EA-4B3C-1D02EA51E5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  <p:txBody>
          <a:bodyPr/>
          <a:lstStyle/>
          <a:p>
            <a:endParaRPr lang="en-NZ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234F384-29E8-A45D-E458-A1B1DDF004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449B75-02F5-1A98-473B-865405EEDA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804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AD72C6-AD7A-42F2-B765-111551AD1E10}" type="slidenum">
              <a:rPr kumimoji="0" lang="en-NZ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80442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NZ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6730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C66954-5429-FB81-0861-7CFACFA259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6AFB876-B7C5-8980-975C-185C9F8313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  <p:txBody>
          <a:bodyPr/>
          <a:lstStyle/>
          <a:p>
            <a:endParaRPr lang="en-NZ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A7A783-7F33-BAC3-06B9-CCFB46228A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871550-8EB9-E049-3655-0D30FFDCE7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804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AD72C6-AD7A-42F2-B765-111551AD1E10}" type="slidenum">
              <a:rPr kumimoji="0" lang="en-NZ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80442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NZ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67774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42B2E8-B7F6-6328-1B4B-84A23E3EB1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620EA77-D94C-FFB5-14DB-392ACE46B5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  <p:txBody>
          <a:bodyPr/>
          <a:lstStyle/>
          <a:p>
            <a:endParaRPr lang="en-NZ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47FA7CE-0AD5-B7EF-03AC-F3BDADEC45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DBB696-5CF8-729A-43F3-8B6268BA5D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804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AD72C6-AD7A-42F2-B765-111551AD1E10}" type="slidenum">
              <a:rPr kumimoji="0" lang="en-NZ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80442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NZ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93666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DB5128-DA61-18E3-4D94-A74EF38F10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7D697C8-EBA2-336A-B646-2B51CD27B0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  <p:txBody>
          <a:bodyPr/>
          <a:lstStyle/>
          <a:p>
            <a:endParaRPr lang="en-NZ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A989D80-941F-137C-B021-120EC30EAB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58D913-EB01-AC07-E230-ED2B4D493B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804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AD72C6-AD7A-42F2-B765-111551AD1E10}" type="slidenum">
              <a:rPr kumimoji="0" lang="en-NZ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80442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NZ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25976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3F2A94-356E-2969-41C2-B66E4FFDB6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0FDF98C-02E1-2423-836A-C15D7B876E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  <p:txBody>
          <a:bodyPr/>
          <a:lstStyle/>
          <a:p>
            <a:endParaRPr lang="en-NZ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E740372-20AE-D93B-E28B-176DC7DCB7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26F633-8D2F-F16A-86F9-1E5B936C45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804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AD72C6-AD7A-42F2-B765-111551AD1E10}" type="slidenum">
              <a:rPr kumimoji="0" lang="en-NZ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80442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NZ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43253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E10C5A-FF41-BEBC-683D-39126AADA6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F0E2188-9210-34AA-2A77-88370C7637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  <p:txBody>
          <a:bodyPr/>
          <a:lstStyle/>
          <a:p>
            <a:endParaRPr lang="en-NZ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4E13BB-750A-E02D-2F91-08869475B5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EBABC1-EAA7-AD2A-A227-D1BAD7460E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804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AD72C6-AD7A-42F2-B765-111551AD1E10}" type="slidenum">
              <a:rPr kumimoji="0" lang="en-NZ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80442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NZ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382965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D7F380-7794-BC38-6D63-4CC0CFE4A7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B4B138A-D551-2AD6-BB06-6755CD2B73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  <p:txBody>
          <a:bodyPr/>
          <a:lstStyle/>
          <a:p>
            <a:endParaRPr lang="en-NZ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4714D8E-68A0-6285-617A-3F7B588F0C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F8E170-2DBB-566A-FD29-C75D0FE07C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804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AD72C6-AD7A-42F2-B765-111551AD1E10}" type="slidenum">
              <a:rPr kumimoji="0" lang="en-NZ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80442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NZ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573818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4DDD9D-C83E-1715-4975-E5B1ED77BC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D5EA63-62FC-F7C2-7772-1A491117EF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  <p:txBody>
          <a:bodyPr/>
          <a:lstStyle/>
          <a:p>
            <a:endParaRPr lang="en-NZ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D2209A0-FB63-70CF-79E4-ADD234E9AC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633990-0546-B5CD-8F24-948491BDDE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804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AD72C6-AD7A-42F2-B765-111551AD1E10}" type="slidenum">
              <a:rPr kumimoji="0" lang="en-NZ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80442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NZ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205498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56A749-9CAD-E9D6-7071-345A40E8EA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3DDC62D-74E0-D9AF-AB0A-1F087981BB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  <p:txBody>
          <a:bodyPr/>
          <a:lstStyle/>
          <a:p>
            <a:endParaRPr lang="en-NZ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B83D4CC-2437-02C8-F9A7-B12F43C683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A87634-4579-D2C2-53E2-79231003F1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804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AD72C6-AD7A-42F2-B765-111551AD1E10}" type="slidenum">
              <a:rPr kumimoji="0" lang="en-NZ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80442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NZ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923563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24345B-C920-486F-1BA9-AB2D8A6E21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1993A4C-6463-2AE3-9384-FC3CE9CB03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  <p:txBody>
          <a:bodyPr/>
          <a:lstStyle/>
          <a:p>
            <a:endParaRPr lang="en-NZ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88E3B25-B030-5FE7-BA0E-8D54FE70DC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6EC947-83AA-373B-CD30-D71BBE1C65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804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AD72C6-AD7A-42F2-B765-111551AD1E10}" type="slidenum">
              <a:rPr kumimoji="0" lang="en-NZ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80442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NZ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085336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3A3FB2-DC13-D1DA-50FA-8521B04E6D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89ADE99-F05D-2A29-AB22-58D2B9499F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  <p:txBody>
          <a:bodyPr/>
          <a:lstStyle/>
          <a:p>
            <a:endParaRPr lang="en-NZ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3B6F929-CFC7-4E0C-14CE-0E84B4172F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E3E5AD-4F0F-11CD-53A2-997D26ADEE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804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AD72C6-AD7A-42F2-B765-111551AD1E10}" type="slidenum">
              <a:rPr kumimoji="0" lang="en-NZ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80442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NZ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552811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6FF4E1-5B1C-22B0-5272-F1F4DB2D03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44629E1-A1F1-CB2E-8BCB-0CFED12613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  <p:txBody>
          <a:bodyPr/>
          <a:lstStyle/>
          <a:p>
            <a:endParaRPr lang="en-NZ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2B3EB3E-023E-CFED-A5D4-509D6C9686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0FFD8D-6D72-7CEF-8E15-C0C3528D57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804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AD72C6-AD7A-42F2-B765-111551AD1E10}" type="slidenum">
              <a:rPr kumimoji="0" lang="en-NZ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80442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NZ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963020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34482B-E3BF-9901-6664-FEE3CB06E4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743B3A-8E28-B17E-EF9B-31D8A477C4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  <p:txBody>
          <a:bodyPr/>
          <a:lstStyle/>
          <a:p>
            <a:endParaRPr lang="en-NZ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E864E19-3C93-4C20-0778-0B2DD44404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0715F3-A853-E0DA-B6A0-2F9A58EA24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804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AD72C6-AD7A-42F2-B765-111551AD1E10}" type="slidenum">
              <a:rPr kumimoji="0" lang="en-NZ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80442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NZ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377136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B3619E-5633-E86A-569A-5511D63C41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CA5F3E-33A6-B7F6-0B35-DDB98962F9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  <p:txBody>
          <a:bodyPr/>
          <a:lstStyle/>
          <a:p>
            <a:endParaRPr lang="en-NZ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46D962F-5DD7-8708-C4F0-B194AB0C87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1E332E-0892-37FD-DEA7-4777EAA5A3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804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AD72C6-AD7A-42F2-B765-111551AD1E10}" type="slidenum">
              <a:rPr kumimoji="0" lang="en-NZ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80442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NZ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460054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C81053-DF5F-BA8E-FC89-4FEFF9A5B6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0FA4554-0763-26FF-B19D-C8BC34E8C2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  <p:txBody>
          <a:bodyPr/>
          <a:lstStyle/>
          <a:p>
            <a:endParaRPr lang="en-NZ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65CBD1-76F0-3B9C-8BED-5E8C421BBF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1080E7-3F94-62ED-B8C1-9FEC33E212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804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AD72C6-AD7A-42F2-B765-111551AD1E10}" type="slidenum">
              <a:rPr kumimoji="0" lang="en-NZ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80442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NZ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347860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9CDB18-F4BF-CC02-5E73-4BFCB48D1E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A98CBC6-306C-0D56-39B9-8293B0CAC9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  <p:txBody>
          <a:bodyPr/>
          <a:lstStyle/>
          <a:p>
            <a:endParaRPr lang="en-NZ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24AC83-CB7B-A30B-9CFC-25E68D0D3C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A5DDDC-29EA-7604-3AA2-46968EFAF8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804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AD72C6-AD7A-42F2-B765-111551AD1E10}" type="slidenum">
              <a:rPr kumimoji="0" lang="en-NZ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80442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NZ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39453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svg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SS holding slide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17524A7-84AF-D043-DE66-318FF0894366}"/>
              </a:ext>
            </a:extLst>
          </p:cNvPr>
          <p:cNvSpPr/>
          <p:nvPr/>
        </p:nvSpPr>
        <p:spPr>
          <a:xfrm>
            <a:off x="191891" y="188914"/>
            <a:ext cx="9529662" cy="6450426"/>
          </a:xfrm>
          <a:prstGeom prst="rect">
            <a:avLst/>
          </a:prstGeom>
          <a:solidFill>
            <a:srgbClr val="F3F9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1463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44FE703D-2EF4-6C5E-1D96-42E30A8DBA90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25643"/>
          <a:stretch/>
        </p:blipFill>
        <p:spPr>
          <a:xfrm>
            <a:off x="2659825" y="2130847"/>
            <a:ext cx="4659199" cy="155051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B22FA70-32B9-7596-1988-7112AE2C31A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350"/>
          <a:stretch/>
        </p:blipFill>
        <p:spPr bwMode="auto">
          <a:xfrm>
            <a:off x="6669486" y="5495002"/>
            <a:ext cx="3236514" cy="124636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053626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SS holding tslid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98ED691-3848-70EB-7A7B-F7570FE1E744}"/>
              </a:ext>
            </a:extLst>
          </p:cNvPr>
          <p:cNvSpPr/>
          <p:nvPr/>
        </p:nvSpPr>
        <p:spPr>
          <a:xfrm>
            <a:off x="191891" y="188914"/>
            <a:ext cx="9529662" cy="6460365"/>
          </a:xfrm>
          <a:prstGeom prst="rect">
            <a:avLst/>
          </a:prstGeom>
          <a:solidFill>
            <a:srgbClr val="F2F2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1463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44FE703D-2EF4-6C5E-1D96-42E30A8DBA90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25643"/>
          <a:stretch/>
        </p:blipFill>
        <p:spPr>
          <a:xfrm>
            <a:off x="2659825" y="2130847"/>
            <a:ext cx="4659199" cy="155051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B22FA70-32B9-7596-1988-7112AE2C31A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350"/>
          <a:stretch/>
        </p:blipFill>
        <p:spPr bwMode="auto">
          <a:xfrm>
            <a:off x="6669486" y="5495002"/>
            <a:ext cx="3236514" cy="124636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560830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SS holding slide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98ED691-3848-70EB-7A7B-F7570FE1E744}"/>
              </a:ext>
            </a:extLst>
          </p:cNvPr>
          <p:cNvSpPr/>
          <p:nvPr/>
        </p:nvSpPr>
        <p:spPr>
          <a:xfrm>
            <a:off x="191891" y="188914"/>
            <a:ext cx="9529662" cy="6460365"/>
          </a:xfrm>
          <a:prstGeom prst="rect">
            <a:avLst/>
          </a:prstGeom>
          <a:solidFill>
            <a:srgbClr val="F1EB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1463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44FE703D-2EF4-6C5E-1D96-42E30A8DBA90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25643"/>
          <a:stretch/>
        </p:blipFill>
        <p:spPr>
          <a:xfrm>
            <a:off x="2659825" y="2130847"/>
            <a:ext cx="4659199" cy="155051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B22FA70-32B9-7596-1988-7112AE2C31A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350"/>
          <a:stretch/>
        </p:blipFill>
        <p:spPr bwMode="auto">
          <a:xfrm>
            <a:off x="6669486" y="5495002"/>
            <a:ext cx="3236514" cy="124636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403638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DSS holding slid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44FE703D-2EF4-6C5E-1D96-42E30A8DBA90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25643"/>
          <a:stretch/>
        </p:blipFill>
        <p:spPr>
          <a:xfrm>
            <a:off x="2659825" y="2130847"/>
            <a:ext cx="4659199" cy="155051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B22FA70-32B9-7596-1988-7112AE2C31A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350"/>
          <a:stretch/>
        </p:blipFill>
        <p:spPr bwMode="auto">
          <a:xfrm>
            <a:off x="6669486" y="5495002"/>
            <a:ext cx="3236514" cy="124636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4822F09-572C-ADA5-5ABF-461354E18CC7}"/>
              </a:ext>
            </a:extLst>
          </p:cNvPr>
          <p:cNvSpPr/>
          <p:nvPr/>
        </p:nvSpPr>
        <p:spPr>
          <a:xfrm>
            <a:off x="126161" y="155275"/>
            <a:ext cx="9595270" cy="8195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1463"/>
          </a:p>
        </p:txBody>
      </p:sp>
    </p:spTree>
    <p:extLst>
      <p:ext uri="{BB962C8B-B14F-4D97-AF65-F5344CB8AC3E}">
        <p14:creationId xmlns:p14="http://schemas.microsoft.com/office/powerpoint/2010/main" val="1754281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Light Green Title 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2">
            <a:extLst>
              <a:ext uri="{FF2B5EF4-FFF2-40B4-BE49-F238E27FC236}">
                <a16:creationId xmlns:a16="http://schemas.microsoft.com/office/drawing/2014/main" id="{61C9D974-FEA0-F7C1-F7DE-9BC40EC7AD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" b="168"/>
          <a:stretch/>
        </p:blipFill>
        <p:spPr>
          <a:xfrm rot="10800000" flipH="1">
            <a:off x="0" y="0"/>
            <a:ext cx="9906000" cy="683061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2158" y="2184400"/>
            <a:ext cx="4880338" cy="3268132"/>
          </a:xfrm>
          <a:prstGeom prst="rect">
            <a:avLst/>
          </a:prstGeom>
        </p:spPr>
        <p:txBody>
          <a:bodyPr/>
          <a:lstStyle>
            <a:lvl1pPr algn="l">
              <a:tabLst>
                <a:tab pos="2766715" algn="l"/>
              </a:tabLst>
              <a:defRPr sz="4388" b="1" i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B989C26-6DFF-3B24-22C0-2E0C917B70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734507"/>
            <a:ext cx="9906000" cy="123493"/>
          </a:xfrm>
          <a:prstGeom prst="rect">
            <a:avLst/>
          </a:prstGeom>
          <a:solidFill>
            <a:srgbClr val="7CAA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BF2BF72-0705-C31C-A111-E0AEB98F17E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704"/>
          <a:stretch/>
        </p:blipFill>
        <p:spPr>
          <a:xfrm>
            <a:off x="195748" y="5852145"/>
            <a:ext cx="4494124" cy="882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6108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Dark Green Title 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2">
            <a:extLst>
              <a:ext uri="{FF2B5EF4-FFF2-40B4-BE49-F238E27FC236}">
                <a16:creationId xmlns:a16="http://schemas.microsoft.com/office/drawing/2014/main" id="{61C9D974-FEA0-F7C1-F7DE-9BC40EC7AD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" b="168"/>
          <a:stretch/>
        </p:blipFill>
        <p:spPr>
          <a:xfrm rot="10800000" flipH="1">
            <a:off x="0" y="0"/>
            <a:ext cx="9906000" cy="683061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2158" y="2184400"/>
            <a:ext cx="4880338" cy="3268132"/>
          </a:xfrm>
          <a:prstGeom prst="rect">
            <a:avLst/>
          </a:prstGeom>
        </p:spPr>
        <p:txBody>
          <a:bodyPr/>
          <a:lstStyle>
            <a:lvl1pPr algn="l">
              <a:tabLst>
                <a:tab pos="2766715" algn="l"/>
              </a:tabLst>
              <a:defRPr sz="4388" b="1" i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B989C26-6DFF-3B24-22C0-2E0C917B70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734507"/>
            <a:ext cx="9906000" cy="123493"/>
          </a:xfrm>
          <a:prstGeom prst="rect">
            <a:avLst/>
          </a:prstGeom>
          <a:solidFill>
            <a:srgbClr val="5375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BF2BF72-0705-C31C-A111-E0AEB98F17E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704"/>
          <a:stretch/>
        </p:blipFill>
        <p:spPr>
          <a:xfrm>
            <a:off x="195748" y="5852145"/>
            <a:ext cx="4494124" cy="882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7143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Blue Title 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2">
            <a:extLst>
              <a:ext uri="{FF2B5EF4-FFF2-40B4-BE49-F238E27FC236}">
                <a16:creationId xmlns:a16="http://schemas.microsoft.com/office/drawing/2014/main" id="{61C9D974-FEA0-F7C1-F7DE-9BC40EC7AD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" b="168"/>
          <a:stretch/>
        </p:blipFill>
        <p:spPr>
          <a:xfrm rot="10800000" flipH="1">
            <a:off x="0" y="0"/>
            <a:ext cx="9906000" cy="683061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2158" y="2184400"/>
            <a:ext cx="4880338" cy="3268132"/>
          </a:xfrm>
          <a:prstGeom prst="rect">
            <a:avLst/>
          </a:prstGeom>
        </p:spPr>
        <p:txBody>
          <a:bodyPr/>
          <a:lstStyle>
            <a:lvl1pPr algn="l">
              <a:tabLst>
                <a:tab pos="2766715" algn="l"/>
              </a:tabLst>
              <a:defRPr sz="4388" b="1" i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B989C26-6DFF-3B24-22C0-2E0C917B70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734507"/>
            <a:ext cx="9906000" cy="123493"/>
          </a:xfrm>
          <a:prstGeom prst="rect">
            <a:avLst/>
          </a:prstGeom>
          <a:solidFill>
            <a:srgbClr val="1F58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BF2BF72-0705-C31C-A111-E0AEB98F17E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704"/>
          <a:stretch/>
        </p:blipFill>
        <p:spPr>
          <a:xfrm>
            <a:off x="195748" y="5852145"/>
            <a:ext cx="4494124" cy="882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436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Purple Title 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2">
            <a:extLst>
              <a:ext uri="{FF2B5EF4-FFF2-40B4-BE49-F238E27FC236}">
                <a16:creationId xmlns:a16="http://schemas.microsoft.com/office/drawing/2014/main" id="{61C9D974-FEA0-F7C1-F7DE-9BC40EC7AD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" b="168"/>
          <a:stretch/>
        </p:blipFill>
        <p:spPr>
          <a:xfrm rot="10800000" flipH="1">
            <a:off x="0" y="0"/>
            <a:ext cx="9906000" cy="683061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2158" y="2184400"/>
            <a:ext cx="4880338" cy="3268132"/>
          </a:xfrm>
          <a:prstGeom prst="rect">
            <a:avLst/>
          </a:prstGeom>
        </p:spPr>
        <p:txBody>
          <a:bodyPr/>
          <a:lstStyle>
            <a:lvl1pPr algn="l">
              <a:tabLst>
                <a:tab pos="2766715" algn="l"/>
              </a:tabLst>
              <a:defRPr sz="4388" b="1" i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B989C26-6DFF-3B24-22C0-2E0C917B70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734507"/>
            <a:ext cx="9906000" cy="123493"/>
          </a:xfrm>
          <a:prstGeom prst="rect">
            <a:avLst/>
          </a:prstGeom>
          <a:solidFill>
            <a:srgbClr val="5F3A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BF2BF72-0705-C31C-A111-E0AEB98F17E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704"/>
          <a:stretch/>
        </p:blipFill>
        <p:spPr>
          <a:xfrm>
            <a:off x="195748" y="5852145"/>
            <a:ext cx="4494124" cy="882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9858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Pink Title 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2">
            <a:extLst>
              <a:ext uri="{FF2B5EF4-FFF2-40B4-BE49-F238E27FC236}">
                <a16:creationId xmlns:a16="http://schemas.microsoft.com/office/drawing/2014/main" id="{61C9D974-FEA0-F7C1-F7DE-9BC40EC7AD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" b="168"/>
          <a:stretch/>
        </p:blipFill>
        <p:spPr>
          <a:xfrm rot="10800000" flipH="1">
            <a:off x="0" y="0"/>
            <a:ext cx="9906000" cy="683061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2158" y="2184400"/>
            <a:ext cx="4880338" cy="3268132"/>
          </a:xfrm>
          <a:prstGeom prst="rect">
            <a:avLst/>
          </a:prstGeom>
        </p:spPr>
        <p:txBody>
          <a:bodyPr/>
          <a:lstStyle>
            <a:lvl1pPr algn="l">
              <a:tabLst>
                <a:tab pos="2766715" algn="l"/>
              </a:tabLst>
              <a:defRPr sz="4388" b="1" i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B989C26-6DFF-3B24-22C0-2E0C917B70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734507"/>
            <a:ext cx="9906000" cy="123493"/>
          </a:xfrm>
          <a:prstGeom prst="rect">
            <a:avLst/>
          </a:prstGeom>
          <a:solidFill>
            <a:srgbClr val="D61A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BF2BF72-0705-C31C-A111-E0AEB98F17E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704"/>
          <a:stretch/>
        </p:blipFill>
        <p:spPr>
          <a:xfrm>
            <a:off x="195748" y="5852145"/>
            <a:ext cx="4494124" cy="882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8482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_Light Green Circular 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2">
            <a:extLst>
              <a:ext uri="{FF2B5EF4-FFF2-40B4-BE49-F238E27FC236}">
                <a16:creationId xmlns:a16="http://schemas.microsoft.com/office/drawing/2014/main" id="{61C9D974-FEA0-F7C1-F7DE-9BC40EC7AD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" b="168"/>
          <a:stretch/>
        </p:blipFill>
        <p:spPr>
          <a:xfrm>
            <a:off x="0" y="-1191"/>
            <a:ext cx="9906000" cy="683061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2158" y="501030"/>
            <a:ext cx="4680843" cy="2927970"/>
          </a:xfrm>
          <a:prstGeom prst="rect">
            <a:avLst/>
          </a:prstGeom>
        </p:spPr>
        <p:txBody>
          <a:bodyPr/>
          <a:lstStyle>
            <a:lvl1pPr algn="l">
              <a:tabLst>
                <a:tab pos="2766715" algn="l"/>
              </a:tabLst>
              <a:defRPr sz="3900" b="1" i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F9ADAEF-E074-2B1B-2B95-AD5223A0506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704"/>
          <a:stretch/>
        </p:blipFill>
        <p:spPr>
          <a:xfrm>
            <a:off x="195748" y="5852145"/>
            <a:ext cx="4494124" cy="882362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B989C26-6DFF-3B24-22C0-2E0C917B70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734507"/>
            <a:ext cx="9906000" cy="123493"/>
          </a:xfrm>
          <a:prstGeom prst="rect">
            <a:avLst/>
          </a:prstGeom>
          <a:solidFill>
            <a:srgbClr val="7CAA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</p:spTree>
    <p:extLst>
      <p:ext uri="{BB962C8B-B14F-4D97-AF65-F5344CB8AC3E}">
        <p14:creationId xmlns:p14="http://schemas.microsoft.com/office/powerpoint/2010/main" val="31558966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_Dark Green Circular 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2">
            <a:extLst>
              <a:ext uri="{FF2B5EF4-FFF2-40B4-BE49-F238E27FC236}">
                <a16:creationId xmlns:a16="http://schemas.microsoft.com/office/drawing/2014/main" id="{B99A2424-1D19-DDED-B33F-43D498218CD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" b="168"/>
          <a:stretch/>
        </p:blipFill>
        <p:spPr>
          <a:xfrm>
            <a:off x="0" y="-1191"/>
            <a:ext cx="9906000" cy="6830616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425053AD-BDE1-FFAA-B664-FFAE61CF2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158" y="501030"/>
            <a:ext cx="4680843" cy="2927970"/>
          </a:xfrm>
          <a:prstGeom prst="rect">
            <a:avLst/>
          </a:prstGeom>
        </p:spPr>
        <p:txBody>
          <a:bodyPr/>
          <a:lstStyle>
            <a:lvl1pPr algn="l">
              <a:tabLst>
                <a:tab pos="2766715" algn="l"/>
              </a:tabLst>
              <a:defRPr sz="3900" b="1" i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8710F26-AD12-7F14-B199-96DD89F8388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704"/>
          <a:stretch/>
        </p:blipFill>
        <p:spPr>
          <a:xfrm>
            <a:off x="195748" y="5852145"/>
            <a:ext cx="4494124" cy="88236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9F0E4D1-D464-D271-CF45-7CCB4B39A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734507"/>
            <a:ext cx="9906000" cy="123493"/>
          </a:xfrm>
          <a:prstGeom prst="rect">
            <a:avLst/>
          </a:prstGeom>
          <a:solidFill>
            <a:srgbClr val="5375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</p:spTree>
    <p:extLst>
      <p:ext uri="{BB962C8B-B14F-4D97-AF65-F5344CB8AC3E}">
        <p14:creationId xmlns:p14="http://schemas.microsoft.com/office/powerpoint/2010/main" val="12426411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_Blue Circular 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2">
            <a:extLst>
              <a:ext uri="{FF2B5EF4-FFF2-40B4-BE49-F238E27FC236}">
                <a16:creationId xmlns:a16="http://schemas.microsoft.com/office/drawing/2014/main" id="{B99A2424-1D19-DDED-B33F-43D498218CD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" b="168"/>
          <a:stretch/>
        </p:blipFill>
        <p:spPr>
          <a:xfrm>
            <a:off x="0" y="-1191"/>
            <a:ext cx="9906000" cy="6830616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425053AD-BDE1-FFAA-B664-FFAE61CF2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158" y="501030"/>
            <a:ext cx="4680843" cy="2927970"/>
          </a:xfrm>
          <a:prstGeom prst="rect">
            <a:avLst/>
          </a:prstGeom>
        </p:spPr>
        <p:txBody>
          <a:bodyPr/>
          <a:lstStyle>
            <a:lvl1pPr algn="l">
              <a:tabLst>
                <a:tab pos="2766715" algn="l"/>
              </a:tabLst>
              <a:defRPr sz="3900" b="1" i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8710F26-AD12-7F14-B199-96DD89F8388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704"/>
          <a:stretch/>
        </p:blipFill>
        <p:spPr>
          <a:xfrm>
            <a:off x="195748" y="5852145"/>
            <a:ext cx="4494124" cy="88236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9F0E4D1-D464-D271-CF45-7CCB4B39A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734507"/>
            <a:ext cx="9906000" cy="123493"/>
          </a:xfrm>
          <a:prstGeom prst="rect">
            <a:avLst/>
          </a:prstGeom>
          <a:solidFill>
            <a:srgbClr val="1F58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</p:spTree>
    <p:extLst>
      <p:ext uri="{BB962C8B-B14F-4D97-AF65-F5344CB8AC3E}">
        <p14:creationId xmlns:p14="http://schemas.microsoft.com/office/powerpoint/2010/main" val="5927497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3_Dark Purple Circular 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2">
            <a:extLst>
              <a:ext uri="{FF2B5EF4-FFF2-40B4-BE49-F238E27FC236}">
                <a16:creationId xmlns:a16="http://schemas.microsoft.com/office/drawing/2014/main" id="{E2C2261B-603B-5CD9-A59A-64E55C76BE1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" b="168"/>
          <a:stretch/>
        </p:blipFill>
        <p:spPr>
          <a:xfrm>
            <a:off x="0" y="-1191"/>
            <a:ext cx="9906000" cy="6830616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917805C3-5938-D3EB-4145-B0A6D8C3B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158" y="501030"/>
            <a:ext cx="4680843" cy="2927970"/>
          </a:xfrm>
          <a:prstGeom prst="rect">
            <a:avLst/>
          </a:prstGeom>
        </p:spPr>
        <p:txBody>
          <a:bodyPr/>
          <a:lstStyle>
            <a:lvl1pPr algn="l">
              <a:tabLst>
                <a:tab pos="2766715" algn="l"/>
              </a:tabLst>
              <a:defRPr sz="3900" b="1" i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BF035E7-F266-D054-1018-B407208B3D5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704"/>
          <a:stretch/>
        </p:blipFill>
        <p:spPr>
          <a:xfrm>
            <a:off x="195748" y="5852145"/>
            <a:ext cx="4494124" cy="88236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7497AA5-8517-03BE-A922-FC0E8CCA00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734507"/>
            <a:ext cx="9906000" cy="123493"/>
          </a:xfrm>
          <a:prstGeom prst="rect">
            <a:avLst/>
          </a:prstGeom>
          <a:solidFill>
            <a:srgbClr val="5F3A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</p:spTree>
    <p:extLst>
      <p:ext uri="{BB962C8B-B14F-4D97-AF65-F5344CB8AC3E}">
        <p14:creationId xmlns:p14="http://schemas.microsoft.com/office/powerpoint/2010/main" val="15293341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4_Bright Pink Circular 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2">
            <a:extLst>
              <a:ext uri="{FF2B5EF4-FFF2-40B4-BE49-F238E27FC236}">
                <a16:creationId xmlns:a16="http://schemas.microsoft.com/office/drawing/2014/main" id="{E2C2261B-603B-5CD9-A59A-64E55C76BE1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" b="168"/>
          <a:stretch/>
        </p:blipFill>
        <p:spPr>
          <a:xfrm>
            <a:off x="0" y="-1191"/>
            <a:ext cx="9906000" cy="6830616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917805C3-5938-D3EB-4145-B0A6D8C3B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158" y="501030"/>
            <a:ext cx="4680843" cy="2927970"/>
          </a:xfrm>
          <a:prstGeom prst="rect">
            <a:avLst/>
          </a:prstGeom>
        </p:spPr>
        <p:txBody>
          <a:bodyPr/>
          <a:lstStyle>
            <a:lvl1pPr algn="l">
              <a:tabLst>
                <a:tab pos="2766715" algn="l"/>
              </a:tabLst>
              <a:defRPr sz="3900" b="1" i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BF035E7-F266-D054-1018-B407208B3D5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704"/>
          <a:stretch/>
        </p:blipFill>
        <p:spPr>
          <a:xfrm>
            <a:off x="195748" y="5852145"/>
            <a:ext cx="4494124" cy="88236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7497AA5-8517-03BE-A922-FC0E8CCA00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734507"/>
            <a:ext cx="9906000" cy="123493"/>
          </a:xfrm>
          <a:prstGeom prst="rect">
            <a:avLst/>
          </a:prstGeom>
          <a:solidFill>
            <a:srgbClr val="D61A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</p:spTree>
    <p:extLst>
      <p:ext uri="{BB962C8B-B14F-4D97-AF65-F5344CB8AC3E}">
        <p14:creationId xmlns:p14="http://schemas.microsoft.com/office/powerpoint/2010/main" val="26692906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5_Light Green Titl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een and black background&#10;&#10;Description automatically generated">
            <a:extLst>
              <a:ext uri="{FF2B5EF4-FFF2-40B4-BE49-F238E27FC236}">
                <a16:creationId xmlns:a16="http://schemas.microsoft.com/office/drawing/2014/main" id="{05894F90-4E3B-9084-AE22-866F9759B21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95D2EFD6-6D4C-CD5A-F48E-822DDF58EB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2158" y="333685"/>
            <a:ext cx="4112162" cy="1798579"/>
          </a:xfrm>
          <a:prstGeom prst="rect">
            <a:avLst/>
          </a:prstGeom>
        </p:spPr>
        <p:txBody>
          <a:bodyPr lIns="0" tIns="0" rIns="0" bIns="180000" anchor="b" anchorCtr="0"/>
          <a:lstStyle>
            <a:lvl1pPr algn="l">
              <a:defRPr sz="3900" b="1" i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08FF8C88-2942-1CAC-AC75-1C7F06098B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2158" y="2166427"/>
            <a:ext cx="4112162" cy="1215486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l">
              <a:buNone/>
              <a:defRPr sz="195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3714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429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144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485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8573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288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003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971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8463B69-2337-DDA1-92A9-0DD2043C2A15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953000" y="388621"/>
            <a:ext cx="4768553" cy="53781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D3DA8E-C001-8C8A-5308-288C77FD8FD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704"/>
          <a:stretch/>
        </p:blipFill>
        <p:spPr>
          <a:xfrm>
            <a:off x="5227429" y="5871195"/>
            <a:ext cx="4494124" cy="88236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D373876-A01E-788B-3B4D-87B7554726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734507"/>
            <a:ext cx="9906000" cy="1234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</p:spTree>
    <p:extLst>
      <p:ext uri="{BB962C8B-B14F-4D97-AF65-F5344CB8AC3E}">
        <p14:creationId xmlns:p14="http://schemas.microsoft.com/office/powerpoint/2010/main" val="6004744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6_Dark Green Titl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5894F90-4E3B-9084-AE22-866F9759B21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9906000" cy="6857999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95D2EFD6-6D4C-CD5A-F48E-822DDF58EB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2158" y="333685"/>
            <a:ext cx="4112162" cy="1798579"/>
          </a:xfrm>
          <a:prstGeom prst="rect">
            <a:avLst/>
          </a:prstGeom>
        </p:spPr>
        <p:txBody>
          <a:bodyPr lIns="0" tIns="0" rIns="0" bIns="180000" anchor="b" anchorCtr="0"/>
          <a:lstStyle>
            <a:lvl1pPr algn="l">
              <a:defRPr sz="3900" b="1" i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08FF8C88-2942-1CAC-AC75-1C7F06098B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2158" y="2166427"/>
            <a:ext cx="4112162" cy="1215486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l">
              <a:buNone/>
              <a:defRPr sz="195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3714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429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144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485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8573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288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003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971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8463B69-2337-DDA1-92A9-0DD2043C2A15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953000" y="388621"/>
            <a:ext cx="4768553" cy="53781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D3DA8E-C001-8C8A-5308-288C77FD8FD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704"/>
          <a:stretch/>
        </p:blipFill>
        <p:spPr>
          <a:xfrm>
            <a:off x="5227429" y="5871195"/>
            <a:ext cx="4494124" cy="88236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D373876-A01E-788B-3B4D-87B7554726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734507"/>
            <a:ext cx="9906000" cy="123493"/>
          </a:xfrm>
          <a:prstGeom prst="rect">
            <a:avLst/>
          </a:prstGeom>
          <a:solidFill>
            <a:srgbClr val="2A6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</p:spTree>
    <p:extLst>
      <p:ext uri="{BB962C8B-B14F-4D97-AF65-F5344CB8AC3E}">
        <p14:creationId xmlns:p14="http://schemas.microsoft.com/office/powerpoint/2010/main" val="6190844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7_Blue Titl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10AFB00-4BD6-9759-BDBA-72B702FB6E0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9906000" cy="685799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EBAC37B-94FA-AC2B-E5BE-E92941E431B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704"/>
          <a:stretch/>
        </p:blipFill>
        <p:spPr>
          <a:xfrm>
            <a:off x="5227429" y="5871195"/>
            <a:ext cx="4494124" cy="88236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4013E75-EDA4-62D4-302E-FAC12C65AF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734507"/>
            <a:ext cx="9906000" cy="123493"/>
          </a:xfrm>
          <a:prstGeom prst="rect">
            <a:avLst/>
          </a:prstGeom>
          <a:solidFill>
            <a:srgbClr val="1F58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5D2EFD6-6D4C-CD5A-F48E-822DDF58EB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2158" y="401261"/>
            <a:ext cx="3861752" cy="1734167"/>
          </a:xfrm>
          <a:prstGeom prst="rect">
            <a:avLst/>
          </a:prstGeom>
        </p:spPr>
        <p:txBody>
          <a:bodyPr lIns="0" tIns="0" rIns="0" bIns="180000" anchor="b" anchorCtr="0"/>
          <a:lstStyle>
            <a:lvl1pPr algn="l">
              <a:defRPr sz="3900" b="1" i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08FF8C88-2942-1CAC-AC75-1C7F06098B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2158" y="2167423"/>
            <a:ext cx="3861752" cy="1273350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l">
              <a:buNone/>
              <a:defRPr sz="195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3714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429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144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485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8573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288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003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971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8463B69-2337-DDA1-92A9-0DD2043C2A15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953000" y="396813"/>
            <a:ext cx="4953000" cy="536994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985698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8_Dark Purple Titl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5894F90-4E3B-9084-AE22-866F9759B21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9906000" cy="6857999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95D2EFD6-6D4C-CD5A-F48E-822DDF58EB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2158" y="333685"/>
            <a:ext cx="4112162" cy="1798579"/>
          </a:xfrm>
          <a:prstGeom prst="rect">
            <a:avLst/>
          </a:prstGeom>
        </p:spPr>
        <p:txBody>
          <a:bodyPr lIns="0" tIns="0" rIns="0" bIns="180000" anchor="b" anchorCtr="0"/>
          <a:lstStyle>
            <a:lvl1pPr algn="l">
              <a:defRPr sz="3900" b="1" i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08FF8C88-2942-1CAC-AC75-1C7F06098B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2158" y="2166427"/>
            <a:ext cx="4112162" cy="1215486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l">
              <a:buNone/>
              <a:defRPr sz="195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3714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429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144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485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8573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288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003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971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8463B69-2337-DDA1-92A9-0DD2043C2A15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953000" y="388621"/>
            <a:ext cx="4768553" cy="53781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D3DA8E-C001-8C8A-5308-288C77FD8FD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704"/>
          <a:stretch/>
        </p:blipFill>
        <p:spPr>
          <a:xfrm>
            <a:off x="5227429" y="5871195"/>
            <a:ext cx="4494124" cy="88236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D373876-A01E-788B-3B4D-87B7554726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734507"/>
            <a:ext cx="9906000" cy="123493"/>
          </a:xfrm>
          <a:prstGeom prst="rect">
            <a:avLst/>
          </a:prstGeom>
          <a:solidFill>
            <a:srgbClr val="5E39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</p:spTree>
    <p:extLst>
      <p:ext uri="{BB962C8B-B14F-4D97-AF65-F5344CB8AC3E}">
        <p14:creationId xmlns:p14="http://schemas.microsoft.com/office/powerpoint/2010/main" val="19758483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9_Bright Pink Titl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5894F90-4E3B-9084-AE22-866F9759B21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1"/>
            <a:ext cx="9905998" cy="6857999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95D2EFD6-6D4C-CD5A-F48E-822DDF58EB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2158" y="333685"/>
            <a:ext cx="4112162" cy="1798579"/>
          </a:xfrm>
          <a:prstGeom prst="rect">
            <a:avLst/>
          </a:prstGeom>
        </p:spPr>
        <p:txBody>
          <a:bodyPr lIns="0" tIns="0" rIns="0" bIns="180000" anchor="b" anchorCtr="0"/>
          <a:lstStyle>
            <a:lvl1pPr algn="l">
              <a:defRPr sz="3900" b="1" i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08FF8C88-2942-1CAC-AC75-1C7F06098B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2158" y="2166427"/>
            <a:ext cx="4112162" cy="1215486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l">
              <a:buNone/>
              <a:defRPr sz="195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3714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429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144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485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8573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288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003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971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8463B69-2337-DDA1-92A9-0DD2043C2A15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953000" y="388621"/>
            <a:ext cx="4768553" cy="53781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D3DA8E-C001-8C8A-5308-288C77FD8FD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704"/>
          <a:stretch/>
        </p:blipFill>
        <p:spPr>
          <a:xfrm>
            <a:off x="5227429" y="5871195"/>
            <a:ext cx="4494124" cy="88236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D373876-A01E-788B-3B4D-87B7554726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734507"/>
            <a:ext cx="9906000" cy="123493"/>
          </a:xfrm>
          <a:prstGeom prst="rect">
            <a:avLst/>
          </a:prstGeom>
          <a:solidFill>
            <a:srgbClr val="D61A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</p:spTree>
    <p:extLst>
      <p:ext uri="{BB962C8B-B14F-4D97-AF65-F5344CB8AC3E}">
        <p14:creationId xmlns:p14="http://schemas.microsoft.com/office/powerpoint/2010/main" val="16539393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_Light Green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B35857B-93CA-AA4A-AC1C-8E0581EAB6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745978"/>
            <a:ext cx="9906000" cy="1166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A1F451C-642D-4D14-7C89-BC01BFD0A2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471" y="374654"/>
            <a:ext cx="9527082" cy="648072"/>
          </a:xfrm>
          <a:prstGeom prst="rect">
            <a:avLst/>
          </a:prstGeom>
        </p:spPr>
        <p:txBody>
          <a:bodyPr/>
          <a:lstStyle>
            <a:lvl1pPr algn="l">
              <a:tabLst>
                <a:tab pos="2766715" algn="l"/>
              </a:tabLst>
              <a:defRPr sz="3575" b="1" i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5AF4EE1-A70C-A2B2-0851-CA2AA16722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471" y="1203754"/>
            <a:ext cx="9527082" cy="4715516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0471543-ABAD-8F76-0264-BE228807797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441"/>
          <a:stretch/>
        </p:blipFill>
        <p:spPr>
          <a:xfrm>
            <a:off x="195748" y="5919270"/>
            <a:ext cx="2013154" cy="8823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76DF26B-FD4D-05A2-5BF6-9C836FBDB97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72" r="2869"/>
          <a:stretch/>
        </p:blipFill>
        <p:spPr>
          <a:xfrm>
            <a:off x="7708399" y="5919270"/>
            <a:ext cx="2013154" cy="882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7459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1_Dk Green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A1F451C-642D-4D14-7C89-BC01BFD0A2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471" y="374654"/>
            <a:ext cx="9527082" cy="648072"/>
          </a:xfrm>
          <a:prstGeom prst="rect">
            <a:avLst/>
          </a:prstGeom>
        </p:spPr>
        <p:txBody>
          <a:bodyPr/>
          <a:lstStyle>
            <a:lvl1pPr algn="l">
              <a:tabLst>
                <a:tab pos="2766715" algn="l"/>
              </a:tabLst>
              <a:defRPr sz="3575" b="1" i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5AF4EE1-A70C-A2B2-0851-CA2AA16722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471" y="1203754"/>
            <a:ext cx="9527082" cy="4715516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0471543-ABAD-8F76-0264-BE228807797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441"/>
          <a:stretch/>
        </p:blipFill>
        <p:spPr>
          <a:xfrm>
            <a:off x="195748" y="5919270"/>
            <a:ext cx="2013154" cy="8823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76DF26B-FD4D-05A2-5BF6-9C836FBDB97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72" r="2869"/>
          <a:stretch/>
        </p:blipFill>
        <p:spPr>
          <a:xfrm>
            <a:off x="7708399" y="5919270"/>
            <a:ext cx="2013154" cy="882362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C1F721B-DD46-2222-5187-FC30D67F71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734507"/>
            <a:ext cx="9906000" cy="123493"/>
          </a:xfrm>
          <a:prstGeom prst="rect">
            <a:avLst/>
          </a:prstGeom>
          <a:solidFill>
            <a:srgbClr val="2A6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</p:spTree>
    <p:extLst>
      <p:ext uri="{BB962C8B-B14F-4D97-AF65-F5344CB8AC3E}">
        <p14:creationId xmlns:p14="http://schemas.microsoft.com/office/powerpoint/2010/main" val="25592033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2_Blue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A1F451C-642D-4D14-7C89-BC01BFD0A2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471" y="374654"/>
            <a:ext cx="9527082" cy="648072"/>
          </a:xfrm>
          <a:prstGeom prst="rect">
            <a:avLst/>
          </a:prstGeom>
        </p:spPr>
        <p:txBody>
          <a:bodyPr/>
          <a:lstStyle>
            <a:lvl1pPr algn="l">
              <a:tabLst>
                <a:tab pos="2766715" algn="l"/>
              </a:tabLst>
              <a:defRPr sz="3575" b="1" i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5AF4EE1-A70C-A2B2-0851-CA2AA16722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471" y="1203754"/>
            <a:ext cx="9527082" cy="4715516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0471543-ABAD-8F76-0264-BE228807797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441"/>
          <a:stretch/>
        </p:blipFill>
        <p:spPr>
          <a:xfrm>
            <a:off x="195748" y="5919270"/>
            <a:ext cx="2013154" cy="8823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76DF26B-FD4D-05A2-5BF6-9C836FBDB97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72" r="2869"/>
          <a:stretch/>
        </p:blipFill>
        <p:spPr>
          <a:xfrm>
            <a:off x="7708399" y="5919270"/>
            <a:ext cx="2013154" cy="88236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628DC8C-A51C-42D0-E5E5-79CDA52B43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734507"/>
            <a:ext cx="9906000" cy="123493"/>
          </a:xfrm>
          <a:prstGeom prst="rect">
            <a:avLst/>
          </a:prstGeom>
          <a:solidFill>
            <a:srgbClr val="1F58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</p:spTree>
    <p:extLst>
      <p:ext uri="{BB962C8B-B14F-4D97-AF65-F5344CB8AC3E}">
        <p14:creationId xmlns:p14="http://schemas.microsoft.com/office/powerpoint/2010/main" val="41637827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3_Purple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A1F451C-642D-4D14-7C89-BC01BFD0A2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471" y="374654"/>
            <a:ext cx="9527082" cy="648072"/>
          </a:xfrm>
          <a:prstGeom prst="rect">
            <a:avLst/>
          </a:prstGeom>
        </p:spPr>
        <p:txBody>
          <a:bodyPr/>
          <a:lstStyle>
            <a:lvl1pPr algn="l">
              <a:tabLst>
                <a:tab pos="2766715" algn="l"/>
              </a:tabLst>
              <a:defRPr sz="3575" b="1" i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5AF4EE1-A70C-A2B2-0851-CA2AA16722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471" y="1203754"/>
            <a:ext cx="9527082" cy="4715516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0471543-ABAD-8F76-0264-BE228807797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441"/>
          <a:stretch/>
        </p:blipFill>
        <p:spPr>
          <a:xfrm>
            <a:off x="195748" y="5919270"/>
            <a:ext cx="2013154" cy="8823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76DF26B-FD4D-05A2-5BF6-9C836FBDB97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72" r="2869"/>
          <a:stretch/>
        </p:blipFill>
        <p:spPr>
          <a:xfrm>
            <a:off x="7708399" y="5919270"/>
            <a:ext cx="2013154" cy="88236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9927460-2FC0-B416-31D3-1034A34542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734507"/>
            <a:ext cx="9906000" cy="123493"/>
          </a:xfrm>
          <a:prstGeom prst="rect">
            <a:avLst/>
          </a:prstGeom>
          <a:solidFill>
            <a:srgbClr val="5E39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</p:spTree>
    <p:extLst>
      <p:ext uri="{BB962C8B-B14F-4D97-AF65-F5344CB8AC3E}">
        <p14:creationId xmlns:p14="http://schemas.microsoft.com/office/powerpoint/2010/main" val="10108068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4_Pink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A1F451C-642D-4D14-7C89-BC01BFD0A2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471" y="374654"/>
            <a:ext cx="9527082" cy="648072"/>
          </a:xfrm>
          <a:prstGeom prst="rect">
            <a:avLst/>
          </a:prstGeom>
        </p:spPr>
        <p:txBody>
          <a:bodyPr/>
          <a:lstStyle>
            <a:lvl1pPr algn="l">
              <a:tabLst>
                <a:tab pos="2766715" algn="l"/>
              </a:tabLst>
              <a:defRPr sz="3575" b="1" i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5AF4EE1-A70C-A2B2-0851-CA2AA16722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471" y="1203754"/>
            <a:ext cx="9527082" cy="4715516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0471543-ABAD-8F76-0264-BE228807797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441"/>
          <a:stretch/>
        </p:blipFill>
        <p:spPr>
          <a:xfrm>
            <a:off x="195748" y="5919270"/>
            <a:ext cx="2013154" cy="8823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76DF26B-FD4D-05A2-5BF6-9C836FBDB97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72" r="2869"/>
          <a:stretch/>
        </p:blipFill>
        <p:spPr>
          <a:xfrm>
            <a:off x="7708399" y="5919270"/>
            <a:ext cx="2013154" cy="88236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99F9850-5E75-A6F7-7CA2-4EBA894EE6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734507"/>
            <a:ext cx="9906000" cy="123493"/>
          </a:xfrm>
          <a:prstGeom prst="rect">
            <a:avLst/>
          </a:prstGeom>
          <a:solidFill>
            <a:srgbClr val="D61A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</p:spTree>
    <p:extLst>
      <p:ext uri="{BB962C8B-B14F-4D97-AF65-F5344CB8AC3E}">
        <p14:creationId xmlns:p14="http://schemas.microsoft.com/office/powerpoint/2010/main" val="26610821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Green Title and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21E12B0-883A-8A8D-AADC-DD02ADDAC831}"/>
              </a:ext>
            </a:extLst>
          </p:cNvPr>
          <p:cNvSpPr/>
          <p:nvPr/>
        </p:nvSpPr>
        <p:spPr>
          <a:xfrm>
            <a:off x="0" y="5868391"/>
            <a:ext cx="9906000" cy="882362"/>
          </a:xfrm>
          <a:prstGeom prst="rect">
            <a:avLst/>
          </a:prstGeom>
          <a:solidFill>
            <a:srgbClr val="F3FBE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1463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2503" y="499071"/>
            <a:ext cx="9439049" cy="648072"/>
          </a:xfrm>
          <a:prstGeom prst="rect">
            <a:avLst/>
          </a:prstGeom>
        </p:spPr>
        <p:txBody>
          <a:bodyPr/>
          <a:lstStyle>
            <a:lvl1pPr algn="l">
              <a:tabLst>
                <a:tab pos="2766715" algn="l"/>
              </a:tabLst>
              <a:defRPr sz="3900" b="1" i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2504" y="1533526"/>
            <a:ext cx="9439049" cy="4175745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8AD8D1B-669C-4576-CBE5-F4516A6EC01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704"/>
          <a:stretch/>
        </p:blipFill>
        <p:spPr>
          <a:xfrm>
            <a:off x="195748" y="5852145"/>
            <a:ext cx="4494124" cy="88236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D7C6283-5959-C98E-C1DA-250EC247D0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734507"/>
            <a:ext cx="9906000" cy="12349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49C2D29C-BE65-9299-1FE9-ED3A4B2E3A2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46216" y="5865783"/>
            <a:ext cx="3359785" cy="868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5725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323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ability Support Services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8CB257D-B557-22D4-29FA-01A5A8E8DA9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0" y="4"/>
            <a:ext cx="9905381" cy="685799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135DEEF-32BC-80CF-240B-98EC2F55D7D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68780" y="345410"/>
            <a:ext cx="1947265" cy="707326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44FE703D-2EF4-6C5E-1D96-42E30A8DBA90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b="25643"/>
          <a:stretch/>
        </p:blipFill>
        <p:spPr>
          <a:xfrm>
            <a:off x="2659829" y="2130847"/>
            <a:ext cx="4659199" cy="155051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B6EE282-D236-954B-1E11-DE5FC02975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696744"/>
            <a:ext cx="9906000" cy="18864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47"/>
          </a:p>
        </p:txBody>
      </p:sp>
    </p:spTree>
    <p:extLst>
      <p:ext uri="{BB962C8B-B14F-4D97-AF65-F5344CB8AC3E}">
        <p14:creationId xmlns:p14="http://schemas.microsoft.com/office/powerpoint/2010/main" val="289202396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Green Heading Content slide No bran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B35857B-93CA-AA4A-AC1C-8E0581EAB6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768753"/>
            <a:ext cx="9906000" cy="1166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47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A1F451C-642D-4D14-7C89-BC01BFD0A2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474" y="764325"/>
            <a:ext cx="9439049" cy="648072"/>
          </a:xfrm>
          <a:prstGeom prst="rect">
            <a:avLst/>
          </a:prstGeom>
        </p:spPr>
        <p:txBody>
          <a:bodyPr/>
          <a:lstStyle>
            <a:lvl1pPr algn="l">
              <a:tabLst>
                <a:tab pos="1411681" algn="l"/>
              </a:tabLst>
              <a:defRPr sz="1824" b="1" i="0">
                <a:solidFill>
                  <a:schemeClr val="accent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5AF4EE1-A70C-A2B2-0851-CA2AA16722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474" y="1560472"/>
            <a:ext cx="9439049" cy="4715516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7215355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746B38B-874D-5763-2B1B-9ECC25863C0D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9126490" y="-324533"/>
            <a:ext cx="697806" cy="125099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NZ" sz="813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IN-CONFIDENCE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42FAB6C-CD75-891F-A284-E12F55546F25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4571826" y="63503"/>
            <a:ext cx="782936" cy="125099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NZ" sz="813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IN-CONFIDENCE</a:t>
            </a:r>
          </a:p>
        </p:txBody>
      </p:sp>
    </p:spTree>
    <p:extLst>
      <p:ext uri="{BB962C8B-B14F-4D97-AF65-F5344CB8AC3E}">
        <p14:creationId xmlns:p14="http://schemas.microsoft.com/office/powerpoint/2010/main" val="2750286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90" r:id="rId14"/>
    <p:sldLayoutId id="2147483691" r:id="rId15"/>
    <p:sldLayoutId id="2147483692" r:id="rId16"/>
    <p:sldLayoutId id="2147483693" r:id="rId17"/>
    <p:sldLayoutId id="2147483694" r:id="rId18"/>
    <p:sldLayoutId id="2147483695" r:id="rId19"/>
    <p:sldLayoutId id="2147483696" r:id="rId20"/>
    <p:sldLayoutId id="2147483697" r:id="rId21"/>
    <p:sldLayoutId id="2147483698" r:id="rId22"/>
    <p:sldLayoutId id="2147483699" r:id="rId23"/>
    <p:sldLayoutId id="2147483700" r:id="rId24"/>
    <p:sldLayoutId id="2147483701" r:id="rId25"/>
    <p:sldLayoutId id="2147483702" r:id="rId26"/>
    <p:sldLayoutId id="2147483703" r:id="rId27"/>
  </p:sldLayoutIdLst>
  <p:txStyles>
    <p:titleStyle>
      <a:lvl1pPr algn="ctr" defTabSz="742950" rtl="0" eaLnBrk="1" latinLnBrk="0" hangingPunct="1">
        <a:spcBef>
          <a:spcPct val="0"/>
        </a:spcBef>
        <a:buNone/>
        <a:defRPr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8606" indent="-278606" algn="l" defTabSz="74295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03647" indent="-232172" algn="l" defTabSz="742950" rtl="0" eaLnBrk="1" latinLnBrk="0" hangingPunct="1">
        <a:spcBef>
          <a:spcPct val="20000"/>
        </a:spcBef>
        <a:buFont typeface="Arial" panose="020B0604020202020204" pitchFamily="34" charset="0"/>
        <a:buChar char="–"/>
        <a:defRPr sz="2275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928688" indent="-185738" algn="l" defTabSz="7429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95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300163" indent="-185738" algn="l" defTabSz="742950" rtl="0" eaLnBrk="1" latinLnBrk="0" hangingPunct="1">
        <a:spcBef>
          <a:spcPct val="20000"/>
        </a:spcBef>
        <a:buFont typeface="Arial" panose="020B0604020202020204" pitchFamily="34" charset="0"/>
        <a:buChar char="–"/>
        <a:defRPr sz="1625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1671638" indent="-185738" algn="l" defTabSz="742950" rtl="0" eaLnBrk="1" latinLnBrk="0" hangingPunct="1">
        <a:spcBef>
          <a:spcPct val="20000"/>
        </a:spcBef>
        <a:buFont typeface="Arial" panose="020B0604020202020204" pitchFamily="34" charset="0"/>
        <a:buChar char="»"/>
        <a:defRPr sz="1625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043113" indent="-185738" algn="l" defTabSz="7429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25" kern="1200">
          <a:solidFill>
            <a:schemeClr val="tx1"/>
          </a:solidFill>
          <a:latin typeface="+mn-lt"/>
          <a:ea typeface="+mn-ea"/>
          <a:cs typeface="+mn-cs"/>
        </a:defRPr>
      </a:lvl6pPr>
      <a:lvl7pPr marL="2414588" indent="-185738" algn="l" defTabSz="7429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25" kern="1200">
          <a:solidFill>
            <a:schemeClr val="tx1"/>
          </a:solidFill>
          <a:latin typeface="+mn-lt"/>
          <a:ea typeface="+mn-ea"/>
          <a:cs typeface="+mn-cs"/>
        </a:defRPr>
      </a:lvl7pPr>
      <a:lvl8pPr marL="2786063" indent="-185738" algn="l" defTabSz="7429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25" kern="1200">
          <a:solidFill>
            <a:schemeClr val="tx1"/>
          </a:solidFill>
          <a:latin typeface="+mn-lt"/>
          <a:ea typeface="+mn-ea"/>
          <a:cs typeface="+mn-cs"/>
        </a:defRPr>
      </a:lvl8pPr>
      <a:lvl9pPr marL="3157538" indent="-185738" algn="l" defTabSz="7429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42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90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37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32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80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211">
          <p15:clr>
            <a:srgbClr val="F26B43"/>
          </p15:clr>
        </p15:guide>
        <p15:guide id="4" pos="7537">
          <p15:clr>
            <a:srgbClr val="F26B43"/>
          </p15:clr>
        </p15:guide>
        <p15:guide id="5" orient="horz" pos="119">
          <p15:clr>
            <a:srgbClr val="F26B43"/>
          </p15:clr>
        </p15:guide>
        <p15:guide id="6" orient="horz" pos="420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6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slide" Target="slide4.xml"/><Relationship Id="rId7" Type="http://schemas.openxmlformats.org/officeDocument/2006/relationships/slide" Target="slide8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7.xml"/><Relationship Id="rId6" Type="http://schemas.openxmlformats.org/officeDocument/2006/relationships/slide" Target="slide7.xml"/><Relationship Id="rId5" Type="http://schemas.openxmlformats.org/officeDocument/2006/relationships/slide" Target="slide6.xml"/><Relationship Id="rId4" Type="http://schemas.openxmlformats.org/officeDocument/2006/relationships/slide" Target="slide5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23.xml"/><Relationship Id="rId3" Type="http://schemas.openxmlformats.org/officeDocument/2006/relationships/slide" Target="slide16.xml"/><Relationship Id="rId7" Type="http://schemas.openxmlformats.org/officeDocument/2006/relationships/slide" Target="slide2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7.xml"/><Relationship Id="rId6" Type="http://schemas.openxmlformats.org/officeDocument/2006/relationships/slide" Target="slide21.xml"/><Relationship Id="rId5" Type="http://schemas.openxmlformats.org/officeDocument/2006/relationships/slide" Target="slide20.xml"/><Relationship Id="rId10" Type="http://schemas.openxmlformats.org/officeDocument/2006/relationships/image" Target="../media/image23.png"/><Relationship Id="rId4" Type="http://schemas.openxmlformats.org/officeDocument/2006/relationships/slide" Target="slide19.xml"/><Relationship Id="rId9" Type="http://schemas.openxmlformats.org/officeDocument/2006/relationships/slide" Target="slide2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26.svg"/><Relationship Id="rId5" Type="http://schemas.openxmlformats.org/officeDocument/2006/relationships/image" Target="../media/image25.svg"/><Relationship Id="rId4" Type="http://schemas.openxmlformats.org/officeDocument/2006/relationships/image" Target="../media/image24.svg"/><Relationship Id="rId9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3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36.png"/><Relationship Id="rId4" Type="http://schemas.openxmlformats.org/officeDocument/2006/relationships/hyperlink" Target="mailto:DSS_IndicativeRangeSupport@msd.govt.nz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2DC_E50E7AD0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23.png"/><Relationship Id="rId4" Type="http://schemas.openxmlformats.org/officeDocument/2006/relationships/image" Target="../media/image4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4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49.png"/><Relationship Id="rId4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2F2_26CAEF3F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50.png"/><Relationship Id="rId4" Type="http://schemas.openxmlformats.org/officeDocument/2006/relationships/image" Target="../media/image2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mailto:DSS_socrates@msd.govt.nz" TargetMode="Externa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64BA26B-C72F-1568-7721-1040094D2F1E}"/>
              </a:ext>
            </a:extLst>
          </p:cNvPr>
          <p:cNvSpPr txBox="1"/>
          <p:nvPr/>
        </p:nvSpPr>
        <p:spPr>
          <a:xfrm>
            <a:off x="1547812" y="3807280"/>
            <a:ext cx="5009016" cy="34240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defTabSz="653608">
              <a:defRPr/>
            </a:pPr>
            <a:r>
              <a:rPr lang="en-NZ" sz="1600" b="1" dirty="0">
                <a:solidFill>
                  <a:srgbClr val="2C602F"/>
                </a:solidFill>
                <a:latin typeface="Roboto"/>
              </a:rPr>
              <a:t>Socrates v2 (Web App) Release 4 – Training Pack</a:t>
            </a:r>
            <a:endParaRPr lang="en-NZ" sz="1625" b="1" dirty="0">
              <a:solidFill>
                <a:srgbClr val="2C602F"/>
              </a:solidFill>
              <a:latin typeface="Roboto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F5374A7-9CF0-C932-4A98-FDB0E68DC9C2}"/>
              </a:ext>
            </a:extLst>
          </p:cNvPr>
          <p:cNvSpPr/>
          <p:nvPr/>
        </p:nvSpPr>
        <p:spPr>
          <a:xfrm>
            <a:off x="3025973" y="2368749"/>
            <a:ext cx="4426744" cy="1307902"/>
          </a:xfrm>
          <a:prstGeom prst="rect">
            <a:avLst/>
          </a:prstGeom>
          <a:solidFill>
            <a:srgbClr val="DDF5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53608">
              <a:defRPr/>
            </a:pPr>
            <a:endParaRPr lang="en-NZ" sz="1287">
              <a:solidFill>
                <a:prstClr val="white"/>
              </a:solidFill>
              <a:latin typeface="Roboto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79A707E-A8D2-E64F-241A-EC93CD0A09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0772" y="2105621"/>
            <a:ext cx="4570583" cy="1483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1785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51E4E8-4A66-6667-5CF3-E0C3477CD7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6FE41033-7AF2-29E8-6476-ABC87D7BF6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0881026"/>
              </p:ext>
            </p:extLst>
          </p:nvPr>
        </p:nvGraphicFramePr>
        <p:xfrm>
          <a:off x="477208" y="1309686"/>
          <a:ext cx="9041696" cy="5311515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520925">
                  <a:extLst>
                    <a:ext uri="{9D8B030D-6E8A-4147-A177-3AD203B41FA5}">
                      <a16:colId xmlns:a16="http://schemas.microsoft.com/office/drawing/2014/main" val="850780203"/>
                    </a:ext>
                  </a:extLst>
                </a:gridCol>
                <a:gridCol w="5169423">
                  <a:extLst>
                    <a:ext uri="{9D8B030D-6E8A-4147-A177-3AD203B41FA5}">
                      <a16:colId xmlns:a16="http://schemas.microsoft.com/office/drawing/2014/main" val="3029336143"/>
                    </a:ext>
                  </a:extLst>
                </a:gridCol>
                <a:gridCol w="1175674">
                  <a:extLst>
                    <a:ext uri="{9D8B030D-6E8A-4147-A177-3AD203B41FA5}">
                      <a16:colId xmlns:a16="http://schemas.microsoft.com/office/drawing/2014/main" val="2745303350"/>
                    </a:ext>
                  </a:extLst>
                </a:gridCol>
                <a:gridCol w="1175674">
                  <a:extLst>
                    <a:ext uri="{9D8B030D-6E8A-4147-A177-3AD203B41FA5}">
                      <a16:colId xmlns:a16="http://schemas.microsoft.com/office/drawing/2014/main" val="2694080275"/>
                    </a:ext>
                  </a:extLst>
                </a:gridCol>
              </a:tblGrid>
              <a:tr h="239568">
                <a:tc>
                  <a:txBody>
                    <a:bodyPr/>
                    <a:lstStyle/>
                    <a:p>
                      <a:pPr marL="36000" algn="ctr"/>
                      <a:r>
                        <a:rPr lang="en-US" sz="1000" b="1">
                          <a:solidFill>
                            <a:schemeClr val="bg1"/>
                          </a:solidFill>
                        </a:rPr>
                        <a:t>What is it</a:t>
                      </a:r>
                    </a:p>
                  </a:txBody>
                  <a:tcPr marL="53068" marR="53068" marT="26534" marB="26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solidFill>
                            <a:schemeClr val="bg1"/>
                          </a:solidFill>
                        </a:rPr>
                        <a:t>What it does</a:t>
                      </a:r>
                    </a:p>
                  </a:txBody>
                  <a:tcPr marL="53068" marR="53068" marT="26534" marB="26534"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000">
                          <a:solidFill>
                            <a:schemeClr val="bg1"/>
                          </a:solidFill>
                        </a:rPr>
                        <a:t>Who it applies to</a:t>
                      </a:r>
                    </a:p>
                  </a:txBody>
                  <a:tcPr marL="53068" marR="53068" marT="26534" marB="26534"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000">
                          <a:solidFill>
                            <a:schemeClr val="bg1"/>
                          </a:solidFill>
                        </a:rPr>
                        <a:t>Slide(s)</a:t>
                      </a:r>
                    </a:p>
                  </a:txBody>
                  <a:tcPr marL="53068" marR="53068" marT="26534" marB="26534" anchor="ctr"/>
                </a:tc>
                <a:extLst>
                  <a:ext uri="{0D108BD9-81ED-4DB2-BD59-A6C34878D82A}">
                    <a16:rowId xmlns:a16="http://schemas.microsoft.com/office/drawing/2014/main" val="1091701143"/>
                  </a:ext>
                </a:extLst>
              </a:tr>
              <a:tr h="215714">
                <a:tc>
                  <a:txBody>
                    <a:bodyPr/>
                    <a:lstStyle/>
                    <a:p>
                      <a:pPr marL="72000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NZ" sz="1100" b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General Updates</a:t>
                      </a:r>
                    </a:p>
                  </a:txBody>
                  <a:tcPr marL="9525" marR="9525" marT="9525" marB="0" anchor="ctr">
                    <a:solidFill>
                      <a:srgbClr val="F1F8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endParaRPr lang="en-NZ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1F8EE"/>
                    </a:solidFill>
                  </a:tcPr>
                </a:tc>
                <a:tc>
                  <a:txBody>
                    <a:bodyPr/>
                    <a:lstStyle/>
                    <a:p>
                      <a:pPr marL="171450" lvl="0" indent="-171450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endParaRPr lang="en-US" sz="1000">
                        <a:solidFill>
                          <a:schemeClr val="tx1"/>
                        </a:solidFill>
                      </a:endParaRPr>
                    </a:p>
                  </a:txBody>
                  <a:tcPr marL="53068" marR="53068" marT="26534" marB="26534" anchor="ctr">
                    <a:solidFill>
                      <a:srgbClr val="F1F8EE"/>
                    </a:solidFill>
                  </a:tcPr>
                </a:tc>
                <a:tc>
                  <a:txBody>
                    <a:bodyPr/>
                    <a:lstStyle/>
                    <a:p>
                      <a:pPr marL="171450" lvl="0" indent="-171450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endParaRPr lang="en-US" sz="1000">
                        <a:solidFill>
                          <a:schemeClr val="tx1"/>
                        </a:solidFill>
                      </a:endParaRPr>
                    </a:p>
                  </a:txBody>
                  <a:tcPr marL="53068" marR="53068" marT="26534" marB="26534" anchor="ctr">
                    <a:solidFill>
                      <a:srgbClr val="F1F8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7911772"/>
                  </a:ext>
                </a:extLst>
              </a:tr>
              <a:tr h="1123502">
                <a:tc>
                  <a:txBody>
                    <a:bodyPr/>
                    <a:lstStyle/>
                    <a:p>
                      <a:pPr marL="72000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NZ" sz="1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Aptos" panose="020B0004020202020204" pitchFamily="34" charset="0"/>
                        </a:rPr>
                        <a:t>Improved Email </a:t>
                      </a:r>
                    </a:p>
                    <a:p>
                      <a:pPr marL="72000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NZ" sz="1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Aptos" panose="020B0004020202020204" pitchFamily="34" charset="0"/>
                        </a:rPr>
                        <a:t>Notifications</a:t>
                      </a:r>
                      <a:endParaRPr lang="en-NZ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NZ" sz="1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Notifications have been significantly restructured to reduce volume and improve usefulness</a:t>
                      </a:r>
                    </a:p>
                    <a:p>
                      <a:pPr marL="171450" indent="-171450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NZ" sz="1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Person Identifiers will be included in the notifications</a:t>
                      </a:r>
                    </a:p>
                    <a:p>
                      <a:pPr marL="171450" indent="-171450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NZ" sz="1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Notifications will be sent when the IR is calculated not after it is confirmed</a:t>
                      </a:r>
                    </a:p>
                    <a:p>
                      <a:pPr marL="171450" indent="-171450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NZ" sz="1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Moderators will receive notification when an assessment has been assigned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1475" marR="0" lvl="1" indent="-17145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050" kern="120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All roles</a:t>
                      </a:r>
                    </a:p>
                  </a:txBody>
                  <a:tcPr marL="53068" marR="53068" marT="26534" marB="26534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000">
                          <a:solidFill>
                            <a:schemeClr val="tx1"/>
                          </a:solidFill>
                          <a:hlinkClick r:id="rId3" action="ppaction://hlinksldjump"/>
                        </a:rPr>
                        <a:t>4</a:t>
                      </a:r>
                      <a:endParaRPr lang="en-US" sz="1000">
                        <a:solidFill>
                          <a:schemeClr val="tx1"/>
                        </a:solidFill>
                      </a:endParaRPr>
                    </a:p>
                  </a:txBody>
                  <a:tcPr marL="53068" marR="53068" marT="26534" marB="26534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5540123"/>
                  </a:ext>
                </a:extLst>
              </a:tr>
              <a:tr h="838653">
                <a:tc>
                  <a:txBody>
                    <a:bodyPr/>
                    <a:lstStyle/>
                    <a:p>
                      <a:pPr marL="72000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NZ" sz="1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Aptos" panose="020B0004020202020204" pitchFamily="34" charset="0"/>
                        </a:rPr>
                        <a:t>Improving</a:t>
                      </a:r>
                    </a:p>
                    <a:p>
                      <a:pPr marL="72000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NZ" sz="1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Aptos" panose="020B0004020202020204" pitchFamily="34" charset="0"/>
                        </a:rPr>
                        <a:t>Dashboard Filters</a:t>
                      </a:r>
                      <a:endParaRPr lang="en-NZ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171450" indent="-171450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NZ" sz="1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Filter dropdowns will match the Next step label- "Continue Indicative Range" instead of "Indicative Range in Progress“</a:t>
                      </a:r>
                    </a:p>
                    <a:p>
                      <a:pPr marL="171450" indent="-171450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NZ" sz="1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The "Ready for IR" option has been removed from the dropdown as there are no next steps for NASC/EGL users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371475" marR="0" lvl="1" indent="-17145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050" kern="120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All roles</a:t>
                      </a:r>
                    </a:p>
                  </a:txBody>
                  <a:tcPr marL="53068" marR="53068" marT="26534" marB="26534" anchor="ctr"/>
                </a:tc>
                <a:tc>
                  <a:txBody>
                    <a:bodyPr/>
                    <a:lstStyle/>
                    <a:p>
                      <a:pPr marL="0" marR="0" lvl="0" indent="0" algn="ctr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000">
                          <a:solidFill>
                            <a:schemeClr val="tx1"/>
                          </a:solidFill>
                          <a:hlinkClick r:id="rId4" action="ppaction://hlinksldjump"/>
                        </a:rPr>
                        <a:t>5</a:t>
                      </a:r>
                      <a:endParaRPr lang="en-US" sz="1000">
                        <a:solidFill>
                          <a:schemeClr val="tx1"/>
                        </a:solidFill>
                      </a:endParaRPr>
                    </a:p>
                  </a:txBody>
                  <a:tcPr marL="53068" marR="53068" marT="26534" marB="26534" anchor="ctr"/>
                </a:tc>
                <a:extLst>
                  <a:ext uri="{0D108BD9-81ED-4DB2-BD59-A6C34878D82A}">
                    <a16:rowId xmlns:a16="http://schemas.microsoft.com/office/drawing/2014/main" val="1220818804"/>
                  </a:ext>
                </a:extLst>
              </a:tr>
              <a:tr h="513937">
                <a:tc>
                  <a:txBody>
                    <a:bodyPr/>
                    <a:lstStyle/>
                    <a:p>
                      <a:pPr marL="720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NZ" sz="1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Aptos" panose="020B0004020202020204" pitchFamily="34" charset="0"/>
                        </a:rPr>
                        <a:t>Status Consistency</a:t>
                      </a:r>
                      <a:endParaRPr lang="en-NZ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171450" indent="-17145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NZ" sz="1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Statuses shown in the Recent People list now match the statuses on the Assessment page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371475" marR="0" lvl="1" indent="-17145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050" kern="120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All roles</a:t>
                      </a:r>
                    </a:p>
                  </a:txBody>
                  <a:tcPr marL="53068" marR="53068" marT="26534" marB="26534" anchor="ctr"/>
                </a:tc>
                <a:tc>
                  <a:txBody>
                    <a:bodyPr/>
                    <a:lstStyle/>
                    <a:p>
                      <a:pPr marL="0" marR="0" lvl="0" indent="0" algn="ctr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hlinkClick r:id="rId5" action="ppaction://hlinksldjump"/>
                        </a:rPr>
                        <a:t>6</a:t>
                      </a:r>
                      <a:endParaRPr lang="en-US" sz="1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3068" marR="53068" marT="26534" marB="26534" anchor="ctr"/>
                </a:tc>
                <a:extLst>
                  <a:ext uri="{0D108BD9-81ED-4DB2-BD59-A6C34878D82A}">
                    <a16:rowId xmlns:a16="http://schemas.microsoft.com/office/drawing/2014/main" val="656824941"/>
                  </a:ext>
                </a:extLst>
              </a:tr>
              <a:tr h="444408">
                <a:tc>
                  <a:txBody>
                    <a:bodyPr/>
                    <a:lstStyle/>
                    <a:p>
                      <a:pPr marL="72000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NZ" sz="1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Aptos" panose="020B0004020202020204" pitchFamily="34" charset="0"/>
                        </a:rPr>
                        <a:t>Change between</a:t>
                      </a:r>
                    </a:p>
                    <a:p>
                      <a:pPr marL="72000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NZ" sz="1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Aptos" panose="020B0004020202020204" pitchFamily="34" charset="0"/>
                        </a:rPr>
                        <a:t>Organisations</a:t>
                      </a:r>
                      <a:endParaRPr lang="en-NZ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171450" indent="-171450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NZ" sz="1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Users assigned to multiple organisations can now switch between them using the dropdown on the dashboard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371475" lvl="1" indent="-171450" algn="l" defTabSz="742950" rtl="0" eaLnBrk="1" latinLnBrk="0" hangingPunct="1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050" kern="120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Managers</a:t>
                      </a:r>
                    </a:p>
                  </a:txBody>
                  <a:tcPr marL="53068" marR="53068" marT="26534" marB="26534" anchor="ctr"/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000">
                          <a:solidFill>
                            <a:schemeClr val="tx1"/>
                          </a:solidFill>
                          <a:hlinkClick r:id="rId6" action="ppaction://hlinksldjump"/>
                        </a:rPr>
                        <a:t>7</a:t>
                      </a:r>
                      <a:endParaRPr lang="en-US" sz="1000">
                        <a:solidFill>
                          <a:schemeClr val="tx1"/>
                        </a:solidFill>
                      </a:endParaRPr>
                    </a:p>
                  </a:txBody>
                  <a:tcPr marL="53068" marR="53068" marT="26534" marB="26534" anchor="ctr"/>
                </a:tc>
                <a:extLst>
                  <a:ext uri="{0D108BD9-81ED-4DB2-BD59-A6C34878D82A}">
                    <a16:rowId xmlns:a16="http://schemas.microsoft.com/office/drawing/2014/main" val="2832049743"/>
                  </a:ext>
                </a:extLst>
              </a:tr>
              <a:tr h="1198168">
                <a:tc>
                  <a:txBody>
                    <a:bodyPr/>
                    <a:lstStyle/>
                    <a:p>
                      <a:pPr marL="72000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NZ" sz="1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Aptos" panose="020B0004020202020204" pitchFamily="34" charset="0"/>
                        </a:rPr>
                        <a:t>Design Improvements</a:t>
                      </a:r>
                      <a:endParaRPr lang="en-NZ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171450" indent="-171450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NZ" sz="1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All mandatory field asterisks are now red (previously a mix of black and red)</a:t>
                      </a:r>
                    </a:p>
                    <a:p>
                      <a:pPr marL="171450" indent="-171450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NZ" sz="1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The workflow bar now more accurately reflects progress</a:t>
                      </a:r>
                    </a:p>
                    <a:p>
                      <a:pPr marL="171450" indent="-171450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NZ" sz="1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The notes free text box on the moderation page has been expanded to 4000 characters. Assessment versioning has also been introduced.</a:t>
                      </a:r>
                    </a:p>
                    <a:p>
                      <a:pPr marL="171450" indent="-171450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NZ" sz="1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Reflection, Support Profile, and Important Information sidebars are now consistent ‘[Cancel] [Save]’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371475" marR="0" lvl="1" indent="-17145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050" kern="120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All roles</a:t>
                      </a:r>
                    </a:p>
                  </a:txBody>
                  <a:tcPr marL="53068" marR="53068" marT="26534" marB="26534" anchor="ctr"/>
                </a:tc>
                <a:tc>
                  <a:txBody>
                    <a:bodyPr/>
                    <a:lstStyle/>
                    <a:p>
                      <a:pPr marL="0" marR="0" lvl="0" indent="0" algn="ctr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000">
                          <a:solidFill>
                            <a:schemeClr val="tx1"/>
                          </a:solidFill>
                          <a:hlinkClick r:id="rId7" action="ppaction://hlinksldjump"/>
                        </a:rPr>
                        <a:t>8</a:t>
                      </a:r>
                      <a:endParaRPr lang="en-US" sz="1000">
                        <a:solidFill>
                          <a:schemeClr val="tx1"/>
                        </a:solidFill>
                      </a:endParaRPr>
                    </a:p>
                  </a:txBody>
                  <a:tcPr marL="53068" marR="53068" marT="26534" marB="26534" anchor="ctr"/>
                </a:tc>
                <a:extLst>
                  <a:ext uri="{0D108BD9-81ED-4DB2-BD59-A6C34878D82A}">
                    <a16:rowId xmlns:a16="http://schemas.microsoft.com/office/drawing/2014/main" val="2924525789"/>
                  </a:ext>
                </a:extLst>
              </a:tr>
              <a:tr h="271199">
                <a:tc>
                  <a:txBody>
                    <a:bodyPr/>
                    <a:lstStyle/>
                    <a:p>
                      <a:pPr marL="7200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1100" b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Assessment Updates</a:t>
                      </a:r>
                    </a:p>
                  </a:txBody>
                  <a:tcPr marL="9525" marR="9525" marT="9525" marB="0" anchor="ctr">
                    <a:solidFill>
                      <a:srgbClr val="F1F8EE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n-NZ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1F8EE"/>
                    </a:solidFill>
                  </a:tcPr>
                </a:tc>
                <a:tc>
                  <a:txBody>
                    <a:bodyPr/>
                    <a:lstStyle/>
                    <a:p>
                      <a:pPr marL="371475" marR="0" lvl="1" indent="-17145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1050" kern="1200">
                        <a:solidFill>
                          <a:schemeClr val="tx1"/>
                        </a:solidFill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53068" marR="53068" marT="26534" marB="26534" anchor="ctr">
                    <a:solidFill>
                      <a:srgbClr val="F1F8EE"/>
                    </a:solidFill>
                  </a:tcPr>
                </a:tc>
                <a:tc>
                  <a:txBody>
                    <a:bodyPr/>
                    <a:lstStyle/>
                    <a:p>
                      <a:pPr marL="542925" marR="0" lvl="1" indent="-171450" algn="ctr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900">
                        <a:solidFill>
                          <a:schemeClr val="tx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53068" marR="53068" marT="26534" marB="26534" anchor="ctr">
                    <a:solidFill>
                      <a:srgbClr val="F1F8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4030405"/>
                  </a:ext>
                </a:extLst>
              </a:tr>
              <a:tr h="466366">
                <a:tc>
                  <a:txBody>
                    <a:bodyPr/>
                    <a:lstStyle/>
                    <a:p>
                      <a:pPr marL="72000" algn="l" defTabSz="742950" rtl="0" eaLnBrk="1" latinLnBrk="0" hangingPunct="1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NZ" sz="1100" kern="12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New/Updated Questions Wording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171450" indent="-171450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NZ" sz="1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The wording of some assessment questions will be updated to make them clearer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371475" marR="0" lvl="1" indent="-17145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050" kern="120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All roles</a:t>
                      </a:r>
                    </a:p>
                  </a:txBody>
                  <a:tcPr marL="53068" marR="53068" marT="26534" marB="26534" anchor="ctr"/>
                </a:tc>
                <a:tc>
                  <a:txBody>
                    <a:bodyPr/>
                    <a:lstStyle/>
                    <a:p>
                      <a:pPr marL="0" lvl="1" indent="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05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hlinkClick r:id="" action="ppaction://noaction"/>
                        </a:rPr>
                        <a:t>9 - 15</a:t>
                      </a:r>
                      <a:endParaRPr lang="en-US" sz="1050">
                        <a:solidFill>
                          <a:schemeClr val="tx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53068" marR="53068" marT="26534" marB="26534" anchor="ctr"/>
                </a:tc>
                <a:extLst>
                  <a:ext uri="{0D108BD9-81ED-4DB2-BD59-A6C34878D82A}">
                    <a16:rowId xmlns:a16="http://schemas.microsoft.com/office/drawing/2014/main" val="1326464802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CE2E1F0F-5AE1-FD78-3DEA-DE411470679E}"/>
              </a:ext>
            </a:extLst>
          </p:cNvPr>
          <p:cNvSpPr txBox="1"/>
          <p:nvPr/>
        </p:nvSpPr>
        <p:spPr>
          <a:xfrm>
            <a:off x="261872" y="878819"/>
            <a:ext cx="925703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241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prstClr val="black"/>
                </a:solidFill>
                <a:latin typeface="Roboto"/>
              </a:rPr>
              <a:t>On Tuesday 15 September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, a new release of the Soc v2 will introduce </a:t>
            </a:r>
            <a:r>
              <a:rPr lang="en-US" sz="1200" dirty="0">
                <a:solidFill>
                  <a:prstClr val="black"/>
                </a:solidFill>
                <a:latin typeface="Roboto"/>
              </a:rPr>
              <a:t>this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 functionality:</a:t>
            </a:r>
            <a:endParaRPr kumimoji="0" lang="en-N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2D49B1-6593-FBDA-7A37-BA6C43C9F37F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80448"/>
          <a:stretch>
            <a:fillRect/>
          </a:stretch>
        </p:blipFill>
        <p:spPr>
          <a:xfrm>
            <a:off x="7811347" y="129724"/>
            <a:ext cx="1832781" cy="548486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3E2142EB-B653-2B8C-7DF4-0839C9AEE4A9}"/>
              </a:ext>
            </a:extLst>
          </p:cNvPr>
          <p:cNvSpPr txBox="1">
            <a:spLocks/>
          </p:cNvSpPr>
          <p:nvPr/>
        </p:nvSpPr>
        <p:spPr>
          <a:xfrm>
            <a:off x="3035226" y="236800"/>
            <a:ext cx="3649037" cy="488151"/>
          </a:xfrm>
          <a:prstGeom prst="rect">
            <a:avLst/>
          </a:prstGeom>
          <a:solidFill>
            <a:schemeClr val="bg1"/>
          </a:solidFill>
        </p:spPr>
        <p:txBody>
          <a:bodyPr lIns="53068" tIns="26534" rIns="53068" bIns="26534" anchor="ctr"/>
          <a:lstStyle>
            <a:lvl1pPr algn="l" defTabSz="466549" rtl="0" eaLnBrk="1" latinLnBrk="0" hangingPunct="1">
              <a:spcBef>
                <a:spcPct val="0"/>
              </a:spcBef>
              <a:buNone/>
              <a:tabLst>
                <a:tab pos="1737410" algn="l"/>
              </a:tabLst>
              <a:defRPr sz="2245" b="1" i="0" kern="1200">
                <a:solidFill>
                  <a:schemeClr val="accent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marL="0" marR="0" lvl="0" indent="0" algn="ctr" defTabSz="466549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tabLst>
                <a:tab pos="1737410" algn="l"/>
              </a:tabLst>
              <a:defRPr/>
            </a:pPr>
            <a:r>
              <a:rPr lang="en-NZ" sz="2400">
                <a:solidFill>
                  <a:srgbClr val="5C9A42"/>
                </a:solidFill>
                <a:latin typeface="Roboto"/>
                <a:ea typeface="Verdana"/>
              </a:rPr>
              <a:t>Overview</a:t>
            </a:r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1B2B24F-019D-BDC8-04E1-BCC4B4B164CC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83060"/>
          <a:stretch>
            <a:fillRect/>
          </a:stretch>
        </p:blipFill>
        <p:spPr>
          <a:xfrm>
            <a:off x="261872" y="155287"/>
            <a:ext cx="1554447" cy="536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063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0B33FD-4E3A-D4EC-C5FD-953478A000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5C457005-DEBA-EC29-4D85-8D5A897D2D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7447620"/>
              </p:ext>
            </p:extLst>
          </p:nvPr>
        </p:nvGraphicFramePr>
        <p:xfrm>
          <a:off x="432152" y="1034340"/>
          <a:ext cx="9041696" cy="5525979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676048">
                  <a:extLst>
                    <a:ext uri="{9D8B030D-6E8A-4147-A177-3AD203B41FA5}">
                      <a16:colId xmlns:a16="http://schemas.microsoft.com/office/drawing/2014/main" val="850780203"/>
                    </a:ext>
                  </a:extLst>
                </a:gridCol>
                <a:gridCol w="5014300">
                  <a:extLst>
                    <a:ext uri="{9D8B030D-6E8A-4147-A177-3AD203B41FA5}">
                      <a16:colId xmlns:a16="http://schemas.microsoft.com/office/drawing/2014/main" val="3029336143"/>
                    </a:ext>
                  </a:extLst>
                </a:gridCol>
                <a:gridCol w="1175674">
                  <a:extLst>
                    <a:ext uri="{9D8B030D-6E8A-4147-A177-3AD203B41FA5}">
                      <a16:colId xmlns:a16="http://schemas.microsoft.com/office/drawing/2014/main" val="2745303350"/>
                    </a:ext>
                  </a:extLst>
                </a:gridCol>
                <a:gridCol w="1175674">
                  <a:extLst>
                    <a:ext uri="{9D8B030D-6E8A-4147-A177-3AD203B41FA5}">
                      <a16:colId xmlns:a16="http://schemas.microsoft.com/office/drawing/2014/main" val="974750220"/>
                    </a:ext>
                  </a:extLst>
                </a:gridCol>
              </a:tblGrid>
              <a:tr h="241229">
                <a:tc>
                  <a:txBody>
                    <a:bodyPr/>
                    <a:lstStyle/>
                    <a:p>
                      <a:pPr marL="36000" algn="ctr"/>
                      <a:r>
                        <a:rPr lang="en-US" sz="1000" b="1">
                          <a:solidFill>
                            <a:schemeClr val="bg1"/>
                          </a:solidFill>
                        </a:rPr>
                        <a:t>What is it</a:t>
                      </a:r>
                    </a:p>
                  </a:txBody>
                  <a:tcPr marL="53068" marR="53068" marT="26534" marB="26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solidFill>
                            <a:schemeClr val="bg1"/>
                          </a:solidFill>
                        </a:rPr>
                        <a:t>What it does</a:t>
                      </a:r>
                    </a:p>
                  </a:txBody>
                  <a:tcPr marL="53068" marR="53068" marT="26534" marB="26534" anchor="ctr"/>
                </a:tc>
                <a:tc>
                  <a:txBody>
                    <a:bodyPr/>
                    <a:lstStyle/>
                    <a:p>
                      <a:pPr marL="0" lvl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chemeClr val="bg1"/>
                          </a:solidFill>
                        </a:rPr>
                        <a:t>Who it applies to</a:t>
                      </a:r>
                    </a:p>
                  </a:txBody>
                  <a:tcPr marL="53068" marR="53068" marT="26534" marB="26534" anchor="ctr"/>
                </a:tc>
                <a:tc>
                  <a:txBody>
                    <a:bodyPr/>
                    <a:lstStyle/>
                    <a:p>
                      <a:pPr marL="0" lvl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chemeClr val="bg1"/>
                          </a:solidFill>
                        </a:rPr>
                        <a:t>Slide(s)</a:t>
                      </a:r>
                    </a:p>
                  </a:txBody>
                  <a:tcPr marL="53068" marR="53068" marT="26534" marB="26534" anchor="ctr"/>
                </a:tc>
                <a:extLst>
                  <a:ext uri="{0D108BD9-81ED-4DB2-BD59-A6C34878D82A}">
                    <a16:rowId xmlns:a16="http://schemas.microsoft.com/office/drawing/2014/main" val="1091701143"/>
                  </a:ext>
                </a:extLst>
              </a:tr>
              <a:tr h="262678">
                <a:tc>
                  <a:txBody>
                    <a:bodyPr/>
                    <a:lstStyle/>
                    <a:p>
                      <a:pPr marL="7200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1100" b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Assessment Updates</a:t>
                      </a:r>
                    </a:p>
                  </a:txBody>
                  <a:tcPr marL="9525" marR="9525" marT="9525" marB="0" anchor="ctr">
                    <a:solidFill>
                      <a:srgbClr val="F1F8EE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n-NZ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1F8EE"/>
                    </a:solidFill>
                  </a:tcPr>
                </a:tc>
                <a:tc>
                  <a:txBody>
                    <a:bodyPr/>
                    <a:lstStyle/>
                    <a:p>
                      <a:pPr marL="542925" marR="0" lvl="1" indent="-17145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900">
                        <a:solidFill>
                          <a:schemeClr val="tx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53068" marR="53068" marT="26534" marB="26534" anchor="ctr">
                    <a:solidFill>
                      <a:srgbClr val="F1F8EE"/>
                    </a:solidFill>
                  </a:tcPr>
                </a:tc>
                <a:tc>
                  <a:txBody>
                    <a:bodyPr/>
                    <a:lstStyle/>
                    <a:p>
                      <a:pPr marL="542925" marR="0" lvl="1" indent="-17145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900">
                        <a:solidFill>
                          <a:schemeClr val="tx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53068" marR="53068" marT="26534" marB="26534" anchor="ctr">
                    <a:solidFill>
                      <a:srgbClr val="F1F8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188148"/>
                  </a:ext>
                </a:extLst>
              </a:tr>
              <a:tr h="404817">
                <a:tc>
                  <a:txBody>
                    <a:bodyPr/>
                    <a:lstStyle/>
                    <a:p>
                      <a:pPr marL="72000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NZ" sz="1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Updating Assessment </a:t>
                      </a:r>
                      <a:br>
                        <a:rPr lang="en-NZ" sz="1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</a:br>
                      <a:r>
                        <a:rPr lang="en-NZ" sz="1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Status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NZ" sz="1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Manager’s will be able to move an assessment back to a previous status e.g. ‘Ready for IR’ to ‘Moderation in progress’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1475" lvl="1" indent="-171450" algn="l" defTabSz="742950" rtl="0" eaLnBrk="1" latinLnBrk="0" hangingPunct="1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100" kern="120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Managers</a:t>
                      </a:r>
                    </a:p>
                  </a:txBody>
                  <a:tcPr marL="53068" marR="53068" marT="26534" marB="26534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1" indent="0" algn="ctr" defTabSz="742950" rtl="0" eaLnBrk="1" latinLnBrk="0" hangingPunct="1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100" kern="120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+mn-ea"/>
                          <a:cs typeface="+mn-cs"/>
                          <a:hlinkClick r:id="rId3" action="ppaction://hlinksldjump"/>
                        </a:rPr>
                        <a:t>16 – 18</a:t>
                      </a:r>
                      <a:endParaRPr lang="en-US" sz="1100" kern="1200">
                        <a:solidFill>
                          <a:schemeClr val="tx1"/>
                        </a:solidFill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53068" marR="53068" marT="26534" marB="26534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8902585"/>
                  </a:ext>
                </a:extLst>
              </a:tr>
              <a:tr h="1311366">
                <a:tc>
                  <a:txBody>
                    <a:bodyPr/>
                    <a:lstStyle/>
                    <a:p>
                      <a:pPr marL="7200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New “Confirm IR” </a:t>
                      </a:r>
                      <a:br>
                        <a:rPr lang="en-US" sz="1100" kern="12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</a:br>
                      <a:r>
                        <a:rPr lang="en-US" sz="1100" kern="12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status</a:t>
                      </a:r>
                    </a:p>
                  </a:txBody>
                  <a:tcPr marL="53068" marR="53068" marT="26534" marB="26534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NZ" sz="1100" noProof="0">
                          <a:solidFill>
                            <a:schemeClr val="tx1"/>
                          </a:solidFill>
                          <a:latin typeface="Aptos" panose="020B0004020202020204" pitchFamily="34" charset="0"/>
                        </a:rPr>
                        <a:t>Assessments with IR calculated and returned to the NASC will now show as ‘Confirm IR’ instead of ‘continue indicative range’</a:t>
                      </a:r>
                    </a:p>
                    <a:p>
                      <a:pPr marL="171450" indent="-17145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NZ" sz="1100" noProof="0">
                          <a:solidFill>
                            <a:schemeClr val="tx1"/>
                          </a:solidFill>
                          <a:latin typeface="Aptos" panose="020B0004020202020204" pitchFamily="34" charset="0"/>
                        </a:rPr>
                        <a:t>‘Continue Indicative Range’ status will still be used to show the IR is being calculated by the IR support team</a:t>
                      </a:r>
                    </a:p>
                    <a:p>
                      <a:pPr marL="171450" indent="-17145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NZ" sz="1100" noProof="0">
                          <a:solidFill>
                            <a:schemeClr val="tx1"/>
                          </a:solidFill>
                          <a:latin typeface="Aptos" panose="020B0004020202020204" pitchFamily="34" charset="0"/>
                        </a:rPr>
                        <a:t>This will enable Managers to now reassign assessments once they have been returned form the IR team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1475" lvl="1" indent="-17145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100">
                          <a:solidFill>
                            <a:schemeClr val="tx1"/>
                          </a:solidFill>
                          <a:latin typeface="Aptos" panose="020B0004020202020204" pitchFamily="34" charset="0"/>
                        </a:rPr>
                        <a:t>Allocators/</a:t>
                      </a:r>
                    </a:p>
                    <a:p>
                      <a:pPr marL="371475" lvl="1" indent="-17145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100">
                          <a:solidFill>
                            <a:schemeClr val="tx1"/>
                          </a:solidFill>
                          <a:latin typeface="Aptos" panose="020B0004020202020204" pitchFamily="34" charset="0"/>
                        </a:rPr>
                        <a:t>Managers</a:t>
                      </a:r>
                    </a:p>
                  </a:txBody>
                  <a:tcPr marL="53068" marR="53068" marT="26534" marB="26534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1" indent="0" algn="ctr" defTabSz="742950" rtl="0" eaLnBrk="1" latinLnBrk="0" hangingPunct="1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100" kern="120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+mn-ea"/>
                          <a:cs typeface="+mn-cs"/>
                          <a:hlinkClick r:id="rId4" action="ppaction://hlinksldjump"/>
                        </a:rPr>
                        <a:t>19</a:t>
                      </a:r>
                      <a:endParaRPr lang="en-US" sz="1100" kern="1200">
                        <a:solidFill>
                          <a:schemeClr val="tx1"/>
                        </a:solidFill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53068" marR="53068" marT="26534" marB="26534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8461357"/>
                  </a:ext>
                </a:extLst>
              </a:tr>
              <a:tr h="661275">
                <a:tc>
                  <a:txBody>
                    <a:bodyPr/>
                    <a:lstStyle/>
                    <a:p>
                      <a:pPr marL="72000" algn="l" defTabSz="742950" rtl="0" eaLnBrk="1" latinLnBrk="0" hangingPunct="1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100" kern="12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End Assessment</a:t>
                      </a:r>
                      <a:br>
                        <a:rPr lang="en-US" sz="1100" kern="12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</a:br>
                      <a:r>
                        <a:rPr lang="en-US" sz="1100" kern="12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Enhancements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NZ" sz="1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The status label will change from ‘Abandoned’ to ‘Closed’ in the assessments page</a:t>
                      </a:r>
                    </a:p>
                    <a:p>
                      <a:pPr marL="171450" indent="-17145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NZ" sz="1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The button will be added to the Allocation and the MyDSS Funding plan pages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1475" marR="0" lvl="1" indent="-17145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100">
                          <a:solidFill>
                            <a:schemeClr val="tx1"/>
                          </a:solidFill>
                          <a:latin typeface="Aptos" panose="020B0004020202020204" pitchFamily="34" charset="0"/>
                        </a:rPr>
                        <a:t>All roles</a:t>
                      </a:r>
                    </a:p>
                    <a:p>
                      <a:pPr marL="371475" lvl="1" indent="-17145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endParaRPr lang="en-US" sz="1100">
                        <a:solidFill>
                          <a:schemeClr val="tx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53068" marR="53068" marT="26534" marB="26534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1" indent="0" algn="ctr" defTabSz="742950" rtl="0" eaLnBrk="1" latinLnBrk="0" hangingPunct="1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100" kern="120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+mn-ea"/>
                          <a:cs typeface="+mn-cs"/>
                          <a:hlinkClick r:id="rId5" action="ppaction://hlinksldjump"/>
                        </a:rPr>
                        <a:t>20</a:t>
                      </a:r>
                      <a:endParaRPr lang="en-US" sz="1100" kern="1200">
                        <a:solidFill>
                          <a:schemeClr val="tx1"/>
                        </a:solidFill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53068" marR="53068" marT="26534" marB="26534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3584134"/>
                  </a:ext>
                </a:extLst>
              </a:tr>
              <a:tr h="517911">
                <a:tc>
                  <a:txBody>
                    <a:bodyPr/>
                    <a:lstStyle/>
                    <a:p>
                      <a:pPr marL="72000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NZ" sz="1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Assessment ID and </a:t>
                      </a:r>
                    </a:p>
                    <a:p>
                      <a:pPr marL="72000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NZ" sz="1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Assignee Column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NZ" sz="1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Assignee column will replace the assessor column in the assessment page</a:t>
                      </a:r>
                    </a:p>
                    <a:p>
                      <a:pPr marL="171450" indent="-171450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NZ" sz="1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Assessment ID is a new column available to view, also included in downloads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1475" marR="0" lvl="1" indent="-17145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100" kern="120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All roles</a:t>
                      </a:r>
                    </a:p>
                  </a:txBody>
                  <a:tcPr marL="53068" marR="53068" marT="26534" marB="26534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1" indent="0" algn="ctr" defTabSz="742950" rtl="0" eaLnBrk="1" latinLnBrk="0" hangingPunct="1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100" kern="120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+mn-ea"/>
                          <a:cs typeface="+mn-cs"/>
                          <a:hlinkClick r:id="rId6" action="ppaction://hlinksldjump"/>
                        </a:rPr>
                        <a:t>21</a:t>
                      </a:r>
                      <a:endParaRPr lang="en-US" sz="1100" kern="1200">
                        <a:solidFill>
                          <a:schemeClr val="tx1"/>
                        </a:solidFill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53068" marR="53068" marT="26534" marB="26534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8558261"/>
                  </a:ext>
                </a:extLst>
              </a:tr>
              <a:tr h="517911">
                <a:tc>
                  <a:txBody>
                    <a:bodyPr/>
                    <a:lstStyle/>
                    <a:p>
                      <a:pPr marL="72000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NZ" sz="1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Aptos" panose="020B0004020202020204" pitchFamily="34" charset="0"/>
                        </a:rPr>
                        <a:t>Download Assessments </a:t>
                      </a:r>
                    </a:p>
                    <a:p>
                      <a:pPr marL="72000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NZ" sz="1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Aptos" panose="020B0004020202020204" pitchFamily="34" charset="0"/>
                        </a:rPr>
                        <a:t>in any status</a:t>
                      </a:r>
                      <a:endParaRPr lang="en-NZ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NZ" sz="1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Assessments can now be downloaded in any status from the assessments page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1475" marR="0" lvl="1" indent="-17145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100" kern="120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All roles</a:t>
                      </a:r>
                    </a:p>
                  </a:txBody>
                  <a:tcPr marL="53068" marR="53068" marT="26534" marB="26534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1" indent="0" algn="ctr" defTabSz="742950" rtl="0" eaLnBrk="1" latinLnBrk="0" hangingPunct="1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100" kern="120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+mn-ea"/>
                          <a:cs typeface="+mn-cs"/>
                          <a:hlinkClick r:id="rId7" action="ppaction://hlinksldjump"/>
                        </a:rPr>
                        <a:t>22</a:t>
                      </a:r>
                      <a:endParaRPr lang="en-US" sz="1100" kern="1200">
                        <a:solidFill>
                          <a:schemeClr val="tx1"/>
                        </a:solidFill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53068" marR="53068" marT="26534" marB="26534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1790260"/>
                  </a:ext>
                </a:extLst>
              </a:tr>
              <a:tr h="517911">
                <a:tc>
                  <a:txBody>
                    <a:bodyPr/>
                    <a:lstStyle/>
                    <a:p>
                      <a:pPr marL="72000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NZ" sz="1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Aptos" panose="020B0004020202020204" pitchFamily="34" charset="0"/>
                        </a:rPr>
                        <a:t>Assessment Audit</a:t>
                      </a:r>
                      <a:br>
                        <a:rPr lang="en-NZ" sz="1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Aptos" panose="020B0004020202020204" pitchFamily="34" charset="0"/>
                        </a:rPr>
                      </a:br>
                      <a:r>
                        <a:rPr lang="en-NZ" sz="1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Aptos" panose="020B0004020202020204" pitchFamily="34" charset="0"/>
                        </a:rPr>
                        <a:t>History</a:t>
                      </a:r>
                      <a:endParaRPr lang="en-NZ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NZ" sz="1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The assessment history (peer review, status changes, notes) is now accessible from the Assessment Grid via a history drawer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1475" marR="0" lvl="1" indent="-17145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100" kern="120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All roles</a:t>
                      </a:r>
                    </a:p>
                  </a:txBody>
                  <a:tcPr marL="53068" marR="53068" marT="26534" marB="26534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100" kern="120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+mn-ea"/>
                          <a:cs typeface="+mn-cs"/>
                          <a:hlinkClick r:id="rId8" action="ppaction://hlinksldjump"/>
                        </a:rPr>
                        <a:t>23</a:t>
                      </a:r>
                      <a:endParaRPr lang="en-US" sz="1100" kern="1200">
                        <a:solidFill>
                          <a:schemeClr val="tx1"/>
                        </a:solidFill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53068" marR="53068" marT="26534" marB="26534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3109051"/>
                  </a:ext>
                </a:extLst>
              </a:tr>
              <a:tr h="262678">
                <a:tc>
                  <a:txBody>
                    <a:bodyPr/>
                    <a:lstStyle/>
                    <a:p>
                      <a:pPr marL="7200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1100" b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MyDSS Funding Plan</a:t>
                      </a:r>
                    </a:p>
                  </a:txBody>
                  <a:tcPr marL="9525" marR="9525" marT="9525" marB="0" anchor="ctr">
                    <a:solidFill>
                      <a:srgbClr val="F1F8E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endParaRPr lang="en-NZ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1F8EE"/>
                    </a:solidFill>
                  </a:tcPr>
                </a:tc>
                <a:tc>
                  <a:txBody>
                    <a:bodyPr/>
                    <a:lstStyle/>
                    <a:p>
                      <a:pPr marL="371475" lvl="1" indent="-171450" algn="l" defTabSz="742950" rtl="0" eaLnBrk="1" latinLnBrk="0" hangingPunct="1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endParaRPr lang="en-US" sz="1100" kern="1200">
                        <a:solidFill>
                          <a:schemeClr val="tx1"/>
                        </a:solidFill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53068" marR="53068" marT="26534" marB="26534" anchor="ctr">
                    <a:solidFill>
                      <a:srgbClr val="F1F8EE"/>
                    </a:solidFill>
                  </a:tcPr>
                </a:tc>
                <a:tc>
                  <a:txBody>
                    <a:bodyPr/>
                    <a:lstStyle/>
                    <a:p>
                      <a:pPr marL="371475" lvl="1" indent="-17145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endParaRPr lang="en-US" sz="1100">
                        <a:solidFill>
                          <a:schemeClr val="tx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53068" marR="53068" marT="26534" marB="26534" anchor="ctr">
                    <a:solidFill>
                      <a:srgbClr val="F1F8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6948401"/>
                  </a:ext>
                </a:extLst>
              </a:tr>
              <a:tr h="828203">
                <a:tc>
                  <a:txBody>
                    <a:bodyPr/>
                    <a:lstStyle/>
                    <a:p>
                      <a:pPr marL="7200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NZ" sz="1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Aptos" panose="020B0004020202020204" pitchFamily="34" charset="0"/>
                        </a:rPr>
                        <a:t>Create multiple MyDSS Funding Plans for an assessment</a:t>
                      </a:r>
                      <a:endParaRPr lang="en-NZ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171450" indent="-17145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NZ" sz="1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Users can now create multiple MyDSS Funding Plans for an assessment </a:t>
                      </a:r>
                    </a:p>
                    <a:p>
                      <a:pPr marL="171450" indent="-17145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NZ" sz="1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MyDSS Funding Plans can be duplicated from the previous created plan</a:t>
                      </a:r>
                    </a:p>
                    <a:p>
                      <a:pPr marL="171450" indent="-171450" algn="l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NZ" sz="1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MyDSS Funding Plans can be worked on (but not completed) before the Indicative Range is confirmed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371475" marR="0" lvl="1" indent="-17145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100" kern="120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All roles</a:t>
                      </a:r>
                    </a:p>
                    <a:p>
                      <a:pPr marL="371475" lvl="1" indent="-171450" algn="l" defTabSz="742950" rtl="0" eaLnBrk="1" latinLnBrk="0" hangingPunct="1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endParaRPr lang="en-US" sz="1100" kern="1200">
                        <a:solidFill>
                          <a:schemeClr val="tx1"/>
                        </a:solidFill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53068" marR="53068" marT="26534" marB="26534" anchor="ctr"/>
                </a:tc>
                <a:tc>
                  <a:txBody>
                    <a:bodyPr/>
                    <a:lstStyle/>
                    <a:p>
                      <a:pPr marL="0" lvl="1" indent="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10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hlinkClick r:id="rId9" action="ppaction://hlinksldjump"/>
                        </a:rPr>
                        <a:t>24 - 26</a:t>
                      </a:r>
                      <a:endParaRPr lang="en-US" sz="1100">
                        <a:solidFill>
                          <a:schemeClr val="tx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53068" marR="53068" marT="26534" marB="26534" anchor="ctr"/>
                </a:tc>
                <a:extLst>
                  <a:ext uri="{0D108BD9-81ED-4DB2-BD59-A6C34878D82A}">
                    <a16:rowId xmlns:a16="http://schemas.microsoft.com/office/drawing/2014/main" val="1493952017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D090CFAD-4003-4CBC-CF9E-8A82679A871A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80448"/>
          <a:stretch>
            <a:fillRect/>
          </a:stretch>
        </p:blipFill>
        <p:spPr>
          <a:xfrm>
            <a:off x="7811347" y="129724"/>
            <a:ext cx="1832781" cy="548486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43884282-6C17-E8FA-1983-6E678EE715A0}"/>
              </a:ext>
            </a:extLst>
          </p:cNvPr>
          <p:cNvSpPr txBox="1">
            <a:spLocks/>
          </p:cNvSpPr>
          <p:nvPr/>
        </p:nvSpPr>
        <p:spPr>
          <a:xfrm>
            <a:off x="3035227" y="236800"/>
            <a:ext cx="3511494" cy="488151"/>
          </a:xfrm>
          <a:prstGeom prst="rect">
            <a:avLst/>
          </a:prstGeom>
          <a:solidFill>
            <a:schemeClr val="bg1"/>
          </a:solidFill>
        </p:spPr>
        <p:txBody>
          <a:bodyPr lIns="53068" tIns="26534" rIns="53068" bIns="26534" anchor="ctr"/>
          <a:lstStyle>
            <a:lvl1pPr algn="l" defTabSz="466549" rtl="0" eaLnBrk="1" latinLnBrk="0" hangingPunct="1">
              <a:spcBef>
                <a:spcPct val="0"/>
              </a:spcBef>
              <a:buNone/>
              <a:tabLst>
                <a:tab pos="1737410" algn="l"/>
              </a:tabLst>
              <a:defRPr sz="2245" b="1" i="0" kern="1200">
                <a:solidFill>
                  <a:schemeClr val="accent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marL="0" marR="0" lvl="0" indent="0" algn="ctr" defTabSz="466549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tabLst>
                <a:tab pos="1737410" algn="l"/>
              </a:tabLst>
              <a:defRPr/>
            </a:pPr>
            <a:r>
              <a:rPr lang="en-NZ" sz="2400">
                <a:solidFill>
                  <a:srgbClr val="5C9A42"/>
                </a:solidFill>
                <a:latin typeface="Roboto"/>
                <a:ea typeface="Verdana"/>
              </a:rPr>
              <a:t>Overview</a:t>
            </a:r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8C9C03B-73C5-F122-4025-88B5F55236FD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r="83060"/>
          <a:stretch>
            <a:fillRect/>
          </a:stretch>
        </p:blipFill>
        <p:spPr>
          <a:xfrm>
            <a:off x="261872" y="155287"/>
            <a:ext cx="1554447" cy="536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1242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626E67-5605-AECC-1C25-CC5D827CD7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42">
            <a:extLst>
              <a:ext uri="{FF2B5EF4-FFF2-40B4-BE49-F238E27FC236}">
                <a16:creationId xmlns:a16="http://schemas.microsoft.com/office/drawing/2014/main" id="{462493F6-66F3-F01D-8EDF-C9ABC8532ADC}"/>
              </a:ext>
            </a:extLst>
          </p:cNvPr>
          <p:cNvSpPr/>
          <p:nvPr/>
        </p:nvSpPr>
        <p:spPr>
          <a:xfrm>
            <a:off x="1017841" y="661684"/>
            <a:ext cx="7763828" cy="6117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53608">
              <a:defRPr/>
            </a:pPr>
            <a:endParaRPr lang="en-NZ" sz="919">
              <a:solidFill>
                <a:prstClr val="white"/>
              </a:solidFill>
              <a:latin typeface="Roboto"/>
            </a:endParaRPr>
          </a:p>
        </p:txBody>
      </p:sp>
      <p:sp>
        <p:nvSpPr>
          <p:cNvPr id="38" name="Title 1">
            <a:extLst>
              <a:ext uri="{FF2B5EF4-FFF2-40B4-BE49-F238E27FC236}">
                <a16:creationId xmlns:a16="http://schemas.microsoft.com/office/drawing/2014/main" id="{F90C87EA-847E-F7DA-0415-820777617C3C}"/>
              </a:ext>
            </a:extLst>
          </p:cNvPr>
          <p:cNvSpPr txBox="1">
            <a:spLocks/>
          </p:cNvSpPr>
          <p:nvPr/>
        </p:nvSpPr>
        <p:spPr>
          <a:xfrm>
            <a:off x="602102" y="905759"/>
            <a:ext cx="3511494" cy="488151"/>
          </a:xfrm>
          <a:prstGeom prst="rect">
            <a:avLst/>
          </a:prstGeom>
          <a:solidFill>
            <a:schemeClr val="bg1"/>
          </a:solidFill>
        </p:spPr>
        <p:txBody>
          <a:bodyPr lIns="53068" tIns="26534" rIns="53068" bIns="26534" anchor="ctr"/>
          <a:lstStyle>
            <a:lvl1pPr algn="l" defTabSz="466549" rtl="0" eaLnBrk="1" latinLnBrk="0" hangingPunct="1">
              <a:spcBef>
                <a:spcPct val="0"/>
              </a:spcBef>
              <a:buNone/>
              <a:tabLst>
                <a:tab pos="1737410" algn="l"/>
              </a:tabLst>
              <a:defRPr sz="2245" b="1" i="0" kern="1200">
                <a:solidFill>
                  <a:schemeClr val="accent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>
              <a:defRPr/>
            </a:pPr>
            <a:r>
              <a:rPr lang="en-NZ" sz="1625">
                <a:solidFill>
                  <a:srgbClr val="5C9A4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Manager Role Enhancements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EC75CFC-8C04-BB0A-C1F3-9A1968B99A78}"/>
              </a:ext>
            </a:extLst>
          </p:cNvPr>
          <p:cNvSpPr txBox="1"/>
          <p:nvPr/>
        </p:nvSpPr>
        <p:spPr>
          <a:xfrm>
            <a:off x="567864" y="1466443"/>
            <a:ext cx="7477895" cy="587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53608">
              <a:spcAft>
                <a:spcPts val="488"/>
              </a:spcAft>
              <a:defRPr/>
            </a:pPr>
            <a:r>
              <a:rPr lang="en-NZ" sz="1400" b="1">
                <a:solidFill>
                  <a:srgbClr val="5C9A42"/>
                </a:solidFill>
                <a:latin typeface="Roboto"/>
              </a:rPr>
              <a:t>Reducing volume, increasing relevance, and improving efficiency.</a:t>
            </a:r>
          </a:p>
          <a:p>
            <a:pPr defTabSz="653608">
              <a:spcAft>
                <a:spcPts val="488"/>
              </a:spcAft>
              <a:defRPr/>
            </a:pPr>
            <a:endParaRPr lang="en-NZ" sz="1400" b="1">
              <a:solidFill>
                <a:srgbClr val="5C9A42"/>
              </a:solidFill>
              <a:latin typeface="Roboto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D4E3FC4-775C-C849-8B6A-6B349B375DFA}"/>
              </a:ext>
            </a:extLst>
          </p:cNvPr>
          <p:cNvSpPr txBox="1">
            <a:spLocks/>
          </p:cNvSpPr>
          <p:nvPr/>
        </p:nvSpPr>
        <p:spPr>
          <a:xfrm>
            <a:off x="3035227" y="236800"/>
            <a:ext cx="3511494" cy="488151"/>
          </a:xfrm>
          <a:prstGeom prst="rect">
            <a:avLst/>
          </a:prstGeom>
          <a:solidFill>
            <a:schemeClr val="bg1"/>
          </a:solidFill>
        </p:spPr>
        <p:txBody>
          <a:bodyPr lIns="53068" tIns="26534" rIns="53068" bIns="26534" anchor="ctr"/>
          <a:lstStyle>
            <a:lvl1pPr algn="l" defTabSz="466549" rtl="0" eaLnBrk="1" latinLnBrk="0" hangingPunct="1">
              <a:spcBef>
                <a:spcPct val="0"/>
              </a:spcBef>
              <a:buNone/>
              <a:tabLst>
                <a:tab pos="1737410" algn="l"/>
              </a:tabLst>
              <a:defRPr sz="2245" b="1" i="0" kern="1200">
                <a:solidFill>
                  <a:schemeClr val="accent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algn="ctr">
              <a:defRPr/>
            </a:pPr>
            <a:r>
              <a:rPr lang="en-NZ" sz="1950">
                <a:solidFill>
                  <a:srgbClr val="5C9A42"/>
                </a:solidFill>
                <a:ea typeface="Verdana"/>
              </a:rPr>
              <a:t>Web App Release 4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F31EF790-2E51-CC0C-D849-665490E322B7}"/>
              </a:ext>
            </a:extLst>
          </p:cNvPr>
          <p:cNvSpPr txBox="1">
            <a:spLocks/>
          </p:cNvSpPr>
          <p:nvPr/>
        </p:nvSpPr>
        <p:spPr>
          <a:xfrm>
            <a:off x="567864" y="925472"/>
            <a:ext cx="4581526" cy="488151"/>
          </a:xfrm>
          <a:prstGeom prst="rect">
            <a:avLst/>
          </a:prstGeom>
          <a:solidFill>
            <a:schemeClr val="bg1"/>
          </a:solidFill>
        </p:spPr>
        <p:txBody>
          <a:bodyPr lIns="53068" tIns="26534" rIns="53068" bIns="26534" anchor="ctr"/>
          <a:lstStyle>
            <a:lvl1pPr algn="l" defTabSz="466549" rtl="0" eaLnBrk="1" latinLnBrk="0" hangingPunct="1">
              <a:spcBef>
                <a:spcPct val="0"/>
              </a:spcBef>
              <a:buNone/>
              <a:tabLst>
                <a:tab pos="1737410" algn="l"/>
              </a:tabLst>
              <a:defRPr sz="2245" b="1" i="0" kern="1200">
                <a:solidFill>
                  <a:schemeClr val="accent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defTabSz="653608">
              <a:spcAft>
                <a:spcPts val="488"/>
              </a:spcAft>
              <a:defRPr/>
            </a:pPr>
            <a:r>
              <a:rPr lang="en-NZ" sz="1800">
                <a:solidFill>
                  <a:srgbClr val="5C9A42"/>
                </a:solidFill>
              </a:rPr>
              <a:t>OBIR Notification Updates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05717C2-CFAE-9C3D-C93C-E94801AF74A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0448"/>
          <a:stretch>
            <a:fillRect/>
          </a:stretch>
        </p:blipFill>
        <p:spPr>
          <a:xfrm>
            <a:off x="7811347" y="129724"/>
            <a:ext cx="1832781" cy="54848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C62854A-24A0-32F5-ACE7-5A33EAD1479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83060"/>
          <a:stretch>
            <a:fillRect/>
          </a:stretch>
        </p:blipFill>
        <p:spPr>
          <a:xfrm>
            <a:off x="261872" y="155287"/>
            <a:ext cx="1554447" cy="53690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443C604-CBF5-D4BA-4115-7770237744F5}"/>
              </a:ext>
            </a:extLst>
          </p:cNvPr>
          <p:cNvSpPr txBox="1"/>
          <p:nvPr/>
        </p:nvSpPr>
        <p:spPr>
          <a:xfrm>
            <a:off x="621636" y="1868274"/>
            <a:ext cx="6017289" cy="2477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spcAft>
                <a:spcPts val="200"/>
              </a:spcAft>
            </a:pPr>
            <a:r>
              <a:rPr lang="en-NZ" sz="1250">
                <a:solidFill>
                  <a:srgbClr val="5C9A42"/>
                </a:solidFill>
                <a:latin typeface="+mj-lt"/>
                <a:ea typeface="Verdana" panose="020B0604030504040204" pitchFamily="34" charset="0"/>
              </a:rPr>
              <a:t>Reduced Clutter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NZ" sz="1250"/>
              <a:t>Users with multiple roles now receive only ONE notification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NZ" sz="1250"/>
              <a:t>No notification is sent if assigning to yourself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NZ" sz="1250"/>
          </a:p>
          <a:p>
            <a:pPr lvl="1">
              <a:spcAft>
                <a:spcPts val="200"/>
              </a:spcAft>
            </a:pPr>
            <a:r>
              <a:rPr lang="en-NZ" sz="1250">
                <a:solidFill>
                  <a:srgbClr val="5C9A42"/>
                </a:solidFill>
                <a:latin typeface="+mj-lt"/>
                <a:ea typeface="Verdana" panose="020B0604030504040204" pitchFamily="34" charset="0"/>
              </a:rPr>
              <a:t>Context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NZ" sz="1250"/>
              <a:t>Notifications now include Assessment IDs and First Name of the person</a:t>
            </a:r>
          </a:p>
          <a:p>
            <a:pPr lvl="1"/>
            <a:endParaRPr lang="en-NZ" sz="1250"/>
          </a:p>
          <a:p>
            <a:pPr lvl="1">
              <a:spcAft>
                <a:spcPts val="200"/>
              </a:spcAft>
            </a:pPr>
            <a:r>
              <a:rPr lang="en-NZ" sz="1250">
                <a:solidFill>
                  <a:srgbClr val="5C9A42"/>
                </a:solidFill>
                <a:latin typeface="+mj-lt"/>
                <a:ea typeface="Verdana" panose="020B0604030504040204" pitchFamily="34" charset="0"/>
              </a:rPr>
              <a:t>More Relevant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NZ" sz="1250"/>
              <a:t>Notification sent when the indicative range is returned, not when confirmed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NZ" sz="1250"/>
              <a:t>New notification sent when an assessment needs a review</a:t>
            </a:r>
          </a:p>
          <a:p>
            <a:endParaRPr lang="en-NZ" sz="1250"/>
          </a:p>
        </p:txBody>
      </p:sp>
      <p:pic>
        <p:nvPicPr>
          <p:cNvPr id="10" name="Graphic 9" descr="Thumbs up sign with solid fill">
            <a:extLst>
              <a:ext uri="{FF2B5EF4-FFF2-40B4-BE49-F238E27FC236}">
                <a16:creationId xmlns:a16="http://schemas.microsoft.com/office/drawing/2014/main" id="{5C3A3BF9-CC84-C4F8-6E5B-C026F4A4BF8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5293" y="3429108"/>
            <a:ext cx="379014" cy="379014"/>
          </a:xfrm>
          <a:prstGeom prst="rect">
            <a:avLst/>
          </a:prstGeom>
        </p:spPr>
      </p:pic>
      <p:pic>
        <p:nvPicPr>
          <p:cNvPr id="14" name="Graphic 13" descr="Open envelope with solid fill">
            <a:extLst>
              <a:ext uri="{FF2B5EF4-FFF2-40B4-BE49-F238E27FC236}">
                <a16:creationId xmlns:a16="http://schemas.microsoft.com/office/drawing/2014/main" id="{08185782-382A-AF14-6582-EAC5B684600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38782" y="2700745"/>
            <a:ext cx="378000" cy="378000"/>
          </a:xfrm>
          <a:prstGeom prst="rect">
            <a:avLst/>
          </a:prstGeom>
        </p:spPr>
      </p:pic>
      <p:pic>
        <p:nvPicPr>
          <p:cNvPr id="16" name="Graphic 15" descr="Bell with solid fill">
            <a:extLst>
              <a:ext uri="{FF2B5EF4-FFF2-40B4-BE49-F238E27FC236}">
                <a16:creationId xmlns:a16="http://schemas.microsoft.com/office/drawing/2014/main" id="{5C72B638-EC60-E876-E8CD-82F99FC477B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8782" y="2021176"/>
            <a:ext cx="378000" cy="37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7AEF1E3-7A3B-7BB7-F817-35D874E6C4F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74143" y="4353708"/>
            <a:ext cx="2637290" cy="1598533"/>
          </a:xfrm>
          <a:prstGeom prst="rect">
            <a:avLst/>
          </a:prstGeom>
          <a:ln w="19050">
            <a:solidFill>
              <a:schemeClr val="accent1"/>
            </a:solidFill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B4F4F29-801B-1EAB-1C45-50ADCBC84EA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16876" y="4353236"/>
            <a:ext cx="2830279" cy="1599476"/>
          </a:xfrm>
          <a:prstGeom prst="rect">
            <a:avLst/>
          </a:prstGeom>
          <a:ln w="19050">
            <a:solidFill>
              <a:schemeClr val="accent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D00A963-06EA-2335-4D5F-33C0FE0709F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8782" y="4349060"/>
            <a:ext cx="2429918" cy="2084993"/>
          </a:xfrm>
          <a:prstGeom prst="rect">
            <a:avLst/>
          </a:prstGeom>
          <a:ln w="19050">
            <a:solidFill>
              <a:schemeClr val="accent1"/>
            </a:solidFill>
          </a:ln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5088A94C-55AF-1857-6217-096B14B108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649960"/>
              </p:ext>
            </p:extLst>
          </p:nvPr>
        </p:nvGraphicFramePr>
        <p:xfrm>
          <a:off x="7174263" y="1184607"/>
          <a:ext cx="2505076" cy="2656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2538">
                  <a:extLst>
                    <a:ext uri="{9D8B030D-6E8A-4147-A177-3AD203B41FA5}">
                      <a16:colId xmlns:a16="http://schemas.microsoft.com/office/drawing/2014/main" val="3593635296"/>
                    </a:ext>
                  </a:extLst>
                </a:gridCol>
                <a:gridCol w="1252538">
                  <a:extLst>
                    <a:ext uri="{9D8B030D-6E8A-4147-A177-3AD203B41FA5}">
                      <a16:colId xmlns:a16="http://schemas.microsoft.com/office/drawing/2014/main" val="30442253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mi-NZ" sz="1200"/>
                        <a:t>Notification created</a:t>
                      </a:r>
                      <a:endParaRPr lang="en-NZ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i-NZ" sz="1200"/>
                        <a:t>Sent to</a:t>
                      </a:r>
                      <a:endParaRPr lang="en-NZ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2789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NZ" sz="1200"/>
                        <a:t>Info requested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sz="1200"/>
                        <a:t>Assessor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145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NZ" sz="1200"/>
                        <a:t>Ready for review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sz="1200"/>
                        <a:t>Allocator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3257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NZ" sz="1200"/>
                        <a:t>IR Calculation done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sz="1200"/>
                        <a:t>Allocator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9088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NZ" sz="1200"/>
                        <a:t>Manager review required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sz="1200"/>
                        <a:t>Manager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2417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NZ" sz="1200"/>
                        <a:t>Manager decision made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sz="1200"/>
                        <a:t>Allocator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8712426"/>
                  </a:ext>
                </a:extLst>
              </a:tr>
            </a:tbl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A10C5573-192F-417B-62A9-E079C01E0459}"/>
              </a:ext>
            </a:extLst>
          </p:cNvPr>
          <p:cNvSpPr/>
          <p:nvPr/>
        </p:nvSpPr>
        <p:spPr>
          <a:xfrm>
            <a:off x="2605881" y="4639756"/>
            <a:ext cx="351631" cy="107950"/>
          </a:xfrm>
          <a:prstGeom prst="rect">
            <a:avLst/>
          </a:prstGeom>
          <a:solidFill>
            <a:srgbClr val="FFFF00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CE89577-8170-9871-1BA5-168BE62C7084}"/>
              </a:ext>
            </a:extLst>
          </p:cNvPr>
          <p:cNvSpPr/>
          <p:nvPr/>
        </p:nvSpPr>
        <p:spPr>
          <a:xfrm>
            <a:off x="2357849" y="5152974"/>
            <a:ext cx="248032" cy="107950"/>
          </a:xfrm>
          <a:prstGeom prst="rect">
            <a:avLst/>
          </a:prstGeom>
          <a:solidFill>
            <a:srgbClr val="FFFF00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DD6C261-4B97-BF7D-3E1F-2B3999214B5F}"/>
              </a:ext>
            </a:extLst>
          </p:cNvPr>
          <p:cNvSpPr/>
          <p:nvPr/>
        </p:nvSpPr>
        <p:spPr>
          <a:xfrm>
            <a:off x="5212968" y="4738182"/>
            <a:ext cx="313914" cy="107950"/>
          </a:xfrm>
          <a:prstGeom prst="rect">
            <a:avLst/>
          </a:prstGeom>
          <a:solidFill>
            <a:srgbClr val="FFFF00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C6A4AE6-F4B4-0F10-0897-3FECED402946}"/>
              </a:ext>
            </a:extLst>
          </p:cNvPr>
          <p:cNvSpPr/>
          <p:nvPr/>
        </p:nvSpPr>
        <p:spPr>
          <a:xfrm>
            <a:off x="5191536" y="5246785"/>
            <a:ext cx="240095" cy="107950"/>
          </a:xfrm>
          <a:prstGeom prst="rect">
            <a:avLst/>
          </a:prstGeom>
          <a:solidFill>
            <a:srgbClr val="FFFF00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A67D65-B5E1-DB6B-8865-F036D12EF6F3}"/>
              </a:ext>
            </a:extLst>
          </p:cNvPr>
          <p:cNvSpPr/>
          <p:nvPr/>
        </p:nvSpPr>
        <p:spPr>
          <a:xfrm>
            <a:off x="8009349" y="4733420"/>
            <a:ext cx="284546" cy="107950"/>
          </a:xfrm>
          <a:prstGeom prst="rect">
            <a:avLst/>
          </a:prstGeom>
          <a:solidFill>
            <a:srgbClr val="FFFF00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147BA0C-8727-EE08-64D3-5A7522C1C5F4}"/>
              </a:ext>
            </a:extLst>
          </p:cNvPr>
          <p:cNvSpPr/>
          <p:nvPr/>
        </p:nvSpPr>
        <p:spPr>
          <a:xfrm>
            <a:off x="7800108" y="5238291"/>
            <a:ext cx="245651" cy="107950"/>
          </a:xfrm>
          <a:prstGeom prst="rect">
            <a:avLst/>
          </a:prstGeom>
          <a:solidFill>
            <a:srgbClr val="FFFF00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5695511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65DF8A-9BAB-43D1-68AE-756C7D17AA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1">
            <a:extLst>
              <a:ext uri="{FF2B5EF4-FFF2-40B4-BE49-F238E27FC236}">
                <a16:creationId xmlns:a16="http://schemas.microsoft.com/office/drawing/2014/main" id="{73B74B5E-897A-4EE9-4E82-2AA6910154CE}"/>
              </a:ext>
            </a:extLst>
          </p:cNvPr>
          <p:cNvSpPr txBox="1">
            <a:spLocks/>
          </p:cNvSpPr>
          <p:nvPr/>
        </p:nvSpPr>
        <p:spPr>
          <a:xfrm>
            <a:off x="557652" y="937514"/>
            <a:ext cx="3511494" cy="488151"/>
          </a:xfrm>
          <a:prstGeom prst="rect">
            <a:avLst/>
          </a:prstGeom>
          <a:solidFill>
            <a:schemeClr val="bg1"/>
          </a:solidFill>
        </p:spPr>
        <p:txBody>
          <a:bodyPr lIns="53068" tIns="26534" rIns="53068" bIns="26534" anchor="ctr"/>
          <a:lstStyle>
            <a:lvl1pPr algn="l" defTabSz="466549" rtl="0" eaLnBrk="1" latinLnBrk="0" hangingPunct="1">
              <a:spcBef>
                <a:spcPct val="0"/>
              </a:spcBef>
              <a:buNone/>
              <a:tabLst>
                <a:tab pos="1737410" algn="l"/>
              </a:tabLst>
              <a:defRPr sz="2245" b="1" i="0" kern="1200">
                <a:solidFill>
                  <a:schemeClr val="accent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>
              <a:defRPr/>
            </a:pPr>
            <a:r>
              <a:rPr lang="en-NZ" sz="1625">
                <a:solidFill>
                  <a:srgbClr val="5C9A4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Manager Role Enhancements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EE44D1E-633E-B4F2-9B64-E2995F202413}"/>
              </a:ext>
            </a:extLst>
          </p:cNvPr>
          <p:cNvSpPr txBox="1"/>
          <p:nvPr/>
        </p:nvSpPr>
        <p:spPr>
          <a:xfrm>
            <a:off x="567864" y="1425335"/>
            <a:ext cx="63423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53608">
              <a:spcAft>
                <a:spcPts val="488"/>
              </a:spcAft>
              <a:defRPr/>
            </a:pPr>
            <a:r>
              <a:rPr lang="en-NZ" sz="1400" b="1">
                <a:solidFill>
                  <a:srgbClr val="5C9A42"/>
                </a:solidFill>
                <a:latin typeface="Roboto"/>
              </a:rPr>
              <a:t>Aligning filters with status labels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D01B29D-581C-614E-4B62-792D51B6EF40}"/>
              </a:ext>
            </a:extLst>
          </p:cNvPr>
          <p:cNvSpPr txBox="1">
            <a:spLocks/>
          </p:cNvSpPr>
          <p:nvPr/>
        </p:nvSpPr>
        <p:spPr>
          <a:xfrm>
            <a:off x="3035227" y="236800"/>
            <a:ext cx="3511494" cy="488151"/>
          </a:xfrm>
          <a:prstGeom prst="rect">
            <a:avLst/>
          </a:prstGeom>
          <a:solidFill>
            <a:schemeClr val="bg1"/>
          </a:solidFill>
        </p:spPr>
        <p:txBody>
          <a:bodyPr lIns="53068" tIns="26534" rIns="53068" bIns="26534" anchor="ctr"/>
          <a:lstStyle>
            <a:lvl1pPr algn="l" defTabSz="466549" rtl="0" eaLnBrk="1" latinLnBrk="0" hangingPunct="1">
              <a:spcBef>
                <a:spcPct val="0"/>
              </a:spcBef>
              <a:buNone/>
              <a:tabLst>
                <a:tab pos="1737410" algn="l"/>
              </a:tabLst>
              <a:defRPr sz="2245" b="1" i="0" kern="1200">
                <a:solidFill>
                  <a:schemeClr val="accent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algn="ctr">
              <a:defRPr/>
            </a:pPr>
            <a:r>
              <a:rPr lang="en-NZ" sz="1950">
                <a:solidFill>
                  <a:srgbClr val="5C9A42"/>
                </a:solidFill>
                <a:ea typeface="Verdana"/>
              </a:rPr>
              <a:t>Web App Release 4</a:t>
            </a:r>
          </a:p>
        </p:txBody>
      </p:sp>
      <p:sp>
        <p:nvSpPr>
          <p:cNvPr id="28" name="Title 1">
            <a:extLst>
              <a:ext uri="{FF2B5EF4-FFF2-40B4-BE49-F238E27FC236}">
                <a16:creationId xmlns:a16="http://schemas.microsoft.com/office/drawing/2014/main" id="{7C7070E0-8E6D-F897-0EAA-B3C293784F86}"/>
              </a:ext>
            </a:extLst>
          </p:cNvPr>
          <p:cNvSpPr txBox="1">
            <a:spLocks/>
          </p:cNvSpPr>
          <p:nvPr/>
        </p:nvSpPr>
        <p:spPr>
          <a:xfrm>
            <a:off x="567864" y="925472"/>
            <a:ext cx="4581526" cy="488151"/>
          </a:xfrm>
          <a:prstGeom prst="rect">
            <a:avLst/>
          </a:prstGeom>
          <a:solidFill>
            <a:schemeClr val="bg1"/>
          </a:solidFill>
        </p:spPr>
        <p:txBody>
          <a:bodyPr lIns="53068" tIns="26534" rIns="53068" bIns="26534" anchor="ctr"/>
          <a:lstStyle>
            <a:lvl1pPr algn="l" defTabSz="466549" rtl="0" eaLnBrk="1" latinLnBrk="0" hangingPunct="1">
              <a:spcBef>
                <a:spcPct val="0"/>
              </a:spcBef>
              <a:buNone/>
              <a:tabLst>
                <a:tab pos="1737410" algn="l"/>
              </a:tabLst>
              <a:defRPr sz="2245" b="1" i="0" kern="1200">
                <a:solidFill>
                  <a:schemeClr val="accent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r>
              <a:rPr lang="en-NZ" sz="1800">
                <a:solidFill>
                  <a:srgbClr val="5C9A42"/>
                </a:solidFill>
                <a:latin typeface="Roboto"/>
                <a:ea typeface="Verdana"/>
              </a:rPr>
              <a:t>Improving Dashboard Filters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C7621C48-5F05-1138-3761-D020A2385B1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0448"/>
          <a:stretch>
            <a:fillRect/>
          </a:stretch>
        </p:blipFill>
        <p:spPr>
          <a:xfrm>
            <a:off x="7811347" y="129724"/>
            <a:ext cx="1832781" cy="54848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3BFD4EA-0D7F-9941-4E72-22368386E33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83060"/>
          <a:stretch>
            <a:fillRect/>
          </a:stretch>
        </p:blipFill>
        <p:spPr>
          <a:xfrm>
            <a:off x="261872" y="155287"/>
            <a:ext cx="1554447" cy="536908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9A252A0B-16A4-D4F8-6194-E2E702823DFA}"/>
              </a:ext>
            </a:extLst>
          </p:cNvPr>
          <p:cNvSpPr txBox="1"/>
          <p:nvPr/>
        </p:nvSpPr>
        <p:spPr>
          <a:xfrm>
            <a:off x="375856" y="1821862"/>
            <a:ext cx="9268272" cy="23237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sz="1250" b="1"/>
              <a:t>Label Alignment</a:t>
            </a:r>
          </a:p>
          <a:p>
            <a:pPr marL="288000"/>
            <a:r>
              <a:rPr lang="en-NZ" sz="1250" b="0" i="0">
                <a:effectLst/>
              </a:rPr>
              <a:t>Filter dropdowns now </a:t>
            </a:r>
            <a:r>
              <a:rPr lang="en-NZ" sz="1250" b="1" i="0">
                <a:effectLst/>
              </a:rPr>
              <a:t>perfectly match</a:t>
            </a:r>
            <a:r>
              <a:rPr lang="en-NZ" sz="1250" b="0" i="0">
                <a:effectLst/>
              </a:rPr>
              <a:t> the Next Step labels seen on Action Required list. </a:t>
            </a:r>
          </a:p>
          <a:p>
            <a:pPr marL="288000"/>
            <a:r>
              <a:rPr lang="en-NZ" sz="1250" b="0" i="0">
                <a:effectLst/>
              </a:rPr>
              <a:t>Recent people and Action Required now have matching statuses.</a:t>
            </a:r>
          </a:p>
          <a:p>
            <a:endParaRPr lang="en-NZ" sz="1250" b="0" i="0">
              <a:effectLst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sz="1250" b="1"/>
              <a:t>Reduced Clutter</a:t>
            </a:r>
          </a:p>
          <a:p>
            <a:pPr marL="288000" lvl="1"/>
            <a:r>
              <a:rPr lang="en-NZ" sz="1250"/>
              <a:t>We have removed non actionable items from the dropdown list. </a:t>
            </a:r>
          </a:p>
          <a:p>
            <a:pPr marL="288000" lvl="1"/>
            <a:endParaRPr lang="en-NZ" sz="1400"/>
          </a:p>
          <a:p>
            <a:endParaRPr lang="en-NZ" sz="1400"/>
          </a:p>
          <a:p>
            <a:endParaRPr lang="en-NZ" sz="1400"/>
          </a:p>
          <a:p>
            <a:endParaRPr lang="en-NZ" sz="1400">
              <a:solidFill>
                <a:srgbClr val="374151"/>
              </a:solidFill>
            </a:endParaRPr>
          </a:p>
          <a:p>
            <a:r>
              <a:rPr lang="en-NZ" sz="1400" b="0" i="0">
                <a:solidFill>
                  <a:srgbClr val="374151"/>
                </a:solidFill>
                <a:effectLst/>
                <a:latin typeface="Roboto" panose="02000000000000000000" pitchFamily="2" charset="0"/>
              </a:rPr>
              <a:t> </a:t>
            </a:r>
            <a:endParaRPr lang="en-NZ" sz="14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4FEF542-6120-85FF-B987-4B6C6E11AA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864" y="3327747"/>
            <a:ext cx="6152859" cy="304447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8156678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AE73F6-9E0F-5806-2CB3-E116FC48E3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1">
            <a:extLst>
              <a:ext uri="{FF2B5EF4-FFF2-40B4-BE49-F238E27FC236}">
                <a16:creationId xmlns:a16="http://schemas.microsoft.com/office/drawing/2014/main" id="{0089D8EA-8672-4B92-DE12-05E8E7E15827}"/>
              </a:ext>
            </a:extLst>
          </p:cNvPr>
          <p:cNvSpPr txBox="1">
            <a:spLocks/>
          </p:cNvSpPr>
          <p:nvPr/>
        </p:nvSpPr>
        <p:spPr>
          <a:xfrm>
            <a:off x="557652" y="937514"/>
            <a:ext cx="3511494" cy="488151"/>
          </a:xfrm>
          <a:prstGeom prst="rect">
            <a:avLst/>
          </a:prstGeom>
          <a:solidFill>
            <a:schemeClr val="bg1"/>
          </a:solidFill>
        </p:spPr>
        <p:txBody>
          <a:bodyPr lIns="53068" tIns="26534" rIns="53068" bIns="26534" anchor="ctr"/>
          <a:lstStyle>
            <a:lvl1pPr algn="l" defTabSz="466549" rtl="0" eaLnBrk="1" latinLnBrk="0" hangingPunct="1">
              <a:spcBef>
                <a:spcPct val="0"/>
              </a:spcBef>
              <a:buNone/>
              <a:tabLst>
                <a:tab pos="1737410" algn="l"/>
              </a:tabLst>
              <a:defRPr sz="2245" b="1" i="0" kern="1200">
                <a:solidFill>
                  <a:schemeClr val="accent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>
              <a:defRPr/>
            </a:pPr>
            <a:r>
              <a:rPr lang="en-NZ" sz="1625">
                <a:solidFill>
                  <a:srgbClr val="5C9A4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Manager Role Enhancements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82FAF85-9E08-2BD7-F255-1F1FB6BD9A70}"/>
              </a:ext>
            </a:extLst>
          </p:cNvPr>
          <p:cNvSpPr txBox="1"/>
          <p:nvPr/>
        </p:nvSpPr>
        <p:spPr>
          <a:xfrm>
            <a:off x="567864" y="1425335"/>
            <a:ext cx="63423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53608">
              <a:spcAft>
                <a:spcPts val="488"/>
              </a:spcAft>
              <a:defRPr/>
            </a:pPr>
            <a:r>
              <a:rPr lang="en-NZ" sz="1400" b="1">
                <a:solidFill>
                  <a:srgbClr val="5C9A42"/>
                </a:solidFill>
                <a:latin typeface="Roboto"/>
              </a:rPr>
              <a:t>Recent People Statuses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1899A2D-FC31-05FD-1C93-206B1FA7B861}"/>
              </a:ext>
            </a:extLst>
          </p:cNvPr>
          <p:cNvSpPr txBox="1">
            <a:spLocks/>
          </p:cNvSpPr>
          <p:nvPr/>
        </p:nvSpPr>
        <p:spPr>
          <a:xfrm>
            <a:off x="3035227" y="236800"/>
            <a:ext cx="3511494" cy="488151"/>
          </a:xfrm>
          <a:prstGeom prst="rect">
            <a:avLst/>
          </a:prstGeom>
          <a:solidFill>
            <a:schemeClr val="bg1"/>
          </a:solidFill>
        </p:spPr>
        <p:txBody>
          <a:bodyPr lIns="53068" tIns="26534" rIns="53068" bIns="26534" anchor="ctr"/>
          <a:lstStyle>
            <a:lvl1pPr algn="l" defTabSz="466549" rtl="0" eaLnBrk="1" latinLnBrk="0" hangingPunct="1">
              <a:spcBef>
                <a:spcPct val="0"/>
              </a:spcBef>
              <a:buNone/>
              <a:tabLst>
                <a:tab pos="1737410" algn="l"/>
              </a:tabLst>
              <a:defRPr sz="2245" b="1" i="0" kern="1200">
                <a:solidFill>
                  <a:schemeClr val="accent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algn="ctr">
              <a:defRPr/>
            </a:pPr>
            <a:r>
              <a:rPr lang="en-NZ" sz="1950">
                <a:solidFill>
                  <a:srgbClr val="5C9A42"/>
                </a:solidFill>
                <a:ea typeface="Verdana"/>
              </a:rPr>
              <a:t>Web App Release 4</a:t>
            </a:r>
          </a:p>
        </p:txBody>
      </p:sp>
      <p:sp>
        <p:nvSpPr>
          <p:cNvPr id="28" name="Title 1">
            <a:extLst>
              <a:ext uri="{FF2B5EF4-FFF2-40B4-BE49-F238E27FC236}">
                <a16:creationId xmlns:a16="http://schemas.microsoft.com/office/drawing/2014/main" id="{735A1D10-ED4C-2ECC-C829-E06821431D7A}"/>
              </a:ext>
            </a:extLst>
          </p:cNvPr>
          <p:cNvSpPr txBox="1">
            <a:spLocks/>
          </p:cNvSpPr>
          <p:nvPr/>
        </p:nvSpPr>
        <p:spPr>
          <a:xfrm>
            <a:off x="567864" y="925472"/>
            <a:ext cx="4581526" cy="488151"/>
          </a:xfrm>
          <a:prstGeom prst="rect">
            <a:avLst/>
          </a:prstGeom>
          <a:solidFill>
            <a:schemeClr val="bg1"/>
          </a:solidFill>
        </p:spPr>
        <p:txBody>
          <a:bodyPr lIns="53068" tIns="26534" rIns="53068" bIns="26534" anchor="ctr"/>
          <a:lstStyle>
            <a:lvl1pPr algn="l" defTabSz="466549" rtl="0" eaLnBrk="1" latinLnBrk="0" hangingPunct="1">
              <a:spcBef>
                <a:spcPct val="0"/>
              </a:spcBef>
              <a:buNone/>
              <a:tabLst>
                <a:tab pos="1737410" algn="l"/>
              </a:tabLst>
              <a:defRPr sz="2245" b="1" i="0" kern="1200">
                <a:solidFill>
                  <a:schemeClr val="accent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r>
              <a:rPr lang="en-NZ" sz="1800">
                <a:solidFill>
                  <a:srgbClr val="5C9A42"/>
                </a:solidFill>
                <a:latin typeface="Roboto"/>
                <a:ea typeface="Verdana"/>
              </a:rPr>
              <a:t>Improving Status Consistency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3126D173-EFFE-766D-64CD-5AE6BACD34F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0448"/>
          <a:stretch>
            <a:fillRect/>
          </a:stretch>
        </p:blipFill>
        <p:spPr>
          <a:xfrm>
            <a:off x="7811347" y="129724"/>
            <a:ext cx="1832781" cy="54848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8CAAB9B-56A1-D15E-46FC-0D1AFF6E497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83060"/>
          <a:stretch>
            <a:fillRect/>
          </a:stretch>
        </p:blipFill>
        <p:spPr>
          <a:xfrm>
            <a:off x="261872" y="155287"/>
            <a:ext cx="1554447" cy="536908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CEBD9D4B-30F5-BD37-9DF3-41283F3AA7B9}"/>
              </a:ext>
            </a:extLst>
          </p:cNvPr>
          <p:cNvSpPr txBox="1"/>
          <p:nvPr/>
        </p:nvSpPr>
        <p:spPr>
          <a:xfrm>
            <a:off x="375856" y="1821862"/>
            <a:ext cx="9268272" cy="11464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sz="1250"/>
              <a:t>Recent people statuses now match the same status as ‘Assessment Page’.</a:t>
            </a:r>
            <a:endParaRPr lang="en-NZ" sz="1400"/>
          </a:p>
          <a:p>
            <a:endParaRPr lang="en-NZ" sz="1400"/>
          </a:p>
          <a:p>
            <a:endParaRPr lang="en-NZ" sz="1400"/>
          </a:p>
          <a:p>
            <a:endParaRPr lang="en-NZ" sz="1400">
              <a:solidFill>
                <a:srgbClr val="374151"/>
              </a:solidFill>
            </a:endParaRPr>
          </a:p>
          <a:p>
            <a:r>
              <a:rPr lang="en-NZ" sz="1400" b="0" i="0">
                <a:solidFill>
                  <a:srgbClr val="374151"/>
                </a:solidFill>
                <a:effectLst/>
                <a:latin typeface="Roboto" panose="02000000000000000000" pitchFamily="2" charset="0"/>
              </a:rPr>
              <a:t> </a:t>
            </a:r>
            <a:endParaRPr lang="en-NZ" sz="14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7D12953-F23F-4765-99D4-11F83D8B96F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9416"/>
          <a:stretch>
            <a:fillRect/>
          </a:stretch>
        </p:blipFill>
        <p:spPr>
          <a:xfrm>
            <a:off x="557652" y="2345148"/>
            <a:ext cx="8783608" cy="3397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3830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780C80-963B-86DB-34F0-21C9F15ADF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1">
            <a:extLst>
              <a:ext uri="{FF2B5EF4-FFF2-40B4-BE49-F238E27FC236}">
                <a16:creationId xmlns:a16="http://schemas.microsoft.com/office/drawing/2014/main" id="{ABFA4740-ADED-C3DF-341B-4335EF592BC4}"/>
              </a:ext>
            </a:extLst>
          </p:cNvPr>
          <p:cNvSpPr txBox="1">
            <a:spLocks/>
          </p:cNvSpPr>
          <p:nvPr/>
        </p:nvSpPr>
        <p:spPr>
          <a:xfrm>
            <a:off x="557652" y="937514"/>
            <a:ext cx="3511494" cy="488151"/>
          </a:xfrm>
          <a:prstGeom prst="rect">
            <a:avLst/>
          </a:prstGeom>
          <a:solidFill>
            <a:schemeClr val="bg1"/>
          </a:solidFill>
        </p:spPr>
        <p:txBody>
          <a:bodyPr lIns="53068" tIns="26534" rIns="53068" bIns="26534" anchor="ctr"/>
          <a:lstStyle>
            <a:lvl1pPr algn="l" defTabSz="466549" rtl="0" eaLnBrk="1" latinLnBrk="0" hangingPunct="1">
              <a:spcBef>
                <a:spcPct val="0"/>
              </a:spcBef>
              <a:buNone/>
              <a:tabLst>
                <a:tab pos="1737410" algn="l"/>
              </a:tabLst>
              <a:defRPr sz="2245" b="1" i="0" kern="1200">
                <a:solidFill>
                  <a:schemeClr val="accent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>
              <a:defRPr/>
            </a:pPr>
            <a:r>
              <a:rPr lang="en-NZ" sz="1625">
                <a:solidFill>
                  <a:srgbClr val="5C9A4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Manager Role Enhancements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A1222F6-747E-D224-6970-4319218A3390}"/>
              </a:ext>
            </a:extLst>
          </p:cNvPr>
          <p:cNvSpPr txBox="1"/>
          <p:nvPr/>
        </p:nvSpPr>
        <p:spPr>
          <a:xfrm>
            <a:off x="567864" y="1425335"/>
            <a:ext cx="5309617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53608">
              <a:spcAft>
                <a:spcPts val="488"/>
              </a:spcAft>
              <a:defRPr/>
            </a:pPr>
            <a:r>
              <a:rPr lang="en-NZ" sz="1400" b="1">
                <a:solidFill>
                  <a:srgbClr val="5C9A42"/>
                </a:solidFill>
                <a:latin typeface="Roboto"/>
              </a:rPr>
              <a:t>Enhancing usability for multi-org users</a:t>
            </a:r>
          </a:p>
          <a:p>
            <a:pPr defTabSz="653608">
              <a:spcAft>
                <a:spcPts val="488"/>
              </a:spcAft>
              <a:defRPr/>
            </a:pPr>
            <a:endParaRPr lang="en-NZ" sz="1400" b="1">
              <a:solidFill>
                <a:srgbClr val="5C9A42"/>
              </a:solidFill>
              <a:latin typeface="Roboto"/>
            </a:endParaRPr>
          </a:p>
          <a:p>
            <a:pPr marL="285750" indent="-285750" defTabSz="653608">
              <a:spcAft>
                <a:spcPts val="488"/>
              </a:spcAft>
              <a:buFont typeface="Arial" panose="020B0604020202020204" pitchFamily="34" charset="0"/>
              <a:buChar char="•"/>
              <a:defRPr/>
            </a:pPr>
            <a:r>
              <a:rPr lang="en-NZ" sz="1400" b="1"/>
              <a:t>Organisation </a:t>
            </a:r>
            <a:r>
              <a:rPr lang="en-NZ" sz="1250" b="1"/>
              <a:t>Switch</a:t>
            </a:r>
          </a:p>
          <a:p>
            <a:pPr marL="288000" defTabSz="653608">
              <a:spcAft>
                <a:spcPts val="488"/>
              </a:spcAft>
              <a:defRPr/>
            </a:pPr>
            <a:r>
              <a:rPr lang="en-NZ" sz="1250"/>
              <a:t>Easily switch between your organisations using the dropdown menu at the top of the dashboard.</a:t>
            </a:r>
            <a:endParaRPr lang="en-NZ" sz="1250">
              <a:latin typeface="Roboto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10C5B3F8-D242-0FBA-3D3D-E20982F3C2C3}"/>
              </a:ext>
            </a:extLst>
          </p:cNvPr>
          <p:cNvSpPr txBox="1">
            <a:spLocks/>
          </p:cNvSpPr>
          <p:nvPr/>
        </p:nvSpPr>
        <p:spPr>
          <a:xfrm>
            <a:off x="3035227" y="236800"/>
            <a:ext cx="3511494" cy="488151"/>
          </a:xfrm>
          <a:prstGeom prst="rect">
            <a:avLst/>
          </a:prstGeom>
          <a:solidFill>
            <a:schemeClr val="bg1"/>
          </a:solidFill>
        </p:spPr>
        <p:txBody>
          <a:bodyPr lIns="53068" tIns="26534" rIns="53068" bIns="26534" anchor="ctr"/>
          <a:lstStyle>
            <a:lvl1pPr algn="l" defTabSz="466549" rtl="0" eaLnBrk="1" latinLnBrk="0" hangingPunct="1">
              <a:spcBef>
                <a:spcPct val="0"/>
              </a:spcBef>
              <a:buNone/>
              <a:tabLst>
                <a:tab pos="1737410" algn="l"/>
              </a:tabLst>
              <a:defRPr sz="2245" b="1" i="0" kern="1200">
                <a:solidFill>
                  <a:schemeClr val="accent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algn="ctr">
              <a:defRPr/>
            </a:pPr>
            <a:r>
              <a:rPr lang="en-NZ" sz="1950">
                <a:solidFill>
                  <a:srgbClr val="5C9A42"/>
                </a:solidFill>
                <a:ea typeface="Verdana"/>
              </a:rPr>
              <a:t>Web App Release 4</a:t>
            </a:r>
          </a:p>
        </p:txBody>
      </p:sp>
      <p:sp>
        <p:nvSpPr>
          <p:cNvPr id="28" name="Title 1">
            <a:extLst>
              <a:ext uri="{FF2B5EF4-FFF2-40B4-BE49-F238E27FC236}">
                <a16:creationId xmlns:a16="http://schemas.microsoft.com/office/drawing/2014/main" id="{977037AC-A7C7-4C7C-AADA-CDE7E81D8272}"/>
              </a:ext>
            </a:extLst>
          </p:cNvPr>
          <p:cNvSpPr txBox="1">
            <a:spLocks/>
          </p:cNvSpPr>
          <p:nvPr/>
        </p:nvSpPr>
        <p:spPr>
          <a:xfrm>
            <a:off x="567864" y="925472"/>
            <a:ext cx="4581526" cy="488151"/>
          </a:xfrm>
          <a:prstGeom prst="rect">
            <a:avLst/>
          </a:prstGeom>
          <a:solidFill>
            <a:schemeClr val="bg1"/>
          </a:solidFill>
        </p:spPr>
        <p:txBody>
          <a:bodyPr lIns="53068" tIns="26534" rIns="53068" bIns="26534" anchor="ctr"/>
          <a:lstStyle>
            <a:lvl1pPr algn="l" defTabSz="466549" rtl="0" eaLnBrk="1" latinLnBrk="0" hangingPunct="1">
              <a:spcBef>
                <a:spcPct val="0"/>
              </a:spcBef>
              <a:buNone/>
              <a:tabLst>
                <a:tab pos="1737410" algn="l"/>
              </a:tabLst>
              <a:defRPr sz="2245" b="1" i="0" kern="1200">
                <a:solidFill>
                  <a:schemeClr val="accent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r>
              <a:rPr lang="en-NZ" sz="1800">
                <a:solidFill>
                  <a:srgbClr val="5C9A42"/>
                </a:solidFill>
                <a:latin typeface="Roboto"/>
                <a:ea typeface="Verdana"/>
              </a:rPr>
              <a:t>Change Organisations 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36816DB0-B007-78CC-00A6-E9B02DC73D3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0448"/>
          <a:stretch>
            <a:fillRect/>
          </a:stretch>
        </p:blipFill>
        <p:spPr>
          <a:xfrm>
            <a:off x="7811347" y="129724"/>
            <a:ext cx="1832781" cy="54848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9AA936A-A9FF-7D12-D0D7-D88015EC667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83060"/>
          <a:stretch>
            <a:fillRect/>
          </a:stretch>
        </p:blipFill>
        <p:spPr>
          <a:xfrm>
            <a:off x="261872" y="155287"/>
            <a:ext cx="1554447" cy="53690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FC16844-2312-7D08-9D5A-D9772FE5D5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3473475"/>
            <a:ext cx="8058150" cy="234496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6" name="Arrow: Right 15">
            <a:extLst>
              <a:ext uri="{FF2B5EF4-FFF2-40B4-BE49-F238E27FC236}">
                <a16:creationId xmlns:a16="http://schemas.microsoft.com/office/drawing/2014/main" id="{C655C029-6748-A536-737C-3C327771EC64}"/>
              </a:ext>
            </a:extLst>
          </p:cNvPr>
          <p:cNvSpPr/>
          <p:nvPr/>
        </p:nvSpPr>
        <p:spPr>
          <a:xfrm rot="5400000">
            <a:off x="7451346" y="2903449"/>
            <a:ext cx="720001" cy="699353"/>
          </a:xfrm>
          <a:prstGeom prst="rightArrow">
            <a:avLst>
              <a:gd name="adj1" fmla="val 34906"/>
              <a:gd name="adj2" fmla="val 40566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8720211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27E37F-3D55-881D-8664-DCACF75217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42">
            <a:extLst>
              <a:ext uri="{FF2B5EF4-FFF2-40B4-BE49-F238E27FC236}">
                <a16:creationId xmlns:a16="http://schemas.microsoft.com/office/drawing/2014/main" id="{B5D6ED0C-F95A-F3C7-9472-7E7DAD5EE4A6}"/>
              </a:ext>
            </a:extLst>
          </p:cNvPr>
          <p:cNvSpPr/>
          <p:nvPr/>
        </p:nvSpPr>
        <p:spPr>
          <a:xfrm>
            <a:off x="1017841" y="661684"/>
            <a:ext cx="7763828" cy="6117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53608">
              <a:defRPr/>
            </a:pPr>
            <a:endParaRPr lang="en-NZ" sz="919">
              <a:solidFill>
                <a:prstClr val="white"/>
              </a:solidFill>
              <a:latin typeface="Roboto"/>
            </a:endParaRPr>
          </a:p>
        </p:txBody>
      </p:sp>
      <p:sp>
        <p:nvSpPr>
          <p:cNvPr id="38" name="Title 1">
            <a:extLst>
              <a:ext uri="{FF2B5EF4-FFF2-40B4-BE49-F238E27FC236}">
                <a16:creationId xmlns:a16="http://schemas.microsoft.com/office/drawing/2014/main" id="{7184C0E0-ED5E-B05C-A59E-91F6B9D31929}"/>
              </a:ext>
            </a:extLst>
          </p:cNvPr>
          <p:cNvSpPr txBox="1">
            <a:spLocks/>
          </p:cNvSpPr>
          <p:nvPr/>
        </p:nvSpPr>
        <p:spPr>
          <a:xfrm>
            <a:off x="602102" y="905759"/>
            <a:ext cx="3511494" cy="488151"/>
          </a:xfrm>
          <a:prstGeom prst="rect">
            <a:avLst/>
          </a:prstGeom>
          <a:solidFill>
            <a:schemeClr val="bg1"/>
          </a:solidFill>
        </p:spPr>
        <p:txBody>
          <a:bodyPr lIns="53068" tIns="26534" rIns="53068" bIns="26534" anchor="ctr"/>
          <a:lstStyle>
            <a:lvl1pPr algn="l" defTabSz="466549" rtl="0" eaLnBrk="1" latinLnBrk="0" hangingPunct="1">
              <a:spcBef>
                <a:spcPct val="0"/>
              </a:spcBef>
              <a:buNone/>
              <a:tabLst>
                <a:tab pos="1737410" algn="l"/>
              </a:tabLst>
              <a:defRPr sz="2245" b="1" i="0" kern="1200">
                <a:solidFill>
                  <a:schemeClr val="accent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>
              <a:defRPr/>
            </a:pPr>
            <a:r>
              <a:rPr lang="en-NZ" sz="1625">
                <a:solidFill>
                  <a:srgbClr val="5C9A4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Manager Role Enhancements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7EED9E1-0D1C-B347-F0D0-EE159469DC1E}"/>
              </a:ext>
            </a:extLst>
          </p:cNvPr>
          <p:cNvSpPr txBox="1"/>
          <p:nvPr/>
        </p:nvSpPr>
        <p:spPr>
          <a:xfrm>
            <a:off x="501188" y="1415830"/>
            <a:ext cx="4454614" cy="10045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28600" indent="-228600" defTabSz="653608">
              <a:spcAft>
                <a:spcPts val="488"/>
              </a:spcAft>
              <a:buAutoNum type="arabicPeriod"/>
              <a:defRPr/>
            </a:pPr>
            <a:r>
              <a:rPr lang="en-NZ" sz="1400" b="1">
                <a:solidFill>
                  <a:srgbClr val="5C9A4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Mandatory Information Labels</a:t>
            </a:r>
          </a:p>
          <a:p>
            <a:pPr marL="387350" indent="-171450" defTabSz="653608">
              <a:spcAft>
                <a:spcPts val="488"/>
              </a:spcAft>
              <a:buFont typeface="Arial" panose="020B0604020202020204" pitchFamily="34" charset="0"/>
              <a:buChar char="•"/>
              <a:defRPr/>
            </a:pPr>
            <a:r>
              <a:rPr lang="en-NZ" sz="125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These boxes now all have red stars to highlight they are required</a:t>
            </a:r>
          </a:p>
          <a:p>
            <a:pPr marL="387450" indent="-171450" defTabSz="653608">
              <a:spcAft>
                <a:spcPts val="488"/>
              </a:spcAft>
              <a:buFont typeface="Arial" panose="020B0604020202020204" pitchFamily="34" charset="0"/>
              <a:buChar char="•"/>
              <a:defRPr/>
            </a:pPr>
            <a:r>
              <a:rPr lang="en-NZ" sz="125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Assessment Date is now mandatory field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AB7EF32-CCD6-2DD5-D19C-905CCD01EB48}"/>
              </a:ext>
            </a:extLst>
          </p:cNvPr>
          <p:cNvSpPr txBox="1">
            <a:spLocks/>
          </p:cNvSpPr>
          <p:nvPr/>
        </p:nvSpPr>
        <p:spPr>
          <a:xfrm>
            <a:off x="3035227" y="236800"/>
            <a:ext cx="3511494" cy="488151"/>
          </a:xfrm>
          <a:prstGeom prst="rect">
            <a:avLst/>
          </a:prstGeom>
          <a:solidFill>
            <a:schemeClr val="bg1"/>
          </a:solidFill>
        </p:spPr>
        <p:txBody>
          <a:bodyPr lIns="53068" tIns="26534" rIns="53068" bIns="26534" anchor="ctr"/>
          <a:lstStyle>
            <a:lvl1pPr algn="l" defTabSz="466549" rtl="0" eaLnBrk="1" latinLnBrk="0" hangingPunct="1">
              <a:spcBef>
                <a:spcPct val="0"/>
              </a:spcBef>
              <a:buNone/>
              <a:tabLst>
                <a:tab pos="1737410" algn="l"/>
              </a:tabLst>
              <a:defRPr sz="2245" b="1" i="0" kern="1200">
                <a:solidFill>
                  <a:schemeClr val="accent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algn="ctr">
              <a:defRPr/>
            </a:pPr>
            <a:r>
              <a:rPr lang="en-NZ" sz="1950">
                <a:solidFill>
                  <a:srgbClr val="5C9A42"/>
                </a:solidFill>
                <a:ea typeface="Verdana"/>
              </a:rPr>
              <a:t>Web App Release 4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A617471C-B33A-199C-D806-C9D7B930E22C}"/>
              </a:ext>
            </a:extLst>
          </p:cNvPr>
          <p:cNvSpPr txBox="1">
            <a:spLocks/>
          </p:cNvSpPr>
          <p:nvPr/>
        </p:nvSpPr>
        <p:spPr>
          <a:xfrm>
            <a:off x="567864" y="925472"/>
            <a:ext cx="4581526" cy="488151"/>
          </a:xfrm>
          <a:prstGeom prst="rect">
            <a:avLst/>
          </a:prstGeom>
          <a:solidFill>
            <a:schemeClr val="bg1"/>
          </a:solidFill>
        </p:spPr>
        <p:txBody>
          <a:bodyPr lIns="53068" tIns="26534" rIns="53068" bIns="26534" anchor="ctr"/>
          <a:lstStyle>
            <a:lvl1pPr algn="l" defTabSz="466549" rtl="0" eaLnBrk="1" latinLnBrk="0" hangingPunct="1">
              <a:spcBef>
                <a:spcPct val="0"/>
              </a:spcBef>
              <a:buNone/>
              <a:tabLst>
                <a:tab pos="1737410" algn="l"/>
              </a:tabLst>
              <a:defRPr sz="2245" b="1" i="0" kern="1200">
                <a:solidFill>
                  <a:schemeClr val="accent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r>
              <a:rPr lang="en-NZ" sz="1800">
                <a:solidFill>
                  <a:srgbClr val="5C9A42"/>
                </a:solidFill>
                <a:latin typeface="Roboto"/>
                <a:ea typeface="Verdana"/>
              </a:rPr>
              <a:t>Assessment Enhancements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4E158E3-19E0-A02E-476D-7AC377DD0FB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0448"/>
          <a:stretch>
            <a:fillRect/>
          </a:stretch>
        </p:blipFill>
        <p:spPr>
          <a:xfrm>
            <a:off x="7811347" y="129724"/>
            <a:ext cx="1832781" cy="54848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0DEBB3E-FCF8-E680-9885-F94E5346109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83060"/>
          <a:stretch>
            <a:fillRect/>
          </a:stretch>
        </p:blipFill>
        <p:spPr>
          <a:xfrm>
            <a:off x="261872" y="155287"/>
            <a:ext cx="1554447" cy="53690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91FB1E9-9CC1-324F-AD1D-D8B88FAB1864}"/>
              </a:ext>
            </a:extLst>
          </p:cNvPr>
          <p:cNvSpPr txBox="1"/>
          <p:nvPr/>
        </p:nvSpPr>
        <p:spPr>
          <a:xfrm>
            <a:off x="501188" y="2746047"/>
            <a:ext cx="3706824" cy="75661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28600" indent="-228600" defTabSz="653608">
              <a:spcAft>
                <a:spcPts val="488"/>
              </a:spcAft>
              <a:buAutoNum type="arabicPeriod" startAt="2"/>
              <a:defRPr/>
            </a:pPr>
            <a:r>
              <a:rPr lang="en-NZ" sz="1400" b="1">
                <a:solidFill>
                  <a:srgbClr val="5C9A4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Progress Bar Update</a:t>
            </a:r>
          </a:p>
          <a:p>
            <a:pPr marL="387350" indent="-171450" defTabSz="653608">
              <a:spcAft>
                <a:spcPts val="488"/>
              </a:spcAft>
              <a:buFont typeface="Arial" panose="020B0604020202020204" pitchFamily="34" charset="0"/>
              <a:buChar char="•"/>
              <a:defRPr/>
            </a:pPr>
            <a:r>
              <a:rPr lang="en-NZ" sz="125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This now updates based on the status of all the questions linked to the holistic section</a:t>
            </a:r>
            <a:endParaRPr lang="en-NZ" sz="1250">
              <a:ea typeface="Roboto"/>
              <a:cs typeface="Roboto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DE3BEE0-A085-C084-D760-A4425F1599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0535" y="1522503"/>
            <a:ext cx="1768565" cy="89878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858B0A4-3284-9B33-650A-11A897D4E1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17963" y="2841888"/>
            <a:ext cx="2657516" cy="150215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BA9E4F9-7A84-DC7D-59A2-4E3608F70A75}"/>
              </a:ext>
            </a:extLst>
          </p:cNvPr>
          <p:cNvSpPr txBox="1"/>
          <p:nvPr/>
        </p:nvSpPr>
        <p:spPr>
          <a:xfrm>
            <a:off x="501188" y="3828352"/>
            <a:ext cx="3706824" cy="75661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342900" indent="-342900" defTabSz="653608">
              <a:spcAft>
                <a:spcPts val="488"/>
              </a:spcAft>
              <a:buFont typeface="+mj-lt"/>
              <a:buAutoNum type="arabicPeriod" startAt="3"/>
              <a:defRPr/>
            </a:pPr>
            <a:r>
              <a:rPr lang="en-NZ" sz="1400" b="1">
                <a:solidFill>
                  <a:srgbClr val="5C9A4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Moderation Notes</a:t>
            </a:r>
          </a:p>
          <a:p>
            <a:pPr marL="387350" indent="-171450" defTabSz="653608">
              <a:spcAft>
                <a:spcPts val="488"/>
              </a:spcAft>
              <a:buFont typeface="Arial" panose="020B0604020202020204" pitchFamily="34" charset="0"/>
              <a:buChar char="•"/>
              <a:defRPr/>
            </a:pPr>
            <a:r>
              <a:rPr lang="en-NZ" sz="125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This free text box character limit has been increased to 4000</a:t>
            </a:r>
            <a:endParaRPr lang="en-NZ" sz="1250">
              <a:ea typeface="Roboto"/>
              <a:cs typeface="Roboto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0A8AF82-F56D-05A3-CB02-976CBC5AFCD8}"/>
              </a:ext>
            </a:extLst>
          </p:cNvPr>
          <p:cNvSpPr txBox="1"/>
          <p:nvPr/>
        </p:nvSpPr>
        <p:spPr>
          <a:xfrm>
            <a:off x="501188" y="4910657"/>
            <a:ext cx="4451812" cy="56425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defTabSz="653608">
              <a:spcAft>
                <a:spcPts val="488"/>
              </a:spcAft>
              <a:defRPr/>
            </a:pPr>
            <a:r>
              <a:rPr lang="en-NZ" sz="1400" b="1">
                <a:solidFill>
                  <a:srgbClr val="5C9A4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4.  Versioning Introduced</a:t>
            </a:r>
          </a:p>
          <a:p>
            <a:pPr marL="387350" indent="-171450" defTabSz="653608">
              <a:spcAft>
                <a:spcPts val="488"/>
              </a:spcAft>
              <a:buFont typeface="Arial" panose="020B0604020202020204" pitchFamily="34" charset="0"/>
              <a:buChar char="•"/>
              <a:defRPr/>
            </a:pPr>
            <a:r>
              <a:rPr lang="en-NZ" sz="125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Assessments now show an Assessment versioning ID</a:t>
            </a:r>
            <a:endParaRPr lang="en-NZ" sz="1250">
              <a:ea typeface="Roboto"/>
              <a:cs typeface="Roboto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D9AF87C-64B2-682D-C7CF-468998B4511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24263" r="57944"/>
          <a:stretch>
            <a:fillRect/>
          </a:stretch>
        </p:blipFill>
        <p:spPr>
          <a:xfrm>
            <a:off x="5220535" y="4584969"/>
            <a:ext cx="3706824" cy="1803177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1162626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EEC91F-4FCE-F0EA-9F13-636593F1B4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1">
            <a:extLst>
              <a:ext uri="{FF2B5EF4-FFF2-40B4-BE49-F238E27FC236}">
                <a16:creationId xmlns:a16="http://schemas.microsoft.com/office/drawing/2014/main" id="{AE5D1711-E3A4-793A-319C-18619373DFA8}"/>
              </a:ext>
            </a:extLst>
          </p:cNvPr>
          <p:cNvSpPr txBox="1">
            <a:spLocks/>
          </p:cNvSpPr>
          <p:nvPr/>
        </p:nvSpPr>
        <p:spPr>
          <a:xfrm>
            <a:off x="1279480" y="954516"/>
            <a:ext cx="3511494" cy="488151"/>
          </a:xfrm>
          <a:prstGeom prst="rect">
            <a:avLst/>
          </a:prstGeom>
          <a:solidFill>
            <a:schemeClr val="bg1"/>
          </a:solidFill>
        </p:spPr>
        <p:txBody>
          <a:bodyPr lIns="53068" tIns="26534" rIns="53068" bIns="26534" anchor="ctr"/>
          <a:lstStyle>
            <a:lvl1pPr algn="l" defTabSz="466549" rtl="0" eaLnBrk="1" latinLnBrk="0" hangingPunct="1">
              <a:spcBef>
                <a:spcPct val="0"/>
              </a:spcBef>
              <a:buNone/>
              <a:tabLst>
                <a:tab pos="1737410" algn="l"/>
              </a:tabLst>
              <a:defRPr sz="2245" b="1" i="0" kern="1200">
                <a:solidFill>
                  <a:schemeClr val="accent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>
              <a:defRPr/>
            </a:pPr>
            <a:r>
              <a:rPr lang="en-NZ" sz="1625">
                <a:solidFill>
                  <a:srgbClr val="5C9A4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Manager Role Enhancements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E2BC6192-7235-69E9-E1C3-1148383A89DD}"/>
              </a:ext>
            </a:extLst>
          </p:cNvPr>
          <p:cNvSpPr txBox="1">
            <a:spLocks/>
          </p:cNvSpPr>
          <p:nvPr/>
        </p:nvSpPr>
        <p:spPr>
          <a:xfrm>
            <a:off x="3035227" y="236800"/>
            <a:ext cx="3511494" cy="488151"/>
          </a:xfrm>
          <a:prstGeom prst="rect">
            <a:avLst/>
          </a:prstGeom>
          <a:solidFill>
            <a:schemeClr val="bg1"/>
          </a:solidFill>
        </p:spPr>
        <p:txBody>
          <a:bodyPr lIns="53068" tIns="26534" rIns="53068" bIns="26534" anchor="ctr"/>
          <a:lstStyle>
            <a:lvl1pPr algn="l" defTabSz="466549" rtl="0" eaLnBrk="1" latinLnBrk="0" hangingPunct="1">
              <a:spcBef>
                <a:spcPct val="0"/>
              </a:spcBef>
              <a:buNone/>
              <a:tabLst>
                <a:tab pos="1737410" algn="l"/>
              </a:tabLst>
              <a:defRPr sz="2245" b="1" i="0" kern="1200">
                <a:solidFill>
                  <a:schemeClr val="accent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algn="ctr">
              <a:defRPr/>
            </a:pPr>
            <a:r>
              <a:rPr lang="en-NZ" sz="1950">
                <a:solidFill>
                  <a:srgbClr val="5C9A42"/>
                </a:solidFill>
                <a:ea typeface="Verdana"/>
              </a:rPr>
              <a:t>Web App Release 4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6831448C-2594-A754-6DB4-71492CE889BF}"/>
              </a:ext>
            </a:extLst>
          </p:cNvPr>
          <p:cNvSpPr txBox="1">
            <a:spLocks/>
          </p:cNvSpPr>
          <p:nvPr/>
        </p:nvSpPr>
        <p:spPr>
          <a:xfrm>
            <a:off x="567864" y="947243"/>
            <a:ext cx="7818211" cy="466380"/>
          </a:xfrm>
          <a:prstGeom prst="rect">
            <a:avLst/>
          </a:prstGeom>
          <a:solidFill>
            <a:schemeClr val="bg1"/>
          </a:solidFill>
        </p:spPr>
        <p:txBody>
          <a:bodyPr lIns="53068" tIns="26534" rIns="53068" bIns="26534" anchor="ctr"/>
          <a:lstStyle>
            <a:lvl1pPr algn="l" defTabSz="466549" rtl="0" eaLnBrk="1" latinLnBrk="0" hangingPunct="1">
              <a:spcBef>
                <a:spcPct val="0"/>
              </a:spcBef>
              <a:buNone/>
              <a:tabLst>
                <a:tab pos="1737410" algn="l"/>
              </a:tabLst>
              <a:defRPr sz="2245" b="1" i="0" kern="1200">
                <a:solidFill>
                  <a:schemeClr val="accent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r>
              <a:rPr lang="en-NZ" sz="1800">
                <a:solidFill>
                  <a:srgbClr val="5C9A42"/>
                </a:solidFill>
                <a:latin typeface="Roboto"/>
                <a:ea typeface="Verdana"/>
              </a:rPr>
              <a:t>Responding to feedback - New/Updated Questions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1FD29742-586A-416E-85FF-4C3CE55A4D1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0448"/>
          <a:stretch>
            <a:fillRect/>
          </a:stretch>
        </p:blipFill>
        <p:spPr>
          <a:xfrm>
            <a:off x="7811347" y="129724"/>
            <a:ext cx="1832781" cy="54848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BDEEF305-89E4-C7CB-A96A-ED5B2864769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83060"/>
          <a:stretch>
            <a:fillRect/>
          </a:stretch>
        </p:blipFill>
        <p:spPr>
          <a:xfrm>
            <a:off x="261872" y="155287"/>
            <a:ext cx="1554447" cy="53690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E6361C2-AF6E-68D1-3518-BBFF911F6793}"/>
              </a:ext>
            </a:extLst>
          </p:cNvPr>
          <p:cNvSpPr txBox="1"/>
          <p:nvPr/>
        </p:nvSpPr>
        <p:spPr>
          <a:xfrm>
            <a:off x="568082" y="1668671"/>
            <a:ext cx="3908887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defTabSz="653608">
              <a:spcAft>
                <a:spcPts val="488"/>
              </a:spcAft>
              <a:defRPr/>
            </a:pPr>
            <a:r>
              <a:rPr lang="en-NZ" sz="1400" b="1">
                <a:solidFill>
                  <a:srgbClr val="5C9A42"/>
                </a:solidFill>
              </a:rPr>
              <a:t>Support Profile</a:t>
            </a:r>
            <a:endParaRPr lang="en-US" sz="160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08BD698-37BF-B22D-7018-A5A921CC65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0751016"/>
              </p:ext>
            </p:extLst>
          </p:nvPr>
        </p:nvGraphicFramePr>
        <p:xfrm>
          <a:off x="702322" y="2091764"/>
          <a:ext cx="8177304" cy="35037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95478">
                  <a:extLst>
                    <a:ext uri="{9D8B030D-6E8A-4147-A177-3AD203B41FA5}">
                      <a16:colId xmlns:a16="http://schemas.microsoft.com/office/drawing/2014/main" val="3962158672"/>
                    </a:ext>
                  </a:extLst>
                </a:gridCol>
                <a:gridCol w="4081826">
                  <a:extLst>
                    <a:ext uri="{9D8B030D-6E8A-4147-A177-3AD203B41FA5}">
                      <a16:colId xmlns:a16="http://schemas.microsoft.com/office/drawing/2014/main" val="1284622125"/>
                    </a:ext>
                  </a:extLst>
                </a:gridCol>
              </a:tblGrid>
              <a:tr h="234000">
                <a:tc>
                  <a:txBody>
                    <a:bodyPr/>
                    <a:lstStyle/>
                    <a:p>
                      <a:pPr marL="0" indent="90488">
                        <a:spcAft>
                          <a:spcPts val="1200"/>
                        </a:spcAft>
                        <a:buNone/>
                      </a:pPr>
                      <a:r>
                        <a:rPr lang="en-US" b="1">
                          <a:solidFill>
                            <a:schemeClr val="bg1"/>
                          </a:solidFill>
                          <a:effectLst/>
                        </a:rPr>
                        <a:t>What you said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90488">
                        <a:spcAft>
                          <a:spcPts val="1200"/>
                        </a:spcAft>
                        <a:buNone/>
                      </a:pPr>
                      <a:r>
                        <a:rPr lang="en-US" b="1">
                          <a:solidFill>
                            <a:schemeClr val="bg1"/>
                          </a:solidFill>
                          <a:effectLst/>
                        </a:rPr>
                        <a:t>What we've done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0552320"/>
                  </a:ext>
                </a:extLst>
              </a:tr>
              <a:tr h="898928">
                <a:tc>
                  <a:txBody>
                    <a:bodyPr/>
                    <a:lstStyle/>
                    <a:p>
                      <a:pPr marL="90488" indent="0">
                        <a:spcAft>
                          <a:spcPts val="12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It's not always clear how to best reflect constant or near constant support requirements for physical disabilities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0488" indent="0" algn="l" defTabSz="742950" rtl="0" eaLnBrk="1" latinLnBrk="0" hangingPunct="1">
                        <a:spcAft>
                          <a:spcPts val="1200"/>
                        </a:spcAft>
                        <a:buNone/>
                      </a:pPr>
                      <a:r>
                        <a:rPr lang="en-US" sz="14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Added another question, specifically for risks and support related to mobility (similar to BAT)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7615189"/>
                  </a:ext>
                </a:extLst>
              </a:tr>
              <a:tr h="1185404">
                <a:tc>
                  <a:txBody>
                    <a:bodyPr/>
                    <a:lstStyle/>
                    <a:p>
                      <a:pPr marL="90488" indent="0" algn="l" defTabSz="742950" rtl="0" eaLnBrk="1" latinLnBrk="0" hangingPunct="1">
                        <a:spcAft>
                          <a:spcPts val="1200"/>
                        </a:spcAft>
                        <a:buNone/>
                      </a:pPr>
                      <a:r>
                        <a:rPr lang="en-US" sz="14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Definitions differ over what is 'acute medical'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0488" indent="0" algn="l" defTabSz="742950" rtl="0" eaLnBrk="1" latinLnBrk="0" hangingPunct="1">
                        <a:spcAft>
                          <a:spcPts val="1200"/>
                        </a:spcAft>
                        <a:buNone/>
                      </a:pPr>
                      <a:r>
                        <a:rPr lang="en-US" sz="14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Changed this question to acute risks of physical harm, and dropped the examples that were confusing whether the question was limited only to the examples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5130962"/>
                  </a:ext>
                </a:extLst>
              </a:tr>
              <a:tr h="592701">
                <a:tc>
                  <a:txBody>
                    <a:bodyPr/>
                    <a:lstStyle/>
                    <a:p>
                      <a:pPr marL="90488" indent="0" algn="l" defTabSz="742950" rtl="0" eaLnBrk="1" latinLnBrk="0" hangingPunct="1">
                        <a:spcAft>
                          <a:spcPts val="1200"/>
                        </a:spcAft>
                        <a:buNone/>
                      </a:pPr>
                      <a:r>
                        <a:rPr lang="en-US" sz="14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There aren't enough options for the incidence of the risk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0488" indent="0" algn="l" defTabSz="742950" rtl="0" eaLnBrk="1" latinLnBrk="0" hangingPunct="1">
                        <a:spcAft>
                          <a:spcPts val="1200"/>
                        </a:spcAft>
                        <a:buNone/>
                      </a:pPr>
                      <a:r>
                        <a:rPr lang="en-US" sz="14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Added more options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6954009"/>
                  </a:ext>
                </a:extLst>
              </a:tr>
              <a:tr h="592701">
                <a:tc>
                  <a:txBody>
                    <a:bodyPr/>
                    <a:lstStyle/>
                    <a:p>
                      <a:pPr marL="90488" indent="0" algn="l" defTabSz="742950" rtl="0" eaLnBrk="1" latinLnBrk="0" hangingPunct="1">
                        <a:spcAft>
                          <a:spcPts val="1200"/>
                        </a:spcAft>
                        <a:buNone/>
                      </a:pPr>
                      <a:r>
                        <a:rPr lang="en-US" sz="14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support options are task </a:t>
                      </a:r>
                      <a:r>
                        <a:rPr lang="en-US" sz="1400" kern="120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focussed</a:t>
                      </a:r>
                      <a:r>
                        <a:rPr lang="en-US" sz="14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that isn't always appropriate or clear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0488" indent="0" algn="l" defTabSz="742950" rtl="0" eaLnBrk="1" latinLnBrk="0" hangingPunct="1">
                        <a:spcAft>
                          <a:spcPts val="1200"/>
                        </a:spcAft>
                        <a:buNone/>
                      </a:pPr>
                      <a:r>
                        <a:rPr lang="en-US" sz="14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Redrafted these as being about the level of </a:t>
                      </a:r>
                      <a:r>
                        <a:rPr lang="en-US" sz="1400" kern="120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focussed</a:t>
                      </a:r>
                      <a:r>
                        <a:rPr lang="en-US" sz="14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attention required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86544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05483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172F96-586C-9A08-6422-58A5879FCA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1">
            <a:extLst>
              <a:ext uri="{FF2B5EF4-FFF2-40B4-BE49-F238E27FC236}">
                <a16:creationId xmlns:a16="http://schemas.microsoft.com/office/drawing/2014/main" id="{6331562D-D7C4-19E2-345C-1AF5124721D9}"/>
              </a:ext>
            </a:extLst>
          </p:cNvPr>
          <p:cNvSpPr txBox="1">
            <a:spLocks/>
          </p:cNvSpPr>
          <p:nvPr/>
        </p:nvSpPr>
        <p:spPr>
          <a:xfrm>
            <a:off x="1279480" y="954516"/>
            <a:ext cx="3511494" cy="488151"/>
          </a:xfrm>
          <a:prstGeom prst="rect">
            <a:avLst/>
          </a:prstGeom>
          <a:solidFill>
            <a:schemeClr val="bg1"/>
          </a:solidFill>
        </p:spPr>
        <p:txBody>
          <a:bodyPr lIns="53068" tIns="26534" rIns="53068" bIns="26534" anchor="ctr"/>
          <a:lstStyle>
            <a:lvl1pPr algn="l" defTabSz="466549" rtl="0" eaLnBrk="1" latinLnBrk="0" hangingPunct="1">
              <a:spcBef>
                <a:spcPct val="0"/>
              </a:spcBef>
              <a:buNone/>
              <a:tabLst>
                <a:tab pos="1737410" algn="l"/>
              </a:tabLst>
              <a:defRPr sz="2245" b="1" i="0" kern="1200">
                <a:solidFill>
                  <a:schemeClr val="accent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>
              <a:defRPr/>
            </a:pPr>
            <a:r>
              <a:rPr lang="en-NZ" sz="1625">
                <a:solidFill>
                  <a:srgbClr val="5C9A4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Manager Role Enhancements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872E432-9682-DF0F-F06F-BF9C6717A941}"/>
              </a:ext>
            </a:extLst>
          </p:cNvPr>
          <p:cNvSpPr txBox="1">
            <a:spLocks/>
          </p:cNvSpPr>
          <p:nvPr/>
        </p:nvSpPr>
        <p:spPr>
          <a:xfrm>
            <a:off x="3035227" y="236800"/>
            <a:ext cx="3511494" cy="488151"/>
          </a:xfrm>
          <a:prstGeom prst="rect">
            <a:avLst/>
          </a:prstGeom>
          <a:solidFill>
            <a:schemeClr val="bg1"/>
          </a:solidFill>
        </p:spPr>
        <p:txBody>
          <a:bodyPr lIns="53068" tIns="26534" rIns="53068" bIns="26534" anchor="ctr"/>
          <a:lstStyle>
            <a:lvl1pPr algn="l" defTabSz="466549" rtl="0" eaLnBrk="1" latinLnBrk="0" hangingPunct="1">
              <a:spcBef>
                <a:spcPct val="0"/>
              </a:spcBef>
              <a:buNone/>
              <a:tabLst>
                <a:tab pos="1737410" algn="l"/>
              </a:tabLst>
              <a:defRPr sz="2245" b="1" i="0" kern="1200">
                <a:solidFill>
                  <a:schemeClr val="accent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algn="ctr">
              <a:defRPr/>
            </a:pPr>
            <a:r>
              <a:rPr lang="en-NZ" sz="1950">
                <a:solidFill>
                  <a:srgbClr val="5C9A42"/>
                </a:solidFill>
                <a:ea typeface="Verdana"/>
              </a:rPr>
              <a:t>Web App Release 4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AE01B904-0F1F-1843-886F-938AA51B9D03}"/>
              </a:ext>
            </a:extLst>
          </p:cNvPr>
          <p:cNvSpPr txBox="1">
            <a:spLocks/>
          </p:cNvSpPr>
          <p:nvPr/>
        </p:nvSpPr>
        <p:spPr>
          <a:xfrm>
            <a:off x="567864" y="947243"/>
            <a:ext cx="7818211" cy="466380"/>
          </a:xfrm>
          <a:prstGeom prst="rect">
            <a:avLst/>
          </a:prstGeom>
          <a:solidFill>
            <a:schemeClr val="bg1"/>
          </a:solidFill>
        </p:spPr>
        <p:txBody>
          <a:bodyPr lIns="53068" tIns="26534" rIns="53068" bIns="26534" anchor="ctr"/>
          <a:lstStyle>
            <a:lvl1pPr algn="l" defTabSz="466549" rtl="0" eaLnBrk="1" latinLnBrk="0" hangingPunct="1">
              <a:spcBef>
                <a:spcPct val="0"/>
              </a:spcBef>
              <a:buNone/>
              <a:tabLst>
                <a:tab pos="1737410" algn="l"/>
              </a:tabLst>
              <a:defRPr sz="2245" b="1" i="0" kern="1200">
                <a:solidFill>
                  <a:schemeClr val="accent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r>
              <a:rPr lang="en-NZ" sz="1800">
                <a:solidFill>
                  <a:srgbClr val="5C9A42"/>
                </a:solidFill>
                <a:latin typeface="Roboto"/>
                <a:ea typeface="Verdana"/>
              </a:rPr>
              <a:t>Responding to feedback - New/Updated Questions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1574662-EA58-E2BF-AAE7-46C134E1306D}"/>
              </a:ext>
            </a:extLst>
          </p:cNvPr>
          <p:cNvSpPr txBox="1"/>
          <p:nvPr/>
        </p:nvSpPr>
        <p:spPr>
          <a:xfrm>
            <a:off x="568083" y="1682656"/>
            <a:ext cx="3908886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defTabSz="653608">
              <a:spcAft>
                <a:spcPts val="488"/>
              </a:spcAft>
              <a:defRPr/>
            </a:pPr>
            <a:r>
              <a:rPr lang="en-NZ" sz="1400" b="1">
                <a:solidFill>
                  <a:srgbClr val="5C9A42"/>
                </a:solidFill>
              </a:rPr>
              <a:t>Reflections</a:t>
            </a:r>
            <a:endParaRPr lang="en-US" sz="160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47D068D3-04CA-72F5-AD6B-82F4FEB810E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0448"/>
          <a:stretch>
            <a:fillRect/>
          </a:stretch>
        </p:blipFill>
        <p:spPr>
          <a:xfrm>
            <a:off x="7811347" y="129724"/>
            <a:ext cx="1832781" cy="54848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1CE1499A-9D53-4507-6E24-76CAEB7A821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83060"/>
          <a:stretch>
            <a:fillRect/>
          </a:stretch>
        </p:blipFill>
        <p:spPr>
          <a:xfrm>
            <a:off x="261872" y="155287"/>
            <a:ext cx="1554447" cy="536908"/>
          </a:xfrm>
          <a:prstGeom prst="rect">
            <a:avLst/>
          </a:prstGeom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EBCE2279-2092-DF55-5AA4-1A3B3B9EB2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345121"/>
              </p:ext>
            </p:extLst>
          </p:nvPr>
        </p:nvGraphicFramePr>
        <p:xfrm>
          <a:off x="882994" y="2185499"/>
          <a:ext cx="7984781" cy="3725258"/>
        </p:xfrm>
        <a:graphic>
          <a:graphicData uri="http://schemas.openxmlformats.org/drawingml/2006/table">
            <a:tbl>
              <a:tblPr/>
              <a:tblGrid>
                <a:gridCol w="3903041">
                  <a:extLst>
                    <a:ext uri="{9D8B030D-6E8A-4147-A177-3AD203B41FA5}">
                      <a16:colId xmlns:a16="http://schemas.microsoft.com/office/drawing/2014/main" val="462352162"/>
                    </a:ext>
                  </a:extLst>
                </a:gridCol>
                <a:gridCol w="4081740">
                  <a:extLst>
                    <a:ext uri="{9D8B030D-6E8A-4147-A177-3AD203B41FA5}">
                      <a16:colId xmlns:a16="http://schemas.microsoft.com/office/drawing/2014/main" val="3617683066"/>
                    </a:ext>
                  </a:extLst>
                </a:gridCol>
              </a:tblGrid>
              <a:tr h="197190">
                <a:tc>
                  <a:txBody>
                    <a:bodyPr/>
                    <a:lstStyle/>
                    <a:p>
                      <a:pPr marL="0" indent="90488" algn="l" defTabSz="742950" rtl="0" eaLnBrk="1" fontAlgn="b" latinLnBrk="0" hangingPunct="1">
                        <a:spcAft>
                          <a:spcPts val="1200"/>
                        </a:spcAft>
                        <a:buNone/>
                      </a:pPr>
                      <a:r>
                        <a:rPr lang="en-NZ" sz="1463" b="1" kern="120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What you said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90488" algn="l" defTabSz="742950" rtl="0" eaLnBrk="1" fontAlgn="b" latinLnBrk="0" hangingPunct="1">
                        <a:spcAft>
                          <a:spcPts val="1200"/>
                        </a:spcAft>
                        <a:buNone/>
                      </a:pPr>
                      <a:r>
                        <a:rPr lang="en-NZ" sz="1463" b="1" kern="120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What we've done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9018393"/>
                  </a:ext>
                </a:extLst>
              </a:tr>
              <a:tr h="1621347">
                <a:tc>
                  <a:txBody>
                    <a:bodyPr/>
                    <a:lstStyle/>
                    <a:p>
                      <a:pPr marL="90488" indent="0" algn="l" fontAlgn="t">
                        <a:buNone/>
                      </a:pPr>
                      <a:r>
                        <a:rPr lang="en-NZ" sz="14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There needs to be clarity about when the question is asking about the contribution of primary caregivers', immediate family etc, and extended support networks being available to support primary caregiver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0488" indent="0" algn="l" defTabSz="742950" rtl="0" eaLnBrk="1" fontAlgn="t" latinLnBrk="0" hangingPunct="1">
                        <a:buNone/>
                      </a:pPr>
                      <a:r>
                        <a:rPr lang="en-NZ" sz="14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Split into two questions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6122461"/>
                  </a:ext>
                </a:extLst>
              </a:tr>
              <a:tr h="1107831">
                <a:tc>
                  <a:txBody>
                    <a:bodyPr/>
                    <a:lstStyle/>
                    <a:p>
                      <a:pPr marL="90488" indent="0" algn="l" defTabSz="742950" rtl="0" eaLnBrk="1" fontAlgn="t" latinLnBrk="0" hangingPunct="1">
                        <a:buNone/>
                      </a:pPr>
                      <a:r>
                        <a:rPr lang="en-NZ" sz="14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There needs to be more distinction between Behaviour reflection question and support profile question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0488" indent="0" algn="l" defTabSz="742950" rtl="0" eaLnBrk="1" fontAlgn="t" latinLnBrk="0" hangingPunct="1">
                        <a:buNone/>
                      </a:pPr>
                      <a:r>
                        <a:rPr lang="en-NZ" sz="14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Rewritten this question to ask about behaviour that is time consuming or intensive to manage, rather than 'unsafe'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0386498"/>
                  </a:ext>
                </a:extLst>
              </a:tr>
              <a:tr h="763606">
                <a:tc>
                  <a:txBody>
                    <a:bodyPr/>
                    <a:lstStyle/>
                    <a:p>
                      <a:pPr marL="90488" indent="0" algn="l" defTabSz="742950" rtl="0" eaLnBrk="1" fontAlgn="t" latinLnBrk="0" hangingPunct="1">
                        <a:buNone/>
                      </a:pPr>
                      <a:r>
                        <a:rPr lang="en-NZ" sz="14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There are too many ideas in some questions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0488" indent="0" algn="l" defTabSz="742950" rtl="0" eaLnBrk="1" fontAlgn="t" latinLnBrk="0" hangingPunct="1">
                        <a:buNone/>
                      </a:pPr>
                      <a:r>
                        <a:rPr lang="en-NZ" sz="14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Edited the community engagement question, to reduce the number of ideas involved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61543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33554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858723-4104-1000-4A4B-CC2B890881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4469F7BC-CE66-8587-EB01-B5AC57F45667}"/>
              </a:ext>
            </a:extLst>
          </p:cNvPr>
          <p:cNvSpPr txBox="1">
            <a:spLocks/>
          </p:cNvSpPr>
          <p:nvPr/>
        </p:nvSpPr>
        <p:spPr>
          <a:xfrm>
            <a:off x="3035227" y="236800"/>
            <a:ext cx="3511494" cy="488151"/>
          </a:xfrm>
          <a:prstGeom prst="rect">
            <a:avLst/>
          </a:prstGeom>
          <a:solidFill>
            <a:schemeClr val="bg1"/>
          </a:solidFill>
        </p:spPr>
        <p:txBody>
          <a:bodyPr lIns="53068" tIns="26534" rIns="53068" bIns="26534" anchor="ctr"/>
          <a:lstStyle>
            <a:lvl1pPr algn="l" defTabSz="466549" rtl="0" eaLnBrk="1" latinLnBrk="0" hangingPunct="1">
              <a:spcBef>
                <a:spcPct val="0"/>
              </a:spcBef>
              <a:buNone/>
              <a:tabLst>
                <a:tab pos="1737410" algn="l"/>
              </a:tabLst>
              <a:defRPr sz="2245" b="1" i="0" kern="1200">
                <a:solidFill>
                  <a:schemeClr val="accent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marL="0" marR="0" lvl="0" indent="0" algn="ctr" defTabSz="46654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737410" algn="l"/>
              </a:tabLst>
              <a:defRPr/>
            </a:pPr>
            <a:r>
              <a:rPr kumimoji="0" lang="en-NZ" sz="1950" b="1" i="0" u="none" strike="noStrike" kern="1200" cap="none" spc="0" normalizeH="0" baseline="0" noProof="0">
                <a:ln>
                  <a:noFill/>
                </a:ln>
                <a:solidFill>
                  <a:srgbClr val="5C9A42"/>
                </a:solidFill>
                <a:effectLst/>
                <a:uLnTx/>
                <a:uFillTx/>
                <a:latin typeface="Roboto"/>
                <a:ea typeface="Verdana"/>
              </a:rPr>
              <a:t>Web App Release 4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9D3D3D8E-1739-494E-D4F0-E6136317274A}"/>
              </a:ext>
            </a:extLst>
          </p:cNvPr>
          <p:cNvSpPr txBox="1">
            <a:spLocks/>
          </p:cNvSpPr>
          <p:nvPr/>
        </p:nvSpPr>
        <p:spPr>
          <a:xfrm>
            <a:off x="489369" y="783039"/>
            <a:ext cx="4581526" cy="488151"/>
          </a:xfrm>
          <a:prstGeom prst="rect">
            <a:avLst/>
          </a:prstGeom>
          <a:solidFill>
            <a:schemeClr val="bg1"/>
          </a:solidFill>
        </p:spPr>
        <p:txBody>
          <a:bodyPr lIns="53068" tIns="26534" rIns="53068" bIns="26534" anchor="ctr"/>
          <a:lstStyle>
            <a:lvl1pPr algn="l" defTabSz="466549" rtl="0" eaLnBrk="1" latinLnBrk="0" hangingPunct="1">
              <a:spcBef>
                <a:spcPct val="0"/>
              </a:spcBef>
              <a:buNone/>
              <a:tabLst>
                <a:tab pos="1737410" algn="l"/>
              </a:tabLst>
              <a:defRPr sz="2245" b="1" i="0" kern="1200">
                <a:solidFill>
                  <a:schemeClr val="accent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marL="0" marR="0" lvl="0" indent="0" algn="l" defTabSz="46654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737410" algn="l"/>
              </a:tabLst>
              <a:defRPr/>
            </a:pPr>
            <a:r>
              <a:rPr kumimoji="0" lang="en-NZ" sz="1600" b="1" i="0" u="none" strike="noStrike" kern="1200" cap="none" spc="0" normalizeH="0" baseline="0" noProof="0">
                <a:ln>
                  <a:noFill/>
                </a:ln>
                <a:solidFill>
                  <a:srgbClr val="5C9A42"/>
                </a:solidFill>
                <a:effectLst/>
                <a:uLnTx/>
                <a:uFillTx/>
                <a:latin typeface="Roboto"/>
                <a:ea typeface="Verdana"/>
              </a:rPr>
              <a:t>New Questions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3C8ED745-5C89-2DFC-23B6-BDD1A1689BF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0448"/>
          <a:stretch>
            <a:fillRect/>
          </a:stretch>
        </p:blipFill>
        <p:spPr>
          <a:xfrm>
            <a:off x="7811347" y="129724"/>
            <a:ext cx="1832781" cy="54848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B7C1A539-1DB3-0776-7CEB-D0440023BE3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83060"/>
          <a:stretch>
            <a:fillRect/>
          </a:stretch>
        </p:blipFill>
        <p:spPr>
          <a:xfrm>
            <a:off x="261872" y="155287"/>
            <a:ext cx="1554447" cy="536908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DD64FFF-43DC-07CB-D02F-EEB267E139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7014715"/>
              </p:ext>
            </p:extLst>
          </p:nvPr>
        </p:nvGraphicFramePr>
        <p:xfrm>
          <a:off x="489369" y="1362034"/>
          <a:ext cx="9025710" cy="5067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3657">
                  <a:extLst>
                    <a:ext uri="{9D8B030D-6E8A-4147-A177-3AD203B41FA5}">
                      <a16:colId xmlns:a16="http://schemas.microsoft.com/office/drawing/2014/main" val="2931412115"/>
                    </a:ext>
                  </a:extLst>
                </a:gridCol>
                <a:gridCol w="1445542">
                  <a:extLst>
                    <a:ext uri="{9D8B030D-6E8A-4147-A177-3AD203B41FA5}">
                      <a16:colId xmlns:a16="http://schemas.microsoft.com/office/drawing/2014/main" val="1416415993"/>
                    </a:ext>
                  </a:extLst>
                </a:gridCol>
                <a:gridCol w="6376511">
                  <a:extLst>
                    <a:ext uri="{9D8B030D-6E8A-4147-A177-3AD203B41FA5}">
                      <a16:colId xmlns:a16="http://schemas.microsoft.com/office/drawing/2014/main" val="1262920400"/>
                    </a:ext>
                  </a:extLst>
                </a:gridCol>
              </a:tblGrid>
              <a:tr h="20398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900">
                          <a:solidFill>
                            <a:schemeClr val="bg1"/>
                          </a:solidFill>
                          <a:effectLst/>
                        </a:rPr>
                        <a:t>Life Stage 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900">
                          <a:solidFill>
                            <a:schemeClr val="bg1"/>
                          </a:solidFill>
                          <a:effectLst/>
                        </a:rPr>
                        <a:t>Question Type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900">
                          <a:solidFill>
                            <a:schemeClr val="bg1"/>
                          </a:solidFill>
                          <a:effectLst/>
                        </a:rPr>
                        <a:t>Question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9314512"/>
                  </a:ext>
                </a:extLst>
              </a:tr>
              <a:tr h="302400">
                <a:tc rowSpan="4">
                  <a:txBody>
                    <a:bodyPr/>
                    <a:lstStyle/>
                    <a:p>
                      <a:pPr>
                        <a:buNone/>
                      </a:pPr>
                      <a:endParaRPr lang="en-US" sz="950" b="1">
                        <a:effectLst/>
                      </a:endParaRPr>
                    </a:p>
                    <a:p>
                      <a:pPr>
                        <a:buNone/>
                      </a:pPr>
                      <a:r>
                        <a:rPr lang="en-US" sz="950" b="1">
                          <a:effectLst/>
                        </a:rPr>
                        <a:t>Before school </a:t>
                      </a:r>
                    </a:p>
                    <a:p>
                      <a:pPr>
                        <a:buNone/>
                      </a:pPr>
                      <a:endParaRPr lang="en-US" sz="950" b="1">
                        <a:effectLst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8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950">
                          <a:effectLst/>
                        </a:rPr>
                        <a:t>Reflection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1F8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950">
                          <a:effectLst/>
                        </a:rPr>
                        <a:t>We are [ ] available to provide the level of support our child requires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1F8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1805812"/>
                  </a:ext>
                </a:extLst>
              </a:tr>
              <a:tr h="3024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8FAF7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950" b="0">
                          <a:effectLst/>
                        </a:rPr>
                        <a:t>Support Profile</a:t>
                      </a:r>
                      <a:br>
                        <a:rPr lang="en-US" sz="950">
                          <a:effectLst/>
                        </a:rPr>
                      </a:br>
                      <a:br>
                        <a:rPr lang="en-US" sz="950">
                          <a:effectLst/>
                        </a:rPr>
                      </a:br>
                      <a:r>
                        <a:rPr lang="en-US" sz="950">
                          <a:effectLst/>
                        </a:rPr>
                        <a:t>(Mobility and Balance)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8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950">
                          <a:effectLst/>
                        </a:rPr>
                        <a:t>I [ ] experience challenges with balance, or other harms related to my mobility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1F8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180338"/>
                  </a:ext>
                </a:extLst>
              </a:tr>
              <a:tr h="3024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8FAF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1F8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950">
                          <a:effectLst/>
                        </a:rPr>
                        <a:t>This might occur []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1F8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4859371"/>
                  </a:ext>
                </a:extLst>
              </a:tr>
              <a:tr h="3024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8FAF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8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950">
                          <a:effectLst/>
                        </a:rPr>
                        <a:t>Supporting me to be safe requires [ ] at the times I'm most likely to experience this risk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8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6275590"/>
                  </a:ext>
                </a:extLst>
              </a:tr>
              <a:tr h="302400">
                <a:tc rowSpan="4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950" b="1">
                          <a:effectLst/>
                        </a:rPr>
                        <a:t>School to end of intermediate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950">
                          <a:effectLst/>
                        </a:rPr>
                        <a:t>Reflection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950">
                          <a:effectLst/>
                        </a:rPr>
                        <a:t>We are [ ] available to provide the level of support our child requires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4506918"/>
                  </a:ext>
                </a:extLst>
              </a:tr>
              <a:tr h="3024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950">
                          <a:effectLst/>
                        </a:rPr>
                        <a:t>Support Profile</a:t>
                      </a:r>
                    </a:p>
                    <a:p>
                      <a:pPr>
                        <a:buNone/>
                      </a:pPr>
                      <a:endParaRPr lang="en-US" sz="950">
                        <a:effectLst/>
                      </a:endParaRPr>
                    </a:p>
                    <a:p>
                      <a:pPr>
                        <a:buNone/>
                      </a:pPr>
                      <a:r>
                        <a:rPr lang="en-US" sz="950">
                          <a:effectLst/>
                        </a:rPr>
                        <a:t>(Mobility and Balance)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950">
                          <a:effectLst/>
                        </a:rPr>
                        <a:t>I [ ] experience challenges with balance, or other harms related to my mobility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2821934"/>
                  </a:ext>
                </a:extLst>
              </a:tr>
              <a:tr h="3024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950">
                          <a:effectLst/>
                        </a:rPr>
                        <a:t>I can experience these events at least [ ]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8567643"/>
                  </a:ext>
                </a:extLst>
              </a:tr>
              <a:tr h="3024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950">
                          <a:effectLst/>
                        </a:rPr>
                        <a:t>Supporting me to be safe requires [ ] at the times I'm most likely to experience this risk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2865638"/>
                  </a:ext>
                </a:extLst>
              </a:tr>
              <a:tr h="302400">
                <a:tc rowSpan="4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950" b="1">
                          <a:effectLst/>
                        </a:rPr>
                        <a:t>High school to leaving school</a:t>
                      </a:r>
                      <a:endParaRPr lang="en-US" sz="950" b="1"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8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950">
                          <a:effectLst/>
                        </a:rPr>
                        <a:t>Reflection​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1F8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950">
                          <a:effectLst/>
                        </a:rPr>
                        <a:t>I can [ ] draw on my extended network for support, when those who usually support me are less available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1F8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620131"/>
                  </a:ext>
                </a:extLst>
              </a:tr>
              <a:tr h="302400">
                <a:tc vMerge="1">
                  <a:txBody>
                    <a:bodyPr/>
                    <a:lstStyle/>
                    <a:p>
                      <a:endParaRPr lang="en-US" sz="800">
                        <a:effectLst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8FAF7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950">
                          <a:effectLst/>
                        </a:rPr>
                        <a:t>Support Profile</a:t>
                      </a:r>
                    </a:p>
                    <a:p>
                      <a:pPr>
                        <a:buNone/>
                      </a:pPr>
                      <a:endParaRPr lang="en-US" sz="950">
                        <a:effectLst/>
                      </a:endParaRPr>
                    </a:p>
                    <a:p>
                      <a:pPr>
                        <a:buNone/>
                      </a:pPr>
                      <a:r>
                        <a:rPr lang="en-US" sz="950">
                          <a:effectLst/>
                        </a:rPr>
                        <a:t>(Mobility and Balance)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8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950">
                          <a:effectLst/>
                        </a:rPr>
                        <a:t>I [ ] experience challenges with falls, balance, or other harms related to my mobility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1F8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4625840"/>
                  </a:ext>
                </a:extLst>
              </a:tr>
              <a:tr h="302400">
                <a:tc vMerge="1">
                  <a:txBody>
                    <a:bodyPr/>
                    <a:lstStyle/>
                    <a:p>
                      <a:endParaRPr lang="en-US" sz="800">
                        <a:effectLst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8FAF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1F8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950">
                          <a:effectLst/>
                        </a:rPr>
                        <a:t>These events occur [ ].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1F8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8162093"/>
                  </a:ext>
                </a:extLst>
              </a:tr>
              <a:tr h="302400">
                <a:tc vMerge="1">
                  <a:txBody>
                    <a:bodyPr/>
                    <a:lstStyle/>
                    <a:p>
                      <a:endParaRPr lang="en-US" sz="800">
                        <a:effectLst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8FAF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8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742950" rtl="0" eaLnBrk="1" latinLnBrk="0" hangingPunct="1">
                        <a:buNone/>
                      </a:pPr>
                      <a:r>
                        <a:rPr lang="en-US" sz="95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Supporting me to be safe requires [ ] at the times I'm most likely to experience this risk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8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291385"/>
                  </a:ext>
                </a:extLst>
              </a:tr>
              <a:tr h="302400">
                <a:tc rowSpan="4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950" b="1">
                          <a:effectLst/>
                        </a:rPr>
                        <a:t>Adulthood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742950" rtl="0" eaLnBrk="1" latinLnBrk="0" hangingPunct="1">
                        <a:buNone/>
                      </a:pPr>
                      <a:r>
                        <a:rPr lang="en-US" sz="95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Reflection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4295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95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  <a:r>
                        <a:rPr lang="en-US" sz="95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can [ ] draw on my extended network for support, when those who usually support me are less available</a:t>
                      </a:r>
                      <a:endParaRPr lang="en-NZ" sz="95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4591994"/>
                  </a:ext>
                </a:extLst>
              </a:tr>
              <a:tr h="3024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algn="l" defTabSz="742950" rtl="0" eaLnBrk="1" latinLnBrk="0" hangingPunct="1">
                        <a:buNone/>
                      </a:pPr>
                      <a:r>
                        <a:rPr lang="en-US" sz="95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Support Profile</a:t>
                      </a:r>
                    </a:p>
                    <a:p>
                      <a:pPr marL="0" algn="l" defTabSz="742950" rtl="0" eaLnBrk="1" latinLnBrk="0" hangingPunct="1">
                        <a:buNone/>
                      </a:pPr>
                      <a:endParaRPr lang="en-US" sz="95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742950" rtl="0" eaLnBrk="1" latinLnBrk="0" hangingPunct="1">
                        <a:buNone/>
                      </a:pPr>
                      <a:r>
                        <a:rPr lang="en-US" sz="950">
                          <a:effectLst/>
                        </a:rPr>
                        <a:t>(Mobility and Balance)</a:t>
                      </a:r>
                      <a:endParaRPr lang="en-US" sz="95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5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[ ] experience challenges with falls, balance, or other harms related to my mobility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532493"/>
                  </a:ext>
                </a:extLst>
              </a:tr>
              <a:tr h="3024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742950" rtl="0" eaLnBrk="1" latinLnBrk="0" hangingPunct="1">
                        <a:buNone/>
                      </a:pPr>
                      <a:r>
                        <a:rPr lang="en-US" sz="95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This might occur []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2415834"/>
                  </a:ext>
                </a:extLst>
              </a:tr>
              <a:tr h="3024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742950" rtl="0" eaLnBrk="1" latinLnBrk="0" hangingPunct="1">
                        <a:buNone/>
                      </a:pPr>
                      <a:r>
                        <a:rPr lang="en-US" sz="95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Supporting me to be safe requires [ ] at the times I'm most likely to experience this risk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30325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071962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C78A1B-525E-F565-EB47-0A2F49FD6C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742C6CBE-14FD-BE4D-D282-6C8750BF099A}"/>
              </a:ext>
            </a:extLst>
          </p:cNvPr>
          <p:cNvSpPr txBox="1">
            <a:spLocks/>
          </p:cNvSpPr>
          <p:nvPr/>
        </p:nvSpPr>
        <p:spPr>
          <a:xfrm>
            <a:off x="3035227" y="236800"/>
            <a:ext cx="3511494" cy="488151"/>
          </a:xfrm>
          <a:prstGeom prst="rect">
            <a:avLst/>
          </a:prstGeom>
          <a:solidFill>
            <a:schemeClr val="bg1"/>
          </a:solidFill>
        </p:spPr>
        <p:txBody>
          <a:bodyPr lIns="53068" tIns="26534" rIns="53068" bIns="26534" anchor="ctr"/>
          <a:lstStyle>
            <a:lvl1pPr algn="l" defTabSz="466549" rtl="0" eaLnBrk="1" latinLnBrk="0" hangingPunct="1">
              <a:spcBef>
                <a:spcPct val="0"/>
              </a:spcBef>
              <a:buNone/>
              <a:tabLst>
                <a:tab pos="1737410" algn="l"/>
              </a:tabLst>
              <a:defRPr sz="2245" b="1" i="0" kern="1200">
                <a:solidFill>
                  <a:schemeClr val="accent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algn="ctr">
              <a:defRPr/>
            </a:pPr>
            <a:r>
              <a:rPr lang="en-NZ" sz="1950">
                <a:solidFill>
                  <a:srgbClr val="5C9A42"/>
                </a:solidFill>
                <a:ea typeface="Verdana"/>
              </a:rPr>
              <a:t>Web App Release 4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1253AD6C-2FF4-146C-0AA8-54E5A002D7E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0448"/>
          <a:stretch>
            <a:fillRect/>
          </a:stretch>
        </p:blipFill>
        <p:spPr>
          <a:xfrm>
            <a:off x="7811347" y="129724"/>
            <a:ext cx="1832781" cy="54848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179CCC10-6831-69F9-26A3-440ECF9B67B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83060"/>
          <a:stretch>
            <a:fillRect/>
          </a:stretch>
        </p:blipFill>
        <p:spPr>
          <a:xfrm>
            <a:off x="261872" y="155287"/>
            <a:ext cx="1554447" cy="536908"/>
          </a:xfrm>
          <a:prstGeom prst="rect">
            <a:avLst/>
          </a:prstGeom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347BC7C0-3BA2-FC42-6062-3A7BF289CC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1226666"/>
              </p:ext>
            </p:extLst>
          </p:nvPr>
        </p:nvGraphicFramePr>
        <p:xfrm>
          <a:off x="408142" y="1380926"/>
          <a:ext cx="8916833" cy="5000129"/>
        </p:xfrm>
        <a:graphic>
          <a:graphicData uri="http://schemas.openxmlformats.org/drawingml/2006/table">
            <a:tbl>
              <a:tblPr/>
              <a:tblGrid>
                <a:gridCol w="890306">
                  <a:extLst>
                    <a:ext uri="{9D8B030D-6E8A-4147-A177-3AD203B41FA5}">
                      <a16:colId xmlns:a16="http://schemas.microsoft.com/office/drawing/2014/main" val="2856938574"/>
                    </a:ext>
                  </a:extLst>
                </a:gridCol>
                <a:gridCol w="1320927">
                  <a:extLst>
                    <a:ext uri="{9D8B030D-6E8A-4147-A177-3AD203B41FA5}">
                      <a16:colId xmlns:a16="http://schemas.microsoft.com/office/drawing/2014/main" val="3135663817"/>
                    </a:ext>
                  </a:extLst>
                </a:gridCol>
                <a:gridCol w="2739090">
                  <a:extLst>
                    <a:ext uri="{9D8B030D-6E8A-4147-A177-3AD203B41FA5}">
                      <a16:colId xmlns:a16="http://schemas.microsoft.com/office/drawing/2014/main" val="535799136"/>
                    </a:ext>
                  </a:extLst>
                </a:gridCol>
                <a:gridCol w="2796792">
                  <a:extLst>
                    <a:ext uri="{9D8B030D-6E8A-4147-A177-3AD203B41FA5}">
                      <a16:colId xmlns:a16="http://schemas.microsoft.com/office/drawing/2014/main" val="3834449803"/>
                    </a:ext>
                  </a:extLst>
                </a:gridCol>
                <a:gridCol w="1169718">
                  <a:extLst>
                    <a:ext uri="{9D8B030D-6E8A-4147-A177-3AD203B41FA5}">
                      <a16:colId xmlns:a16="http://schemas.microsoft.com/office/drawing/2014/main" val="1908968677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1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Question Type</a:t>
                      </a:r>
                      <a:endParaRPr lang="en-NZ" sz="800" b="1" i="0" u="none" strike="noStrike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11" marR="711" marT="711" marB="0" anchor="ctr">
                    <a:solidFill>
                      <a:srgbClr val="5C9A42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1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Category</a:t>
                      </a:r>
                      <a:endParaRPr lang="en-NZ" sz="800" b="1" i="0" u="none" strike="noStrike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11" marR="711" marT="711" marB="0" anchor="ctr">
                    <a:solidFill>
                      <a:srgbClr val="5C9A42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1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Current Question</a:t>
                      </a:r>
                      <a:endParaRPr lang="en-NZ" sz="800" b="1" i="0" u="none" strike="noStrike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11" marR="711" marT="711" marB="0" anchor="ctr">
                    <a:solidFill>
                      <a:srgbClr val="5C9A42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l" defTabSz="742950" rtl="0" eaLnBrk="1" fontAlgn="ctr" latinLnBrk="0" hangingPunct="1">
                        <a:buNone/>
                      </a:pPr>
                      <a:r>
                        <a:rPr lang="en-NZ" sz="800" b="1" u="none" strike="noStrike" kern="120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Updated Question</a:t>
                      </a:r>
                    </a:p>
                  </a:txBody>
                  <a:tcPr marL="711" marR="711" marT="711" marB="0" anchor="ctr">
                    <a:solidFill>
                      <a:srgbClr val="5C9A42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l" defTabSz="742950" rtl="0" eaLnBrk="1" fontAlgn="ctr" latinLnBrk="0" hangingPunct="1">
                        <a:buNone/>
                      </a:pPr>
                      <a:r>
                        <a:rPr lang="en-US" sz="800" b="1" u="none" strike="noStrike" kern="120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Updates</a:t>
                      </a:r>
                    </a:p>
                  </a:txBody>
                  <a:tcPr marL="711" marR="711" marT="711" marB="0" anchor="ctr">
                    <a:solidFill>
                      <a:srgbClr val="5C9A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1519750"/>
                  </a:ext>
                </a:extLst>
              </a:tr>
              <a:tr h="432024">
                <a:tc rowSpan="3"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u="none" strike="noStrike">
                          <a:effectLst/>
                        </a:rPr>
                        <a:t>Reflection</a:t>
                      </a:r>
                    </a:p>
                  </a:txBody>
                  <a:tcPr marL="6350" marR="6350" marT="6350" marB="0" anchor="ctr">
                    <a:solidFill>
                      <a:srgbClr val="F1F8EE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Developing and expressing my identity</a:t>
                      </a:r>
                    </a:p>
                  </a:txBody>
                  <a:tcPr marL="6350" marR="6350" marT="6350" marB="0" anchor="ctr">
                    <a:solidFill>
                      <a:srgbClr val="F1F8EE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 have [] enduring roles and activities that support me to demonstrate my strengths, be valued, and maintain connection with others</a:t>
                      </a:r>
                    </a:p>
                  </a:txBody>
                  <a:tcPr marL="6350" marR="6350" marT="6350" marB="0" anchor="ctr">
                    <a:solidFill>
                      <a:srgbClr val="F1F8EE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 have [] enduring roles and activities that support me to demonstrate my strengths and maintain connection with others</a:t>
                      </a:r>
                    </a:p>
                  </a:txBody>
                  <a:tcPr marL="6350" marR="6350" marT="6350" marB="0" anchor="ctr">
                    <a:solidFill>
                      <a:srgbClr val="F1F8EE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Question Wording</a:t>
                      </a:r>
                    </a:p>
                  </a:txBody>
                  <a:tcPr marL="6350" marR="6350" marT="6350" marB="0" anchor="ctr">
                    <a:solidFill>
                      <a:srgbClr val="F1F8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1197879"/>
                  </a:ext>
                </a:extLst>
              </a:tr>
              <a:tr h="35210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6350" marR="6350" marT="6350" marB="0" anchor="ctr">
                    <a:solidFill>
                      <a:srgbClr val="F1F8EE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Preparing me to have a wide range of options </a:t>
                      </a:r>
                    </a:p>
                  </a:txBody>
                  <a:tcPr marL="6350" marR="6350" marT="6350" marB="0" anchor="ctr">
                    <a:solidFill>
                      <a:srgbClr val="F1F8EE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The  way I express my emotions [ ] is in a way that is safe for me and for others</a:t>
                      </a:r>
                    </a:p>
                  </a:txBody>
                  <a:tcPr marL="6350" marR="6350" marT="6350" marB="0" anchor="ctr">
                    <a:solidFill>
                      <a:srgbClr val="F1F8EE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The  way I express my emotions [] is in a way that is time consuming or intensive to manage</a:t>
                      </a:r>
                    </a:p>
                  </a:txBody>
                  <a:tcPr marL="6350" marR="6350" marT="6350" marB="0" anchor="ctr">
                    <a:solidFill>
                      <a:srgbClr val="F1F8EE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Question Wording</a:t>
                      </a:r>
                    </a:p>
                  </a:txBody>
                  <a:tcPr marL="6350" marR="6350" marT="6350" marB="0" anchor="ctr">
                    <a:solidFill>
                      <a:srgbClr val="F1F8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7732941"/>
                  </a:ext>
                </a:extLst>
              </a:tr>
              <a:tr h="52307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6350" marR="6350" marT="6350" marB="0" anchor="ctr">
                    <a:solidFill>
                      <a:srgbClr val="F1F8EE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Creating sustainable expectations of care for the future</a:t>
                      </a:r>
                    </a:p>
                  </a:txBody>
                  <a:tcPr marL="6350" marR="6350" marT="6350" marB="0" anchor="ctr">
                    <a:solidFill>
                      <a:srgbClr val="F1F8EE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There are people in my life who [ ] are available to provide the level of support I require to achieve the things that are important to me</a:t>
                      </a:r>
                    </a:p>
                  </a:txBody>
                  <a:tcPr marL="6350" marR="6350" marT="6350" marB="0" anchor="ctr">
                    <a:solidFill>
                      <a:srgbClr val="F1F8EE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There are people in my life who [] are available to provide the level of practical support I require to achieve the things that are important to me.</a:t>
                      </a:r>
                    </a:p>
                  </a:txBody>
                  <a:tcPr marL="6350" marR="6350" marT="6350" marB="0" anchor="ctr">
                    <a:solidFill>
                      <a:srgbClr val="F1F8EE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Question Wording</a:t>
                      </a:r>
                    </a:p>
                  </a:txBody>
                  <a:tcPr marL="6350" marR="6350" marT="6350" marB="0" anchor="ctr">
                    <a:solidFill>
                      <a:srgbClr val="F1F8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6451759"/>
                  </a:ext>
                </a:extLst>
              </a:tr>
              <a:tr h="351090">
                <a:tc rowSpan="10"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Support Profile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Number of People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How many people do you usually require to carry out support? 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endParaRPr lang="en-NZ" sz="8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Answer Values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437831154"/>
                  </a:ext>
                </a:extLst>
              </a:tr>
              <a:tr h="35210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Expressing myself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These events occur []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endParaRPr lang="en-NZ" sz="8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Answer Values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409190578"/>
                  </a:ext>
                </a:extLst>
              </a:tr>
              <a:tr h="35210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Expressing myself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 may require [] to support me to be safe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Supporting me to be safe requires [ ] at the times I'm most likely to experience this risk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Question Wording and Answer Values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935531362"/>
                  </a:ext>
                </a:extLst>
              </a:tr>
              <a:tr h="35109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Acute medical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 can experience acute medical events (eg. seizure, aspiration risk etc.) at least []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 can experience acute risks of physical harm at least []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Question Wording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440895022"/>
                  </a:ext>
                </a:extLst>
              </a:tr>
              <a:tr h="35109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Acute medical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These events occur []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endParaRPr lang="en-NZ" sz="8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Answer Values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365495339"/>
                  </a:ext>
                </a:extLst>
              </a:tr>
              <a:tr h="35109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Acute medical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 may require [] to support me to be safe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Supporting me to be safe requires [ ] at the times I'm most likely to experience this risk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Question Wording and Answer Values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548482775"/>
                  </a:ext>
                </a:extLst>
              </a:tr>
              <a:tr h="35109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Exploring my environment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This might occur []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endParaRPr lang="en-NZ" sz="8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Answer Values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08581905"/>
                  </a:ext>
                </a:extLst>
              </a:tr>
              <a:tr h="35109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Exploring my environment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 may require [] to support me to be safe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Supporting me to be safe requires [ ] at the times I'm most likely to experience this risk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Question Wording and Answer Values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08084780"/>
                  </a:ext>
                </a:extLst>
              </a:tr>
              <a:tr h="351090">
                <a:tc vMerge="1"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endParaRPr lang="en-NZ" sz="7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Managing boundaries with others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This might occur []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endParaRPr lang="en-NZ" sz="8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6000" marR="0" lvl="0" indent="0" algn="l" defTabSz="74295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Answer Values</a:t>
                      </a:r>
                    </a:p>
                    <a:p>
                      <a:pPr marL="36000" algn="l" fontAlgn="ctr">
                        <a:buNone/>
                      </a:pPr>
                      <a:endParaRPr lang="en-NZ" sz="8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472235866"/>
                  </a:ext>
                </a:extLst>
              </a:tr>
              <a:tr h="351090">
                <a:tc vMerge="1"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endParaRPr lang="en-NZ" sz="7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6000" marR="0" lvl="0" indent="0" algn="l" defTabSz="74295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Managing boundaries with others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 may require [] to support me to be safe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Supporting me to be safe requires [ ] at the times I'm most likely to experience this risk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Question Wording and Answer Values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849871616"/>
                  </a:ext>
                </a:extLst>
              </a:tr>
            </a:tbl>
          </a:graphicData>
        </a:graphic>
      </p:graphicFrame>
      <p:sp>
        <p:nvSpPr>
          <p:cNvPr id="4" name="Title 1">
            <a:extLst>
              <a:ext uri="{FF2B5EF4-FFF2-40B4-BE49-F238E27FC236}">
                <a16:creationId xmlns:a16="http://schemas.microsoft.com/office/drawing/2014/main" id="{DBA90826-34AC-FECA-AF98-487B271D36C9}"/>
              </a:ext>
            </a:extLst>
          </p:cNvPr>
          <p:cNvSpPr txBox="1">
            <a:spLocks/>
          </p:cNvSpPr>
          <p:nvPr/>
        </p:nvSpPr>
        <p:spPr>
          <a:xfrm>
            <a:off x="489368" y="783039"/>
            <a:ext cx="5225631" cy="488151"/>
          </a:xfrm>
          <a:prstGeom prst="rect">
            <a:avLst/>
          </a:prstGeom>
          <a:solidFill>
            <a:schemeClr val="bg1"/>
          </a:solidFill>
        </p:spPr>
        <p:txBody>
          <a:bodyPr lIns="53068" tIns="26534" rIns="53068" bIns="26534" anchor="ctr"/>
          <a:lstStyle>
            <a:lvl1pPr algn="l" defTabSz="466549" rtl="0" eaLnBrk="1" latinLnBrk="0" hangingPunct="1">
              <a:spcBef>
                <a:spcPct val="0"/>
              </a:spcBef>
              <a:buNone/>
              <a:tabLst>
                <a:tab pos="1737410" algn="l"/>
              </a:tabLst>
              <a:defRPr sz="2245" b="1" i="0" kern="1200">
                <a:solidFill>
                  <a:schemeClr val="accent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r>
              <a:rPr lang="en-NZ" sz="1625">
                <a:solidFill>
                  <a:srgbClr val="5C9A42"/>
                </a:solidFill>
                <a:ea typeface="Verdana"/>
              </a:rPr>
              <a:t>Updated Questions – Adulthood</a:t>
            </a:r>
          </a:p>
        </p:txBody>
      </p:sp>
    </p:spTree>
    <p:extLst>
      <p:ext uri="{BB962C8B-B14F-4D97-AF65-F5344CB8AC3E}">
        <p14:creationId xmlns:p14="http://schemas.microsoft.com/office/powerpoint/2010/main" val="14390295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B640D4-F38B-72FD-CF05-DD739F8E9A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473A4752-51D9-2638-B747-BA96DC3EE323}"/>
              </a:ext>
            </a:extLst>
          </p:cNvPr>
          <p:cNvSpPr txBox="1">
            <a:spLocks/>
          </p:cNvSpPr>
          <p:nvPr/>
        </p:nvSpPr>
        <p:spPr>
          <a:xfrm>
            <a:off x="3035227" y="236800"/>
            <a:ext cx="3511494" cy="488151"/>
          </a:xfrm>
          <a:prstGeom prst="rect">
            <a:avLst/>
          </a:prstGeom>
          <a:solidFill>
            <a:schemeClr val="bg1"/>
          </a:solidFill>
        </p:spPr>
        <p:txBody>
          <a:bodyPr lIns="53068" tIns="26534" rIns="53068" bIns="26534" anchor="ctr"/>
          <a:lstStyle>
            <a:lvl1pPr algn="l" defTabSz="466549" rtl="0" eaLnBrk="1" latinLnBrk="0" hangingPunct="1">
              <a:spcBef>
                <a:spcPct val="0"/>
              </a:spcBef>
              <a:buNone/>
              <a:tabLst>
                <a:tab pos="1737410" algn="l"/>
              </a:tabLst>
              <a:defRPr sz="2245" b="1" i="0" kern="1200">
                <a:solidFill>
                  <a:schemeClr val="accent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algn="ctr">
              <a:defRPr/>
            </a:pPr>
            <a:r>
              <a:rPr lang="en-NZ" sz="1950">
                <a:solidFill>
                  <a:srgbClr val="5C9A42"/>
                </a:solidFill>
                <a:ea typeface="Verdana"/>
              </a:rPr>
              <a:t>Web App Release 4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DCE96ED0-0E3C-62F3-6F9C-986050F2297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0448"/>
          <a:stretch>
            <a:fillRect/>
          </a:stretch>
        </p:blipFill>
        <p:spPr>
          <a:xfrm>
            <a:off x="7811347" y="129724"/>
            <a:ext cx="1832781" cy="54848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059DA893-8C8F-6B0F-CD45-6EE9034B3E2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83060"/>
          <a:stretch>
            <a:fillRect/>
          </a:stretch>
        </p:blipFill>
        <p:spPr>
          <a:xfrm>
            <a:off x="261872" y="155287"/>
            <a:ext cx="1554447" cy="536908"/>
          </a:xfrm>
          <a:prstGeom prst="rect">
            <a:avLst/>
          </a:prstGeom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6FFF884-7829-D7D7-915F-763C1856B1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6508994"/>
              </p:ext>
            </p:extLst>
          </p:nvPr>
        </p:nvGraphicFramePr>
        <p:xfrm>
          <a:off x="408142" y="1380926"/>
          <a:ext cx="8916833" cy="4874718"/>
        </p:xfrm>
        <a:graphic>
          <a:graphicData uri="http://schemas.openxmlformats.org/drawingml/2006/table">
            <a:tbl>
              <a:tblPr/>
              <a:tblGrid>
                <a:gridCol w="890306">
                  <a:extLst>
                    <a:ext uri="{9D8B030D-6E8A-4147-A177-3AD203B41FA5}">
                      <a16:colId xmlns:a16="http://schemas.microsoft.com/office/drawing/2014/main" val="2856938574"/>
                    </a:ext>
                  </a:extLst>
                </a:gridCol>
                <a:gridCol w="1320927">
                  <a:extLst>
                    <a:ext uri="{9D8B030D-6E8A-4147-A177-3AD203B41FA5}">
                      <a16:colId xmlns:a16="http://schemas.microsoft.com/office/drawing/2014/main" val="3135663817"/>
                    </a:ext>
                  </a:extLst>
                </a:gridCol>
                <a:gridCol w="2739090">
                  <a:extLst>
                    <a:ext uri="{9D8B030D-6E8A-4147-A177-3AD203B41FA5}">
                      <a16:colId xmlns:a16="http://schemas.microsoft.com/office/drawing/2014/main" val="535799136"/>
                    </a:ext>
                  </a:extLst>
                </a:gridCol>
                <a:gridCol w="2796792">
                  <a:extLst>
                    <a:ext uri="{9D8B030D-6E8A-4147-A177-3AD203B41FA5}">
                      <a16:colId xmlns:a16="http://schemas.microsoft.com/office/drawing/2014/main" val="3834449803"/>
                    </a:ext>
                  </a:extLst>
                </a:gridCol>
                <a:gridCol w="1169718">
                  <a:extLst>
                    <a:ext uri="{9D8B030D-6E8A-4147-A177-3AD203B41FA5}">
                      <a16:colId xmlns:a16="http://schemas.microsoft.com/office/drawing/2014/main" val="1908968677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pPr marL="35560" algn="l" fontAlgn="ctr">
                        <a:buNone/>
                      </a:pPr>
                      <a:r>
                        <a:rPr lang="en-NZ" sz="800" b="1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Question Type</a:t>
                      </a:r>
                      <a:endParaRPr lang="en-NZ" sz="800" b="1" i="0" u="none" strike="noStrike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11" marR="711" marT="711" marB="0" anchor="ctr">
                    <a:solidFill>
                      <a:srgbClr val="5C9A42"/>
                    </a:solidFill>
                  </a:tcPr>
                </a:tc>
                <a:tc>
                  <a:txBody>
                    <a:bodyPr/>
                    <a:lstStyle/>
                    <a:p>
                      <a:pPr marL="35560" algn="l" fontAlgn="ctr">
                        <a:buNone/>
                      </a:pPr>
                      <a:r>
                        <a:rPr lang="en-NZ" sz="800" b="1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Category</a:t>
                      </a:r>
                      <a:endParaRPr lang="en-NZ" sz="800" b="1" i="0" u="none" strike="noStrike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11" marR="711" marT="711" marB="0" anchor="ctr">
                    <a:solidFill>
                      <a:srgbClr val="5C9A42"/>
                    </a:solidFill>
                  </a:tcPr>
                </a:tc>
                <a:tc>
                  <a:txBody>
                    <a:bodyPr/>
                    <a:lstStyle/>
                    <a:p>
                      <a:pPr marL="35560" algn="l" fontAlgn="ctr">
                        <a:buNone/>
                      </a:pPr>
                      <a:r>
                        <a:rPr lang="en-NZ" sz="800" b="1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Current Question</a:t>
                      </a:r>
                      <a:endParaRPr lang="en-NZ" sz="800" b="1" i="0" u="none" strike="noStrike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11" marR="711" marT="711" marB="0" anchor="ctr">
                    <a:solidFill>
                      <a:srgbClr val="5C9A42"/>
                    </a:solidFill>
                  </a:tcPr>
                </a:tc>
                <a:tc>
                  <a:txBody>
                    <a:bodyPr/>
                    <a:lstStyle/>
                    <a:p>
                      <a:pPr marL="35560" algn="l" defTabSz="742950" rtl="0" eaLnBrk="1" fontAlgn="ctr" latinLnBrk="0" hangingPunct="1">
                        <a:buNone/>
                      </a:pPr>
                      <a:r>
                        <a:rPr lang="en-NZ" sz="800" b="1" u="none" strike="noStrike" kern="120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Updated Question</a:t>
                      </a:r>
                    </a:p>
                  </a:txBody>
                  <a:tcPr marL="711" marR="711" marT="711" marB="0" anchor="ctr">
                    <a:solidFill>
                      <a:srgbClr val="5C9A42"/>
                    </a:solidFill>
                  </a:tcPr>
                </a:tc>
                <a:tc>
                  <a:txBody>
                    <a:bodyPr/>
                    <a:lstStyle/>
                    <a:p>
                      <a:pPr marL="35560" algn="l" defTabSz="742950" rtl="0" eaLnBrk="1" fontAlgn="ctr" latinLnBrk="0" hangingPunct="1">
                        <a:buNone/>
                      </a:pPr>
                      <a:r>
                        <a:rPr lang="en-US" sz="800" b="1" u="none" strike="noStrike" kern="120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Updates</a:t>
                      </a:r>
                    </a:p>
                  </a:txBody>
                  <a:tcPr marL="711" marR="711" marT="711" marB="0" anchor="ctr">
                    <a:solidFill>
                      <a:srgbClr val="5C9A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1519750"/>
                  </a:ext>
                </a:extLst>
              </a:tr>
              <a:tr h="354840">
                <a:tc rowSpan="3">
                  <a:txBody>
                    <a:bodyPr/>
                    <a:lstStyle/>
                    <a:p>
                      <a:pPr marL="35560" algn="l" fontAlgn="ctr">
                        <a:buNone/>
                      </a:pPr>
                      <a:r>
                        <a:rPr lang="en-NZ" sz="800" u="none" strike="noStrike">
                          <a:effectLst/>
                        </a:rPr>
                        <a:t>Reflection</a:t>
                      </a:r>
                    </a:p>
                  </a:txBody>
                  <a:tcPr marL="6350" marR="6350" marT="6350" marB="0" anchor="ctr">
                    <a:solidFill>
                      <a:srgbClr val="F1F8EE"/>
                    </a:solidFill>
                  </a:tcPr>
                </a:tc>
                <a:tc>
                  <a:txBody>
                    <a:bodyPr/>
                    <a:lstStyle/>
                    <a:p>
                      <a:pPr marL="3556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Developing and expressing my identity</a:t>
                      </a:r>
                    </a:p>
                  </a:txBody>
                  <a:tcPr marL="6350" marR="6350" marT="6350" marB="0" anchor="ctr">
                    <a:solidFill>
                      <a:srgbClr val="F1F8EE"/>
                    </a:solidFill>
                  </a:tcPr>
                </a:tc>
                <a:tc>
                  <a:txBody>
                    <a:bodyPr/>
                    <a:lstStyle/>
                    <a:p>
                      <a:pPr marL="3556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 am [] developing and pursuing my interests, in ways which can create opportunities to build on them and be valued</a:t>
                      </a:r>
                    </a:p>
                  </a:txBody>
                  <a:tcPr marL="6350" marR="6350" marT="6350" marB="0" anchor="ctr">
                    <a:solidFill>
                      <a:srgbClr val="F1F8EE"/>
                    </a:solidFill>
                  </a:tcPr>
                </a:tc>
                <a:tc>
                  <a:txBody>
                    <a:bodyPr/>
                    <a:lstStyle/>
                    <a:p>
                      <a:pPr marL="3556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 am [ ] developing and pursuing my interests, in ways which create opportunities to build on them</a:t>
                      </a:r>
                    </a:p>
                  </a:txBody>
                  <a:tcPr marL="6350" marR="6350" marT="6350" marB="0" anchor="ctr">
                    <a:solidFill>
                      <a:srgbClr val="F1F8EE"/>
                    </a:solidFill>
                  </a:tcPr>
                </a:tc>
                <a:tc>
                  <a:txBody>
                    <a:bodyPr/>
                    <a:lstStyle/>
                    <a:p>
                      <a:pPr marL="3556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Question Wording</a:t>
                      </a:r>
                    </a:p>
                  </a:txBody>
                  <a:tcPr marL="6350" marR="6350" marT="6350" marB="0" anchor="ctr">
                    <a:solidFill>
                      <a:srgbClr val="F1F8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1197879"/>
                  </a:ext>
                </a:extLst>
              </a:tr>
              <a:tr h="35484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6350" marR="6350" marT="6350" marB="0" anchor="ctr">
                    <a:solidFill>
                      <a:srgbClr val="F1F8EE"/>
                    </a:solidFill>
                  </a:tcPr>
                </a:tc>
                <a:tc>
                  <a:txBody>
                    <a:bodyPr/>
                    <a:lstStyle/>
                    <a:p>
                      <a:pPr marL="3556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Preparing me to have a wide range of options </a:t>
                      </a:r>
                    </a:p>
                  </a:txBody>
                  <a:tcPr marL="6350" marR="6350" marT="6350" marB="0" anchor="ctr">
                    <a:solidFill>
                      <a:srgbClr val="F1F8EE"/>
                    </a:solidFill>
                  </a:tcPr>
                </a:tc>
                <a:tc>
                  <a:txBody>
                    <a:bodyPr/>
                    <a:lstStyle/>
                    <a:p>
                      <a:pPr marL="3556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The  way I express my emotions [ ] is in a way that is safe for me and for others</a:t>
                      </a:r>
                    </a:p>
                  </a:txBody>
                  <a:tcPr marL="6350" marR="6350" marT="6350" marB="0" anchor="ctr">
                    <a:solidFill>
                      <a:srgbClr val="F1F8EE"/>
                    </a:solidFill>
                  </a:tcPr>
                </a:tc>
                <a:tc>
                  <a:txBody>
                    <a:bodyPr/>
                    <a:lstStyle/>
                    <a:p>
                      <a:pPr marL="3556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The  way I express my emotions [] is in a way that is time consuming or intensive to manage</a:t>
                      </a:r>
                    </a:p>
                  </a:txBody>
                  <a:tcPr marL="6350" marR="6350" marT="6350" marB="0" anchor="ctr">
                    <a:solidFill>
                      <a:srgbClr val="F1F8EE"/>
                    </a:solidFill>
                  </a:tcPr>
                </a:tc>
                <a:tc>
                  <a:txBody>
                    <a:bodyPr/>
                    <a:lstStyle/>
                    <a:p>
                      <a:pPr marL="3556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Question Wording</a:t>
                      </a:r>
                    </a:p>
                  </a:txBody>
                  <a:tcPr marL="6350" marR="6350" marT="6350" marB="0" anchor="ctr">
                    <a:solidFill>
                      <a:srgbClr val="F1F8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7732941"/>
                  </a:ext>
                </a:extLst>
              </a:tr>
              <a:tr h="43663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6350" marR="6350" marT="6350" marB="0" anchor="ctr">
                    <a:solidFill>
                      <a:srgbClr val="F1F8EE"/>
                    </a:solidFill>
                  </a:tcPr>
                </a:tc>
                <a:tc>
                  <a:txBody>
                    <a:bodyPr/>
                    <a:lstStyle/>
                    <a:p>
                      <a:pPr marL="3556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Creating sustainable expectations of care for the future</a:t>
                      </a:r>
                    </a:p>
                  </a:txBody>
                  <a:tcPr marL="6350" marR="6350" marT="6350" marB="0" anchor="ctr">
                    <a:solidFill>
                      <a:srgbClr val="F1F8EE"/>
                    </a:solidFill>
                  </a:tcPr>
                </a:tc>
                <a:tc>
                  <a:txBody>
                    <a:bodyPr/>
                    <a:lstStyle/>
                    <a:p>
                      <a:pPr marL="3556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There are people in my life who [ ] are available to provide the level of support I require to achieve the things that are important to me</a:t>
                      </a:r>
                    </a:p>
                  </a:txBody>
                  <a:tcPr marL="6350" marR="6350" marT="6350" marB="0" anchor="ctr">
                    <a:solidFill>
                      <a:srgbClr val="F1F8EE"/>
                    </a:solidFill>
                  </a:tcPr>
                </a:tc>
                <a:tc>
                  <a:txBody>
                    <a:bodyPr/>
                    <a:lstStyle/>
                    <a:p>
                      <a:pPr marL="3556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There are people in my life who [] are available to provide the level of practical support I require to achieve the things that are important to me.</a:t>
                      </a:r>
                    </a:p>
                  </a:txBody>
                  <a:tcPr marL="6350" marR="6350" marT="6350" marB="0" anchor="ctr">
                    <a:solidFill>
                      <a:srgbClr val="F1F8EE"/>
                    </a:solidFill>
                  </a:tcPr>
                </a:tc>
                <a:tc>
                  <a:txBody>
                    <a:bodyPr/>
                    <a:lstStyle/>
                    <a:p>
                      <a:pPr marL="3556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Question Wording</a:t>
                      </a:r>
                    </a:p>
                  </a:txBody>
                  <a:tcPr marL="6350" marR="6350" marT="6350" marB="0" anchor="ctr">
                    <a:solidFill>
                      <a:srgbClr val="F1F8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6451759"/>
                  </a:ext>
                </a:extLst>
              </a:tr>
              <a:tr h="354840">
                <a:tc rowSpan="10">
                  <a:txBody>
                    <a:bodyPr/>
                    <a:lstStyle/>
                    <a:p>
                      <a:pPr marL="3556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Support Profile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556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Number of People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556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How many people do you usually require to carry out support? 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endParaRPr lang="en-NZ" sz="8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556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Answer Values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437831154"/>
                  </a:ext>
                </a:extLst>
              </a:tr>
              <a:tr h="35484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556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Expressing myself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556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These events occur []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endParaRPr lang="en-NZ" sz="8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556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Answer Values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409190578"/>
                  </a:ext>
                </a:extLst>
              </a:tr>
              <a:tr h="35484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556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Expressing myself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556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 may require [] to support me to be safe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556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Supporting me to be safe requires [ ] at the times I'm most likely to experience this risk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556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Question Wording and Answer Values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935531362"/>
                  </a:ext>
                </a:extLst>
              </a:tr>
              <a:tr h="35484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556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Acute medical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556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 can experience acute medical events (eg. seizure, aspiration risk etc.) at least []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556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 can experience acute risks of physical harm at least []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556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Question Wording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440895022"/>
                  </a:ext>
                </a:extLst>
              </a:tr>
              <a:tr h="35484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556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Acute medical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556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These events occur []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endParaRPr lang="en-NZ" sz="8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556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Answer Values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365495339"/>
                  </a:ext>
                </a:extLst>
              </a:tr>
              <a:tr h="35484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556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Acute medical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556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 may require [] to support me to be safe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556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Supporting me to be safe requires [ ] at the times I'm most likely to experience this risk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556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Question Wording and Answer Values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548482775"/>
                  </a:ext>
                </a:extLst>
              </a:tr>
              <a:tr h="35484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556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Exploring my environment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556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This might occur []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endParaRPr lang="en-NZ" sz="8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556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Answer Values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08581905"/>
                  </a:ext>
                </a:extLst>
              </a:tr>
              <a:tr h="35484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556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Exploring my environment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556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 may require [] to support me to be safe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556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Supporting me to be safe requires [ ] at the times I'm most likely to experience this risk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556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Question Wording and Answer Values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08084780"/>
                  </a:ext>
                </a:extLst>
              </a:tr>
              <a:tr h="354840">
                <a:tc vMerge="1"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endParaRPr lang="en-NZ" sz="7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556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Managing boundaries with others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556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This might occur []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endParaRPr lang="en-NZ" sz="8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5560" marR="0" lvl="0" indent="0" algn="l" defTabSz="74295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Answer Values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917551176"/>
                  </a:ext>
                </a:extLst>
              </a:tr>
              <a:tr h="354840">
                <a:tc vMerge="1"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endParaRPr lang="en-NZ" sz="7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5560" marR="0" lvl="0" indent="0" algn="l" defTabSz="74295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Managing boundaries with others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556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 may require [] to support me to be safe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556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Supporting me to be safe requires [ ] at the times I'm most likely to experience this risk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556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Question Wording and Answer Values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73956532"/>
                  </a:ext>
                </a:extLst>
              </a:tr>
            </a:tbl>
          </a:graphicData>
        </a:graphic>
      </p:graphicFrame>
      <p:sp>
        <p:nvSpPr>
          <p:cNvPr id="4" name="Title 1">
            <a:extLst>
              <a:ext uri="{FF2B5EF4-FFF2-40B4-BE49-F238E27FC236}">
                <a16:creationId xmlns:a16="http://schemas.microsoft.com/office/drawing/2014/main" id="{BCD9C39D-E7C7-8EBD-AFB0-C2A1BD979095}"/>
              </a:ext>
            </a:extLst>
          </p:cNvPr>
          <p:cNvSpPr txBox="1">
            <a:spLocks/>
          </p:cNvSpPr>
          <p:nvPr/>
        </p:nvSpPr>
        <p:spPr>
          <a:xfrm>
            <a:off x="489368" y="783039"/>
            <a:ext cx="5225631" cy="488151"/>
          </a:xfrm>
          <a:prstGeom prst="rect">
            <a:avLst/>
          </a:prstGeom>
          <a:solidFill>
            <a:schemeClr val="bg1"/>
          </a:solidFill>
        </p:spPr>
        <p:txBody>
          <a:bodyPr lIns="53068" tIns="26534" rIns="53068" bIns="26534" anchor="ctr"/>
          <a:lstStyle>
            <a:lvl1pPr algn="l" defTabSz="466549" rtl="0" eaLnBrk="1" latinLnBrk="0" hangingPunct="1">
              <a:spcBef>
                <a:spcPct val="0"/>
              </a:spcBef>
              <a:buNone/>
              <a:tabLst>
                <a:tab pos="1737410" algn="l"/>
              </a:tabLst>
              <a:defRPr sz="2245" b="1" i="0" kern="1200">
                <a:solidFill>
                  <a:schemeClr val="accent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r>
              <a:rPr lang="en-NZ" sz="1625">
                <a:solidFill>
                  <a:srgbClr val="5C9A42"/>
                </a:solidFill>
                <a:ea typeface="Verdana"/>
              </a:rPr>
              <a:t>Updated Questions – Highschool to Leaving School</a:t>
            </a:r>
          </a:p>
        </p:txBody>
      </p:sp>
    </p:spTree>
    <p:extLst>
      <p:ext uri="{BB962C8B-B14F-4D97-AF65-F5344CB8AC3E}">
        <p14:creationId xmlns:p14="http://schemas.microsoft.com/office/powerpoint/2010/main" val="22824059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BFCF4-4D12-FBBF-2C6A-56A7524AAB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F1EEF3B8-9C89-B9E8-E6C7-43CCE3A539BB}"/>
              </a:ext>
            </a:extLst>
          </p:cNvPr>
          <p:cNvSpPr txBox="1">
            <a:spLocks/>
          </p:cNvSpPr>
          <p:nvPr/>
        </p:nvSpPr>
        <p:spPr>
          <a:xfrm>
            <a:off x="3035227" y="236800"/>
            <a:ext cx="3511494" cy="488151"/>
          </a:xfrm>
          <a:prstGeom prst="rect">
            <a:avLst/>
          </a:prstGeom>
          <a:solidFill>
            <a:schemeClr val="bg1"/>
          </a:solidFill>
        </p:spPr>
        <p:txBody>
          <a:bodyPr lIns="53068" tIns="26534" rIns="53068" bIns="26534" anchor="ctr"/>
          <a:lstStyle>
            <a:lvl1pPr algn="l" defTabSz="466549" rtl="0" eaLnBrk="1" latinLnBrk="0" hangingPunct="1">
              <a:spcBef>
                <a:spcPct val="0"/>
              </a:spcBef>
              <a:buNone/>
              <a:tabLst>
                <a:tab pos="1737410" algn="l"/>
              </a:tabLst>
              <a:defRPr sz="2245" b="1" i="0" kern="1200">
                <a:solidFill>
                  <a:schemeClr val="accent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algn="ctr">
              <a:defRPr/>
            </a:pPr>
            <a:r>
              <a:rPr lang="en-NZ" sz="1950">
                <a:solidFill>
                  <a:srgbClr val="5C9A42"/>
                </a:solidFill>
                <a:ea typeface="Verdana"/>
              </a:rPr>
              <a:t>Web App Release 4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FC25FFA2-8CAC-8386-61C1-81B6A3536B4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0448"/>
          <a:stretch>
            <a:fillRect/>
          </a:stretch>
        </p:blipFill>
        <p:spPr>
          <a:xfrm>
            <a:off x="7811347" y="129724"/>
            <a:ext cx="1832781" cy="54848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0A6B6C2E-1DED-1535-146F-730768B4799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83060"/>
          <a:stretch>
            <a:fillRect/>
          </a:stretch>
        </p:blipFill>
        <p:spPr>
          <a:xfrm>
            <a:off x="261872" y="155287"/>
            <a:ext cx="1554447" cy="536908"/>
          </a:xfrm>
          <a:prstGeom prst="rect">
            <a:avLst/>
          </a:prstGeom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2D42432-FDDC-D406-56A0-A5692370D6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6695006"/>
              </p:ext>
            </p:extLst>
          </p:nvPr>
        </p:nvGraphicFramePr>
        <p:xfrm>
          <a:off x="408142" y="1380926"/>
          <a:ext cx="8916833" cy="5029370"/>
        </p:xfrm>
        <a:graphic>
          <a:graphicData uri="http://schemas.openxmlformats.org/drawingml/2006/table">
            <a:tbl>
              <a:tblPr/>
              <a:tblGrid>
                <a:gridCol w="890306">
                  <a:extLst>
                    <a:ext uri="{9D8B030D-6E8A-4147-A177-3AD203B41FA5}">
                      <a16:colId xmlns:a16="http://schemas.microsoft.com/office/drawing/2014/main" val="2856938574"/>
                    </a:ext>
                  </a:extLst>
                </a:gridCol>
                <a:gridCol w="1320927">
                  <a:extLst>
                    <a:ext uri="{9D8B030D-6E8A-4147-A177-3AD203B41FA5}">
                      <a16:colId xmlns:a16="http://schemas.microsoft.com/office/drawing/2014/main" val="3135663817"/>
                    </a:ext>
                  </a:extLst>
                </a:gridCol>
                <a:gridCol w="2739090">
                  <a:extLst>
                    <a:ext uri="{9D8B030D-6E8A-4147-A177-3AD203B41FA5}">
                      <a16:colId xmlns:a16="http://schemas.microsoft.com/office/drawing/2014/main" val="535799136"/>
                    </a:ext>
                  </a:extLst>
                </a:gridCol>
                <a:gridCol w="2796792">
                  <a:extLst>
                    <a:ext uri="{9D8B030D-6E8A-4147-A177-3AD203B41FA5}">
                      <a16:colId xmlns:a16="http://schemas.microsoft.com/office/drawing/2014/main" val="3834449803"/>
                    </a:ext>
                  </a:extLst>
                </a:gridCol>
                <a:gridCol w="1169718">
                  <a:extLst>
                    <a:ext uri="{9D8B030D-6E8A-4147-A177-3AD203B41FA5}">
                      <a16:colId xmlns:a16="http://schemas.microsoft.com/office/drawing/2014/main" val="1908968677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1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Question Type</a:t>
                      </a:r>
                      <a:endParaRPr lang="en-NZ" sz="800" b="1" i="0" u="none" strike="noStrike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11" marR="711" marT="711" marB="0" anchor="ctr">
                    <a:solidFill>
                      <a:srgbClr val="5C9A42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1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Category</a:t>
                      </a:r>
                      <a:endParaRPr lang="en-NZ" sz="800" b="1" i="0" u="none" strike="noStrike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11" marR="711" marT="711" marB="0" anchor="ctr">
                    <a:solidFill>
                      <a:srgbClr val="5C9A42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1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Current Question</a:t>
                      </a:r>
                      <a:endParaRPr lang="en-NZ" sz="800" b="1" i="0" u="none" strike="noStrike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11" marR="711" marT="711" marB="0" anchor="ctr">
                    <a:solidFill>
                      <a:srgbClr val="5C9A42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l" defTabSz="742950" rtl="0" eaLnBrk="1" fontAlgn="ctr" latinLnBrk="0" hangingPunct="1">
                        <a:buNone/>
                      </a:pPr>
                      <a:r>
                        <a:rPr lang="en-NZ" sz="800" b="1" u="none" strike="noStrike" kern="120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Updated Question</a:t>
                      </a:r>
                    </a:p>
                  </a:txBody>
                  <a:tcPr marL="711" marR="711" marT="711" marB="0" anchor="ctr">
                    <a:solidFill>
                      <a:srgbClr val="5C9A42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l" defTabSz="742950" rtl="0" eaLnBrk="1" fontAlgn="ctr" latinLnBrk="0" hangingPunct="1">
                        <a:buNone/>
                      </a:pPr>
                      <a:r>
                        <a:rPr lang="en-US" sz="800" b="1" u="none" strike="noStrike" kern="120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Updates</a:t>
                      </a:r>
                    </a:p>
                  </a:txBody>
                  <a:tcPr marL="711" marR="711" marT="711" marB="0" anchor="ctr">
                    <a:solidFill>
                      <a:srgbClr val="5C9A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1519750"/>
                  </a:ext>
                </a:extLst>
              </a:tr>
              <a:tr h="582010">
                <a:tc rowSpan="3"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u="none" strike="noStrike">
                          <a:effectLst/>
                        </a:rPr>
                        <a:t>Reflection</a:t>
                      </a:r>
                    </a:p>
                  </a:txBody>
                  <a:tcPr marL="6350" marR="6350" marT="6350" marB="0" anchor="ctr">
                    <a:solidFill>
                      <a:srgbClr val="F1F8EE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Developing and expressing my identity</a:t>
                      </a:r>
                    </a:p>
                  </a:txBody>
                  <a:tcPr marL="6350" marR="6350" marT="6350" marB="0" anchor="ctr">
                    <a:solidFill>
                      <a:srgbClr val="F1F8EE"/>
                    </a:solidFill>
                  </a:tcPr>
                </a:tc>
                <a:tc>
                  <a:txBody>
                    <a:bodyPr/>
                    <a:lstStyle/>
                    <a:p>
                      <a:pPr marL="3556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 am [] developing and pursuing my interests, in ways which can create opportunities to build on them and be valued</a:t>
                      </a:r>
                    </a:p>
                  </a:txBody>
                  <a:tcPr marL="6350" marR="6350" marT="6350" marB="0" anchor="ctr">
                    <a:solidFill>
                      <a:srgbClr val="F1F8EE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 am [ ] developing and pursuing my interests, in ways which create opportunities to build on them</a:t>
                      </a:r>
                    </a:p>
                  </a:txBody>
                  <a:tcPr marL="6350" marR="6350" marT="6350" marB="0" anchor="ctr">
                    <a:solidFill>
                      <a:srgbClr val="F1F8EE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Question Wording</a:t>
                      </a:r>
                    </a:p>
                  </a:txBody>
                  <a:tcPr marL="6350" marR="6350" marT="6350" marB="0" anchor="ctr">
                    <a:solidFill>
                      <a:srgbClr val="F1F8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1197879"/>
                  </a:ext>
                </a:extLst>
              </a:tr>
              <a:tr h="58201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6350" marR="6350" marT="6350" marB="0" anchor="ctr">
                    <a:solidFill>
                      <a:srgbClr val="F1F8EE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Preparing me to have a wide range of options </a:t>
                      </a:r>
                    </a:p>
                  </a:txBody>
                  <a:tcPr marL="6350" marR="6350" marT="6350" marB="0" anchor="ctr">
                    <a:solidFill>
                      <a:srgbClr val="F1F8EE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Our child [] expresses their emotions in a way that is safe for them and for others</a:t>
                      </a:r>
                    </a:p>
                  </a:txBody>
                  <a:tcPr marL="6350" marR="6350" marT="6350" marB="0" anchor="ctr">
                    <a:solidFill>
                      <a:srgbClr val="F1F8EE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Our child [] expresses their emotions in a way that is time consuming or intensive to manage</a:t>
                      </a:r>
                    </a:p>
                  </a:txBody>
                  <a:tcPr marL="6350" marR="6350" marT="6350" marB="0" anchor="ctr">
                    <a:solidFill>
                      <a:srgbClr val="F1F8EE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Question Wording</a:t>
                      </a:r>
                    </a:p>
                  </a:txBody>
                  <a:tcPr marL="6350" marR="6350" marT="6350" marB="0" anchor="ctr">
                    <a:solidFill>
                      <a:srgbClr val="F1F8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7732941"/>
                  </a:ext>
                </a:extLst>
              </a:tr>
              <a:tr h="58201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6350" marR="6350" marT="6350" marB="0" anchor="ctr">
                    <a:solidFill>
                      <a:srgbClr val="F1F8EE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Creating sustainable expectations of care for the future</a:t>
                      </a:r>
                    </a:p>
                  </a:txBody>
                  <a:tcPr marL="6350" marR="6350" marT="6350" marB="0" anchor="ctr">
                    <a:solidFill>
                      <a:srgbClr val="F1F8EE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Family and friends are [] available to support our child and us</a:t>
                      </a:r>
                    </a:p>
                  </a:txBody>
                  <a:tcPr marL="6350" marR="6350" marT="6350" marB="0" anchor="ctr">
                    <a:solidFill>
                      <a:srgbClr val="F1F8EE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Extended family and friends are [ ] available to support our child and us</a:t>
                      </a:r>
                    </a:p>
                  </a:txBody>
                  <a:tcPr marL="6350" marR="6350" marT="6350" marB="0" anchor="ctr">
                    <a:solidFill>
                      <a:srgbClr val="F1F8EE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Question Wording</a:t>
                      </a:r>
                    </a:p>
                  </a:txBody>
                  <a:tcPr marL="6350" marR="6350" marT="6350" marB="0" anchor="ctr">
                    <a:solidFill>
                      <a:srgbClr val="F1F8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6451759"/>
                  </a:ext>
                </a:extLst>
              </a:tr>
              <a:tr h="390664">
                <a:tc rowSpan="8"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Support Profile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Number of People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How many people do you usually require to carry out support? 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endParaRPr lang="en-NZ" sz="8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Answer Values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437831154"/>
                  </a:ext>
                </a:extLst>
              </a:tr>
              <a:tr h="37967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Expressing myself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These events occur []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endParaRPr lang="en-NZ" sz="8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Answer Values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409190578"/>
                  </a:ext>
                </a:extLst>
              </a:tr>
              <a:tr h="39066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Expressing myself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 may require [] to support me to be safe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Supporting me to be safe requires [ ] at the times I'm most likely to experience this risk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Question Wording and Answer Values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935531362"/>
                  </a:ext>
                </a:extLst>
              </a:tr>
              <a:tr h="39066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Acute medical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 can experience acute medical events (eg. seizure, aspiration risk etc.) at least []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 can experience acute risks of physical harm at least []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Question Wording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440895022"/>
                  </a:ext>
                </a:extLst>
              </a:tr>
              <a:tr h="37967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Acute medical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These events occur []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endParaRPr lang="en-NZ" sz="8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Answer Values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365495339"/>
                  </a:ext>
                </a:extLst>
              </a:tr>
              <a:tr h="39066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Acute medical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 may require [] to support me to be safe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Supporting me to be safe requires [ ] at the times I'm most likely to experience this risk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Question Wording and Answer Values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548482775"/>
                  </a:ext>
                </a:extLst>
              </a:tr>
              <a:tr h="39066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Exploring my environment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This might occur []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endParaRPr lang="en-NZ" sz="8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Answer Values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08581905"/>
                  </a:ext>
                </a:extLst>
              </a:tr>
              <a:tr h="39066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Exploring my environment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 may require [] to support me to be safe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Supporting me to be safe requires [ ] at the times I'm most likely to experience this risk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Question Wording and Answer Values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08084780"/>
                  </a:ext>
                </a:extLst>
              </a:tr>
            </a:tbl>
          </a:graphicData>
        </a:graphic>
      </p:graphicFrame>
      <p:sp>
        <p:nvSpPr>
          <p:cNvPr id="4" name="Title 1">
            <a:extLst>
              <a:ext uri="{FF2B5EF4-FFF2-40B4-BE49-F238E27FC236}">
                <a16:creationId xmlns:a16="http://schemas.microsoft.com/office/drawing/2014/main" id="{5D6F4134-11CF-EFEA-1D88-40AEEEB9DC12}"/>
              </a:ext>
            </a:extLst>
          </p:cNvPr>
          <p:cNvSpPr txBox="1">
            <a:spLocks/>
          </p:cNvSpPr>
          <p:nvPr/>
        </p:nvSpPr>
        <p:spPr>
          <a:xfrm>
            <a:off x="489368" y="783039"/>
            <a:ext cx="5225631" cy="488151"/>
          </a:xfrm>
          <a:prstGeom prst="rect">
            <a:avLst/>
          </a:prstGeom>
          <a:solidFill>
            <a:schemeClr val="bg1"/>
          </a:solidFill>
        </p:spPr>
        <p:txBody>
          <a:bodyPr lIns="53068" tIns="26534" rIns="53068" bIns="26534" anchor="ctr"/>
          <a:lstStyle>
            <a:lvl1pPr algn="l" defTabSz="466549" rtl="0" eaLnBrk="1" latinLnBrk="0" hangingPunct="1">
              <a:spcBef>
                <a:spcPct val="0"/>
              </a:spcBef>
              <a:buNone/>
              <a:tabLst>
                <a:tab pos="1737410" algn="l"/>
              </a:tabLst>
              <a:defRPr sz="2245" b="1" i="0" kern="1200">
                <a:solidFill>
                  <a:schemeClr val="accent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r>
              <a:rPr lang="en-NZ" sz="1625">
                <a:solidFill>
                  <a:srgbClr val="5C9A42"/>
                </a:solidFill>
                <a:ea typeface="Verdana"/>
              </a:rPr>
              <a:t>Updated Questions – School to end of intermediate</a:t>
            </a:r>
          </a:p>
        </p:txBody>
      </p:sp>
    </p:spTree>
    <p:extLst>
      <p:ext uri="{BB962C8B-B14F-4D97-AF65-F5344CB8AC3E}">
        <p14:creationId xmlns:p14="http://schemas.microsoft.com/office/powerpoint/2010/main" val="12885087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40F15B-197E-7E3D-A2CB-6AF28A8362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03BA7401-5FB7-23EE-E195-B4B95E2B9D6E}"/>
              </a:ext>
            </a:extLst>
          </p:cNvPr>
          <p:cNvSpPr txBox="1">
            <a:spLocks/>
          </p:cNvSpPr>
          <p:nvPr/>
        </p:nvSpPr>
        <p:spPr>
          <a:xfrm>
            <a:off x="3035227" y="236800"/>
            <a:ext cx="3511494" cy="488151"/>
          </a:xfrm>
          <a:prstGeom prst="rect">
            <a:avLst/>
          </a:prstGeom>
          <a:solidFill>
            <a:schemeClr val="bg1"/>
          </a:solidFill>
        </p:spPr>
        <p:txBody>
          <a:bodyPr lIns="53068" tIns="26534" rIns="53068" bIns="26534" anchor="ctr"/>
          <a:lstStyle>
            <a:lvl1pPr algn="l" defTabSz="466549" rtl="0" eaLnBrk="1" latinLnBrk="0" hangingPunct="1">
              <a:spcBef>
                <a:spcPct val="0"/>
              </a:spcBef>
              <a:buNone/>
              <a:tabLst>
                <a:tab pos="1737410" algn="l"/>
              </a:tabLst>
              <a:defRPr sz="2245" b="1" i="0" kern="1200">
                <a:solidFill>
                  <a:schemeClr val="accent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algn="ctr">
              <a:defRPr/>
            </a:pPr>
            <a:r>
              <a:rPr lang="en-NZ" sz="1950">
                <a:solidFill>
                  <a:srgbClr val="5C9A42"/>
                </a:solidFill>
                <a:ea typeface="Verdana"/>
              </a:rPr>
              <a:t>Web App Release 4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DCCB5EE5-3C55-55D0-0E93-8EA187C9BA3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0448"/>
          <a:stretch>
            <a:fillRect/>
          </a:stretch>
        </p:blipFill>
        <p:spPr>
          <a:xfrm>
            <a:off x="7811347" y="129724"/>
            <a:ext cx="1832781" cy="54848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6652BE25-4A4D-B8D6-9948-2B86FD64F11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83060"/>
          <a:stretch>
            <a:fillRect/>
          </a:stretch>
        </p:blipFill>
        <p:spPr>
          <a:xfrm>
            <a:off x="261872" y="155287"/>
            <a:ext cx="1554447" cy="536908"/>
          </a:xfrm>
          <a:prstGeom prst="rect">
            <a:avLst/>
          </a:prstGeom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A4F2D60-B21D-55B6-062C-159BAB7EE6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0980654"/>
              </p:ext>
            </p:extLst>
          </p:nvPr>
        </p:nvGraphicFramePr>
        <p:xfrm>
          <a:off x="408142" y="1380925"/>
          <a:ext cx="8821583" cy="4814296"/>
        </p:xfrm>
        <a:graphic>
          <a:graphicData uri="http://schemas.openxmlformats.org/drawingml/2006/table">
            <a:tbl>
              <a:tblPr/>
              <a:tblGrid>
                <a:gridCol w="877733">
                  <a:extLst>
                    <a:ext uri="{9D8B030D-6E8A-4147-A177-3AD203B41FA5}">
                      <a16:colId xmlns:a16="http://schemas.microsoft.com/office/drawing/2014/main" val="2856938574"/>
                    </a:ext>
                  </a:extLst>
                </a:gridCol>
                <a:gridCol w="1304925">
                  <a:extLst>
                    <a:ext uri="{9D8B030D-6E8A-4147-A177-3AD203B41FA5}">
                      <a16:colId xmlns:a16="http://schemas.microsoft.com/office/drawing/2014/main" val="3135663817"/>
                    </a:ext>
                  </a:extLst>
                </a:gridCol>
                <a:gridCol w="2752725">
                  <a:extLst>
                    <a:ext uri="{9D8B030D-6E8A-4147-A177-3AD203B41FA5}">
                      <a16:colId xmlns:a16="http://schemas.microsoft.com/office/drawing/2014/main" val="535799136"/>
                    </a:ext>
                  </a:extLst>
                </a:gridCol>
                <a:gridCol w="2728977">
                  <a:extLst>
                    <a:ext uri="{9D8B030D-6E8A-4147-A177-3AD203B41FA5}">
                      <a16:colId xmlns:a16="http://schemas.microsoft.com/office/drawing/2014/main" val="3834449803"/>
                    </a:ext>
                  </a:extLst>
                </a:gridCol>
                <a:gridCol w="1157223">
                  <a:extLst>
                    <a:ext uri="{9D8B030D-6E8A-4147-A177-3AD203B41FA5}">
                      <a16:colId xmlns:a16="http://schemas.microsoft.com/office/drawing/2014/main" val="1908968677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1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Question Type</a:t>
                      </a:r>
                      <a:endParaRPr lang="en-NZ" sz="800" b="1" i="0" u="none" strike="noStrike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11" marR="711" marT="711" marB="0" anchor="ctr">
                    <a:solidFill>
                      <a:srgbClr val="5C9A42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1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Category</a:t>
                      </a:r>
                      <a:endParaRPr lang="en-NZ" sz="800" b="1" i="0" u="none" strike="noStrike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11" marR="711" marT="711" marB="0" anchor="ctr">
                    <a:solidFill>
                      <a:srgbClr val="5C9A42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1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Current Question</a:t>
                      </a:r>
                      <a:endParaRPr lang="en-NZ" sz="800" b="1" i="0" u="none" strike="noStrike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11" marR="711" marT="711" marB="0" anchor="ctr">
                    <a:solidFill>
                      <a:srgbClr val="5C9A42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l" defTabSz="742950" rtl="0" eaLnBrk="1" fontAlgn="ctr" latinLnBrk="0" hangingPunct="1">
                        <a:buNone/>
                      </a:pPr>
                      <a:r>
                        <a:rPr lang="en-NZ" sz="800" b="1" u="none" strike="noStrike" kern="120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Updated Question</a:t>
                      </a:r>
                    </a:p>
                  </a:txBody>
                  <a:tcPr marL="711" marR="711" marT="711" marB="0" anchor="ctr">
                    <a:solidFill>
                      <a:srgbClr val="5C9A42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l" defTabSz="742950" rtl="0" eaLnBrk="1" fontAlgn="ctr" latinLnBrk="0" hangingPunct="1">
                        <a:buNone/>
                      </a:pPr>
                      <a:r>
                        <a:rPr lang="en-US" sz="800" b="1" u="none" strike="noStrike" kern="120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Updates</a:t>
                      </a:r>
                    </a:p>
                  </a:txBody>
                  <a:tcPr marL="711" marR="711" marT="711" marB="0" anchor="ctr">
                    <a:solidFill>
                      <a:srgbClr val="5C9A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1519750"/>
                  </a:ext>
                </a:extLst>
              </a:tr>
              <a:tr h="632055">
                <a:tc rowSpan="2"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Reflection</a:t>
                      </a:r>
                    </a:p>
                  </a:txBody>
                  <a:tcPr marL="6350" marR="6350" marT="6350" marB="0" anchor="ctr">
                    <a:solidFill>
                      <a:srgbClr val="F1F8EE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Preparing me to have a wide range of options </a:t>
                      </a:r>
                    </a:p>
                  </a:txBody>
                  <a:tcPr marL="6350" marR="6350" marT="6350" marB="0" anchor="ctr">
                    <a:solidFill>
                      <a:srgbClr val="F1F8EE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Our child [] expresses their emotions in a way that is safe for them and for others</a:t>
                      </a:r>
                    </a:p>
                  </a:txBody>
                  <a:tcPr marL="6350" marR="6350" marT="6350" marB="0" anchor="ctr">
                    <a:solidFill>
                      <a:srgbClr val="F1F8EE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Our child [] expresses their emotions in a way that is time consuming or intensive to manage</a:t>
                      </a:r>
                    </a:p>
                  </a:txBody>
                  <a:tcPr marL="6350" marR="6350" marT="6350" marB="0" anchor="ctr">
                    <a:solidFill>
                      <a:srgbClr val="F1F8EE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Question Wording</a:t>
                      </a:r>
                    </a:p>
                  </a:txBody>
                  <a:tcPr marL="6350" marR="6350" marT="6350" marB="0" anchor="ctr">
                    <a:solidFill>
                      <a:srgbClr val="F1F8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1197879"/>
                  </a:ext>
                </a:extLst>
              </a:tr>
              <a:tr h="63205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6350" marR="6350" marT="6350" marB="0" anchor="ctr">
                    <a:solidFill>
                      <a:srgbClr val="F1F8EE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Creating sustainable expectations of care for the future</a:t>
                      </a:r>
                    </a:p>
                  </a:txBody>
                  <a:tcPr marL="6350" marR="6350" marT="6350" marB="0" anchor="ctr">
                    <a:solidFill>
                      <a:srgbClr val="F1F8EE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Family and friends are [ ] available to support our child and us</a:t>
                      </a:r>
                    </a:p>
                  </a:txBody>
                  <a:tcPr marL="6350" marR="6350" marT="6350" marB="0" anchor="ctr">
                    <a:solidFill>
                      <a:srgbClr val="F1F8EE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Extended family and friends are [ ] available to support our child and us</a:t>
                      </a:r>
                    </a:p>
                  </a:txBody>
                  <a:tcPr marL="6350" marR="6350" marT="6350" marB="0" anchor="ctr">
                    <a:solidFill>
                      <a:srgbClr val="F1F8EE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Question Wording</a:t>
                      </a:r>
                    </a:p>
                  </a:txBody>
                  <a:tcPr marL="6350" marR="6350" marT="6350" marB="0" anchor="ctr">
                    <a:solidFill>
                      <a:srgbClr val="F1F8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7732941"/>
                  </a:ext>
                </a:extLst>
              </a:tr>
              <a:tr h="424256">
                <a:tc rowSpan="8"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Support Profile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Number of People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How many people do you usually require to carry out support? 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endParaRPr lang="en-NZ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Answer Values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437831154"/>
                  </a:ext>
                </a:extLst>
              </a:tr>
              <a:tr h="41232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Expressing myself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These events occur []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endParaRPr lang="en-NZ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Answer Values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409190578"/>
                  </a:ext>
                </a:extLst>
              </a:tr>
              <a:tr h="42425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Expressing myself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 may require [] to support me to be safe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Supporting me to be safe requires [ ] at the times I'm most likely to experience this risk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Question Wording and Answer Values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935531362"/>
                  </a:ext>
                </a:extLst>
              </a:tr>
              <a:tr h="42425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Acute medical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 can experience acute medical events (eg. seizure, aspiration risk etc.) at least []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 can experience acute risks of physical harm at least []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Question Wording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440895022"/>
                  </a:ext>
                </a:extLst>
              </a:tr>
              <a:tr h="41232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Acute medical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These events occur []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endParaRPr lang="en-NZ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Answer Values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365495339"/>
                  </a:ext>
                </a:extLst>
              </a:tr>
              <a:tr h="42425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Acute medical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 may require [] to support me to be safe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Supporting me to be safe requires [ ] at the times I'm most likely to experience this risk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Question Wording and Answer Values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548482775"/>
                  </a:ext>
                </a:extLst>
              </a:tr>
              <a:tr h="42425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Exploring my environment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This might occur []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endParaRPr lang="en-NZ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Answer Values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850864352"/>
                  </a:ext>
                </a:extLst>
              </a:tr>
              <a:tr h="42425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Exploring my environment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 may require [] to support me to be safe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Supporting me to be safe requires [ ] at the times I'm most likely to experience this risk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en-NZ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Question Wording and Answer Values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789066227"/>
                  </a:ext>
                </a:extLst>
              </a:tr>
            </a:tbl>
          </a:graphicData>
        </a:graphic>
      </p:graphicFrame>
      <p:sp>
        <p:nvSpPr>
          <p:cNvPr id="4" name="Title 1">
            <a:extLst>
              <a:ext uri="{FF2B5EF4-FFF2-40B4-BE49-F238E27FC236}">
                <a16:creationId xmlns:a16="http://schemas.microsoft.com/office/drawing/2014/main" id="{32248496-5823-1661-AB5C-F063A2484812}"/>
              </a:ext>
            </a:extLst>
          </p:cNvPr>
          <p:cNvSpPr txBox="1">
            <a:spLocks/>
          </p:cNvSpPr>
          <p:nvPr/>
        </p:nvSpPr>
        <p:spPr>
          <a:xfrm>
            <a:off x="489368" y="783039"/>
            <a:ext cx="5225631" cy="488151"/>
          </a:xfrm>
          <a:prstGeom prst="rect">
            <a:avLst/>
          </a:prstGeom>
          <a:solidFill>
            <a:schemeClr val="bg1"/>
          </a:solidFill>
        </p:spPr>
        <p:txBody>
          <a:bodyPr lIns="53068" tIns="26534" rIns="53068" bIns="26534" anchor="ctr"/>
          <a:lstStyle>
            <a:lvl1pPr algn="l" defTabSz="466549" rtl="0" eaLnBrk="1" latinLnBrk="0" hangingPunct="1">
              <a:spcBef>
                <a:spcPct val="0"/>
              </a:spcBef>
              <a:buNone/>
              <a:tabLst>
                <a:tab pos="1737410" algn="l"/>
              </a:tabLst>
              <a:defRPr sz="2245" b="1" i="0" kern="1200">
                <a:solidFill>
                  <a:schemeClr val="accent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r>
              <a:rPr lang="en-NZ" sz="1625">
                <a:solidFill>
                  <a:srgbClr val="5C9A42"/>
                </a:solidFill>
                <a:ea typeface="Verdana"/>
              </a:rPr>
              <a:t>Updated Questions – Before School (All)</a:t>
            </a:r>
          </a:p>
        </p:txBody>
      </p:sp>
    </p:spTree>
    <p:extLst>
      <p:ext uri="{BB962C8B-B14F-4D97-AF65-F5344CB8AC3E}">
        <p14:creationId xmlns:p14="http://schemas.microsoft.com/office/powerpoint/2010/main" val="40199878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094DD-E5C0-C574-CF3E-832C7D9764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1">
            <a:extLst>
              <a:ext uri="{FF2B5EF4-FFF2-40B4-BE49-F238E27FC236}">
                <a16:creationId xmlns:a16="http://schemas.microsoft.com/office/drawing/2014/main" id="{9FA6DDF5-2945-19C6-809E-04C9CF66161A}"/>
              </a:ext>
            </a:extLst>
          </p:cNvPr>
          <p:cNvSpPr txBox="1">
            <a:spLocks/>
          </p:cNvSpPr>
          <p:nvPr/>
        </p:nvSpPr>
        <p:spPr>
          <a:xfrm>
            <a:off x="1279480" y="954516"/>
            <a:ext cx="3511494" cy="488151"/>
          </a:xfrm>
          <a:prstGeom prst="rect">
            <a:avLst/>
          </a:prstGeom>
          <a:solidFill>
            <a:schemeClr val="bg1"/>
          </a:solidFill>
        </p:spPr>
        <p:txBody>
          <a:bodyPr lIns="53068" tIns="26534" rIns="53068" bIns="26534" anchor="ctr"/>
          <a:lstStyle>
            <a:lvl1pPr algn="l" defTabSz="466549" rtl="0" eaLnBrk="1" latinLnBrk="0" hangingPunct="1">
              <a:spcBef>
                <a:spcPct val="0"/>
              </a:spcBef>
              <a:buNone/>
              <a:tabLst>
                <a:tab pos="1737410" algn="l"/>
              </a:tabLst>
              <a:defRPr sz="2245" b="1" i="0" kern="1200">
                <a:solidFill>
                  <a:schemeClr val="accent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>
              <a:defRPr/>
            </a:pPr>
            <a:r>
              <a:rPr lang="en-NZ" sz="1625">
                <a:solidFill>
                  <a:srgbClr val="5C9A4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Manager Role Enhancements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2DACFDDB-BF2B-3988-41E8-F8CFEF2DEBC3}"/>
              </a:ext>
            </a:extLst>
          </p:cNvPr>
          <p:cNvSpPr txBox="1">
            <a:spLocks/>
          </p:cNvSpPr>
          <p:nvPr/>
        </p:nvSpPr>
        <p:spPr>
          <a:xfrm>
            <a:off x="3035227" y="236800"/>
            <a:ext cx="3511494" cy="488151"/>
          </a:xfrm>
          <a:prstGeom prst="rect">
            <a:avLst/>
          </a:prstGeom>
          <a:solidFill>
            <a:schemeClr val="bg1"/>
          </a:solidFill>
        </p:spPr>
        <p:txBody>
          <a:bodyPr lIns="53068" tIns="26534" rIns="53068" bIns="26534" anchor="ctr"/>
          <a:lstStyle>
            <a:lvl1pPr algn="l" defTabSz="466549" rtl="0" eaLnBrk="1" latinLnBrk="0" hangingPunct="1">
              <a:spcBef>
                <a:spcPct val="0"/>
              </a:spcBef>
              <a:buNone/>
              <a:tabLst>
                <a:tab pos="1737410" algn="l"/>
              </a:tabLst>
              <a:defRPr sz="2245" b="1" i="0" kern="1200">
                <a:solidFill>
                  <a:schemeClr val="accent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algn="ctr">
              <a:defRPr/>
            </a:pPr>
            <a:r>
              <a:rPr lang="en-NZ" sz="1950">
                <a:solidFill>
                  <a:srgbClr val="5C9A42"/>
                </a:solidFill>
                <a:ea typeface="Verdana"/>
              </a:rPr>
              <a:t>Web App Release 4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8DCB314B-3E1E-17E1-0B9B-87687AF6E875}"/>
              </a:ext>
            </a:extLst>
          </p:cNvPr>
          <p:cNvSpPr txBox="1">
            <a:spLocks/>
          </p:cNvSpPr>
          <p:nvPr/>
        </p:nvSpPr>
        <p:spPr>
          <a:xfrm>
            <a:off x="567864" y="925472"/>
            <a:ext cx="4581526" cy="488151"/>
          </a:xfrm>
          <a:prstGeom prst="rect">
            <a:avLst/>
          </a:prstGeom>
          <a:solidFill>
            <a:schemeClr val="bg1"/>
          </a:solidFill>
        </p:spPr>
        <p:txBody>
          <a:bodyPr lIns="53068" tIns="26534" rIns="53068" bIns="26534" anchor="ctr"/>
          <a:lstStyle>
            <a:lvl1pPr algn="l" defTabSz="466549" rtl="0" eaLnBrk="1" latinLnBrk="0" hangingPunct="1">
              <a:spcBef>
                <a:spcPct val="0"/>
              </a:spcBef>
              <a:buNone/>
              <a:tabLst>
                <a:tab pos="1737410" algn="l"/>
              </a:tabLst>
              <a:defRPr sz="2245" b="1" i="0" kern="1200">
                <a:solidFill>
                  <a:schemeClr val="accent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r>
              <a:rPr lang="en-NZ" sz="1800">
                <a:solidFill>
                  <a:srgbClr val="5C9A42"/>
                </a:solidFill>
                <a:latin typeface="Roboto"/>
                <a:ea typeface="Verdana"/>
              </a:rPr>
              <a:t>Workflow Updates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2173FEF-A7D1-169C-BFB7-7FBE7B88F3D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0448"/>
          <a:stretch>
            <a:fillRect/>
          </a:stretch>
        </p:blipFill>
        <p:spPr>
          <a:xfrm>
            <a:off x="7811347" y="129724"/>
            <a:ext cx="1832781" cy="54848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1716C28-597C-53AE-C472-7387FD68B7E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83060"/>
          <a:stretch>
            <a:fillRect/>
          </a:stretch>
        </p:blipFill>
        <p:spPr>
          <a:xfrm>
            <a:off x="261872" y="155287"/>
            <a:ext cx="1554447" cy="53690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FEF316C-72C7-7744-2FB5-DB7FECD6A421}"/>
              </a:ext>
            </a:extLst>
          </p:cNvPr>
          <p:cNvSpPr txBox="1"/>
          <p:nvPr/>
        </p:nvSpPr>
        <p:spPr>
          <a:xfrm>
            <a:off x="567864" y="1425600"/>
            <a:ext cx="9076264" cy="1182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53608">
              <a:spcAft>
                <a:spcPts val="488"/>
              </a:spcAft>
              <a:defRPr/>
            </a:pPr>
            <a:r>
              <a:rPr lang="en-NZ" sz="1250" b="1">
                <a:solidFill>
                  <a:srgbClr val="5C9A42"/>
                </a:solidFill>
              </a:rPr>
              <a:t>Changing Assessment Status</a:t>
            </a:r>
          </a:p>
          <a:p>
            <a:pPr marL="285750" indent="-285750" defTabSz="653608">
              <a:spcAft>
                <a:spcPts val="488"/>
              </a:spcAft>
              <a:buFont typeface="Arial" panose="020B0604020202020204" pitchFamily="34" charset="0"/>
              <a:buChar char="•"/>
              <a:defRPr/>
            </a:pPr>
            <a:r>
              <a:rPr lang="en-NZ" sz="1250">
                <a:solidFill>
                  <a:prstClr val="black"/>
                </a:solidFill>
              </a:rPr>
              <a:t>Manager’s can now return most assessments to a previous status from the manage assignments page.</a:t>
            </a:r>
          </a:p>
          <a:p>
            <a:pPr marL="285750" indent="-285750" defTabSz="653608">
              <a:buFont typeface="Arial" panose="020B0604020202020204" pitchFamily="34" charset="0"/>
              <a:buChar char="•"/>
              <a:defRPr/>
            </a:pPr>
            <a:r>
              <a:rPr lang="en-NZ" sz="1250"/>
              <a:t>Assessments can not be reverted once the status changes to "Continue Indicative Range". However, you can still contact </a:t>
            </a:r>
            <a:r>
              <a:rPr lang="en-NZ" sz="1250">
                <a:hlinkClick r:id="rId4"/>
              </a:rPr>
              <a:t>DSS_IndicativeRangeSupport@msd.govt.nz</a:t>
            </a:r>
            <a:r>
              <a:rPr lang="en-NZ" sz="1250"/>
              <a:t> to request changes or updates.</a:t>
            </a:r>
          </a:p>
          <a:p>
            <a:pPr defTabSz="653608">
              <a:spcAft>
                <a:spcPts val="488"/>
              </a:spcAft>
              <a:defRPr/>
            </a:pPr>
            <a:endParaRPr lang="en-NZ" sz="1250">
              <a:solidFill>
                <a:prstClr val="black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238C29-2F38-6934-2F76-CF3F17098F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808" y="2649744"/>
            <a:ext cx="7978445" cy="33618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B2E7658-7704-789A-110A-CD793E5761BE}"/>
              </a:ext>
            </a:extLst>
          </p:cNvPr>
          <p:cNvSpPr/>
          <p:nvPr/>
        </p:nvSpPr>
        <p:spPr>
          <a:xfrm>
            <a:off x="631872" y="3995357"/>
            <a:ext cx="1181100" cy="19660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049532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5925EC-B265-7F99-3BEC-A8C0FD5494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1">
            <a:extLst>
              <a:ext uri="{FF2B5EF4-FFF2-40B4-BE49-F238E27FC236}">
                <a16:creationId xmlns:a16="http://schemas.microsoft.com/office/drawing/2014/main" id="{1306DEE7-BDB9-C216-2829-B577DEDFBB78}"/>
              </a:ext>
            </a:extLst>
          </p:cNvPr>
          <p:cNvSpPr txBox="1">
            <a:spLocks/>
          </p:cNvSpPr>
          <p:nvPr/>
        </p:nvSpPr>
        <p:spPr>
          <a:xfrm>
            <a:off x="1279480" y="954516"/>
            <a:ext cx="3511494" cy="488151"/>
          </a:xfrm>
          <a:prstGeom prst="rect">
            <a:avLst/>
          </a:prstGeom>
          <a:solidFill>
            <a:schemeClr val="bg1"/>
          </a:solidFill>
        </p:spPr>
        <p:txBody>
          <a:bodyPr lIns="53068" tIns="26534" rIns="53068" bIns="26534" anchor="ctr"/>
          <a:lstStyle>
            <a:lvl1pPr algn="l" defTabSz="466549" rtl="0" eaLnBrk="1" latinLnBrk="0" hangingPunct="1">
              <a:spcBef>
                <a:spcPct val="0"/>
              </a:spcBef>
              <a:buNone/>
              <a:tabLst>
                <a:tab pos="1737410" algn="l"/>
              </a:tabLst>
              <a:defRPr sz="2245" b="1" i="0" kern="1200">
                <a:solidFill>
                  <a:schemeClr val="accent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>
              <a:defRPr/>
            </a:pPr>
            <a:r>
              <a:rPr lang="en-NZ" sz="1625">
                <a:solidFill>
                  <a:srgbClr val="5C9A4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Manager Role Enhancements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4409798-9714-86FC-05F6-756ED9DD76D5}"/>
              </a:ext>
            </a:extLst>
          </p:cNvPr>
          <p:cNvSpPr txBox="1"/>
          <p:nvPr/>
        </p:nvSpPr>
        <p:spPr>
          <a:xfrm>
            <a:off x="567864" y="1425600"/>
            <a:ext cx="8499936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53608">
              <a:spcAft>
                <a:spcPts val="488"/>
              </a:spcAft>
              <a:defRPr/>
            </a:pPr>
            <a:r>
              <a:rPr lang="en-NZ" sz="1250" b="1">
                <a:solidFill>
                  <a:srgbClr val="5C9A42"/>
                </a:solidFill>
              </a:rPr>
              <a:t>Changing Assessment Status</a:t>
            </a:r>
          </a:p>
          <a:p>
            <a:pPr marL="171450" indent="-171450" defTabSz="653608">
              <a:spcAft>
                <a:spcPts val="488"/>
              </a:spcAft>
              <a:buFont typeface="Arial" panose="020B0604020202020204" pitchFamily="34" charset="0"/>
              <a:buChar char="•"/>
              <a:defRPr/>
            </a:pPr>
            <a:r>
              <a:rPr lang="en-NZ" sz="1250">
                <a:solidFill>
                  <a:prstClr val="black"/>
                </a:solidFill>
                <a:latin typeface="Roboto"/>
              </a:rPr>
              <a:t>After selecting the revert button             choose the status from the dropdown, enter a reason and select save</a:t>
            </a:r>
          </a:p>
          <a:p>
            <a:pPr defTabSz="653608">
              <a:spcAft>
                <a:spcPts val="488"/>
              </a:spcAft>
              <a:defRPr/>
            </a:pPr>
            <a:endParaRPr lang="en-NZ" sz="1250">
              <a:solidFill>
                <a:prstClr val="black"/>
              </a:solidFill>
              <a:latin typeface="Roboto"/>
            </a:endParaRPr>
          </a:p>
          <a:p>
            <a:pPr marL="171450" indent="-171450" defTabSz="653608">
              <a:spcAft>
                <a:spcPts val="488"/>
              </a:spcAft>
              <a:buFont typeface="Arial" panose="020B0604020202020204" pitchFamily="34" charset="0"/>
              <a:buChar char="•"/>
              <a:defRPr/>
            </a:pPr>
            <a:r>
              <a:rPr lang="en-NZ" sz="1250">
                <a:solidFill>
                  <a:prstClr val="black"/>
                </a:solidFill>
                <a:latin typeface="Roboto"/>
              </a:rPr>
              <a:t>You will no longer need to email </a:t>
            </a:r>
            <a:r>
              <a:rPr lang="en-NZ" sz="1250" err="1">
                <a:solidFill>
                  <a:prstClr val="black"/>
                </a:solidFill>
                <a:latin typeface="Roboto"/>
              </a:rPr>
              <a:t>DSS_Support</a:t>
            </a:r>
            <a:r>
              <a:rPr lang="en-NZ" sz="1250">
                <a:solidFill>
                  <a:prstClr val="black"/>
                </a:solidFill>
                <a:latin typeface="Roboto"/>
              </a:rPr>
              <a:t> – reducing the delay time for assessment completion 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1FB85B0B-697D-EF46-C62D-6444695D0C22}"/>
              </a:ext>
            </a:extLst>
          </p:cNvPr>
          <p:cNvSpPr txBox="1">
            <a:spLocks/>
          </p:cNvSpPr>
          <p:nvPr/>
        </p:nvSpPr>
        <p:spPr>
          <a:xfrm>
            <a:off x="3035227" y="236800"/>
            <a:ext cx="3511494" cy="488151"/>
          </a:xfrm>
          <a:prstGeom prst="rect">
            <a:avLst/>
          </a:prstGeom>
          <a:solidFill>
            <a:schemeClr val="bg1"/>
          </a:solidFill>
        </p:spPr>
        <p:txBody>
          <a:bodyPr lIns="53068" tIns="26534" rIns="53068" bIns="26534" anchor="ctr"/>
          <a:lstStyle>
            <a:lvl1pPr algn="l" defTabSz="466549" rtl="0" eaLnBrk="1" latinLnBrk="0" hangingPunct="1">
              <a:spcBef>
                <a:spcPct val="0"/>
              </a:spcBef>
              <a:buNone/>
              <a:tabLst>
                <a:tab pos="1737410" algn="l"/>
              </a:tabLst>
              <a:defRPr sz="2245" b="1" i="0" kern="1200">
                <a:solidFill>
                  <a:schemeClr val="accent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algn="ctr">
              <a:defRPr/>
            </a:pPr>
            <a:r>
              <a:rPr lang="en-NZ" sz="1950">
                <a:solidFill>
                  <a:srgbClr val="5C9A42"/>
                </a:solidFill>
                <a:ea typeface="Verdana"/>
              </a:rPr>
              <a:t>Web App Release 4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B02A624-0059-C073-7716-0D73BC474AC2}"/>
              </a:ext>
            </a:extLst>
          </p:cNvPr>
          <p:cNvSpPr txBox="1">
            <a:spLocks/>
          </p:cNvSpPr>
          <p:nvPr/>
        </p:nvSpPr>
        <p:spPr>
          <a:xfrm>
            <a:off x="567864" y="925472"/>
            <a:ext cx="4581526" cy="488151"/>
          </a:xfrm>
          <a:prstGeom prst="rect">
            <a:avLst/>
          </a:prstGeom>
          <a:solidFill>
            <a:schemeClr val="bg1"/>
          </a:solidFill>
        </p:spPr>
        <p:txBody>
          <a:bodyPr lIns="53068" tIns="26534" rIns="53068" bIns="26534" anchor="ctr"/>
          <a:lstStyle>
            <a:lvl1pPr algn="l" defTabSz="466549" rtl="0" eaLnBrk="1" latinLnBrk="0" hangingPunct="1">
              <a:spcBef>
                <a:spcPct val="0"/>
              </a:spcBef>
              <a:buNone/>
              <a:tabLst>
                <a:tab pos="1737410" algn="l"/>
              </a:tabLst>
              <a:defRPr sz="2245" b="1" i="0" kern="1200">
                <a:solidFill>
                  <a:schemeClr val="accent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r>
              <a:rPr lang="en-NZ" sz="1800">
                <a:solidFill>
                  <a:srgbClr val="5C9A42"/>
                </a:solidFill>
                <a:latin typeface="Roboto"/>
                <a:ea typeface="Verdana"/>
              </a:rPr>
              <a:t>Workflow Updates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B89C9DE-DD10-1148-C854-0A255BEFF87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0448"/>
          <a:stretch>
            <a:fillRect/>
          </a:stretch>
        </p:blipFill>
        <p:spPr>
          <a:xfrm>
            <a:off x="7811347" y="129724"/>
            <a:ext cx="1832781" cy="54848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3B9B66F-C4F9-AECC-858D-8B9012868B2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83060"/>
          <a:stretch>
            <a:fillRect/>
          </a:stretch>
        </p:blipFill>
        <p:spPr>
          <a:xfrm>
            <a:off x="261872" y="155287"/>
            <a:ext cx="1554447" cy="53690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ABF3F45-C148-B7BD-9084-BCB7683CB4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794" y="3152761"/>
            <a:ext cx="8998412" cy="55247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Arrow: Right 9">
            <a:extLst>
              <a:ext uri="{FF2B5EF4-FFF2-40B4-BE49-F238E27FC236}">
                <a16:creationId xmlns:a16="http://schemas.microsoft.com/office/drawing/2014/main" id="{493962B6-8F81-D77A-232D-160DCC75CE43}"/>
              </a:ext>
            </a:extLst>
          </p:cNvPr>
          <p:cNvSpPr/>
          <p:nvPr/>
        </p:nvSpPr>
        <p:spPr>
          <a:xfrm rot="5400000">
            <a:off x="8813168" y="2520997"/>
            <a:ext cx="720001" cy="699353"/>
          </a:xfrm>
          <a:prstGeom prst="rightArrow">
            <a:avLst>
              <a:gd name="adj1" fmla="val 34906"/>
              <a:gd name="adj2" fmla="val 40566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NZ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4F305D2-2776-FCC7-59CD-17BF981A74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80883" y="3874189"/>
            <a:ext cx="4137014" cy="2705181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A363A30-8C24-FC84-9EAB-5C910D87752E}"/>
              </a:ext>
            </a:extLst>
          </p:cNvPr>
          <p:cNvCxnSpPr>
            <a:endCxn id="7" idx="3"/>
          </p:cNvCxnSpPr>
          <p:nvPr/>
        </p:nvCxnSpPr>
        <p:spPr>
          <a:xfrm flipH="1">
            <a:off x="7217897" y="3543300"/>
            <a:ext cx="1955271" cy="168348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75286C66-51B7-40F7-F8B1-89DD528F567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80883" y="1554230"/>
            <a:ext cx="463574" cy="476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2478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C431C0-87FD-D94D-E0F7-576633263D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1">
            <a:extLst>
              <a:ext uri="{FF2B5EF4-FFF2-40B4-BE49-F238E27FC236}">
                <a16:creationId xmlns:a16="http://schemas.microsoft.com/office/drawing/2014/main" id="{1123090F-E58B-4FF9-01C6-117F9C0E0347}"/>
              </a:ext>
            </a:extLst>
          </p:cNvPr>
          <p:cNvSpPr txBox="1">
            <a:spLocks/>
          </p:cNvSpPr>
          <p:nvPr/>
        </p:nvSpPr>
        <p:spPr>
          <a:xfrm>
            <a:off x="1279480" y="954516"/>
            <a:ext cx="3511494" cy="488151"/>
          </a:xfrm>
          <a:prstGeom prst="rect">
            <a:avLst/>
          </a:prstGeom>
          <a:solidFill>
            <a:schemeClr val="bg1"/>
          </a:solidFill>
        </p:spPr>
        <p:txBody>
          <a:bodyPr lIns="53068" tIns="26534" rIns="53068" bIns="26534" anchor="ctr"/>
          <a:lstStyle>
            <a:lvl1pPr algn="l" defTabSz="466549" rtl="0" eaLnBrk="1" latinLnBrk="0" hangingPunct="1">
              <a:spcBef>
                <a:spcPct val="0"/>
              </a:spcBef>
              <a:buNone/>
              <a:tabLst>
                <a:tab pos="1737410" algn="l"/>
              </a:tabLst>
              <a:defRPr sz="2245" b="1" i="0" kern="1200">
                <a:solidFill>
                  <a:schemeClr val="accent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>
              <a:defRPr/>
            </a:pPr>
            <a:r>
              <a:rPr lang="en-NZ" sz="1625">
                <a:solidFill>
                  <a:srgbClr val="5C9A4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Manager Role Enhancements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FC415E0-179B-C4AE-EDBC-EC48778F3383}"/>
              </a:ext>
            </a:extLst>
          </p:cNvPr>
          <p:cNvSpPr txBox="1"/>
          <p:nvPr/>
        </p:nvSpPr>
        <p:spPr>
          <a:xfrm>
            <a:off x="567864" y="1425600"/>
            <a:ext cx="3669913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53608">
              <a:spcAft>
                <a:spcPts val="488"/>
              </a:spcAft>
              <a:defRPr/>
            </a:pPr>
            <a:r>
              <a:rPr lang="en-NZ" sz="1250" b="1">
                <a:solidFill>
                  <a:srgbClr val="5C9A42"/>
                </a:solidFill>
              </a:rPr>
              <a:t>Status Change Options</a:t>
            </a:r>
          </a:p>
          <a:p>
            <a:pPr marL="171450" indent="-171450" defTabSz="653608">
              <a:spcAft>
                <a:spcPts val="488"/>
              </a:spcAft>
              <a:buFont typeface="Arial" panose="020B0604020202020204" pitchFamily="34" charset="0"/>
              <a:buChar char="•"/>
              <a:defRPr/>
            </a:pPr>
            <a:r>
              <a:rPr lang="en-NZ" sz="1250">
                <a:solidFill>
                  <a:prstClr val="black"/>
                </a:solidFill>
                <a:latin typeface="Roboto"/>
              </a:rPr>
              <a:t>Here is an overview where the assessment action required steps can change to: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F221C75-3C48-9EC6-4A7B-97D479A1CD4E}"/>
              </a:ext>
            </a:extLst>
          </p:cNvPr>
          <p:cNvSpPr txBox="1">
            <a:spLocks/>
          </p:cNvSpPr>
          <p:nvPr/>
        </p:nvSpPr>
        <p:spPr>
          <a:xfrm>
            <a:off x="3035227" y="236800"/>
            <a:ext cx="3511494" cy="488151"/>
          </a:xfrm>
          <a:prstGeom prst="rect">
            <a:avLst/>
          </a:prstGeom>
          <a:solidFill>
            <a:schemeClr val="bg1"/>
          </a:solidFill>
        </p:spPr>
        <p:txBody>
          <a:bodyPr lIns="53068" tIns="26534" rIns="53068" bIns="26534" anchor="ctr"/>
          <a:lstStyle>
            <a:lvl1pPr algn="l" defTabSz="466549" rtl="0" eaLnBrk="1" latinLnBrk="0" hangingPunct="1">
              <a:spcBef>
                <a:spcPct val="0"/>
              </a:spcBef>
              <a:buNone/>
              <a:tabLst>
                <a:tab pos="1737410" algn="l"/>
              </a:tabLst>
              <a:defRPr sz="2245" b="1" i="0" kern="1200">
                <a:solidFill>
                  <a:schemeClr val="accent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algn="ctr">
              <a:defRPr/>
            </a:pPr>
            <a:r>
              <a:rPr lang="en-NZ" sz="1950">
                <a:solidFill>
                  <a:srgbClr val="5C9A42"/>
                </a:solidFill>
                <a:ea typeface="Verdana"/>
              </a:rPr>
              <a:t>Web App Release 4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17A505B-33CA-9AA4-1DD2-5FC278DC3E6A}"/>
              </a:ext>
            </a:extLst>
          </p:cNvPr>
          <p:cNvSpPr txBox="1">
            <a:spLocks/>
          </p:cNvSpPr>
          <p:nvPr/>
        </p:nvSpPr>
        <p:spPr>
          <a:xfrm>
            <a:off x="567864" y="925472"/>
            <a:ext cx="4581526" cy="488151"/>
          </a:xfrm>
          <a:prstGeom prst="rect">
            <a:avLst/>
          </a:prstGeom>
          <a:solidFill>
            <a:schemeClr val="bg1"/>
          </a:solidFill>
        </p:spPr>
        <p:txBody>
          <a:bodyPr lIns="53068" tIns="26534" rIns="53068" bIns="26534" anchor="ctr"/>
          <a:lstStyle>
            <a:lvl1pPr algn="l" defTabSz="466549" rtl="0" eaLnBrk="1" latinLnBrk="0" hangingPunct="1">
              <a:spcBef>
                <a:spcPct val="0"/>
              </a:spcBef>
              <a:buNone/>
              <a:tabLst>
                <a:tab pos="1737410" algn="l"/>
              </a:tabLst>
              <a:defRPr sz="2245" b="1" i="0" kern="1200">
                <a:solidFill>
                  <a:schemeClr val="accent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r>
              <a:rPr lang="en-NZ" sz="1800">
                <a:solidFill>
                  <a:srgbClr val="5C9A42"/>
                </a:solidFill>
                <a:latin typeface="Roboto"/>
                <a:ea typeface="Verdana"/>
              </a:rPr>
              <a:t>Workflow Updates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BEABC1C-763F-A7EB-9617-26EAF3255C5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0448"/>
          <a:stretch>
            <a:fillRect/>
          </a:stretch>
        </p:blipFill>
        <p:spPr>
          <a:xfrm>
            <a:off x="7811347" y="129724"/>
            <a:ext cx="1832781" cy="54848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8E9B9EC-ED3E-59B6-BD02-C5B2502106B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83060"/>
          <a:stretch>
            <a:fillRect/>
          </a:stretch>
        </p:blipFill>
        <p:spPr>
          <a:xfrm>
            <a:off x="261872" y="155287"/>
            <a:ext cx="1554447" cy="536908"/>
          </a:xfrm>
          <a:prstGeom prst="rect">
            <a:avLst/>
          </a:prstGeom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19AF3E85-7CE6-8039-D9FB-E2D2B86B13D3}"/>
              </a:ext>
            </a:extLst>
          </p:cNvPr>
          <p:cNvGrpSpPr/>
          <p:nvPr/>
        </p:nvGrpSpPr>
        <p:grpSpPr>
          <a:xfrm>
            <a:off x="5271253" y="1022842"/>
            <a:ext cx="2555347" cy="4945368"/>
            <a:chOff x="1195347" y="1738876"/>
            <a:chExt cx="2555347" cy="4945368"/>
          </a:xfrm>
        </p:grpSpPr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4ED7B2B2-EA3A-75B0-EBC4-5AA16515B334}"/>
                </a:ext>
              </a:extLst>
            </p:cNvPr>
            <p:cNvSpPr/>
            <p:nvPr/>
          </p:nvSpPr>
          <p:spPr>
            <a:xfrm>
              <a:off x="1850046" y="6384345"/>
              <a:ext cx="1334165" cy="299899"/>
            </a:xfrm>
            <a:prstGeom prst="roundRect">
              <a:avLst/>
            </a:prstGeom>
            <a:solidFill>
              <a:srgbClr val="FFC000"/>
            </a:solidFill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Z" sz="950">
                  <a:solidFill>
                    <a:schemeClr val="tx1"/>
                  </a:solidFill>
                </a:rPr>
                <a:t>Funding Plan Completed</a:t>
              </a:r>
            </a:p>
          </p:txBody>
        </p:sp>
        <p:grpSp>
          <p:nvGrpSpPr>
            <p:cNvPr id="233" name="Group 232">
              <a:extLst>
                <a:ext uri="{FF2B5EF4-FFF2-40B4-BE49-F238E27FC236}">
                  <a16:creationId xmlns:a16="http://schemas.microsoft.com/office/drawing/2014/main" id="{3FCF74E6-CC4A-F1CA-3004-8C5CCB6FCD56}"/>
                </a:ext>
              </a:extLst>
            </p:cNvPr>
            <p:cNvGrpSpPr/>
            <p:nvPr/>
          </p:nvGrpSpPr>
          <p:grpSpPr>
            <a:xfrm>
              <a:off x="1195347" y="1738876"/>
              <a:ext cx="2555347" cy="4795419"/>
              <a:chOff x="1195347" y="1738876"/>
              <a:chExt cx="2555347" cy="4795419"/>
            </a:xfrm>
          </p:grpSpPr>
          <p:cxnSp>
            <p:nvCxnSpPr>
              <p:cNvPr id="53" name="Straight Connector 52">
                <a:extLst>
                  <a:ext uri="{FF2B5EF4-FFF2-40B4-BE49-F238E27FC236}">
                    <a16:creationId xmlns:a16="http://schemas.microsoft.com/office/drawing/2014/main" id="{3FB073F6-B74C-5A04-604D-E33A791389F6}"/>
                  </a:ext>
                </a:extLst>
              </p:cNvPr>
              <p:cNvCxnSpPr>
                <a:cxnSpLocks/>
                <a:stCxn id="15" idx="2"/>
                <a:endCxn id="50" idx="0"/>
              </p:cNvCxnSpPr>
              <p:nvPr/>
            </p:nvCxnSpPr>
            <p:spPr>
              <a:xfrm>
                <a:off x="2517129" y="2620154"/>
                <a:ext cx="0" cy="3764191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Rectangle: Rounded Corners 14">
                <a:extLst>
                  <a:ext uri="{FF2B5EF4-FFF2-40B4-BE49-F238E27FC236}">
                    <a16:creationId xmlns:a16="http://schemas.microsoft.com/office/drawing/2014/main" id="{87A30B80-CA37-D6BA-390A-D305134ABD61}"/>
                  </a:ext>
                </a:extLst>
              </p:cNvPr>
              <p:cNvSpPr/>
              <p:nvPr/>
            </p:nvSpPr>
            <p:spPr>
              <a:xfrm>
                <a:off x="1850046" y="2320255"/>
                <a:ext cx="1334165" cy="299899"/>
              </a:xfrm>
              <a:prstGeom prst="roundRect">
                <a:avLst/>
              </a:prstGeom>
              <a:solidFill>
                <a:schemeClr val="bg1"/>
              </a:solidFill>
              <a:ln w="31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NZ" sz="950">
                    <a:solidFill>
                      <a:schemeClr val="tx1"/>
                    </a:solidFill>
                  </a:rPr>
                  <a:t>Draft</a:t>
                </a:r>
              </a:p>
            </p:txBody>
          </p:sp>
          <p:sp>
            <p:nvSpPr>
              <p:cNvPr id="16" name="Rectangle: Rounded Corners 15">
                <a:extLst>
                  <a:ext uri="{FF2B5EF4-FFF2-40B4-BE49-F238E27FC236}">
                    <a16:creationId xmlns:a16="http://schemas.microsoft.com/office/drawing/2014/main" id="{F1B71C05-243F-DCA0-2D4C-644FCF79E9B0}"/>
                  </a:ext>
                </a:extLst>
              </p:cNvPr>
              <p:cNvSpPr/>
              <p:nvPr/>
            </p:nvSpPr>
            <p:spPr>
              <a:xfrm>
                <a:off x="1842445" y="2740194"/>
                <a:ext cx="1334165" cy="299899"/>
              </a:xfrm>
              <a:prstGeom prst="roundRect">
                <a:avLst/>
              </a:prstGeom>
              <a:solidFill>
                <a:schemeClr val="bg1"/>
              </a:solidFill>
              <a:ln w="31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NZ" sz="950">
                    <a:solidFill>
                      <a:schemeClr val="tx1"/>
                    </a:solidFill>
                  </a:rPr>
                  <a:t>Start Moderation</a:t>
                </a:r>
              </a:p>
            </p:txBody>
          </p:sp>
          <p:sp>
            <p:nvSpPr>
              <p:cNvPr id="42" name="Rectangle: Rounded Corners 41">
                <a:extLst>
                  <a:ext uri="{FF2B5EF4-FFF2-40B4-BE49-F238E27FC236}">
                    <a16:creationId xmlns:a16="http://schemas.microsoft.com/office/drawing/2014/main" id="{6790679B-B3A9-639B-9BDA-A7046388EE71}"/>
                  </a:ext>
                </a:extLst>
              </p:cNvPr>
              <p:cNvSpPr/>
              <p:nvPr/>
            </p:nvSpPr>
            <p:spPr>
              <a:xfrm>
                <a:off x="1831101" y="3133074"/>
                <a:ext cx="1334165" cy="299899"/>
              </a:xfrm>
              <a:prstGeom prst="roundRect">
                <a:avLst/>
              </a:prstGeom>
              <a:solidFill>
                <a:schemeClr val="bg1"/>
              </a:solidFill>
              <a:ln w="31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NZ" sz="950">
                    <a:solidFill>
                      <a:schemeClr val="tx1"/>
                    </a:solidFill>
                  </a:rPr>
                  <a:t>Complete Moderation</a:t>
                </a:r>
              </a:p>
            </p:txBody>
          </p:sp>
          <p:sp>
            <p:nvSpPr>
              <p:cNvPr id="43" name="Rectangle: Rounded Corners 42">
                <a:extLst>
                  <a:ext uri="{FF2B5EF4-FFF2-40B4-BE49-F238E27FC236}">
                    <a16:creationId xmlns:a16="http://schemas.microsoft.com/office/drawing/2014/main" id="{6D0DDCDD-2A72-0C1B-F3C8-4C9C094BAD70}"/>
                  </a:ext>
                </a:extLst>
              </p:cNvPr>
              <p:cNvSpPr/>
              <p:nvPr/>
            </p:nvSpPr>
            <p:spPr>
              <a:xfrm>
                <a:off x="1837632" y="3539483"/>
                <a:ext cx="1334165" cy="299899"/>
              </a:xfrm>
              <a:prstGeom prst="roundRect">
                <a:avLst/>
              </a:prstGeom>
              <a:solidFill>
                <a:srgbClr val="5C9A42"/>
              </a:solidFill>
              <a:ln w="31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NZ" sz="950">
                    <a:solidFill>
                      <a:schemeClr val="bg1"/>
                    </a:solidFill>
                  </a:rPr>
                  <a:t>Ready for Indicative Range</a:t>
                </a:r>
              </a:p>
            </p:txBody>
          </p:sp>
          <p:sp>
            <p:nvSpPr>
              <p:cNvPr id="44" name="Rectangle: Rounded Corners 43">
                <a:extLst>
                  <a:ext uri="{FF2B5EF4-FFF2-40B4-BE49-F238E27FC236}">
                    <a16:creationId xmlns:a16="http://schemas.microsoft.com/office/drawing/2014/main" id="{DFC22B9B-DF95-C94E-9340-5B1EC3150C72}"/>
                  </a:ext>
                </a:extLst>
              </p:cNvPr>
              <p:cNvSpPr/>
              <p:nvPr/>
            </p:nvSpPr>
            <p:spPr>
              <a:xfrm>
                <a:off x="1834844" y="3940234"/>
                <a:ext cx="1334165" cy="299899"/>
              </a:xfrm>
              <a:prstGeom prst="roundRect">
                <a:avLst/>
              </a:prstGeom>
              <a:solidFill>
                <a:schemeClr val="bg1"/>
              </a:solidFill>
              <a:ln w="31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NZ" sz="950">
                    <a:solidFill>
                      <a:schemeClr val="tx1"/>
                    </a:solidFill>
                  </a:rPr>
                  <a:t>Continue Indicative Range</a:t>
                </a:r>
              </a:p>
            </p:txBody>
          </p:sp>
          <p:sp>
            <p:nvSpPr>
              <p:cNvPr id="45" name="Rectangle: Rounded Corners 44">
                <a:extLst>
                  <a:ext uri="{FF2B5EF4-FFF2-40B4-BE49-F238E27FC236}">
                    <a16:creationId xmlns:a16="http://schemas.microsoft.com/office/drawing/2014/main" id="{F8355CF6-2341-D317-7CB3-0AB438D055DF}"/>
                  </a:ext>
                </a:extLst>
              </p:cNvPr>
              <p:cNvSpPr/>
              <p:nvPr/>
            </p:nvSpPr>
            <p:spPr>
              <a:xfrm>
                <a:off x="1829286" y="4344913"/>
                <a:ext cx="1334165" cy="299899"/>
              </a:xfrm>
              <a:prstGeom prst="roundRect">
                <a:avLst/>
              </a:prstGeom>
              <a:solidFill>
                <a:srgbClr val="5C9A42"/>
              </a:solidFill>
              <a:ln w="31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NZ" sz="950">
                    <a:solidFill>
                      <a:schemeClr val="bg1"/>
                    </a:solidFill>
                  </a:rPr>
                  <a:t>Confirm Indicative Range</a:t>
                </a:r>
              </a:p>
            </p:txBody>
          </p:sp>
          <p:sp>
            <p:nvSpPr>
              <p:cNvPr id="46" name="Rectangle: Rounded Corners 45">
                <a:extLst>
                  <a:ext uri="{FF2B5EF4-FFF2-40B4-BE49-F238E27FC236}">
                    <a16:creationId xmlns:a16="http://schemas.microsoft.com/office/drawing/2014/main" id="{4DEF18B7-EFCB-66A7-B31D-2367EA17435B}"/>
                  </a:ext>
                </a:extLst>
              </p:cNvPr>
              <p:cNvSpPr/>
              <p:nvPr/>
            </p:nvSpPr>
            <p:spPr>
              <a:xfrm>
                <a:off x="1835865" y="4753052"/>
                <a:ext cx="1334165" cy="299899"/>
              </a:xfrm>
              <a:prstGeom prst="roundRect">
                <a:avLst/>
              </a:prstGeom>
              <a:solidFill>
                <a:schemeClr val="bg1"/>
              </a:solidFill>
              <a:ln w="31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NZ" sz="950">
                    <a:solidFill>
                      <a:schemeClr val="tx1"/>
                    </a:solidFill>
                  </a:rPr>
                  <a:t>Information Requested</a:t>
                </a:r>
              </a:p>
            </p:txBody>
          </p:sp>
          <p:sp>
            <p:nvSpPr>
              <p:cNvPr id="47" name="Rectangle: Rounded Corners 46">
                <a:extLst>
                  <a:ext uri="{FF2B5EF4-FFF2-40B4-BE49-F238E27FC236}">
                    <a16:creationId xmlns:a16="http://schemas.microsoft.com/office/drawing/2014/main" id="{16BDECED-B877-4BB2-4100-469BBBC003D0}"/>
                  </a:ext>
                </a:extLst>
              </p:cNvPr>
              <p:cNvSpPr/>
              <p:nvPr/>
            </p:nvSpPr>
            <p:spPr>
              <a:xfrm>
                <a:off x="1849711" y="5161190"/>
                <a:ext cx="1334165" cy="299899"/>
              </a:xfrm>
              <a:prstGeom prst="roundRect">
                <a:avLst/>
              </a:prstGeom>
              <a:solidFill>
                <a:schemeClr val="bg1"/>
              </a:solidFill>
              <a:ln w="31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NZ" sz="950">
                    <a:solidFill>
                      <a:schemeClr val="tx1"/>
                    </a:solidFill>
                  </a:rPr>
                  <a:t>Awaiting Manager Approval</a:t>
                </a:r>
              </a:p>
            </p:txBody>
          </p:sp>
          <p:sp>
            <p:nvSpPr>
              <p:cNvPr id="48" name="Rectangle: Rounded Corners 47">
                <a:extLst>
                  <a:ext uri="{FF2B5EF4-FFF2-40B4-BE49-F238E27FC236}">
                    <a16:creationId xmlns:a16="http://schemas.microsoft.com/office/drawing/2014/main" id="{58AA56B6-3D60-F9A9-8CF0-8AF3A7464B01}"/>
                  </a:ext>
                </a:extLst>
              </p:cNvPr>
              <p:cNvSpPr/>
              <p:nvPr/>
            </p:nvSpPr>
            <p:spPr>
              <a:xfrm>
                <a:off x="1829285" y="5571528"/>
                <a:ext cx="1334165" cy="299899"/>
              </a:xfrm>
              <a:prstGeom prst="roundRect">
                <a:avLst/>
              </a:prstGeom>
              <a:solidFill>
                <a:schemeClr val="bg1"/>
              </a:solidFill>
              <a:ln w="31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NZ" sz="950">
                    <a:solidFill>
                      <a:schemeClr val="tx1"/>
                    </a:solidFill>
                  </a:rPr>
                  <a:t>Declined Assessment</a:t>
                </a:r>
              </a:p>
            </p:txBody>
          </p:sp>
          <p:sp>
            <p:nvSpPr>
              <p:cNvPr id="49" name="Rectangle: Rounded Corners 48">
                <a:extLst>
                  <a:ext uri="{FF2B5EF4-FFF2-40B4-BE49-F238E27FC236}">
                    <a16:creationId xmlns:a16="http://schemas.microsoft.com/office/drawing/2014/main" id="{BBD7BA33-7DA2-F90B-92A6-32D06D56D19D}"/>
                  </a:ext>
                </a:extLst>
              </p:cNvPr>
              <p:cNvSpPr/>
              <p:nvPr/>
            </p:nvSpPr>
            <p:spPr>
              <a:xfrm>
                <a:off x="1835864" y="5979665"/>
                <a:ext cx="1334165" cy="299899"/>
              </a:xfrm>
              <a:prstGeom prst="roundRect">
                <a:avLst/>
              </a:prstGeom>
              <a:solidFill>
                <a:srgbClr val="FFC000"/>
              </a:solidFill>
              <a:ln w="31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NZ" sz="950">
                    <a:solidFill>
                      <a:schemeClr val="tx1"/>
                    </a:solidFill>
                  </a:rPr>
                  <a:t>My DSS Funding Plan</a:t>
                </a:r>
              </a:p>
            </p:txBody>
          </p:sp>
          <p:cxnSp>
            <p:nvCxnSpPr>
              <p:cNvPr id="222" name="Connector: Elbow 221">
                <a:extLst>
                  <a:ext uri="{FF2B5EF4-FFF2-40B4-BE49-F238E27FC236}">
                    <a16:creationId xmlns:a16="http://schemas.microsoft.com/office/drawing/2014/main" id="{7A95D57E-179A-6BA0-8EFB-F4C3DC75FD8D}"/>
                  </a:ext>
                </a:extLst>
              </p:cNvPr>
              <p:cNvCxnSpPr>
                <a:stCxn id="43" idx="1"/>
                <a:endCxn id="16" idx="1"/>
              </p:cNvCxnSpPr>
              <p:nvPr/>
            </p:nvCxnSpPr>
            <p:spPr>
              <a:xfrm rot="10800000" flipH="1">
                <a:off x="1837631" y="2890145"/>
                <a:ext cx="4813" cy="799289"/>
              </a:xfrm>
              <a:prstGeom prst="bentConnector3">
                <a:avLst>
                  <a:gd name="adj1" fmla="val -4749636"/>
                </a:avLst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3" name="Connector: Elbow 222">
                <a:extLst>
                  <a:ext uri="{FF2B5EF4-FFF2-40B4-BE49-F238E27FC236}">
                    <a16:creationId xmlns:a16="http://schemas.microsoft.com/office/drawing/2014/main" id="{9B1DE03B-3612-D7C9-CD2F-8BBEA13C7730}"/>
                  </a:ext>
                </a:extLst>
              </p:cNvPr>
              <p:cNvCxnSpPr>
                <a:cxnSpLocks/>
                <a:stCxn id="43" idx="1"/>
                <a:endCxn id="15" idx="1"/>
              </p:cNvCxnSpPr>
              <p:nvPr/>
            </p:nvCxnSpPr>
            <p:spPr>
              <a:xfrm rot="10800000" flipH="1">
                <a:off x="1837632" y="2470205"/>
                <a:ext cx="12414" cy="1219228"/>
              </a:xfrm>
              <a:prstGeom prst="bentConnector3">
                <a:avLst>
                  <a:gd name="adj1" fmla="val -1841469"/>
                </a:avLst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6" name="Connector: Elbow 225">
                <a:extLst>
                  <a:ext uri="{FF2B5EF4-FFF2-40B4-BE49-F238E27FC236}">
                    <a16:creationId xmlns:a16="http://schemas.microsoft.com/office/drawing/2014/main" id="{DF2A0202-F130-A1A6-75C2-C259535EF599}"/>
                  </a:ext>
                </a:extLst>
              </p:cNvPr>
              <p:cNvCxnSpPr>
                <a:cxnSpLocks/>
                <a:stCxn id="45" idx="3"/>
                <a:endCxn id="43" idx="3"/>
              </p:cNvCxnSpPr>
              <p:nvPr/>
            </p:nvCxnSpPr>
            <p:spPr>
              <a:xfrm flipV="1">
                <a:off x="3163451" y="3689433"/>
                <a:ext cx="8346" cy="805430"/>
              </a:xfrm>
              <a:prstGeom prst="bentConnector3">
                <a:avLst>
                  <a:gd name="adj1" fmla="val 2839037"/>
                </a:avLst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9" name="Connector: Elbow 228">
                <a:extLst>
                  <a:ext uri="{FF2B5EF4-FFF2-40B4-BE49-F238E27FC236}">
                    <a16:creationId xmlns:a16="http://schemas.microsoft.com/office/drawing/2014/main" id="{49F1F068-17FD-4F79-DCF2-1A605C16B3E0}"/>
                  </a:ext>
                </a:extLst>
              </p:cNvPr>
              <p:cNvCxnSpPr>
                <a:cxnSpLocks/>
                <a:stCxn id="45" idx="3"/>
                <a:endCxn id="16" idx="3"/>
              </p:cNvCxnSpPr>
              <p:nvPr/>
            </p:nvCxnSpPr>
            <p:spPr>
              <a:xfrm flipV="1">
                <a:off x="3163451" y="2890144"/>
                <a:ext cx="13159" cy="1604719"/>
              </a:xfrm>
              <a:prstGeom prst="bentConnector3">
                <a:avLst>
                  <a:gd name="adj1" fmla="val 1837214"/>
                </a:avLst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2" name="Connector: Elbow 231">
                <a:extLst>
                  <a:ext uri="{FF2B5EF4-FFF2-40B4-BE49-F238E27FC236}">
                    <a16:creationId xmlns:a16="http://schemas.microsoft.com/office/drawing/2014/main" id="{2679CBDD-894D-11FB-16F4-D2E954E08546}"/>
                  </a:ext>
                </a:extLst>
              </p:cNvPr>
              <p:cNvCxnSpPr>
                <a:cxnSpLocks/>
                <a:stCxn id="45" idx="3"/>
                <a:endCxn id="15" idx="3"/>
              </p:cNvCxnSpPr>
              <p:nvPr/>
            </p:nvCxnSpPr>
            <p:spPr>
              <a:xfrm flipV="1">
                <a:off x="3163451" y="2470205"/>
                <a:ext cx="20760" cy="2024658"/>
              </a:xfrm>
              <a:prstGeom prst="bentConnector3">
                <a:avLst>
                  <a:gd name="adj1" fmla="val 1201156"/>
                </a:avLst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0" name="TextBox 279">
                <a:extLst>
                  <a:ext uri="{FF2B5EF4-FFF2-40B4-BE49-F238E27FC236}">
                    <a16:creationId xmlns:a16="http://schemas.microsoft.com/office/drawing/2014/main" id="{75007D71-D50F-1BEC-87FC-4B6126C89CA2}"/>
                  </a:ext>
                </a:extLst>
              </p:cNvPr>
              <p:cNvSpPr txBox="1"/>
              <p:nvPr/>
            </p:nvSpPr>
            <p:spPr>
              <a:xfrm>
                <a:off x="1195347" y="1738876"/>
                <a:ext cx="255534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NZ" sz="1400"/>
                  <a:t>Assessment Workflow</a:t>
                </a:r>
              </a:p>
            </p:txBody>
          </p:sp>
          <p:cxnSp>
            <p:nvCxnSpPr>
              <p:cNvPr id="18" name="Connector: Elbow 17">
                <a:extLst>
                  <a:ext uri="{FF2B5EF4-FFF2-40B4-BE49-F238E27FC236}">
                    <a16:creationId xmlns:a16="http://schemas.microsoft.com/office/drawing/2014/main" id="{D40D88A6-9556-BF2B-3E3A-0B1B2C19546F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 flipH="1">
                <a:off x="1835528" y="2365923"/>
                <a:ext cx="14182" cy="3659410"/>
              </a:xfrm>
              <a:prstGeom prst="bentConnector3">
                <a:avLst>
                  <a:gd name="adj1" fmla="val -3447680"/>
                </a:avLst>
              </a:prstGeom>
              <a:ln>
                <a:tailEnd type="triangle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224" name="Connector: Elbow 223">
                <a:extLst>
                  <a:ext uri="{FF2B5EF4-FFF2-40B4-BE49-F238E27FC236}">
                    <a16:creationId xmlns:a16="http://schemas.microsoft.com/office/drawing/2014/main" id="{CF1217CE-E9D1-7074-2E81-DB2C926A428F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 flipH="1">
                <a:off x="1841365" y="2797083"/>
                <a:ext cx="6581" cy="3239471"/>
              </a:xfrm>
              <a:prstGeom prst="bentConnector3">
                <a:avLst>
                  <a:gd name="adj1" fmla="val -7490017"/>
                </a:avLst>
              </a:prstGeom>
              <a:ln>
                <a:tailEnd type="triangle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231" name="Connector: Elbow 230">
                <a:extLst>
                  <a:ext uri="{FF2B5EF4-FFF2-40B4-BE49-F238E27FC236}">
                    <a16:creationId xmlns:a16="http://schemas.microsoft.com/office/drawing/2014/main" id="{F7D580E7-85A7-3FD8-1E17-ACD0808AAAB9}"/>
                  </a:ext>
                </a:extLst>
              </p:cNvPr>
              <p:cNvCxnSpPr>
                <a:stCxn id="50" idx="3"/>
                <a:endCxn id="49" idx="3"/>
              </p:cNvCxnSpPr>
              <p:nvPr/>
            </p:nvCxnSpPr>
            <p:spPr>
              <a:xfrm flipH="1" flipV="1">
                <a:off x="3170029" y="6129615"/>
                <a:ext cx="14182" cy="404680"/>
              </a:xfrm>
              <a:prstGeom prst="bentConnector3">
                <a:avLst>
                  <a:gd name="adj1" fmla="val -1611902"/>
                </a:avLst>
              </a:prstGeom>
              <a:ln>
                <a:tailEnd type="triangle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17" name="Connector: Elbow 16">
            <a:extLst>
              <a:ext uri="{FF2B5EF4-FFF2-40B4-BE49-F238E27FC236}">
                <a16:creationId xmlns:a16="http://schemas.microsoft.com/office/drawing/2014/main" id="{E4292A85-4545-EFA8-1574-C48FC454C86F}"/>
              </a:ext>
            </a:extLst>
          </p:cNvPr>
          <p:cNvCxnSpPr>
            <a:cxnSpLocks/>
          </p:cNvCxnSpPr>
          <p:nvPr/>
        </p:nvCxnSpPr>
        <p:spPr>
          <a:xfrm rot="16200000" flipV="1">
            <a:off x="5142736" y="4541285"/>
            <a:ext cx="1530470" cy="5558"/>
          </a:xfrm>
          <a:prstGeom prst="bentConnector4">
            <a:avLst>
              <a:gd name="adj1" fmla="val -331"/>
              <a:gd name="adj2" fmla="val 8840104"/>
            </a:avLst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24" name="Picture 23">
            <a:extLst>
              <a:ext uri="{FF2B5EF4-FFF2-40B4-BE49-F238E27FC236}">
                <a16:creationId xmlns:a16="http://schemas.microsoft.com/office/drawing/2014/main" id="{F38BEEBF-33E1-FE4D-5865-9C3B99ADC4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71253" y="1362406"/>
            <a:ext cx="2628360" cy="5137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0672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D71B9C-178C-0FEB-3422-CDF4FD6067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1">
            <a:extLst>
              <a:ext uri="{FF2B5EF4-FFF2-40B4-BE49-F238E27FC236}">
                <a16:creationId xmlns:a16="http://schemas.microsoft.com/office/drawing/2014/main" id="{0E42DD12-5C48-AE5F-0CDF-471B4A1D1746}"/>
              </a:ext>
            </a:extLst>
          </p:cNvPr>
          <p:cNvSpPr txBox="1">
            <a:spLocks/>
          </p:cNvSpPr>
          <p:nvPr/>
        </p:nvSpPr>
        <p:spPr>
          <a:xfrm>
            <a:off x="1279480" y="954516"/>
            <a:ext cx="3511494" cy="488151"/>
          </a:xfrm>
          <a:prstGeom prst="rect">
            <a:avLst/>
          </a:prstGeom>
          <a:solidFill>
            <a:schemeClr val="bg1"/>
          </a:solidFill>
        </p:spPr>
        <p:txBody>
          <a:bodyPr lIns="53068" tIns="26534" rIns="53068" bIns="26534" anchor="ctr"/>
          <a:lstStyle>
            <a:lvl1pPr algn="l" defTabSz="466549" rtl="0" eaLnBrk="1" latinLnBrk="0" hangingPunct="1">
              <a:spcBef>
                <a:spcPct val="0"/>
              </a:spcBef>
              <a:buNone/>
              <a:tabLst>
                <a:tab pos="1737410" algn="l"/>
              </a:tabLst>
              <a:defRPr sz="2245" b="1" i="0" kern="1200">
                <a:solidFill>
                  <a:schemeClr val="accent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>
              <a:defRPr/>
            </a:pPr>
            <a:r>
              <a:rPr lang="en-NZ" sz="1625">
                <a:solidFill>
                  <a:srgbClr val="5C9A4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Manager Role Enhancements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C1A61C-2D8C-D9BF-BA93-1492DA0E9524}"/>
              </a:ext>
            </a:extLst>
          </p:cNvPr>
          <p:cNvSpPr txBox="1"/>
          <p:nvPr/>
        </p:nvSpPr>
        <p:spPr>
          <a:xfrm>
            <a:off x="567864" y="1425600"/>
            <a:ext cx="8863879" cy="7745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53608">
              <a:spcAft>
                <a:spcPts val="488"/>
              </a:spcAft>
              <a:defRPr/>
            </a:pPr>
            <a:r>
              <a:rPr lang="en-NZ" sz="1200" b="1" dirty="0">
                <a:solidFill>
                  <a:srgbClr val="5C9A42"/>
                </a:solidFill>
              </a:rPr>
              <a:t>New Status</a:t>
            </a:r>
          </a:p>
          <a:p>
            <a:pPr marL="285750" indent="-285750" defTabSz="653608">
              <a:spcAft>
                <a:spcPts val="488"/>
              </a:spcAft>
              <a:buFont typeface="Arial" panose="020B0604020202020204" pitchFamily="34" charset="0"/>
              <a:buChar char="•"/>
              <a:defRPr/>
            </a:pPr>
            <a:r>
              <a:rPr lang="en-NZ" sz="1200" dirty="0"/>
              <a:t>Assessments with a calculated IR now show as "Confirm Indicative Range"</a:t>
            </a:r>
          </a:p>
          <a:p>
            <a:pPr marL="285750" indent="-285750" defTabSz="653608">
              <a:spcAft>
                <a:spcPts val="488"/>
              </a:spcAft>
              <a:buFont typeface="Arial" panose="020B0604020202020204" pitchFamily="34" charset="0"/>
              <a:buChar char="•"/>
              <a:defRPr/>
            </a:pPr>
            <a:r>
              <a:rPr lang="en-NZ" sz="1200" dirty="0"/>
              <a:t>You can now reassign assessments at any stage except, when with the IR Support team.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1BEB1100-B96D-9848-905F-35BFE36A7E71}"/>
              </a:ext>
            </a:extLst>
          </p:cNvPr>
          <p:cNvSpPr txBox="1">
            <a:spLocks/>
          </p:cNvSpPr>
          <p:nvPr/>
        </p:nvSpPr>
        <p:spPr>
          <a:xfrm>
            <a:off x="3035227" y="236800"/>
            <a:ext cx="3511494" cy="488151"/>
          </a:xfrm>
          <a:prstGeom prst="rect">
            <a:avLst/>
          </a:prstGeom>
          <a:solidFill>
            <a:schemeClr val="bg1"/>
          </a:solidFill>
        </p:spPr>
        <p:txBody>
          <a:bodyPr lIns="53068" tIns="26534" rIns="53068" bIns="26534" anchor="ctr"/>
          <a:lstStyle>
            <a:lvl1pPr algn="l" defTabSz="466549" rtl="0" eaLnBrk="1" latinLnBrk="0" hangingPunct="1">
              <a:spcBef>
                <a:spcPct val="0"/>
              </a:spcBef>
              <a:buNone/>
              <a:tabLst>
                <a:tab pos="1737410" algn="l"/>
              </a:tabLst>
              <a:defRPr sz="2245" b="1" i="0" kern="1200">
                <a:solidFill>
                  <a:schemeClr val="accent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algn="ctr">
              <a:defRPr/>
            </a:pPr>
            <a:r>
              <a:rPr lang="en-NZ" sz="1950">
                <a:solidFill>
                  <a:srgbClr val="5C9A42"/>
                </a:solidFill>
                <a:ea typeface="Verdana"/>
              </a:rPr>
              <a:t>Web App Release 4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AC665346-70F2-C7AF-6764-972FACA54900}"/>
              </a:ext>
            </a:extLst>
          </p:cNvPr>
          <p:cNvSpPr txBox="1">
            <a:spLocks/>
          </p:cNvSpPr>
          <p:nvPr/>
        </p:nvSpPr>
        <p:spPr>
          <a:xfrm>
            <a:off x="567864" y="925472"/>
            <a:ext cx="4581526" cy="488151"/>
          </a:xfrm>
          <a:prstGeom prst="rect">
            <a:avLst/>
          </a:prstGeom>
          <a:solidFill>
            <a:schemeClr val="bg1"/>
          </a:solidFill>
        </p:spPr>
        <p:txBody>
          <a:bodyPr lIns="53068" tIns="26534" rIns="53068" bIns="26534" anchor="ctr"/>
          <a:lstStyle>
            <a:lvl1pPr algn="l" defTabSz="466549" rtl="0" eaLnBrk="1" latinLnBrk="0" hangingPunct="1">
              <a:spcBef>
                <a:spcPct val="0"/>
              </a:spcBef>
              <a:buNone/>
              <a:tabLst>
                <a:tab pos="1737410" algn="l"/>
              </a:tabLst>
              <a:defRPr sz="2245" b="1" i="0" kern="1200">
                <a:solidFill>
                  <a:schemeClr val="accent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r>
              <a:rPr lang="en-NZ" sz="1800">
                <a:solidFill>
                  <a:srgbClr val="5C9A42"/>
                </a:solidFill>
                <a:latin typeface="Roboto"/>
                <a:ea typeface="Verdana"/>
              </a:rPr>
              <a:t>Workflow Updates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7EC64E2-CE27-8147-8C35-2072C331223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0448"/>
          <a:stretch>
            <a:fillRect/>
          </a:stretch>
        </p:blipFill>
        <p:spPr>
          <a:xfrm>
            <a:off x="7811347" y="129724"/>
            <a:ext cx="1832781" cy="54848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8DC7D12-A78A-5B7E-66E4-0E6162C541E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83060"/>
          <a:stretch>
            <a:fillRect/>
          </a:stretch>
        </p:blipFill>
        <p:spPr>
          <a:xfrm>
            <a:off x="261872" y="155287"/>
            <a:ext cx="1554447" cy="53690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69661C5-FBDF-42DE-73D3-7B0545E68B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257" y="2692362"/>
            <a:ext cx="9169871" cy="147327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E6247D9-16DA-E959-7DFD-2A7F79CBECCA}"/>
              </a:ext>
            </a:extLst>
          </p:cNvPr>
          <p:cNvSpPr/>
          <p:nvPr/>
        </p:nvSpPr>
        <p:spPr>
          <a:xfrm>
            <a:off x="6267450" y="3674553"/>
            <a:ext cx="1619250" cy="52578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61D103E-C22B-F6D8-0080-81C45CE033B1}"/>
              </a:ext>
            </a:extLst>
          </p:cNvPr>
          <p:cNvSpPr/>
          <p:nvPr/>
        </p:nvSpPr>
        <p:spPr>
          <a:xfrm>
            <a:off x="6400799" y="3797319"/>
            <a:ext cx="1410547" cy="298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42A98722-C816-7F0D-AA7C-9B00E9FE0C9B}"/>
              </a:ext>
            </a:extLst>
          </p:cNvPr>
          <p:cNvSpPr/>
          <p:nvPr/>
        </p:nvSpPr>
        <p:spPr>
          <a:xfrm>
            <a:off x="6302375" y="3857338"/>
            <a:ext cx="1549400" cy="170521"/>
          </a:xfrm>
          <a:prstGeom prst="roundRect">
            <a:avLst>
              <a:gd name="adj" fmla="val 50000"/>
            </a:avLst>
          </a:prstGeom>
          <a:solidFill>
            <a:srgbClr val="F59F0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Z" sz="900" b="1" dirty="0"/>
              <a:t>Confirm Indicative Range</a:t>
            </a:r>
          </a:p>
        </p:txBody>
      </p:sp>
    </p:spTree>
    <p:extLst>
      <p:ext uri="{BB962C8B-B14F-4D97-AF65-F5344CB8AC3E}">
        <p14:creationId xmlns:p14="http://schemas.microsoft.com/office/powerpoint/2010/main" val="19970082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148A41-6FB1-1100-509D-C8B9DAA4E7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1">
            <a:extLst>
              <a:ext uri="{FF2B5EF4-FFF2-40B4-BE49-F238E27FC236}">
                <a16:creationId xmlns:a16="http://schemas.microsoft.com/office/drawing/2014/main" id="{FAE37FD8-7D96-D7DC-2546-3F89F95A5C86}"/>
              </a:ext>
            </a:extLst>
          </p:cNvPr>
          <p:cNvSpPr txBox="1">
            <a:spLocks/>
          </p:cNvSpPr>
          <p:nvPr/>
        </p:nvSpPr>
        <p:spPr>
          <a:xfrm>
            <a:off x="1279480" y="954516"/>
            <a:ext cx="3511494" cy="488151"/>
          </a:xfrm>
          <a:prstGeom prst="rect">
            <a:avLst/>
          </a:prstGeom>
          <a:solidFill>
            <a:schemeClr val="bg1"/>
          </a:solidFill>
        </p:spPr>
        <p:txBody>
          <a:bodyPr lIns="53068" tIns="26534" rIns="53068" bIns="26534" anchor="ctr"/>
          <a:lstStyle>
            <a:lvl1pPr algn="l" defTabSz="466549" rtl="0" eaLnBrk="1" latinLnBrk="0" hangingPunct="1">
              <a:spcBef>
                <a:spcPct val="0"/>
              </a:spcBef>
              <a:buNone/>
              <a:tabLst>
                <a:tab pos="1737410" algn="l"/>
              </a:tabLst>
              <a:defRPr sz="2245" b="1" i="0" kern="1200">
                <a:solidFill>
                  <a:schemeClr val="accent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>
              <a:defRPr/>
            </a:pPr>
            <a:r>
              <a:rPr lang="en-NZ" sz="1625">
                <a:solidFill>
                  <a:srgbClr val="5C9A4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Manager Role Enhancements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8F06144-2C80-C127-3D80-0AAA633F4F12}"/>
              </a:ext>
            </a:extLst>
          </p:cNvPr>
          <p:cNvSpPr txBox="1"/>
          <p:nvPr/>
        </p:nvSpPr>
        <p:spPr>
          <a:xfrm>
            <a:off x="567864" y="1425600"/>
            <a:ext cx="8605304" cy="8335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53608">
              <a:spcAft>
                <a:spcPts val="488"/>
              </a:spcAft>
              <a:defRPr/>
            </a:pPr>
            <a:r>
              <a:rPr lang="en-NZ" sz="1600" b="1">
                <a:solidFill>
                  <a:srgbClr val="5C9A42"/>
                </a:solidFill>
              </a:rPr>
              <a:t>Ending Assessments</a:t>
            </a:r>
          </a:p>
          <a:p>
            <a:pPr defTabSz="653608">
              <a:spcAft>
                <a:spcPts val="488"/>
              </a:spcAft>
              <a:defRPr/>
            </a:pPr>
            <a:r>
              <a:rPr lang="en-NZ" sz="1400"/>
              <a:t>The “End Assessment” button has now been added to the Moderation, Allocation and the MyDSS Funding Page to allow assessments to be closed without completing all steps at any point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AD86FFF1-7CEE-CA9B-02B2-F1E34519AD71}"/>
              </a:ext>
            </a:extLst>
          </p:cNvPr>
          <p:cNvSpPr txBox="1">
            <a:spLocks/>
          </p:cNvSpPr>
          <p:nvPr/>
        </p:nvSpPr>
        <p:spPr>
          <a:xfrm>
            <a:off x="3035227" y="236800"/>
            <a:ext cx="3511494" cy="488151"/>
          </a:xfrm>
          <a:prstGeom prst="rect">
            <a:avLst/>
          </a:prstGeom>
          <a:solidFill>
            <a:schemeClr val="bg1"/>
          </a:solidFill>
        </p:spPr>
        <p:txBody>
          <a:bodyPr lIns="53068" tIns="26534" rIns="53068" bIns="26534" anchor="ctr"/>
          <a:lstStyle>
            <a:lvl1pPr algn="l" defTabSz="466549" rtl="0" eaLnBrk="1" latinLnBrk="0" hangingPunct="1">
              <a:spcBef>
                <a:spcPct val="0"/>
              </a:spcBef>
              <a:buNone/>
              <a:tabLst>
                <a:tab pos="1737410" algn="l"/>
              </a:tabLst>
              <a:defRPr sz="2245" b="1" i="0" kern="1200">
                <a:solidFill>
                  <a:schemeClr val="accent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algn="ctr">
              <a:defRPr/>
            </a:pPr>
            <a:r>
              <a:rPr lang="en-NZ" sz="1950">
                <a:solidFill>
                  <a:srgbClr val="5C9A42"/>
                </a:solidFill>
                <a:ea typeface="Verdana"/>
              </a:rPr>
              <a:t>Web App Release 4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E419377-EDFB-7968-3990-1F2D9D0FEA3C}"/>
              </a:ext>
            </a:extLst>
          </p:cNvPr>
          <p:cNvSpPr txBox="1">
            <a:spLocks/>
          </p:cNvSpPr>
          <p:nvPr/>
        </p:nvSpPr>
        <p:spPr>
          <a:xfrm>
            <a:off x="567864" y="925472"/>
            <a:ext cx="4581526" cy="488151"/>
          </a:xfrm>
          <a:prstGeom prst="rect">
            <a:avLst/>
          </a:prstGeom>
          <a:solidFill>
            <a:schemeClr val="bg1"/>
          </a:solidFill>
        </p:spPr>
        <p:txBody>
          <a:bodyPr lIns="53068" tIns="26534" rIns="53068" bIns="26534" anchor="ctr"/>
          <a:lstStyle>
            <a:lvl1pPr algn="l" defTabSz="466549" rtl="0" eaLnBrk="1" latinLnBrk="0" hangingPunct="1">
              <a:spcBef>
                <a:spcPct val="0"/>
              </a:spcBef>
              <a:buNone/>
              <a:tabLst>
                <a:tab pos="1737410" algn="l"/>
              </a:tabLst>
              <a:defRPr sz="2245" b="1" i="0" kern="1200">
                <a:solidFill>
                  <a:schemeClr val="accent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r>
              <a:rPr lang="en-NZ" sz="1800">
                <a:solidFill>
                  <a:srgbClr val="5C9A42"/>
                </a:solidFill>
                <a:latin typeface="Roboto"/>
                <a:ea typeface="Verdana"/>
              </a:rPr>
              <a:t>Workflow Updates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192C6E3-72A9-CB4C-FF51-6D49DD1EE3F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0448"/>
          <a:stretch>
            <a:fillRect/>
          </a:stretch>
        </p:blipFill>
        <p:spPr>
          <a:xfrm>
            <a:off x="7811347" y="129724"/>
            <a:ext cx="1832781" cy="54848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94A90BE-6966-C521-4985-946E9847CDE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83060"/>
          <a:stretch>
            <a:fillRect/>
          </a:stretch>
        </p:blipFill>
        <p:spPr>
          <a:xfrm>
            <a:off x="261872" y="155287"/>
            <a:ext cx="1554447" cy="53690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45FCA91-19AC-03DB-4DE1-B58CFADF6D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7238" y="2761488"/>
            <a:ext cx="3711422" cy="236527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EE85215-3BD5-91B4-9EC8-2B27B6D9AC7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7262" t="5231"/>
          <a:stretch>
            <a:fillRect/>
          </a:stretch>
        </p:blipFill>
        <p:spPr>
          <a:xfrm>
            <a:off x="663833" y="2761488"/>
            <a:ext cx="3537007" cy="3077988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7BB646EC-24D0-A13B-450B-41A21DB06E63}"/>
              </a:ext>
            </a:extLst>
          </p:cNvPr>
          <p:cNvSpPr/>
          <p:nvPr/>
        </p:nvSpPr>
        <p:spPr>
          <a:xfrm>
            <a:off x="3629025" y="2868439"/>
            <a:ext cx="628965" cy="2762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B409AFA-D586-C4B1-1F8D-E80D3D113426}"/>
              </a:ext>
            </a:extLst>
          </p:cNvPr>
          <p:cNvSpPr/>
          <p:nvPr/>
        </p:nvSpPr>
        <p:spPr>
          <a:xfrm>
            <a:off x="7238999" y="2895600"/>
            <a:ext cx="614899" cy="2571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7629244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4B8456-C45D-DAEE-6CFC-A9601FC621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5DDCC46-61CF-2D9E-2340-F94B0EAB99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800" y="3326400"/>
            <a:ext cx="8634829" cy="28077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8" name="Title 1">
            <a:extLst>
              <a:ext uri="{FF2B5EF4-FFF2-40B4-BE49-F238E27FC236}">
                <a16:creationId xmlns:a16="http://schemas.microsoft.com/office/drawing/2014/main" id="{96E50C4A-5CC0-6CD7-6472-ACB94FF70579}"/>
              </a:ext>
            </a:extLst>
          </p:cNvPr>
          <p:cNvSpPr txBox="1">
            <a:spLocks/>
          </p:cNvSpPr>
          <p:nvPr/>
        </p:nvSpPr>
        <p:spPr>
          <a:xfrm>
            <a:off x="1303395" y="947426"/>
            <a:ext cx="3511494" cy="488151"/>
          </a:xfrm>
          <a:prstGeom prst="rect">
            <a:avLst/>
          </a:prstGeom>
          <a:solidFill>
            <a:schemeClr val="bg1"/>
          </a:solidFill>
        </p:spPr>
        <p:txBody>
          <a:bodyPr lIns="53068" tIns="26534" rIns="53068" bIns="26534" anchor="ctr"/>
          <a:lstStyle>
            <a:lvl1pPr algn="l" defTabSz="466549" rtl="0" eaLnBrk="1" latinLnBrk="0" hangingPunct="1">
              <a:spcBef>
                <a:spcPct val="0"/>
              </a:spcBef>
              <a:buNone/>
              <a:tabLst>
                <a:tab pos="1737410" algn="l"/>
              </a:tabLst>
              <a:defRPr sz="2245" b="1" i="0" kern="1200">
                <a:solidFill>
                  <a:schemeClr val="accent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>
              <a:defRPr/>
            </a:pPr>
            <a:r>
              <a:rPr lang="en-NZ" sz="1625">
                <a:solidFill>
                  <a:srgbClr val="5C9A4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Manager Role Enhancements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C9684EE-A0F3-A58F-89AE-BEE6A97DBE83}"/>
              </a:ext>
            </a:extLst>
          </p:cNvPr>
          <p:cNvSpPr txBox="1"/>
          <p:nvPr/>
        </p:nvSpPr>
        <p:spPr>
          <a:xfrm>
            <a:off x="567864" y="1412601"/>
            <a:ext cx="8480886" cy="12721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53608">
              <a:spcAft>
                <a:spcPts val="488"/>
              </a:spcAft>
              <a:defRPr/>
            </a:pPr>
            <a:r>
              <a:rPr lang="en-NZ" sz="1200" b="1">
                <a:solidFill>
                  <a:srgbClr val="5C9A42"/>
                </a:solidFill>
              </a:rPr>
              <a:t>New Assignee &amp; Assessment ID Columns</a:t>
            </a:r>
          </a:p>
          <a:p>
            <a:pPr defTabSz="653608">
              <a:spcAft>
                <a:spcPts val="488"/>
              </a:spcAft>
              <a:defRPr/>
            </a:pPr>
            <a:endParaRPr lang="en-NZ" sz="1200" b="1">
              <a:solidFill>
                <a:srgbClr val="5C9A42"/>
              </a:solidFill>
            </a:endParaRPr>
          </a:p>
          <a:p>
            <a:pPr marL="501750" indent="-285750" defTabSz="653608">
              <a:spcAft>
                <a:spcPts val="488"/>
              </a:spcAft>
              <a:buFont typeface="Arial" panose="020B0604020202020204" pitchFamily="34" charset="0"/>
              <a:buChar char="•"/>
              <a:defRPr/>
            </a:pPr>
            <a:r>
              <a:rPr lang="en-NZ" sz="1200"/>
              <a:t>The new Assignee column tracks who is currently responsible for the assessment, replacing the assessor column</a:t>
            </a:r>
          </a:p>
          <a:p>
            <a:pPr marL="501750" indent="-285750" defTabSz="653608">
              <a:spcAft>
                <a:spcPts val="488"/>
              </a:spcAft>
              <a:buFont typeface="Arial" panose="020B0604020202020204" pitchFamily="34" charset="0"/>
              <a:buChar char="•"/>
              <a:defRPr/>
            </a:pPr>
            <a:r>
              <a:rPr lang="en-NZ" sz="1200"/>
              <a:t>The Assessment ID is a unique identifier that is system generated</a:t>
            </a:r>
          </a:p>
          <a:p>
            <a:pPr marL="216000" defTabSz="653608">
              <a:spcAft>
                <a:spcPts val="488"/>
              </a:spcAft>
              <a:defRPr/>
            </a:pPr>
            <a:endParaRPr lang="en-NZ" sz="1200">
              <a:latin typeface="Roboto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E6F49BF-96E7-B3CA-DF20-952B0827BEFA}"/>
              </a:ext>
            </a:extLst>
          </p:cNvPr>
          <p:cNvSpPr txBox="1">
            <a:spLocks/>
          </p:cNvSpPr>
          <p:nvPr/>
        </p:nvSpPr>
        <p:spPr>
          <a:xfrm>
            <a:off x="3035227" y="236800"/>
            <a:ext cx="3511494" cy="488151"/>
          </a:xfrm>
          <a:prstGeom prst="rect">
            <a:avLst/>
          </a:prstGeom>
          <a:solidFill>
            <a:schemeClr val="bg1"/>
          </a:solidFill>
        </p:spPr>
        <p:txBody>
          <a:bodyPr lIns="53068" tIns="26534" rIns="53068" bIns="26534" anchor="ctr"/>
          <a:lstStyle>
            <a:lvl1pPr algn="l" defTabSz="466549" rtl="0" eaLnBrk="1" latinLnBrk="0" hangingPunct="1">
              <a:spcBef>
                <a:spcPct val="0"/>
              </a:spcBef>
              <a:buNone/>
              <a:tabLst>
                <a:tab pos="1737410" algn="l"/>
              </a:tabLst>
              <a:defRPr sz="2245" b="1" i="0" kern="1200">
                <a:solidFill>
                  <a:schemeClr val="accent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algn="ctr">
              <a:defRPr/>
            </a:pPr>
            <a:r>
              <a:rPr lang="en-NZ" sz="1950">
                <a:solidFill>
                  <a:srgbClr val="5C9A42"/>
                </a:solidFill>
                <a:ea typeface="Verdana"/>
              </a:rPr>
              <a:t>Web App Release 4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6B8F4503-6D1C-1D79-CB17-B25CC133D897}"/>
              </a:ext>
            </a:extLst>
          </p:cNvPr>
          <p:cNvSpPr txBox="1">
            <a:spLocks/>
          </p:cNvSpPr>
          <p:nvPr/>
        </p:nvSpPr>
        <p:spPr>
          <a:xfrm>
            <a:off x="567864" y="925472"/>
            <a:ext cx="4581526" cy="488151"/>
          </a:xfrm>
          <a:prstGeom prst="rect">
            <a:avLst/>
          </a:prstGeom>
          <a:solidFill>
            <a:schemeClr val="bg1"/>
          </a:solidFill>
        </p:spPr>
        <p:txBody>
          <a:bodyPr lIns="53068" tIns="26534" rIns="53068" bIns="26534" anchor="ctr"/>
          <a:lstStyle>
            <a:lvl1pPr algn="l" defTabSz="466549" rtl="0" eaLnBrk="1" latinLnBrk="0" hangingPunct="1">
              <a:spcBef>
                <a:spcPct val="0"/>
              </a:spcBef>
              <a:buNone/>
              <a:tabLst>
                <a:tab pos="1737410" algn="l"/>
              </a:tabLst>
              <a:defRPr sz="2245" b="1" i="0" kern="1200">
                <a:solidFill>
                  <a:schemeClr val="accent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r>
              <a:rPr lang="en-NZ" sz="1800">
                <a:solidFill>
                  <a:srgbClr val="5C9A42"/>
                </a:solidFill>
                <a:latin typeface="Roboto"/>
                <a:ea typeface="Verdana"/>
              </a:rPr>
              <a:t>Assessments Page Enhancements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5AFE38A-D2CD-1187-89F2-858F85D9BE8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0448"/>
          <a:stretch>
            <a:fillRect/>
          </a:stretch>
        </p:blipFill>
        <p:spPr>
          <a:xfrm>
            <a:off x="7811347" y="129724"/>
            <a:ext cx="1832781" cy="54848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E2ED8C3-7906-7EC8-44A9-8A52F94E0FA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83060"/>
          <a:stretch>
            <a:fillRect/>
          </a:stretch>
        </p:blipFill>
        <p:spPr>
          <a:xfrm>
            <a:off x="261872" y="155287"/>
            <a:ext cx="1554447" cy="53690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71BED64-6BC9-69B8-1FC0-AA4F0CD6DE39}"/>
              </a:ext>
            </a:extLst>
          </p:cNvPr>
          <p:cNvSpPr/>
          <p:nvPr/>
        </p:nvSpPr>
        <p:spPr>
          <a:xfrm>
            <a:off x="4814889" y="4992748"/>
            <a:ext cx="849187" cy="68037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61AC4CB-6C1D-EA27-A217-EA7F62253435}"/>
              </a:ext>
            </a:extLst>
          </p:cNvPr>
          <p:cNvSpPr/>
          <p:nvPr/>
        </p:nvSpPr>
        <p:spPr>
          <a:xfrm>
            <a:off x="2306083" y="4992748"/>
            <a:ext cx="771524" cy="68037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29214E04-4F19-B8FF-559A-1DDDCE355253}"/>
              </a:ext>
            </a:extLst>
          </p:cNvPr>
          <p:cNvCxnSpPr/>
          <p:nvPr/>
        </p:nvCxnSpPr>
        <p:spPr>
          <a:xfrm>
            <a:off x="471357" y="3505354"/>
            <a:ext cx="462028" cy="714375"/>
          </a:xfrm>
          <a:prstGeom prst="straightConnector1">
            <a:avLst/>
          </a:prstGeom>
          <a:ln w="19050" cap="flat" cmpd="sng" algn="ctr">
            <a:solidFill>
              <a:schemeClr val="accent5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2931408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024043-8DF7-1785-9979-12E0A6E9A5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1">
            <a:extLst>
              <a:ext uri="{FF2B5EF4-FFF2-40B4-BE49-F238E27FC236}">
                <a16:creationId xmlns:a16="http://schemas.microsoft.com/office/drawing/2014/main" id="{2EDFCF22-C1C9-62C1-FA35-D52BEC14F7E3}"/>
              </a:ext>
            </a:extLst>
          </p:cNvPr>
          <p:cNvSpPr txBox="1">
            <a:spLocks/>
          </p:cNvSpPr>
          <p:nvPr/>
        </p:nvSpPr>
        <p:spPr>
          <a:xfrm>
            <a:off x="1303395" y="947426"/>
            <a:ext cx="3511494" cy="488151"/>
          </a:xfrm>
          <a:prstGeom prst="rect">
            <a:avLst/>
          </a:prstGeom>
          <a:solidFill>
            <a:schemeClr val="bg1"/>
          </a:solidFill>
        </p:spPr>
        <p:txBody>
          <a:bodyPr lIns="53068" tIns="26534" rIns="53068" bIns="26534" anchor="ctr"/>
          <a:lstStyle>
            <a:lvl1pPr algn="l" defTabSz="466549" rtl="0" eaLnBrk="1" latinLnBrk="0" hangingPunct="1">
              <a:spcBef>
                <a:spcPct val="0"/>
              </a:spcBef>
              <a:buNone/>
              <a:tabLst>
                <a:tab pos="1737410" algn="l"/>
              </a:tabLst>
              <a:defRPr sz="2245" b="1" i="0" kern="1200">
                <a:solidFill>
                  <a:schemeClr val="accent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>
              <a:defRPr/>
            </a:pPr>
            <a:r>
              <a:rPr lang="en-NZ" sz="1625">
                <a:solidFill>
                  <a:srgbClr val="5C9A4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Manager Role Enhancements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5724F02-8F42-6F1A-9A33-948CADD13369}"/>
              </a:ext>
            </a:extLst>
          </p:cNvPr>
          <p:cNvSpPr txBox="1">
            <a:spLocks/>
          </p:cNvSpPr>
          <p:nvPr/>
        </p:nvSpPr>
        <p:spPr>
          <a:xfrm>
            <a:off x="3035227" y="236800"/>
            <a:ext cx="3511494" cy="488151"/>
          </a:xfrm>
          <a:prstGeom prst="rect">
            <a:avLst/>
          </a:prstGeom>
          <a:solidFill>
            <a:schemeClr val="bg1"/>
          </a:solidFill>
        </p:spPr>
        <p:txBody>
          <a:bodyPr lIns="53068" tIns="26534" rIns="53068" bIns="26534" anchor="ctr"/>
          <a:lstStyle>
            <a:lvl1pPr algn="l" defTabSz="466549" rtl="0" eaLnBrk="1" latinLnBrk="0" hangingPunct="1">
              <a:spcBef>
                <a:spcPct val="0"/>
              </a:spcBef>
              <a:buNone/>
              <a:tabLst>
                <a:tab pos="1737410" algn="l"/>
              </a:tabLst>
              <a:defRPr sz="2245" b="1" i="0" kern="1200">
                <a:solidFill>
                  <a:schemeClr val="accent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algn="ctr">
              <a:defRPr/>
            </a:pPr>
            <a:r>
              <a:rPr lang="en-NZ" sz="1950">
                <a:solidFill>
                  <a:srgbClr val="5C9A42"/>
                </a:solidFill>
                <a:ea typeface="Verdana"/>
              </a:rPr>
              <a:t>Web App Release 4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D749AA9-9A08-0A56-9A96-49DB367BFFAD}"/>
              </a:ext>
            </a:extLst>
          </p:cNvPr>
          <p:cNvSpPr txBox="1">
            <a:spLocks/>
          </p:cNvSpPr>
          <p:nvPr/>
        </p:nvSpPr>
        <p:spPr>
          <a:xfrm>
            <a:off x="567864" y="925472"/>
            <a:ext cx="4581526" cy="488151"/>
          </a:xfrm>
          <a:prstGeom prst="rect">
            <a:avLst/>
          </a:prstGeom>
          <a:solidFill>
            <a:schemeClr val="bg1"/>
          </a:solidFill>
        </p:spPr>
        <p:txBody>
          <a:bodyPr lIns="53068" tIns="26534" rIns="53068" bIns="26534" anchor="ctr"/>
          <a:lstStyle>
            <a:lvl1pPr algn="l" defTabSz="466549" rtl="0" eaLnBrk="1" latinLnBrk="0" hangingPunct="1">
              <a:spcBef>
                <a:spcPct val="0"/>
              </a:spcBef>
              <a:buNone/>
              <a:tabLst>
                <a:tab pos="1737410" algn="l"/>
              </a:tabLst>
              <a:defRPr sz="2245" b="1" i="0" kern="1200">
                <a:solidFill>
                  <a:schemeClr val="accent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r>
              <a:rPr lang="en-NZ" sz="1800">
                <a:solidFill>
                  <a:srgbClr val="5C9A42"/>
                </a:solidFill>
                <a:latin typeface="Roboto"/>
                <a:ea typeface="Verdana"/>
              </a:rPr>
              <a:t>Assessments Page Enhancements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11BB7EB-FDB6-C5D4-70D4-544AC2D841A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0448"/>
          <a:stretch>
            <a:fillRect/>
          </a:stretch>
        </p:blipFill>
        <p:spPr>
          <a:xfrm>
            <a:off x="7811347" y="129724"/>
            <a:ext cx="1832781" cy="54848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931D7A0-4034-3089-4CC1-75E3A8625E0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83060"/>
          <a:stretch>
            <a:fillRect/>
          </a:stretch>
        </p:blipFill>
        <p:spPr>
          <a:xfrm>
            <a:off x="261872" y="155287"/>
            <a:ext cx="1554447" cy="536908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90975405-979A-C3F4-4F8F-DB8F5DA8F82B}"/>
              </a:ext>
            </a:extLst>
          </p:cNvPr>
          <p:cNvSpPr txBox="1"/>
          <p:nvPr/>
        </p:nvSpPr>
        <p:spPr>
          <a:xfrm>
            <a:off x="522143" y="1444520"/>
            <a:ext cx="8815993" cy="14568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53608">
              <a:spcAft>
                <a:spcPts val="488"/>
              </a:spcAft>
              <a:defRPr/>
            </a:pPr>
            <a:r>
              <a:rPr lang="en-NZ" sz="1200" b="1">
                <a:solidFill>
                  <a:srgbClr val="5C9A42"/>
                </a:solidFill>
              </a:rPr>
              <a:t> Updated Status Label </a:t>
            </a:r>
          </a:p>
          <a:p>
            <a:pPr marL="501750" indent="-285750" defTabSz="653608">
              <a:spcAft>
                <a:spcPts val="488"/>
              </a:spcAft>
              <a:buFont typeface="Arial" panose="020B0604020202020204" pitchFamily="34" charset="0"/>
              <a:buChar char="•"/>
              <a:defRPr/>
            </a:pPr>
            <a:r>
              <a:rPr lang="en-NZ" sz="1200"/>
              <a:t>The “Abandoned” status has been changed to “Closed”</a:t>
            </a:r>
          </a:p>
          <a:p>
            <a:pPr marL="501750" indent="-285750" defTabSz="653608">
              <a:spcAft>
                <a:spcPts val="488"/>
              </a:spcAft>
              <a:buFont typeface="Arial" panose="020B0604020202020204" pitchFamily="34" charset="0"/>
              <a:buChar char="•"/>
              <a:defRPr/>
            </a:pPr>
            <a:r>
              <a:rPr lang="en-NZ" sz="1200"/>
              <a:t>This more accurately reflects the nature of these assessments</a:t>
            </a:r>
          </a:p>
          <a:p>
            <a:pPr marL="501750" indent="-285750" defTabSz="653608">
              <a:spcAft>
                <a:spcPts val="488"/>
              </a:spcAft>
              <a:buFont typeface="Arial" panose="020B0604020202020204" pitchFamily="34" charset="0"/>
              <a:buChar char="•"/>
              <a:defRPr/>
            </a:pPr>
            <a:endParaRPr lang="en-NZ" sz="1200"/>
          </a:p>
          <a:p>
            <a:pPr defTabSz="653608">
              <a:spcAft>
                <a:spcPts val="488"/>
              </a:spcAft>
              <a:defRPr/>
            </a:pPr>
            <a:r>
              <a:rPr lang="en-NZ" sz="1200" b="1">
                <a:solidFill>
                  <a:srgbClr val="5C9A42"/>
                </a:solidFill>
              </a:rPr>
              <a:t> </a:t>
            </a:r>
            <a:br>
              <a:rPr lang="en-NZ" sz="1200" b="1">
                <a:solidFill>
                  <a:srgbClr val="5C9A42"/>
                </a:solidFill>
              </a:rPr>
            </a:br>
            <a:r>
              <a:rPr lang="en-NZ" sz="1200" b="1">
                <a:solidFill>
                  <a:srgbClr val="5C9A42"/>
                </a:solidFill>
                <a:latin typeface="Roboto"/>
              </a:rPr>
              <a:t> </a:t>
            </a:r>
            <a:endParaRPr lang="en-NZ" sz="1200">
              <a:latin typeface="Roboto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93CF84-0757-1662-55A3-54CF8C71C6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400" y="3326400"/>
            <a:ext cx="8781917" cy="2881020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A6039D0A-E094-DD28-1753-81274242BEA2}"/>
              </a:ext>
            </a:extLst>
          </p:cNvPr>
          <p:cNvCxnSpPr/>
          <p:nvPr/>
        </p:nvCxnSpPr>
        <p:spPr>
          <a:xfrm>
            <a:off x="499457" y="3599484"/>
            <a:ext cx="462028" cy="714375"/>
          </a:xfrm>
          <a:prstGeom prst="straightConnector1">
            <a:avLst/>
          </a:prstGeom>
          <a:ln w="19050" cap="flat" cmpd="sng" algn="ctr">
            <a:solidFill>
              <a:schemeClr val="accent5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AC841805-74BF-CF98-6FDF-88BD476081FC}"/>
              </a:ext>
            </a:extLst>
          </p:cNvPr>
          <p:cNvSpPr/>
          <p:nvPr/>
        </p:nvSpPr>
        <p:spPr>
          <a:xfrm>
            <a:off x="7572375" y="5892958"/>
            <a:ext cx="890016" cy="24590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4012758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579C76-C854-55E0-928E-0295EF0D1A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1">
            <a:extLst>
              <a:ext uri="{FF2B5EF4-FFF2-40B4-BE49-F238E27FC236}">
                <a16:creationId xmlns:a16="http://schemas.microsoft.com/office/drawing/2014/main" id="{7ADDB490-404F-6927-5D71-07408F0B050E}"/>
              </a:ext>
            </a:extLst>
          </p:cNvPr>
          <p:cNvSpPr txBox="1">
            <a:spLocks/>
          </p:cNvSpPr>
          <p:nvPr/>
        </p:nvSpPr>
        <p:spPr>
          <a:xfrm>
            <a:off x="1303395" y="947426"/>
            <a:ext cx="3511494" cy="488151"/>
          </a:xfrm>
          <a:prstGeom prst="rect">
            <a:avLst/>
          </a:prstGeom>
          <a:solidFill>
            <a:schemeClr val="bg1"/>
          </a:solidFill>
        </p:spPr>
        <p:txBody>
          <a:bodyPr lIns="53068" tIns="26534" rIns="53068" bIns="26534" anchor="ctr"/>
          <a:lstStyle>
            <a:lvl1pPr algn="l" defTabSz="466549" rtl="0" eaLnBrk="1" latinLnBrk="0" hangingPunct="1">
              <a:spcBef>
                <a:spcPct val="0"/>
              </a:spcBef>
              <a:buNone/>
              <a:tabLst>
                <a:tab pos="1737410" algn="l"/>
              </a:tabLst>
              <a:defRPr sz="2245" b="1" i="0" kern="1200">
                <a:solidFill>
                  <a:schemeClr val="accent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>
              <a:defRPr/>
            </a:pPr>
            <a:r>
              <a:rPr lang="en-NZ" sz="1625">
                <a:solidFill>
                  <a:srgbClr val="5C9A4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Manager Role Enhancements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EA431C0-A8FA-FA15-9FD4-0EF3F875402E}"/>
              </a:ext>
            </a:extLst>
          </p:cNvPr>
          <p:cNvSpPr txBox="1">
            <a:spLocks/>
          </p:cNvSpPr>
          <p:nvPr/>
        </p:nvSpPr>
        <p:spPr>
          <a:xfrm>
            <a:off x="3035227" y="236800"/>
            <a:ext cx="3511494" cy="488151"/>
          </a:xfrm>
          <a:prstGeom prst="rect">
            <a:avLst/>
          </a:prstGeom>
          <a:solidFill>
            <a:schemeClr val="bg1"/>
          </a:solidFill>
        </p:spPr>
        <p:txBody>
          <a:bodyPr lIns="53068" tIns="26534" rIns="53068" bIns="26534" anchor="ctr"/>
          <a:lstStyle>
            <a:lvl1pPr algn="l" defTabSz="466549" rtl="0" eaLnBrk="1" latinLnBrk="0" hangingPunct="1">
              <a:spcBef>
                <a:spcPct val="0"/>
              </a:spcBef>
              <a:buNone/>
              <a:tabLst>
                <a:tab pos="1737410" algn="l"/>
              </a:tabLst>
              <a:defRPr sz="2245" b="1" i="0" kern="1200">
                <a:solidFill>
                  <a:schemeClr val="accent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algn="ctr">
              <a:defRPr/>
            </a:pPr>
            <a:r>
              <a:rPr lang="en-NZ" sz="1950">
                <a:solidFill>
                  <a:srgbClr val="5C9A42"/>
                </a:solidFill>
                <a:ea typeface="Verdana"/>
              </a:rPr>
              <a:t>Web App Release 4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6EEC974-2A74-962C-0208-F583B5011C0A}"/>
              </a:ext>
            </a:extLst>
          </p:cNvPr>
          <p:cNvSpPr txBox="1">
            <a:spLocks/>
          </p:cNvSpPr>
          <p:nvPr/>
        </p:nvSpPr>
        <p:spPr>
          <a:xfrm>
            <a:off x="567864" y="925472"/>
            <a:ext cx="4581526" cy="488151"/>
          </a:xfrm>
          <a:prstGeom prst="rect">
            <a:avLst/>
          </a:prstGeom>
          <a:solidFill>
            <a:schemeClr val="bg1"/>
          </a:solidFill>
        </p:spPr>
        <p:txBody>
          <a:bodyPr lIns="53068" tIns="26534" rIns="53068" bIns="26534" anchor="ctr"/>
          <a:lstStyle>
            <a:lvl1pPr algn="l" defTabSz="466549" rtl="0" eaLnBrk="1" latinLnBrk="0" hangingPunct="1">
              <a:spcBef>
                <a:spcPct val="0"/>
              </a:spcBef>
              <a:buNone/>
              <a:tabLst>
                <a:tab pos="1737410" algn="l"/>
              </a:tabLst>
              <a:defRPr sz="2245" b="1" i="0" kern="1200">
                <a:solidFill>
                  <a:schemeClr val="accent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r>
              <a:rPr lang="en-NZ" sz="1800">
                <a:solidFill>
                  <a:srgbClr val="5C9A42"/>
                </a:solidFill>
                <a:latin typeface="Roboto"/>
                <a:ea typeface="Verdana"/>
              </a:rPr>
              <a:t>Assessments Page Enhancements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F7299DF-F712-8A4F-B93F-AA170371B40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0448"/>
          <a:stretch>
            <a:fillRect/>
          </a:stretch>
        </p:blipFill>
        <p:spPr>
          <a:xfrm>
            <a:off x="7811347" y="129724"/>
            <a:ext cx="1832781" cy="54848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2F90CD2-D73A-6AAC-20B7-FEE34F69072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83060"/>
          <a:stretch>
            <a:fillRect/>
          </a:stretch>
        </p:blipFill>
        <p:spPr>
          <a:xfrm>
            <a:off x="261872" y="155287"/>
            <a:ext cx="1554447" cy="536908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112CD5E5-95BE-B1B0-260F-45307E9BA2F1}"/>
              </a:ext>
            </a:extLst>
          </p:cNvPr>
          <p:cNvSpPr txBox="1"/>
          <p:nvPr/>
        </p:nvSpPr>
        <p:spPr>
          <a:xfrm>
            <a:off x="522143" y="1444520"/>
            <a:ext cx="8815993" cy="7976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defTabSz="653608">
              <a:spcAft>
                <a:spcPts val="488"/>
              </a:spcAft>
              <a:defRPr/>
            </a:pPr>
            <a:r>
              <a:rPr lang="en-NZ" sz="1250" b="1">
                <a:solidFill>
                  <a:srgbClr val="5C9A42"/>
                </a:solidFill>
              </a:rPr>
              <a:t>Assessment Download &amp; History View</a:t>
            </a:r>
          </a:p>
          <a:p>
            <a:pPr marL="501650" indent="-285750" defTabSz="653608">
              <a:spcAft>
                <a:spcPts val="488"/>
              </a:spcAft>
              <a:buFont typeface="Arial" panose="020B0604020202020204" pitchFamily="34" charset="0"/>
              <a:buChar char="•"/>
              <a:defRPr/>
            </a:pPr>
            <a:r>
              <a:rPr lang="en-NZ" sz="1250"/>
              <a:t>Available at all times from the assessments view</a:t>
            </a:r>
            <a:endParaRPr lang="en-NZ" sz="1250">
              <a:ea typeface="Roboto"/>
              <a:cs typeface="Roboto"/>
            </a:endParaRPr>
          </a:p>
          <a:p>
            <a:pPr marL="501650" indent="-285750" defTabSz="653608">
              <a:spcAft>
                <a:spcPts val="488"/>
              </a:spcAft>
              <a:buFont typeface="Arial" panose="020B0604020202020204" pitchFamily="34" charset="0"/>
              <a:buChar char="•"/>
              <a:defRPr/>
            </a:pPr>
            <a:r>
              <a:rPr lang="en-NZ" sz="1250"/>
              <a:t>The download             and history button             are the same as the action required view</a:t>
            </a:r>
            <a:endParaRPr lang="en-NZ" sz="1250">
              <a:ea typeface="Roboto"/>
              <a:cs typeface="Roboto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F292F9E-9AF3-18A0-928F-75EC57914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218" y="3029554"/>
            <a:ext cx="8781917" cy="2881020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4960DAB5-B4D1-9DB4-9B2E-F10504DB1A29}"/>
              </a:ext>
            </a:extLst>
          </p:cNvPr>
          <p:cNvCxnSpPr/>
          <p:nvPr/>
        </p:nvCxnSpPr>
        <p:spPr>
          <a:xfrm>
            <a:off x="325204" y="3305175"/>
            <a:ext cx="462028" cy="714375"/>
          </a:xfrm>
          <a:prstGeom prst="straightConnector1">
            <a:avLst/>
          </a:prstGeom>
          <a:ln w="19050" cap="flat" cmpd="sng" algn="ctr">
            <a:solidFill>
              <a:schemeClr val="accent5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09E72391-C2D9-62FF-8139-C0E71C058CA6}"/>
              </a:ext>
            </a:extLst>
          </p:cNvPr>
          <p:cNvSpPr/>
          <p:nvPr/>
        </p:nvSpPr>
        <p:spPr>
          <a:xfrm>
            <a:off x="8543925" y="5588158"/>
            <a:ext cx="695325" cy="24590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435FC27-6520-3AAE-B29F-A8326BE05BF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0445" t="13359" r="18226" b="9998"/>
          <a:stretch>
            <a:fillRect/>
          </a:stretch>
        </p:blipFill>
        <p:spPr>
          <a:xfrm>
            <a:off x="2214931" y="1977220"/>
            <a:ext cx="376471" cy="31194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67B80F2-CB91-9576-B46A-7B03F04582A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1383" r="3547"/>
          <a:stretch>
            <a:fillRect/>
          </a:stretch>
        </p:blipFill>
        <p:spPr>
          <a:xfrm>
            <a:off x="3976909" y="1920845"/>
            <a:ext cx="361950" cy="368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4115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58F88B-A43D-4424-C831-2DD850EEBB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3FDEBFA-158C-4C70-243A-ED3E04F5D0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400" y="3326400"/>
            <a:ext cx="8881420" cy="268904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8" name="Title 1">
            <a:extLst>
              <a:ext uri="{FF2B5EF4-FFF2-40B4-BE49-F238E27FC236}">
                <a16:creationId xmlns:a16="http://schemas.microsoft.com/office/drawing/2014/main" id="{C88ED2BB-2365-A04E-E3FD-FD0E7A4C0A8A}"/>
              </a:ext>
            </a:extLst>
          </p:cNvPr>
          <p:cNvSpPr txBox="1">
            <a:spLocks/>
          </p:cNvSpPr>
          <p:nvPr/>
        </p:nvSpPr>
        <p:spPr>
          <a:xfrm>
            <a:off x="1279480" y="954516"/>
            <a:ext cx="3511494" cy="488151"/>
          </a:xfrm>
          <a:prstGeom prst="rect">
            <a:avLst/>
          </a:prstGeom>
          <a:solidFill>
            <a:schemeClr val="bg1"/>
          </a:solidFill>
        </p:spPr>
        <p:txBody>
          <a:bodyPr lIns="53068" tIns="26534" rIns="53068" bIns="26534" anchor="ctr"/>
          <a:lstStyle>
            <a:lvl1pPr algn="l" defTabSz="466549" rtl="0" eaLnBrk="1" latinLnBrk="0" hangingPunct="1">
              <a:spcBef>
                <a:spcPct val="0"/>
              </a:spcBef>
              <a:buNone/>
              <a:tabLst>
                <a:tab pos="1737410" algn="l"/>
              </a:tabLst>
              <a:defRPr sz="2245" b="1" i="0" kern="1200">
                <a:solidFill>
                  <a:schemeClr val="accent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>
              <a:defRPr/>
            </a:pPr>
            <a:r>
              <a:rPr lang="en-NZ" sz="1625">
                <a:solidFill>
                  <a:srgbClr val="5C9A4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Manager Role Enhancements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BAF7A8A-0D84-87BC-5B21-A6848DEC1AFD}"/>
              </a:ext>
            </a:extLst>
          </p:cNvPr>
          <p:cNvSpPr txBox="1"/>
          <p:nvPr/>
        </p:nvSpPr>
        <p:spPr>
          <a:xfrm>
            <a:off x="567864" y="1413623"/>
            <a:ext cx="8881420" cy="1672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53608">
              <a:spcAft>
                <a:spcPts val="488"/>
              </a:spcAft>
              <a:defRPr/>
            </a:pPr>
            <a:r>
              <a:rPr lang="en-NZ" sz="1400" b="1">
                <a:solidFill>
                  <a:srgbClr val="5C9A42"/>
                </a:solidFill>
              </a:rPr>
              <a:t>Multiple MyDSS Funding Plans</a:t>
            </a:r>
          </a:p>
          <a:p>
            <a:pPr marL="285750" indent="-285750" defTabSz="653608">
              <a:spcAft>
                <a:spcPts val="488"/>
              </a:spcAft>
              <a:buFont typeface="Arial" panose="020B0604020202020204" pitchFamily="34" charset="0"/>
              <a:buChar char="•"/>
              <a:defRPr/>
            </a:pPr>
            <a:r>
              <a:rPr lang="en-NZ" sz="1400"/>
              <a:t>Multiple Funding plans can now be created and/or duplicated for each assessment</a:t>
            </a:r>
          </a:p>
          <a:p>
            <a:pPr defTabSz="653608">
              <a:spcAft>
                <a:spcPts val="488"/>
              </a:spcAft>
              <a:defRPr/>
            </a:pPr>
            <a:br>
              <a:rPr lang="en-NZ" sz="1400" b="1">
                <a:solidFill>
                  <a:srgbClr val="5C9A42"/>
                </a:solidFill>
              </a:rPr>
            </a:br>
            <a:r>
              <a:rPr lang="en-NZ" sz="1400" b="1">
                <a:solidFill>
                  <a:srgbClr val="5C9A42"/>
                </a:solidFill>
              </a:rPr>
              <a:t>Instructions:</a:t>
            </a:r>
          </a:p>
          <a:p>
            <a:pPr marL="285750" indent="-285750" defTabSz="653608">
              <a:spcAft>
                <a:spcPts val="488"/>
              </a:spcAft>
              <a:buFont typeface="Arial" panose="020B0604020202020204" pitchFamily="34" charset="0"/>
              <a:buChar char="•"/>
              <a:defRPr/>
            </a:pPr>
            <a:r>
              <a:rPr lang="en-NZ" sz="1400"/>
              <a:t>Select the 3 dots under the actions</a:t>
            </a:r>
          </a:p>
          <a:p>
            <a:pPr marL="285750" indent="-285750" defTabSz="653608">
              <a:spcAft>
                <a:spcPts val="488"/>
              </a:spcAft>
              <a:buFont typeface="Arial" panose="020B0604020202020204" pitchFamily="34" charset="0"/>
              <a:buChar char="•"/>
              <a:defRPr/>
            </a:pPr>
            <a:r>
              <a:rPr lang="en-NZ" sz="1400"/>
              <a:t>Choose either duplicate or create new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C8BE64B1-DB2B-C68C-AD32-E0C7056FABDF}"/>
              </a:ext>
            </a:extLst>
          </p:cNvPr>
          <p:cNvSpPr txBox="1">
            <a:spLocks/>
          </p:cNvSpPr>
          <p:nvPr/>
        </p:nvSpPr>
        <p:spPr>
          <a:xfrm>
            <a:off x="3035227" y="236800"/>
            <a:ext cx="3511494" cy="488151"/>
          </a:xfrm>
          <a:prstGeom prst="rect">
            <a:avLst/>
          </a:prstGeom>
          <a:solidFill>
            <a:schemeClr val="bg1"/>
          </a:solidFill>
        </p:spPr>
        <p:txBody>
          <a:bodyPr lIns="53068" tIns="26534" rIns="53068" bIns="26534" anchor="ctr"/>
          <a:lstStyle>
            <a:lvl1pPr algn="l" defTabSz="466549" rtl="0" eaLnBrk="1" latinLnBrk="0" hangingPunct="1">
              <a:spcBef>
                <a:spcPct val="0"/>
              </a:spcBef>
              <a:buNone/>
              <a:tabLst>
                <a:tab pos="1737410" algn="l"/>
              </a:tabLst>
              <a:defRPr sz="2245" b="1" i="0" kern="1200">
                <a:solidFill>
                  <a:schemeClr val="accent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algn="ctr">
              <a:defRPr/>
            </a:pPr>
            <a:r>
              <a:rPr lang="en-NZ" sz="1950">
                <a:solidFill>
                  <a:srgbClr val="5C9A42"/>
                </a:solidFill>
                <a:ea typeface="Verdana"/>
              </a:rPr>
              <a:t>Web App Release 4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9A2FAAB5-86E4-8D4C-097F-330D3B44DE58}"/>
              </a:ext>
            </a:extLst>
          </p:cNvPr>
          <p:cNvSpPr txBox="1">
            <a:spLocks/>
          </p:cNvSpPr>
          <p:nvPr/>
        </p:nvSpPr>
        <p:spPr>
          <a:xfrm>
            <a:off x="567864" y="925472"/>
            <a:ext cx="4581526" cy="488151"/>
          </a:xfrm>
          <a:prstGeom prst="rect">
            <a:avLst/>
          </a:prstGeom>
          <a:solidFill>
            <a:schemeClr val="bg1"/>
          </a:solidFill>
        </p:spPr>
        <p:txBody>
          <a:bodyPr lIns="53068" tIns="26534" rIns="53068" bIns="26534" anchor="ctr"/>
          <a:lstStyle>
            <a:lvl1pPr algn="l" defTabSz="466549" rtl="0" eaLnBrk="1" latinLnBrk="0" hangingPunct="1">
              <a:spcBef>
                <a:spcPct val="0"/>
              </a:spcBef>
              <a:buNone/>
              <a:tabLst>
                <a:tab pos="1737410" algn="l"/>
              </a:tabLst>
              <a:defRPr sz="2245" b="1" i="0" kern="1200">
                <a:solidFill>
                  <a:schemeClr val="accent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r>
              <a:rPr lang="en-NZ" sz="1800">
                <a:solidFill>
                  <a:srgbClr val="5C9A42"/>
                </a:solidFill>
                <a:latin typeface="Roboto"/>
                <a:ea typeface="Verdana"/>
              </a:rPr>
              <a:t>MyDSS Funding Plan Updates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8B73853-C644-242A-24C0-567856037EA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0448"/>
          <a:stretch>
            <a:fillRect/>
          </a:stretch>
        </p:blipFill>
        <p:spPr>
          <a:xfrm>
            <a:off x="7811347" y="129724"/>
            <a:ext cx="1832781" cy="54848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6757DF6-0968-F285-671A-ED8C5289A38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83060"/>
          <a:stretch>
            <a:fillRect/>
          </a:stretch>
        </p:blipFill>
        <p:spPr>
          <a:xfrm>
            <a:off x="261872" y="155287"/>
            <a:ext cx="1554447" cy="536908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9E6280EC-C510-7BE8-9B7A-3F16A77E85BB}"/>
              </a:ext>
            </a:extLst>
          </p:cNvPr>
          <p:cNvSpPr/>
          <p:nvPr/>
        </p:nvSpPr>
        <p:spPr>
          <a:xfrm>
            <a:off x="9050247" y="5709877"/>
            <a:ext cx="209551" cy="223838"/>
          </a:xfrm>
          <a:prstGeom prst="rect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30" name="Arrow: Right 29">
            <a:extLst>
              <a:ext uri="{FF2B5EF4-FFF2-40B4-BE49-F238E27FC236}">
                <a16:creationId xmlns:a16="http://schemas.microsoft.com/office/drawing/2014/main" id="{705DEDDA-6514-3D2A-6594-69519E25F8E6}"/>
              </a:ext>
            </a:extLst>
          </p:cNvPr>
          <p:cNvSpPr/>
          <p:nvPr/>
        </p:nvSpPr>
        <p:spPr>
          <a:xfrm rot="16200000">
            <a:off x="8809186" y="5971793"/>
            <a:ext cx="720001" cy="699353"/>
          </a:xfrm>
          <a:prstGeom prst="rightArrow">
            <a:avLst>
              <a:gd name="adj1" fmla="val 34906"/>
              <a:gd name="adj2" fmla="val 40566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NZ"/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C1C72D50-1B58-6EEF-DA35-9ADDD4CB518C}"/>
              </a:ext>
            </a:extLst>
          </p:cNvPr>
          <p:cNvCxnSpPr>
            <a:cxnSpLocks/>
            <a:stCxn id="28" idx="2"/>
            <a:endCxn id="32" idx="3"/>
          </p:cNvCxnSpPr>
          <p:nvPr/>
        </p:nvCxnSpPr>
        <p:spPr>
          <a:xfrm flipH="1">
            <a:off x="8185593" y="5933715"/>
            <a:ext cx="969430" cy="4573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Picture 31">
            <a:extLst>
              <a:ext uri="{FF2B5EF4-FFF2-40B4-BE49-F238E27FC236}">
                <a16:creationId xmlns:a16="http://schemas.microsoft.com/office/drawing/2014/main" id="{90036B80-CC7D-F096-F544-BD0BAE9C90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38974" y="6042810"/>
            <a:ext cx="1146619" cy="696465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094A678-AFA7-890B-3F13-A1CB785E4C9D}"/>
              </a:ext>
            </a:extLst>
          </p:cNvPr>
          <p:cNvCxnSpPr/>
          <p:nvPr/>
        </p:nvCxnSpPr>
        <p:spPr>
          <a:xfrm>
            <a:off x="507357" y="3956547"/>
            <a:ext cx="462028" cy="714375"/>
          </a:xfrm>
          <a:prstGeom prst="straightConnector1">
            <a:avLst/>
          </a:prstGeom>
          <a:ln w="19050" cap="flat" cmpd="sng" algn="ctr">
            <a:solidFill>
              <a:schemeClr val="accent5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15247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262D29-99D5-3B67-A539-E9A452A977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1">
            <a:extLst>
              <a:ext uri="{FF2B5EF4-FFF2-40B4-BE49-F238E27FC236}">
                <a16:creationId xmlns:a16="http://schemas.microsoft.com/office/drawing/2014/main" id="{7CD9D04B-3A89-AABD-2E19-E6D62D1ED170}"/>
              </a:ext>
            </a:extLst>
          </p:cNvPr>
          <p:cNvSpPr txBox="1">
            <a:spLocks/>
          </p:cNvSpPr>
          <p:nvPr/>
        </p:nvSpPr>
        <p:spPr>
          <a:xfrm>
            <a:off x="1279480" y="954516"/>
            <a:ext cx="3511494" cy="488151"/>
          </a:xfrm>
          <a:prstGeom prst="rect">
            <a:avLst/>
          </a:prstGeom>
          <a:solidFill>
            <a:schemeClr val="bg1"/>
          </a:solidFill>
        </p:spPr>
        <p:txBody>
          <a:bodyPr lIns="53068" tIns="26534" rIns="53068" bIns="26534" anchor="ctr"/>
          <a:lstStyle>
            <a:lvl1pPr algn="l" defTabSz="466549" rtl="0" eaLnBrk="1" latinLnBrk="0" hangingPunct="1">
              <a:spcBef>
                <a:spcPct val="0"/>
              </a:spcBef>
              <a:buNone/>
              <a:tabLst>
                <a:tab pos="1737410" algn="l"/>
              </a:tabLst>
              <a:defRPr sz="2245" b="1" i="0" kern="1200">
                <a:solidFill>
                  <a:schemeClr val="accent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>
              <a:defRPr/>
            </a:pPr>
            <a:r>
              <a:rPr lang="en-NZ" sz="1625">
                <a:solidFill>
                  <a:srgbClr val="5C9A4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Manager Role Enhancements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32D3A30-EF31-40B4-B0EB-49A70CC1FA51}"/>
              </a:ext>
            </a:extLst>
          </p:cNvPr>
          <p:cNvSpPr txBox="1"/>
          <p:nvPr/>
        </p:nvSpPr>
        <p:spPr>
          <a:xfrm>
            <a:off x="567864" y="1413623"/>
            <a:ext cx="8605304" cy="1641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53608">
              <a:spcAft>
                <a:spcPts val="488"/>
              </a:spcAft>
              <a:defRPr/>
            </a:pPr>
            <a:r>
              <a:rPr lang="en-NZ" sz="1400" b="1">
                <a:solidFill>
                  <a:srgbClr val="5C9A42"/>
                </a:solidFill>
              </a:rPr>
              <a:t>Multiple MyDSS Funding Plans</a:t>
            </a:r>
            <a:br>
              <a:rPr lang="en-NZ" sz="1400" b="1">
                <a:solidFill>
                  <a:srgbClr val="5C9A42"/>
                </a:solidFill>
              </a:rPr>
            </a:br>
            <a:endParaRPr lang="en-NZ" sz="1400" b="1">
              <a:solidFill>
                <a:srgbClr val="5C9A42"/>
              </a:solidFill>
            </a:endParaRPr>
          </a:p>
          <a:p>
            <a:pPr marL="285750" indent="-285750" defTabSz="653608">
              <a:spcAft>
                <a:spcPts val="488"/>
              </a:spcAft>
              <a:buFont typeface="Arial" panose="020B0604020202020204" pitchFamily="34" charset="0"/>
              <a:buChar char="•"/>
              <a:defRPr/>
            </a:pPr>
            <a:r>
              <a:rPr lang="en-NZ" sz="1400" b="1"/>
              <a:t>If duplicated: </a:t>
            </a:r>
            <a:r>
              <a:rPr lang="en-NZ" sz="1400"/>
              <a:t>click the “In Progress” to edit the plan</a:t>
            </a:r>
          </a:p>
          <a:p>
            <a:pPr marL="285750" indent="-285750" defTabSz="653608">
              <a:spcAft>
                <a:spcPts val="488"/>
              </a:spcAft>
              <a:buFont typeface="Arial" panose="020B0604020202020204" pitchFamily="34" charset="0"/>
              <a:buChar char="•"/>
              <a:defRPr/>
            </a:pPr>
            <a:r>
              <a:rPr lang="en-NZ" sz="1400" b="1"/>
              <a:t>If create new: </a:t>
            </a:r>
            <a:r>
              <a:rPr lang="en-NZ" sz="1400"/>
              <a:t>the funding plan page will open and support can be added</a:t>
            </a:r>
          </a:p>
          <a:p>
            <a:pPr marL="285750" indent="-285750" defTabSz="653608">
              <a:spcAft>
                <a:spcPts val="488"/>
              </a:spcAft>
              <a:buFont typeface="Arial" panose="020B0604020202020204" pitchFamily="34" charset="0"/>
              <a:buChar char="•"/>
              <a:defRPr/>
            </a:pPr>
            <a:r>
              <a:rPr lang="en-NZ" sz="1400"/>
              <a:t>Only one “In Progress” funding plan can be open at a time</a:t>
            </a:r>
          </a:p>
          <a:p>
            <a:pPr marL="285750" indent="-285750" defTabSz="653608">
              <a:spcAft>
                <a:spcPts val="488"/>
              </a:spcAft>
              <a:buFont typeface="Arial" panose="020B0604020202020204" pitchFamily="34" charset="0"/>
              <a:buChar char="•"/>
              <a:defRPr/>
            </a:pPr>
            <a:endParaRPr lang="en-NZ" sz="140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C74035B0-B392-1E73-33FB-02090816AA45}"/>
              </a:ext>
            </a:extLst>
          </p:cNvPr>
          <p:cNvSpPr txBox="1">
            <a:spLocks/>
          </p:cNvSpPr>
          <p:nvPr/>
        </p:nvSpPr>
        <p:spPr>
          <a:xfrm>
            <a:off x="3035227" y="236800"/>
            <a:ext cx="3511494" cy="488151"/>
          </a:xfrm>
          <a:prstGeom prst="rect">
            <a:avLst/>
          </a:prstGeom>
          <a:solidFill>
            <a:schemeClr val="bg1"/>
          </a:solidFill>
        </p:spPr>
        <p:txBody>
          <a:bodyPr lIns="53068" tIns="26534" rIns="53068" bIns="26534" anchor="ctr"/>
          <a:lstStyle>
            <a:lvl1pPr algn="l" defTabSz="466549" rtl="0" eaLnBrk="1" latinLnBrk="0" hangingPunct="1">
              <a:spcBef>
                <a:spcPct val="0"/>
              </a:spcBef>
              <a:buNone/>
              <a:tabLst>
                <a:tab pos="1737410" algn="l"/>
              </a:tabLst>
              <a:defRPr sz="2245" b="1" i="0" kern="1200">
                <a:solidFill>
                  <a:schemeClr val="accent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algn="ctr">
              <a:defRPr/>
            </a:pPr>
            <a:r>
              <a:rPr lang="en-NZ" sz="1950">
                <a:solidFill>
                  <a:srgbClr val="5C9A42"/>
                </a:solidFill>
                <a:ea typeface="Verdana"/>
              </a:rPr>
              <a:t>Web App Release 4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6D7ADC9-E8E2-B967-8FC6-48A1E747368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0448"/>
          <a:stretch>
            <a:fillRect/>
          </a:stretch>
        </p:blipFill>
        <p:spPr>
          <a:xfrm>
            <a:off x="7811347" y="129724"/>
            <a:ext cx="1832781" cy="54848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54D3AA5-5E8A-17E5-63A9-AC4F95B1139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83060"/>
          <a:stretch>
            <a:fillRect/>
          </a:stretch>
        </p:blipFill>
        <p:spPr>
          <a:xfrm>
            <a:off x="261872" y="155287"/>
            <a:ext cx="1554447" cy="53690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C0FA645-BC69-B92F-E5E4-A880F68073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7864" y="3066265"/>
            <a:ext cx="8979361" cy="147327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Arrow: Right 7">
            <a:extLst>
              <a:ext uri="{FF2B5EF4-FFF2-40B4-BE49-F238E27FC236}">
                <a16:creationId xmlns:a16="http://schemas.microsoft.com/office/drawing/2014/main" id="{6FE43FDF-4F6A-5768-D730-52A1B07985BF}"/>
              </a:ext>
            </a:extLst>
          </p:cNvPr>
          <p:cNvSpPr/>
          <p:nvPr/>
        </p:nvSpPr>
        <p:spPr>
          <a:xfrm rot="16200000">
            <a:off x="6751589" y="4461114"/>
            <a:ext cx="720001" cy="699353"/>
          </a:xfrm>
          <a:prstGeom prst="rightArrow">
            <a:avLst>
              <a:gd name="adj1" fmla="val 34906"/>
              <a:gd name="adj2" fmla="val 40566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NZ"/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108669DE-A58E-C0A3-06E6-5B70B0C5D1AF}"/>
              </a:ext>
            </a:extLst>
          </p:cNvPr>
          <p:cNvSpPr/>
          <p:nvPr/>
        </p:nvSpPr>
        <p:spPr>
          <a:xfrm rot="16200000">
            <a:off x="475468" y="4461115"/>
            <a:ext cx="720001" cy="699353"/>
          </a:xfrm>
          <a:prstGeom prst="rightArrow">
            <a:avLst>
              <a:gd name="adj1" fmla="val 34906"/>
              <a:gd name="adj2" fmla="val 40566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NZ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628075D-F191-F6B9-9E65-73D9D0C80C1F}"/>
              </a:ext>
            </a:extLst>
          </p:cNvPr>
          <p:cNvSpPr txBox="1"/>
          <p:nvPr/>
        </p:nvSpPr>
        <p:spPr>
          <a:xfrm>
            <a:off x="487197" y="5443153"/>
            <a:ext cx="2247883" cy="7540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53608">
              <a:spcAft>
                <a:spcPts val="488"/>
              </a:spcAft>
              <a:defRPr/>
            </a:pPr>
            <a:r>
              <a:rPr lang="en-NZ" sz="1250" b="1"/>
              <a:t>Note</a:t>
            </a:r>
            <a:r>
              <a:rPr lang="en-NZ" sz="1250"/>
              <a:t>:</a:t>
            </a:r>
            <a:r>
              <a:rPr lang="en-NZ" sz="1800"/>
              <a:t> </a:t>
            </a:r>
            <a:r>
              <a:rPr lang="en-NZ" sz="1250"/>
              <a:t>the plan ID number reflects the number of plans created per assessment: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1D459C1-F47F-EEDD-6136-BF2D8792B034}"/>
              </a:ext>
            </a:extLst>
          </p:cNvPr>
          <p:cNvSpPr txBox="1">
            <a:spLocks/>
          </p:cNvSpPr>
          <p:nvPr/>
        </p:nvSpPr>
        <p:spPr>
          <a:xfrm>
            <a:off x="567864" y="925472"/>
            <a:ext cx="4581526" cy="488151"/>
          </a:xfrm>
          <a:prstGeom prst="rect">
            <a:avLst/>
          </a:prstGeom>
          <a:solidFill>
            <a:schemeClr val="bg1"/>
          </a:solidFill>
        </p:spPr>
        <p:txBody>
          <a:bodyPr lIns="53068" tIns="26534" rIns="53068" bIns="26534" anchor="ctr"/>
          <a:lstStyle>
            <a:lvl1pPr algn="l" defTabSz="466549" rtl="0" eaLnBrk="1" latinLnBrk="0" hangingPunct="1">
              <a:spcBef>
                <a:spcPct val="0"/>
              </a:spcBef>
              <a:buNone/>
              <a:tabLst>
                <a:tab pos="1737410" algn="l"/>
              </a:tabLst>
              <a:defRPr sz="2245" b="1" i="0" kern="1200">
                <a:solidFill>
                  <a:schemeClr val="accent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r>
              <a:rPr lang="en-NZ" sz="1800">
                <a:solidFill>
                  <a:srgbClr val="5C9A42"/>
                </a:solidFill>
                <a:latin typeface="Roboto"/>
                <a:ea typeface="Verdana"/>
              </a:rPr>
              <a:t>MyDSS Funding Plan Updates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747BA98-4C07-9D5E-0298-B18570C8BA37}"/>
              </a:ext>
            </a:extLst>
          </p:cNvPr>
          <p:cNvSpPr txBox="1"/>
          <p:nvPr/>
        </p:nvSpPr>
        <p:spPr>
          <a:xfrm>
            <a:off x="3430905" y="5747862"/>
            <a:ext cx="22478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b="1">
                <a:solidFill>
                  <a:srgbClr val="7030A0"/>
                </a:solidFill>
              </a:rPr>
              <a:t>MKK00</a:t>
            </a:r>
            <a:r>
              <a:rPr lang="en-NZ" b="1"/>
              <a:t> – </a:t>
            </a:r>
            <a:r>
              <a:rPr lang="en-NZ" b="1">
                <a:solidFill>
                  <a:schemeClr val="tx2"/>
                </a:solidFill>
              </a:rPr>
              <a:t>02</a:t>
            </a:r>
            <a:r>
              <a:rPr lang="en-NZ" b="1"/>
              <a:t> - </a:t>
            </a:r>
            <a:r>
              <a:rPr lang="en-NZ" b="1">
                <a:solidFill>
                  <a:schemeClr val="accent2"/>
                </a:solidFill>
              </a:rPr>
              <a:t>01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461CECB-D0C7-D24A-5F02-6C7A766C74F5}"/>
              </a:ext>
            </a:extLst>
          </p:cNvPr>
          <p:cNvSpPr txBox="1"/>
          <p:nvPr/>
        </p:nvSpPr>
        <p:spPr>
          <a:xfrm>
            <a:off x="3035227" y="5323420"/>
            <a:ext cx="22478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b="1">
                <a:solidFill>
                  <a:srgbClr val="7030A0"/>
                </a:solidFill>
              </a:rPr>
              <a:t>Assessment ID</a:t>
            </a:r>
            <a:endParaRPr lang="en-NZ" b="1"/>
          </a:p>
        </p:txBody>
      </p:sp>
      <p:sp>
        <p:nvSpPr>
          <p:cNvPr id="16" name="Right Brace 15">
            <a:extLst>
              <a:ext uri="{FF2B5EF4-FFF2-40B4-BE49-F238E27FC236}">
                <a16:creationId xmlns:a16="http://schemas.microsoft.com/office/drawing/2014/main" id="{EA66269A-902A-05DE-B350-85055E1B010C}"/>
              </a:ext>
            </a:extLst>
          </p:cNvPr>
          <p:cNvSpPr/>
          <p:nvPr/>
        </p:nvSpPr>
        <p:spPr>
          <a:xfrm rot="16200000">
            <a:off x="3854570" y="5387947"/>
            <a:ext cx="76954" cy="723305"/>
          </a:xfrm>
          <a:prstGeom prst="rightBrac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8" name="Right Brace 17">
            <a:extLst>
              <a:ext uri="{FF2B5EF4-FFF2-40B4-BE49-F238E27FC236}">
                <a16:creationId xmlns:a16="http://schemas.microsoft.com/office/drawing/2014/main" id="{CD9A5815-F3EC-FE0B-821D-B390B06C4EB8}"/>
              </a:ext>
            </a:extLst>
          </p:cNvPr>
          <p:cNvSpPr/>
          <p:nvPr/>
        </p:nvSpPr>
        <p:spPr>
          <a:xfrm rot="5400000" flipV="1">
            <a:off x="4632875" y="5937661"/>
            <a:ext cx="76954" cy="282112"/>
          </a:xfrm>
          <a:prstGeom prst="rightBrac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239DE79-6279-F744-3C79-2149FDE4685A}"/>
              </a:ext>
            </a:extLst>
          </p:cNvPr>
          <p:cNvSpPr txBox="1"/>
          <p:nvPr/>
        </p:nvSpPr>
        <p:spPr>
          <a:xfrm>
            <a:off x="3854103" y="6090393"/>
            <a:ext cx="22478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b="1">
                <a:solidFill>
                  <a:schemeClr val="tx2"/>
                </a:solidFill>
              </a:rPr>
              <a:t>Plan Number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E6CCE62-7ACF-9A3E-A0A0-21318B9ADDA4}"/>
              </a:ext>
            </a:extLst>
          </p:cNvPr>
          <p:cNvSpPr txBox="1"/>
          <p:nvPr/>
        </p:nvSpPr>
        <p:spPr>
          <a:xfrm>
            <a:off x="4841021" y="5323420"/>
            <a:ext cx="22478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b="1">
                <a:solidFill>
                  <a:schemeClr val="accent2"/>
                </a:solidFill>
              </a:rPr>
              <a:t>Plan Line</a:t>
            </a:r>
          </a:p>
        </p:txBody>
      </p:sp>
      <p:sp>
        <p:nvSpPr>
          <p:cNvPr id="24" name="Right Brace 23">
            <a:extLst>
              <a:ext uri="{FF2B5EF4-FFF2-40B4-BE49-F238E27FC236}">
                <a16:creationId xmlns:a16="http://schemas.microsoft.com/office/drawing/2014/main" id="{2D4B2283-D167-9C57-C86F-C1AA4657F406}"/>
              </a:ext>
            </a:extLst>
          </p:cNvPr>
          <p:cNvSpPr/>
          <p:nvPr/>
        </p:nvSpPr>
        <p:spPr>
          <a:xfrm rot="16200000">
            <a:off x="5080624" y="5606806"/>
            <a:ext cx="76954" cy="282112"/>
          </a:xfrm>
          <a:prstGeom prst="rightBrac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650833727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2E9C27-2B0D-B841-62A0-16CA1F97F1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1">
            <a:extLst>
              <a:ext uri="{FF2B5EF4-FFF2-40B4-BE49-F238E27FC236}">
                <a16:creationId xmlns:a16="http://schemas.microsoft.com/office/drawing/2014/main" id="{D42C83C6-07C9-D85B-0399-F9BE06720C87}"/>
              </a:ext>
            </a:extLst>
          </p:cNvPr>
          <p:cNvSpPr txBox="1">
            <a:spLocks/>
          </p:cNvSpPr>
          <p:nvPr/>
        </p:nvSpPr>
        <p:spPr>
          <a:xfrm>
            <a:off x="1279480" y="954516"/>
            <a:ext cx="3511494" cy="488151"/>
          </a:xfrm>
          <a:prstGeom prst="rect">
            <a:avLst/>
          </a:prstGeom>
          <a:solidFill>
            <a:schemeClr val="bg1"/>
          </a:solidFill>
        </p:spPr>
        <p:txBody>
          <a:bodyPr lIns="53068" tIns="26534" rIns="53068" bIns="26534" anchor="ctr"/>
          <a:lstStyle>
            <a:lvl1pPr algn="l" defTabSz="466549" rtl="0" eaLnBrk="1" latinLnBrk="0" hangingPunct="1">
              <a:spcBef>
                <a:spcPct val="0"/>
              </a:spcBef>
              <a:buNone/>
              <a:tabLst>
                <a:tab pos="1737410" algn="l"/>
              </a:tabLst>
              <a:defRPr sz="2245" b="1" i="0" kern="1200">
                <a:solidFill>
                  <a:schemeClr val="accent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>
              <a:defRPr/>
            </a:pPr>
            <a:r>
              <a:rPr lang="en-NZ" sz="1625">
                <a:solidFill>
                  <a:srgbClr val="5C9A4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Manager Role Enhancements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4BCF117-741B-E7CF-20F3-ABD11869DE94}"/>
              </a:ext>
            </a:extLst>
          </p:cNvPr>
          <p:cNvSpPr txBox="1"/>
          <p:nvPr/>
        </p:nvSpPr>
        <p:spPr>
          <a:xfrm>
            <a:off x="567864" y="1413623"/>
            <a:ext cx="34006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53608">
              <a:spcAft>
                <a:spcPts val="488"/>
              </a:spcAft>
              <a:defRPr/>
            </a:pPr>
            <a:r>
              <a:rPr lang="en-NZ" sz="1400" b="1">
                <a:solidFill>
                  <a:srgbClr val="5C9A42"/>
                </a:solidFill>
              </a:rPr>
              <a:t>Starting a Draft MyDSS Funding Plan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FEC56E7E-AEFE-3D55-5708-65ED84C45F46}"/>
              </a:ext>
            </a:extLst>
          </p:cNvPr>
          <p:cNvSpPr txBox="1">
            <a:spLocks/>
          </p:cNvSpPr>
          <p:nvPr/>
        </p:nvSpPr>
        <p:spPr>
          <a:xfrm>
            <a:off x="3035227" y="236800"/>
            <a:ext cx="3511494" cy="488151"/>
          </a:xfrm>
          <a:prstGeom prst="rect">
            <a:avLst/>
          </a:prstGeom>
          <a:solidFill>
            <a:schemeClr val="bg1"/>
          </a:solidFill>
        </p:spPr>
        <p:txBody>
          <a:bodyPr lIns="53068" tIns="26534" rIns="53068" bIns="26534" anchor="ctr"/>
          <a:lstStyle>
            <a:lvl1pPr algn="l" defTabSz="466549" rtl="0" eaLnBrk="1" latinLnBrk="0" hangingPunct="1">
              <a:spcBef>
                <a:spcPct val="0"/>
              </a:spcBef>
              <a:buNone/>
              <a:tabLst>
                <a:tab pos="1737410" algn="l"/>
              </a:tabLst>
              <a:defRPr sz="2245" b="1" i="0" kern="1200">
                <a:solidFill>
                  <a:schemeClr val="accent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algn="ctr">
              <a:defRPr/>
            </a:pPr>
            <a:r>
              <a:rPr lang="en-NZ" sz="1950">
                <a:solidFill>
                  <a:srgbClr val="5C9A42"/>
                </a:solidFill>
                <a:ea typeface="Verdana"/>
              </a:rPr>
              <a:t>Web App Release 4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B79D34C-ED90-29EA-9010-482F6249AD8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0448"/>
          <a:stretch>
            <a:fillRect/>
          </a:stretch>
        </p:blipFill>
        <p:spPr>
          <a:xfrm>
            <a:off x="7811347" y="129724"/>
            <a:ext cx="1832781" cy="54848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659F58B-1BAB-1D71-224F-8B48BF96955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83060"/>
          <a:stretch>
            <a:fillRect/>
          </a:stretch>
        </p:blipFill>
        <p:spPr>
          <a:xfrm>
            <a:off x="261872" y="155287"/>
            <a:ext cx="1554447" cy="536908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C15BD54C-5692-1BCD-5EA6-085A1E4B8C2F}"/>
              </a:ext>
            </a:extLst>
          </p:cNvPr>
          <p:cNvSpPr txBox="1">
            <a:spLocks/>
          </p:cNvSpPr>
          <p:nvPr/>
        </p:nvSpPr>
        <p:spPr>
          <a:xfrm>
            <a:off x="567864" y="925472"/>
            <a:ext cx="4581526" cy="488151"/>
          </a:xfrm>
          <a:prstGeom prst="rect">
            <a:avLst/>
          </a:prstGeom>
          <a:solidFill>
            <a:schemeClr val="bg1"/>
          </a:solidFill>
        </p:spPr>
        <p:txBody>
          <a:bodyPr lIns="53068" tIns="26534" rIns="53068" bIns="26534" anchor="ctr"/>
          <a:lstStyle>
            <a:lvl1pPr algn="l" defTabSz="466549" rtl="0" eaLnBrk="1" latinLnBrk="0" hangingPunct="1">
              <a:spcBef>
                <a:spcPct val="0"/>
              </a:spcBef>
              <a:buNone/>
              <a:tabLst>
                <a:tab pos="1737410" algn="l"/>
              </a:tabLst>
              <a:defRPr sz="2245" b="1" i="0" kern="1200">
                <a:solidFill>
                  <a:schemeClr val="accent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r>
              <a:rPr lang="en-NZ" sz="1800">
                <a:solidFill>
                  <a:srgbClr val="5C9A42"/>
                </a:solidFill>
                <a:latin typeface="Roboto"/>
                <a:ea typeface="Verdana"/>
              </a:rPr>
              <a:t>MyDSS Funding Plan Updates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311BC10-1FD2-D755-9948-75335E1176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21024" y="2209551"/>
            <a:ext cx="4717520" cy="2375185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1F60170-2E1D-7730-E143-77E3517879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8544" y="2209550"/>
            <a:ext cx="1366188" cy="2375185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00D41C39-B9CD-FD7D-E660-A4C4B4AE7F6F}"/>
              </a:ext>
            </a:extLst>
          </p:cNvPr>
          <p:cNvSpPr txBox="1"/>
          <p:nvPr/>
        </p:nvSpPr>
        <p:spPr>
          <a:xfrm>
            <a:off x="567864" y="1699611"/>
            <a:ext cx="934651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53608">
              <a:spcAft>
                <a:spcPts val="488"/>
              </a:spcAft>
              <a:defRPr/>
            </a:pPr>
            <a:r>
              <a:rPr lang="en-NZ" sz="1200"/>
              <a:t>A draft MyDSS Funding Plan can now be started and updated before a Indicative Range has been calculated/returned.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527B40A-C755-5EF1-EE29-325FB2E75413}"/>
              </a:ext>
            </a:extLst>
          </p:cNvPr>
          <p:cNvSpPr txBox="1"/>
          <p:nvPr/>
        </p:nvSpPr>
        <p:spPr>
          <a:xfrm>
            <a:off x="567865" y="2125290"/>
            <a:ext cx="2603960" cy="3672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defTabSz="653608">
              <a:spcAft>
                <a:spcPts val="488"/>
              </a:spcAft>
              <a:buFont typeface="+mj-lt"/>
              <a:buAutoNum type="arabicPeriod"/>
              <a:defRPr/>
            </a:pPr>
            <a:r>
              <a:rPr lang="en-NZ" sz="1200"/>
              <a:t>Open an assessment </a:t>
            </a:r>
            <a:r>
              <a:rPr lang="en-NZ" sz="1200" b="1"/>
              <a:t>before</a:t>
            </a:r>
            <a:r>
              <a:rPr lang="en-NZ" sz="1200"/>
              <a:t> it has been sent to the Indicative Range Team e.g., when it’s in draft or moderation.</a:t>
            </a:r>
            <a:br>
              <a:rPr lang="en-NZ" sz="1200"/>
            </a:br>
            <a:endParaRPr lang="en-NZ" sz="1200"/>
          </a:p>
          <a:p>
            <a:pPr marL="285750" indent="-285750" defTabSz="653608">
              <a:spcAft>
                <a:spcPts val="488"/>
              </a:spcAft>
              <a:buFont typeface="+mj-lt"/>
              <a:buAutoNum type="arabicPeriod"/>
              <a:defRPr/>
            </a:pPr>
            <a:r>
              <a:rPr lang="en-NZ" sz="1200"/>
              <a:t>Add a support the same as you would previously.</a:t>
            </a:r>
            <a:br>
              <a:rPr lang="en-NZ" sz="1200"/>
            </a:br>
            <a:endParaRPr lang="en-NZ" sz="1200"/>
          </a:p>
          <a:p>
            <a:pPr marL="285750" indent="-285750" defTabSz="653608">
              <a:spcAft>
                <a:spcPts val="488"/>
              </a:spcAft>
              <a:buFont typeface="+mj-lt"/>
              <a:buAutoNum type="arabicPeriod"/>
              <a:defRPr/>
            </a:pPr>
            <a:r>
              <a:rPr lang="en-NZ" sz="1200"/>
              <a:t>Once added, go to the MyDSS Funding Plan tab and search the NHI.</a:t>
            </a:r>
            <a:br>
              <a:rPr lang="en-NZ" sz="1200"/>
            </a:br>
            <a:endParaRPr lang="en-NZ" sz="1200"/>
          </a:p>
          <a:p>
            <a:pPr marL="285750" indent="-285750" defTabSz="653608">
              <a:spcAft>
                <a:spcPts val="488"/>
              </a:spcAft>
              <a:buFont typeface="+mj-lt"/>
              <a:buAutoNum type="arabicPeriod"/>
              <a:defRPr/>
            </a:pPr>
            <a:r>
              <a:rPr lang="en-NZ" sz="1200"/>
              <a:t>Select “In Progress” to open the plan and update it. </a:t>
            </a:r>
            <a:br>
              <a:rPr lang="en-NZ" sz="1200"/>
            </a:br>
            <a:endParaRPr lang="en-NZ" sz="1200"/>
          </a:p>
          <a:p>
            <a:pPr defTabSz="653608">
              <a:spcAft>
                <a:spcPts val="488"/>
              </a:spcAft>
              <a:defRPr/>
            </a:pPr>
            <a:r>
              <a:rPr lang="en-NZ" sz="1200" b="1"/>
              <a:t>Note: </a:t>
            </a:r>
            <a:r>
              <a:rPr lang="en-NZ" sz="1200"/>
              <a:t>Plans cannot be completed until the Indicative Range is confirmed.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006A7C6-B1CE-6871-763B-7CC94F847DD8}"/>
              </a:ext>
            </a:extLst>
          </p:cNvPr>
          <p:cNvSpPr/>
          <p:nvPr/>
        </p:nvSpPr>
        <p:spPr>
          <a:xfrm>
            <a:off x="7448528" y="3495675"/>
            <a:ext cx="433410" cy="20907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746A537-A19A-DA9E-1840-018F7571725E}"/>
              </a:ext>
            </a:extLst>
          </p:cNvPr>
          <p:cNvSpPr/>
          <p:nvPr/>
        </p:nvSpPr>
        <p:spPr>
          <a:xfrm>
            <a:off x="9305925" y="4362450"/>
            <a:ext cx="398807" cy="22228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34DAFFD4-CF64-C3DC-3681-604B304934F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5528"/>
          <a:stretch>
            <a:fillRect/>
          </a:stretch>
        </p:blipFill>
        <p:spPr>
          <a:xfrm>
            <a:off x="3572744" y="4784299"/>
            <a:ext cx="6131987" cy="1728455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87773570-9B53-C07B-6585-66E33A3365AA}"/>
              </a:ext>
            </a:extLst>
          </p:cNvPr>
          <p:cNvSpPr/>
          <p:nvPr/>
        </p:nvSpPr>
        <p:spPr>
          <a:xfrm>
            <a:off x="3572744" y="5339839"/>
            <a:ext cx="825161" cy="20907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62740C1-FB59-1ED7-6A67-68C52FD6B37A}"/>
              </a:ext>
            </a:extLst>
          </p:cNvPr>
          <p:cNvSpPr/>
          <p:nvPr/>
        </p:nvSpPr>
        <p:spPr>
          <a:xfrm>
            <a:off x="8393828" y="5944200"/>
            <a:ext cx="627810" cy="20907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4500947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C16CCC-3AAF-01C0-6D48-92D8707B3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/>
              <a:t>Thanks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AB5A671-7321-9D3D-BDC1-02DD41EEBE42}"/>
              </a:ext>
            </a:extLst>
          </p:cNvPr>
          <p:cNvSpPr txBox="1"/>
          <p:nvPr/>
        </p:nvSpPr>
        <p:spPr>
          <a:xfrm>
            <a:off x="361949" y="3105150"/>
            <a:ext cx="50101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/>
              <a:t>For any Socrates v2 (Web App) related queries (including training) reach out to:</a:t>
            </a:r>
            <a:br>
              <a:rPr lang="en-NZ"/>
            </a:br>
            <a:endParaRPr lang="en-NZ"/>
          </a:p>
          <a:p>
            <a:r>
              <a:rPr lang="en-NZ">
                <a:hlinkClick r:id="rId2"/>
              </a:rPr>
              <a:t>DSS_socrates@msd.govt.nz</a:t>
            </a:r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641214407"/>
      </p:ext>
    </p:extLst>
  </p:cSld>
  <p:clrMapOvr>
    <a:masterClrMapping/>
  </p:clrMapOvr>
</p:sld>
</file>

<file path=ppt/theme/theme1.xml><?xml version="1.0" encoding="utf-8"?>
<a:theme xmlns:a="http://schemas.openxmlformats.org/drawingml/2006/main" name="DSS Theme">
  <a:themeElements>
    <a:clrScheme name="DSS colours">
      <a:dk1>
        <a:sysClr val="windowText" lastClr="000000"/>
      </a:dk1>
      <a:lt1>
        <a:sysClr val="window" lastClr="FFFFFF"/>
      </a:lt1>
      <a:dk2>
        <a:srgbClr val="2C602F"/>
      </a:dk2>
      <a:lt2>
        <a:srgbClr val="D4F2B6"/>
      </a:lt2>
      <a:accent1>
        <a:srgbClr val="5C9A42"/>
      </a:accent1>
      <a:accent2>
        <a:srgbClr val="BD982F"/>
      </a:accent2>
      <a:accent3>
        <a:srgbClr val="19196F"/>
      </a:accent3>
      <a:accent4>
        <a:srgbClr val="5E3979"/>
      </a:accent4>
      <a:accent5>
        <a:srgbClr val="AF3405"/>
      </a:accent5>
      <a:accent6>
        <a:srgbClr val="F9D8DA"/>
      </a:accent6>
      <a:hlink>
        <a:srgbClr val="0000FF"/>
      </a:hlink>
      <a:folHlink>
        <a:srgbClr val="800080"/>
      </a:folHlink>
    </a:clrScheme>
    <a:fontScheme name="DSS fontset">
      <a:majorFont>
        <a:latin typeface="Roboto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SS Theme" id="{177E095D-E3F8-4886-90F8-B167E9710A65}" vid="{961A92F7-4657-4C83-8B84-C65B2B724D5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lcf76f155ced4ddcb4097134ff3c332f xmlns="585eed29-d7a5-4c74-b079-0c23286d268f">
      <Terms xmlns="http://schemas.microsoft.com/office/infopath/2007/PartnerControls"/>
    </lcf76f155ced4ddcb4097134ff3c332f>
    <i0f84bba906045b4af568ee102a52dcb xmlns="b5a92f80-c999-45e5-ac08-e9d9425d7e73">
      <Terms xmlns="http://schemas.microsoft.com/office/infopath/2007/PartnerControls">
        <TermInfo xmlns="http://schemas.microsoft.com/office/infopath/2007/PartnerControls">
          <TermName xmlns="http://schemas.microsoft.com/office/infopath/2007/PartnerControls">Projects and Initiatives</TermName>
          <TermId xmlns="http://schemas.microsoft.com/office/infopath/2007/PartnerControls">a336fd9a-9b50-429d-a707-8c4781675fff</TermId>
        </TermInfo>
      </Terms>
    </i0f84bba906045b4af568ee102a52dcb>
    <TaxCatchAll xmlns="b5a92f80-c999-45e5-ac08-e9d9425d7e73">
      <Value>6</Value>
    </TaxCatchAll>
    <_dlc_DocId xmlns="b5a92f80-c999-45e5-ac08-e9d9425d7e73">INFO-864425424-1808</_dlc_DocId>
    <_dlc_DocIdUrl xmlns="b5a92f80-c999-45e5-ac08-e9d9425d7e73">
      <Url>https://msdgovtnz.sharepoint.com/sites/whaikaha-PRJ-Socrates-Review-Project/_layouts/15/DocIdRedir.aspx?ID=INFO-864425424-1808</Url>
      <Description>INFO-864425424-1808</Description>
    </_dlc_DocIdUrl>
  </documentManagement>
</p:properti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380ED507DEE9A42BA9C4B4B2F86D521" ma:contentTypeVersion="19" ma:contentTypeDescription="Create a new document." ma:contentTypeScope="" ma:versionID="eca7222922e53a073328ff59e98cc079">
  <xsd:schema xmlns:xsd="http://www.w3.org/2001/XMLSchema" xmlns:xs="http://www.w3.org/2001/XMLSchema" xmlns:p="http://schemas.microsoft.com/office/2006/metadata/properties" xmlns:ns1="http://schemas.microsoft.com/sharepoint/v3" xmlns:ns2="b5a92f80-c999-45e5-ac08-e9d9425d7e73" xmlns:ns3="585eed29-d7a5-4c74-b079-0c23286d268f" targetNamespace="http://schemas.microsoft.com/office/2006/metadata/properties" ma:root="true" ma:fieldsID="b6ae21f30e53313facb584241f9bfce6" ns1:_="" ns2:_="" ns3:_="">
    <xsd:import namespace="http://schemas.microsoft.com/sharepoint/v3"/>
    <xsd:import namespace="b5a92f80-c999-45e5-ac08-e9d9425d7e73"/>
    <xsd:import namespace="585eed29-d7a5-4c74-b079-0c23286d268f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2:SharedWithUsers" minOccurs="0"/>
                <xsd:element ref="ns2:SharedWithDetails" minOccurs="0"/>
                <xsd:element ref="ns3:lcf76f155ced4ddcb4097134ff3c332f" minOccurs="0"/>
                <xsd:element ref="ns2:TaxCatchAll" minOccurs="0"/>
                <xsd:element ref="ns3:MediaServiceDateTake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1:_ip_UnifiedCompliancePolicyProperties" minOccurs="0"/>
                <xsd:element ref="ns1:_ip_UnifiedCompliancePolicyUIAction" minOccurs="0"/>
                <xsd:element ref="ns2:i0f84bba906045b4af568ee102a52dcb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4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5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5a92f80-c999-45e5-ac08-e9d9425d7e73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9268678a-baed-4f5e-b703-56dd1204223a}" ma:internalName="TaxCatchAll" ma:showField="CatchAllData" ma:web="b5a92f80-c999-45e5-ac08-e9d9425d7e7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i0f84bba906045b4af568ee102a52dcb" ma:index="27" nillable="true" ma:taxonomy="true" ma:internalName="i0f84bba906045b4af568ee102a52dcb" ma:taxonomyFieldName="RevIMBCS" ma:displayName="AvePoint Classification" ma:indexed="true" ma:default="" ma:fieldId="{20f84bba-9060-45b4-af56-8ee102a52dcb}" ma:sspId="a5349594-bd3e-4347-a84f-2427756b12f8" ma:termSetId="fbce3037-032f-41d5-bff0-b061471b1420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5eed29-d7a5-4c74-b079-0c23286d26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a5349594-bd3e-4347-a84f-2427756b12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0EB5A0A-FB2B-471C-8845-C0E4F64A7EF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AA863A5-BC08-427E-A64C-F45359D46C60}">
  <ds:schemaRefs>
    <ds:schemaRef ds:uri="http://schemas.microsoft.com/office/infopath/2007/PartnerControls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schemas.microsoft.com/office/2006/metadata/properties"/>
    <ds:schemaRef ds:uri="585eed29-d7a5-4c74-b079-0c23286d268f"/>
    <ds:schemaRef ds:uri="http://purl.org/dc/elements/1.1/"/>
    <ds:schemaRef ds:uri="http://schemas.microsoft.com/sharepoint/v3"/>
    <ds:schemaRef ds:uri="b5a92f80-c999-45e5-ac08-e9d9425d7e73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7B517E1A-E9D9-4FDB-8697-37844ECDC944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E94D442C-BD63-4775-99C5-7BCF8A616A06}"/>
</file>

<file path=docProps/app.xml><?xml version="1.0" encoding="utf-8"?>
<Properties xmlns="http://schemas.openxmlformats.org/officeDocument/2006/extended-properties" xmlns:vt="http://schemas.openxmlformats.org/officeDocument/2006/docPropsVTypes">
  <Template>DSS Theme</Template>
  <TotalTime>0</TotalTime>
  <Words>3521</Words>
  <Application>Microsoft Office PowerPoint</Application>
  <PresentationFormat>A4 Paper (210x297 mm)</PresentationFormat>
  <Paragraphs>549</Paragraphs>
  <Slides>27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Aptos</vt:lpstr>
      <vt:lpstr>Arial</vt:lpstr>
      <vt:lpstr>Calibri</vt:lpstr>
      <vt:lpstr>Roboto</vt:lpstr>
      <vt:lpstr>Verdana</vt:lpstr>
      <vt:lpstr>DSS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Rachel O'Connor</dc:creator>
  <cp:lastModifiedBy>Cameron Mackintosh</cp:lastModifiedBy>
  <cp:revision>1</cp:revision>
  <dcterms:created xsi:type="dcterms:W3CDTF">2026-04-24T02:18:03Z</dcterms:created>
  <dcterms:modified xsi:type="dcterms:W3CDTF">2026-09-13T23:27:25Z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f43e46a9-9901-46e9-bfae-bb6189d4cb66_Enabled">
    <vt:lpwstr>true</vt:lpwstr>
  </property>
  <property fmtid="{D5CDD505-2E9C-101B-9397-08002B2CF9AE}" pid="3" name="MSIP_Label_f43e46a9-9901-46e9-bfae-bb6189d4cb66_SetDate">
    <vt:lpwstr>2026-04-24T02:31:08Z</vt:lpwstr>
  </property>
  <property fmtid="{D5CDD505-2E9C-101B-9397-08002B2CF9AE}" pid="4" name="MSIP_Label_f43e46a9-9901-46e9-bfae-bb6189d4cb66_Method">
    <vt:lpwstr>Standard</vt:lpwstr>
  </property>
  <property fmtid="{D5CDD505-2E9C-101B-9397-08002B2CF9AE}" pid="5" name="MSIP_Label_f43e46a9-9901-46e9-bfae-bb6189d4cb66_Name">
    <vt:lpwstr>In-confidence</vt:lpwstr>
  </property>
  <property fmtid="{D5CDD505-2E9C-101B-9397-08002B2CF9AE}" pid="6" name="MSIP_Label_f43e46a9-9901-46e9-bfae-bb6189d4cb66_SiteId">
    <vt:lpwstr>e40c4f52-99bd-4d4f-bf7e-d001a2ca6556</vt:lpwstr>
  </property>
  <property fmtid="{D5CDD505-2E9C-101B-9397-08002B2CF9AE}" pid="7" name="MSIP_Label_f43e46a9-9901-46e9-bfae-bb6189d4cb66_ActionId">
    <vt:lpwstr>6bb6ebfc-bd8c-48a3-8503-947d98f01ba8</vt:lpwstr>
  </property>
  <property fmtid="{D5CDD505-2E9C-101B-9397-08002B2CF9AE}" pid="8" name="MSIP_Label_f43e46a9-9901-46e9-bfae-bb6189d4cb66_ContentBits">
    <vt:lpwstr>1</vt:lpwstr>
  </property>
  <property fmtid="{D5CDD505-2E9C-101B-9397-08002B2CF9AE}" pid="9" name="MSIP_Label_f43e46a9-9901-46e9-bfae-bb6189d4cb66_Tag">
    <vt:lpwstr>10, 3, 0, 1</vt:lpwstr>
  </property>
  <property fmtid="{D5CDD505-2E9C-101B-9397-08002B2CF9AE}" pid="10" name="ClassificationContentMarkingHeaderLocations">
    <vt:lpwstr>Office Theme:8</vt:lpwstr>
  </property>
  <property fmtid="{D5CDD505-2E9C-101B-9397-08002B2CF9AE}" pid="11" name="ClassificationContentMarkingHeaderText">
    <vt:lpwstr>IN-CONFIDENCE</vt:lpwstr>
  </property>
  <property fmtid="{D5CDD505-2E9C-101B-9397-08002B2CF9AE}" pid="12" name="ContentTypeId">
    <vt:lpwstr>0x010100C380ED507DEE9A42BA9C4B4B2F86D521</vt:lpwstr>
  </property>
  <property fmtid="{D5CDD505-2E9C-101B-9397-08002B2CF9AE}" pid="13" name="Topic">
    <vt:lpwstr/>
  </property>
  <property fmtid="{D5CDD505-2E9C-101B-9397-08002B2CF9AE}" pid="14" name="m9723a55395648e4be2eca5940cd18ad">
    <vt:lpwstr/>
  </property>
  <property fmtid="{D5CDD505-2E9C-101B-9397-08002B2CF9AE}" pid="15" name="MediaServiceImageTags">
    <vt:lpwstr/>
  </property>
  <property fmtid="{D5CDD505-2E9C-101B-9397-08002B2CF9AE}" pid="16" name="b1b07801cc1f48bc97eb71b42ffad3e3">
    <vt:lpwstr/>
  </property>
  <property fmtid="{D5CDD505-2E9C-101B-9397-08002B2CF9AE}" pid="17" name="n3e7d51dc9ed4717829e532813330b6f">
    <vt:lpwstr/>
  </property>
  <property fmtid="{D5CDD505-2E9C-101B-9397-08002B2CF9AE}" pid="18" name="abe53b9722184f3a80529765dd5eb953">
    <vt:lpwstr/>
  </property>
  <property fmtid="{D5CDD505-2E9C-101B-9397-08002B2CF9AE}" pid="19" name="ObjectiveFolderPath">
    <vt:lpwstr/>
  </property>
  <property fmtid="{D5CDD505-2E9C-101B-9397-08002B2CF9AE}" pid="20" name="BCS">
    <vt:lpwstr/>
  </property>
  <property fmtid="{D5CDD505-2E9C-101B-9397-08002B2CF9AE}" pid="21" name="DocumentType">
    <vt:lpwstr/>
  </property>
  <property fmtid="{D5CDD505-2E9C-101B-9397-08002B2CF9AE}" pid="22" name="RevIMBCS">
    <vt:lpwstr>6;#Projects and Initiatives|a336fd9a-9b50-429d-a707-8c4781675fff</vt:lpwstr>
  </property>
  <property fmtid="{D5CDD505-2E9C-101B-9397-08002B2CF9AE}" pid="23" name="_dlc_DocIdItemGuid">
    <vt:lpwstr>b9c08d35-95cc-41eb-979e-4f8eede655dd</vt:lpwstr>
  </property>
</Properties>
</file>