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93540-B946-4906-C206-DD4B17B11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568AF6-0482-DC43-CBC0-2CD0C300D8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1" indent="0" algn="ctr">
              <a:buNone/>
              <a:defRPr sz="2000"/>
            </a:lvl2pPr>
            <a:lvl3pPr marL="914423" indent="0" algn="ctr">
              <a:buNone/>
              <a:defRPr sz="1801"/>
            </a:lvl3pPr>
            <a:lvl4pPr marL="1371634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9" indent="0" algn="ctr">
              <a:buNone/>
              <a:defRPr sz="1600"/>
            </a:lvl7pPr>
            <a:lvl8pPr marL="3200480" indent="0" algn="ctr">
              <a:buNone/>
              <a:defRPr sz="1600"/>
            </a:lvl8pPr>
            <a:lvl9pPr marL="3657691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C1324-CC12-3EBD-015A-7D326C06D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406A-B5F6-4EFF-99FF-67A6EDFBA380}" type="datetimeFigureOut">
              <a:rPr lang="en-NZ" smtClean="0"/>
              <a:t>19/06/2026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03981-29B4-BECA-6DA4-C04597C44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75766F-DBD9-D683-FFD1-2FB4F8C06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41BA-FF80-4FEB-A511-B817C434222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74489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269AE-CA97-B3D1-503D-4FB1118F3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EB73AB-8B5E-DE98-19D0-103BE6868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D83C5-DA4B-FAD2-7CBD-E7E29646D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406A-B5F6-4EFF-99FF-67A6EDFBA380}" type="datetimeFigureOut">
              <a:rPr lang="en-NZ" smtClean="0"/>
              <a:t>19/06/2026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2C906-652F-D6F2-4F51-63B977B9C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4F564-8332-0DFF-A5B2-95F73DFA2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41BA-FF80-4FEB-A511-B817C434222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1950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9545D6-F816-6149-6AC1-19C15BF4F2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A9D3FF-C288-2E1A-88D2-D3CA45D27C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E127E-86C7-B906-9F97-BAE78DA67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406A-B5F6-4EFF-99FF-67A6EDFBA380}" type="datetimeFigureOut">
              <a:rPr lang="en-NZ" smtClean="0"/>
              <a:t>19/06/2026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27588-BDCF-2E08-2FBE-F73A6FFB7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AE65C-CD3C-E8CB-4018-E4F645B42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41BA-FF80-4FEB-A511-B817C434222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39426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FE0AC-7601-3C49-A61A-712415832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1085C-4951-04B5-96DC-DD1C0913C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75A00-D7F4-1F09-7C04-5857D2D52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406A-B5F6-4EFF-99FF-67A6EDFBA380}" type="datetimeFigureOut">
              <a:rPr lang="en-NZ" smtClean="0"/>
              <a:t>19/06/2026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B7C82-E6D5-9106-0635-E21E6DDE0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2B103-3718-DFEC-6A16-528CF10C0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41BA-FF80-4FEB-A511-B817C434222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9463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BC889-11F3-0EF9-677C-ADE605E6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17DD95-603A-3823-AD07-F6674F12A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11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23" indent="0">
              <a:buNone/>
              <a:defRPr sz="1801">
                <a:solidFill>
                  <a:schemeClr val="tx1">
                    <a:tint val="82000"/>
                  </a:schemeClr>
                </a:solidFill>
              </a:defRPr>
            </a:lvl3pPr>
            <a:lvl4pPr marL="137163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6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8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9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6F1D9-2452-0D6F-657C-EDB51E913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406A-B5F6-4EFF-99FF-67A6EDFBA380}" type="datetimeFigureOut">
              <a:rPr lang="en-NZ" smtClean="0"/>
              <a:t>19/06/2026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3EFD2-2B6C-A295-921B-ED7F151DE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3EF5F-9A82-B6DE-E91A-6E82909BC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41BA-FF80-4FEB-A511-B817C434222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4164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BBAB1-BC9F-E347-DFD2-CDF3CB3A1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074CD-C4AB-A6CB-E793-FFEC50A9A1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AB145-10AC-6002-2CBF-AA8F52DD7F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A5426B-684F-7C90-50F4-6CBC0C87A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406A-B5F6-4EFF-99FF-67A6EDFBA380}" type="datetimeFigureOut">
              <a:rPr lang="en-NZ" smtClean="0"/>
              <a:t>19/06/2026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318386-5757-0811-2FBF-586BEE16F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D0C56B-7D0C-3A06-D3C4-6E52A5C34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41BA-FF80-4FEB-A511-B817C434222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9992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B0F16-A41B-42B6-A856-4618DFF05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4BC42-4E40-839B-6259-207FDA0D0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3300B7-BCC3-8E32-B8B3-05116A15FD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3C1291-CDA8-7B8A-2453-8578A3E882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532E5-8D62-513B-C94D-527E7C252F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0F1D60-E5ED-61B6-2340-085F5B8CD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406A-B5F6-4EFF-99FF-67A6EDFBA380}" type="datetimeFigureOut">
              <a:rPr lang="en-NZ" smtClean="0"/>
              <a:t>19/06/2026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7F6A3B-03A9-53CA-4924-B8BF0517B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0F8DD-6CE8-FBB0-0534-9F4F9A62F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41BA-FF80-4FEB-A511-B817C434222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1236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993AD-D2E1-6F0A-2749-52D02ACE4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9C513A-F616-F7A8-7DB1-C7FDE502C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406A-B5F6-4EFF-99FF-67A6EDFBA380}" type="datetimeFigureOut">
              <a:rPr lang="en-NZ" smtClean="0"/>
              <a:t>19/06/2026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C3A98-7FB5-384F-DD88-0DD86DCBD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C271C2-5A63-A7C4-8183-EA3E85FB1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41BA-FF80-4FEB-A511-B817C434222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0274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994A94-5ADA-0F9F-9050-F9760DA5C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406A-B5F6-4EFF-99FF-67A6EDFBA380}" type="datetimeFigureOut">
              <a:rPr lang="en-NZ" smtClean="0"/>
              <a:t>19/06/2026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9DEE0-4441-6161-A21F-A35A009C8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500B9D-33C0-9801-C531-CFCEAB51B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41BA-FF80-4FEB-A511-B817C434222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1539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4192B-F5B5-AB84-4F7A-65BE0A93F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1F28B-982E-3A3E-AAC6-72AB9325C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527EF-12A5-3798-6D15-D868FF7F03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A836B7-30F4-22B2-5987-6F9197E21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406A-B5F6-4EFF-99FF-67A6EDFBA380}" type="datetimeFigureOut">
              <a:rPr lang="en-NZ" smtClean="0"/>
              <a:t>19/06/2026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E09F0-DDEF-B7B6-83AE-B54A31563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BEB402-1E73-236A-7C32-E1329BE98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41BA-FF80-4FEB-A511-B817C434222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194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03C5B-EE55-BDA0-9C26-D887B5666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23F980-0CEF-7F6E-F684-096E3FFFA6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9030E1-4606-3151-E657-96CA2EBEF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006631-F5EF-795F-1926-6B71768CC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7406A-B5F6-4EFF-99FF-67A6EDFBA380}" type="datetimeFigureOut">
              <a:rPr lang="en-NZ" smtClean="0"/>
              <a:t>19/06/2026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A05DA8-E4BD-C34E-F154-5DAFC8D38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D7BCDC-8F89-8521-DF0B-DBF6B16E2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41BA-FF80-4FEB-A511-B817C434222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73381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977178-474B-61A8-EF04-1BAEB5532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5FCC6C-8E22-9167-AA40-7A677EC81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2D153-D856-EE24-DA84-186905E628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67406A-B5F6-4EFF-99FF-67A6EDFBA380}" type="datetimeFigureOut">
              <a:rPr lang="en-NZ" smtClean="0"/>
              <a:t>19/06/2026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EBAA5-DBCE-1808-8970-F4F3353E3D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B017F-49B4-0A84-31E8-C7A75833D8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0341BA-FF80-4FEB-A511-B817C4342223}" type="slidenum">
              <a:rPr lang="en-NZ" smtClean="0"/>
              <a:t>‹#›</a:t>
            </a:fld>
            <a:endParaRPr lang="en-NZ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E26B39-17A0-204A-B115-CE34F2E9A9C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626862" y="63500"/>
            <a:ext cx="9636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NZ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IN-CONFIDENCE</a:t>
            </a:r>
          </a:p>
        </p:txBody>
      </p:sp>
    </p:spTree>
    <p:extLst>
      <p:ext uri="{BB962C8B-B14F-4D97-AF65-F5344CB8AC3E}">
        <p14:creationId xmlns:p14="http://schemas.microsoft.com/office/powerpoint/2010/main" val="1754472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3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1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803DFBD-3C38-8576-9480-D48FE22D09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893497"/>
              </p:ext>
            </p:extLst>
          </p:nvPr>
        </p:nvGraphicFramePr>
        <p:xfrm>
          <a:off x="1575151" y="1179961"/>
          <a:ext cx="9041697" cy="5251881"/>
        </p:xfrm>
        <a:graphic>
          <a:graphicData uri="http://schemas.openxmlformats.org/drawingml/2006/table">
            <a:tbl>
              <a:tblPr firstRow="1" bandRow="1"/>
              <a:tblGrid>
                <a:gridCol w="2064825">
                  <a:extLst>
                    <a:ext uri="{9D8B030D-6E8A-4147-A177-3AD203B41FA5}">
                      <a16:colId xmlns:a16="http://schemas.microsoft.com/office/drawing/2014/main" val="850780203"/>
                    </a:ext>
                  </a:extLst>
                </a:gridCol>
                <a:gridCol w="5625479">
                  <a:extLst>
                    <a:ext uri="{9D8B030D-6E8A-4147-A177-3AD203B41FA5}">
                      <a16:colId xmlns:a16="http://schemas.microsoft.com/office/drawing/2014/main" val="3029336143"/>
                    </a:ext>
                  </a:extLst>
                </a:gridCol>
                <a:gridCol w="1351393">
                  <a:extLst>
                    <a:ext uri="{9D8B030D-6E8A-4147-A177-3AD203B41FA5}">
                      <a16:colId xmlns:a16="http://schemas.microsoft.com/office/drawing/2014/main" val="2745303350"/>
                    </a:ext>
                  </a:extLst>
                </a:gridCol>
              </a:tblGrid>
              <a:tr h="2132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9pPr>
                    </a:lstStyle>
                    <a:p>
                      <a:pPr marL="36000" algn="ctr"/>
                      <a:r>
                        <a:rPr lang="en-US" sz="1000" b="1">
                          <a:solidFill>
                            <a:schemeClr val="bg1"/>
                          </a:solidFill>
                        </a:rPr>
                        <a:t>What is it</a:t>
                      </a:r>
                    </a:p>
                  </a:txBody>
                  <a:tcPr marL="53068" marR="53068" marT="26534" marB="26534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9A4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9pPr>
                    </a:lstStyle>
                    <a:p>
                      <a:pPr algn="ctr"/>
                      <a:r>
                        <a:rPr lang="en-US" sz="1000">
                          <a:solidFill>
                            <a:schemeClr val="bg1"/>
                          </a:solidFill>
                        </a:rPr>
                        <a:t>What it does</a:t>
                      </a:r>
                    </a:p>
                  </a:txBody>
                  <a:tcPr marL="53068" marR="53068" marT="26534" marB="26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9A4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Roboto"/>
                        </a:defRPr>
                      </a:lvl9pPr>
                    </a:lstStyle>
                    <a:p>
                      <a:pPr lvl="0" algn="ctr"/>
                      <a:r>
                        <a:rPr lang="en-US" sz="1000">
                          <a:solidFill>
                            <a:schemeClr val="bg1"/>
                          </a:solidFill>
                        </a:rPr>
                        <a:t>Who it applies to</a:t>
                      </a: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9A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1701143"/>
                  </a:ext>
                </a:extLst>
              </a:tr>
              <a:tr h="2671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 b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Design Work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8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endParaRPr lang="en-N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8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542925" lvl="1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643419"/>
                  </a:ext>
                </a:extLst>
              </a:tr>
              <a:tr h="37850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Person Led View</a:t>
                      </a:r>
                      <a:endParaRPr lang="en-N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Designing a disabled person’s profile including notes and a dedicated area to manage assessments, plans and other details.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marR="0" lvl="0" indent="-17145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All roles</a:t>
                      </a: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385158"/>
                  </a:ext>
                </a:extLst>
              </a:tr>
              <a:tr h="2671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 b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General Updates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8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endParaRPr lang="en-NZ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8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lvl="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911772"/>
                  </a:ext>
                </a:extLst>
              </a:tr>
              <a:tr h="10411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Improved Email </a:t>
                      </a:r>
                    </a:p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Notifications</a:t>
                      </a:r>
                      <a:endParaRPr lang="en-N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Notifications have been significantly restructured to reduce volume and improve usefulness</a:t>
                      </a:r>
                    </a:p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Person Identifiers will be included in the notifications</a:t>
                      </a:r>
                    </a:p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Notifications will be sent when the IR is calculated not after it is confirmed</a:t>
                      </a:r>
                    </a:p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Moderators will receive notification when an assessment has been assigned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marR="0" lvl="0" indent="-17145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All roles</a:t>
                      </a: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540123"/>
                  </a:ext>
                </a:extLst>
              </a:tr>
              <a:tr h="7472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Improving</a:t>
                      </a:r>
                    </a:p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Dashboard Filters</a:t>
                      </a:r>
                      <a:endParaRPr lang="en-N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Filter dropdowns will match the Next step label- "Continue Indicative Range" instead of "Indicative Range in Progress“</a:t>
                      </a:r>
                    </a:p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The "Ready for IR" option has been removed from the dropdown as there are no next steps for NASC/EGL users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marR="0" lvl="0" indent="-17145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All roles</a:t>
                      </a: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0818804"/>
                  </a:ext>
                </a:extLst>
              </a:tr>
              <a:tr h="4096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Change between</a:t>
                      </a:r>
                    </a:p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Organisations</a:t>
                      </a:r>
                      <a:endParaRPr lang="en-N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Users assigned to multiple organisations can now switch between them using the dropdown on the dashboard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lvl="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Managers</a:t>
                      </a: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049743"/>
                  </a:ext>
                </a:extLst>
              </a:tr>
              <a:tr h="4151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Mandatory</a:t>
                      </a:r>
                    </a:p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information</a:t>
                      </a:r>
                      <a:endParaRPr lang="en-N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All mandatory field asterisks are now red (previously a mix of black and red)</a:t>
                      </a:r>
                    </a:p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Assessment Date is now a mandatory field.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marR="0" lvl="0" indent="-17145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All roles</a:t>
                      </a: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525789"/>
                  </a:ext>
                </a:extLst>
              </a:tr>
              <a:tr h="2671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 b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Assessment Updates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8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endParaRPr lang="en-N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8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lvl="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00">
                        <a:solidFill>
                          <a:schemeClr val="tx1"/>
                        </a:solidFill>
                      </a:endParaRP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298424"/>
                  </a:ext>
                </a:extLst>
              </a:tr>
              <a:tr h="4151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New/Updated Questions Wording</a:t>
                      </a:r>
                      <a:endParaRPr lang="en-N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The wording of some assessment questions will be updated to make them clearer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marR="0" lvl="0" indent="-17145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All roles</a:t>
                      </a: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0648396"/>
                  </a:ext>
                </a:extLst>
              </a:tr>
              <a:tr h="4151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Assessment ID and </a:t>
                      </a:r>
                    </a:p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Assignee Column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Assignee column will replace the assessor column in the assessment page</a:t>
                      </a:r>
                    </a:p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Assessment ID is a new column available to view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marR="0" lvl="0" indent="-17145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All roles</a:t>
                      </a: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3602960"/>
                  </a:ext>
                </a:extLst>
              </a:tr>
              <a:tr h="4151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Download Assessments </a:t>
                      </a:r>
                    </a:p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in any status</a:t>
                      </a:r>
                      <a:endParaRPr lang="en-N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Assessments can now be downloaded in any status from the assessments page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marR="0" lvl="0" indent="-17145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>
                          <a:solidFill>
                            <a:schemeClr val="tx1"/>
                          </a:solidFill>
                        </a:rPr>
                        <a:t>All roles</a:t>
                      </a: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057972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B7F974AE-094C-6D1E-2E41-E2472743B667}"/>
              </a:ext>
            </a:extLst>
          </p:cNvPr>
          <p:cNvSpPr txBox="1"/>
          <p:nvPr/>
        </p:nvSpPr>
        <p:spPr>
          <a:xfrm>
            <a:off x="1359814" y="749096"/>
            <a:ext cx="925703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24121">
              <a:defRPr/>
            </a:pPr>
            <a:r>
              <a:rPr lang="en-US" sz="1200" dirty="0">
                <a:solidFill>
                  <a:prstClr val="black"/>
                </a:solidFill>
                <a:latin typeface="Roboto"/>
              </a:rPr>
              <a:t>In early August, a new release of the web app will introduce additional functionality</a:t>
            </a:r>
            <a:endParaRPr lang="en-NZ" sz="1200" dirty="0">
              <a:solidFill>
                <a:prstClr val="black"/>
              </a:solidFill>
              <a:latin typeface="Roboto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845E4EF-D005-E51F-6ADB-1EAC4426DD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0448"/>
          <a:stretch>
            <a:fillRect/>
          </a:stretch>
        </p:blipFill>
        <p:spPr>
          <a:xfrm>
            <a:off x="8909290" y="0"/>
            <a:ext cx="1832782" cy="548486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FD8D2FB3-B7AD-2F6E-8FAE-CCD5CC5C9EDF}"/>
              </a:ext>
            </a:extLst>
          </p:cNvPr>
          <p:cNvSpPr txBox="1">
            <a:spLocks/>
          </p:cNvSpPr>
          <p:nvPr/>
        </p:nvSpPr>
        <p:spPr>
          <a:xfrm>
            <a:off x="4133170" y="107077"/>
            <a:ext cx="3511494" cy="488151"/>
          </a:xfrm>
          <a:prstGeom prst="rect">
            <a:avLst/>
          </a:prstGeom>
          <a:solidFill>
            <a:sysClr val="window" lastClr="FFFFFF"/>
          </a:solidFill>
        </p:spPr>
        <p:txBody>
          <a:bodyPr lIns="53068" tIns="26534" rIns="53068" bIns="26534" anchor="ctr"/>
          <a:lstStyle>
            <a:lvl1pPr algn="l" defTabSz="466549" rtl="0" eaLnBrk="1" latinLnBrk="0" hangingPunct="1">
              <a:spcBef>
                <a:spcPct val="0"/>
              </a:spcBef>
              <a:buNone/>
              <a:tabLst>
                <a:tab pos="1737410" algn="l"/>
              </a:tabLst>
              <a:defRPr sz="2245" b="1" i="0" kern="1200">
                <a:solidFill>
                  <a:schemeClr val="accent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ctr" defTabSz="466561">
              <a:tabLst>
                <a:tab pos="1737454" algn="l"/>
              </a:tabLst>
              <a:defRPr/>
            </a:pPr>
            <a:r>
              <a:rPr lang="en-NZ" sz="2400" dirty="0">
                <a:solidFill>
                  <a:srgbClr val="5C9A42"/>
                </a:solidFill>
                <a:latin typeface="Roboto"/>
                <a:ea typeface="Verdana"/>
              </a:rPr>
              <a:t>OBIR Updates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38F09EF-BB1B-FBA9-44E7-F660E8772C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83060"/>
          <a:stretch>
            <a:fillRect/>
          </a:stretch>
        </p:blipFill>
        <p:spPr>
          <a:xfrm>
            <a:off x="1359815" y="25563"/>
            <a:ext cx="1554447" cy="53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150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7455FE8-E032-17B9-218A-4DBC22AA45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313241"/>
              </p:ext>
            </p:extLst>
          </p:nvPr>
        </p:nvGraphicFramePr>
        <p:xfrm>
          <a:off x="1575152" y="1062127"/>
          <a:ext cx="9041696" cy="4733746"/>
        </p:xfrm>
        <a:graphic>
          <a:graphicData uri="http://schemas.openxmlformats.org/drawingml/2006/table">
            <a:tbl>
              <a:tblPr firstRow="1" bandRow="1"/>
              <a:tblGrid>
                <a:gridCol w="2077306">
                  <a:extLst>
                    <a:ext uri="{9D8B030D-6E8A-4147-A177-3AD203B41FA5}">
                      <a16:colId xmlns:a16="http://schemas.microsoft.com/office/drawing/2014/main" val="850780203"/>
                    </a:ext>
                  </a:extLst>
                </a:gridCol>
                <a:gridCol w="5612997">
                  <a:extLst>
                    <a:ext uri="{9D8B030D-6E8A-4147-A177-3AD203B41FA5}">
                      <a16:colId xmlns:a16="http://schemas.microsoft.com/office/drawing/2014/main" val="3029336143"/>
                    </a:ext>
                  </a:extLst>
                </a:gridCol>
                <a:gridCol w="1351393">
                  <a:extLst>
                    <a:ext uri="{9D8B030D-6E8A-4147-A177-3AD203B41FA5}">
                      <a16:colId xmlns:a16="http://schemas.microsoft.com/office/drawing/2014/main" val="2745303350"/>
                    </a:ext>
                  </a:extLst>
                </a:gridCol>
              </a:tblGrid>
              <a:tr h="225129"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9pPr>
                    </a:lstStyle>
                    <a:p>
                      <a:pPr marL="36000" algn="ctr"/>
                      <a:r>
                        <a:rPr lang="en-US" sz="1000" b="1">
                          <a:solidFill>
                            <a:schemeClr val="bg1"/>
                          </a:solidFill>
                        </a:rPr>
                        <a:t>What is it</a:t>
                      </a:r>
                    </a:p>
                  </a:txBody>
                  <a:tcPr marL="53068" marR="53068" marT="26534" marB="26534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9A42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9pPr>
                    </a:lstStyle>
                    <a:p>
                      <a:pPr algn="ctr"/>
                      <a:r>
                        <a:rPr lang="en-US" sz="1000">
                          <a:solidFill>
                            <a:schemeClr val="bg1"/>
                          </a:solidFill>
                        </a:rPr>
                        <a:t>What it does</a:t>
                      </a:r>
                    </a:p>
                  </a:txBody>
                  <a:tcPr marL="53068" marR="53068" marT="26534" marB="2653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9A42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b="1" kern="1200">
                          <a:solidFill>
                            <a:schemeClr val="bg1"/>
                          </a:solidFill>
                          <a:latin typeface="Roboto"/>
                        </a:defRPr>
                      </a:lvl9pPr>
                    </a:lstStyle>
                    <a:p>
                      <a:pPr marL="0" lvl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</a:rPr>
                        <a:t>Who it applies to</a:t>
                      </a: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9A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1701143"/>
                  </a:ext>
                </a:extLst>
              </a:tr>
              <a:tr h="266629"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100" b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Assessment Updates (cont)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8EE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N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8EE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542925" marR="0" lvl="1" indent="-17145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90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188148"/>
                  </a:ext>
                </a:extLst>
              </a:tr>
              <a:tr h="377799"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Assessment Audit</a:t>
                      </a:r>
                      <a:b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</a:b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History</a:t>
                      </a:r>
                      <a:endParaRPr lang="en-N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The assessment history (peer review, status changes, notes) is now accessible from the Assessment Grid via a history drawer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371475" marR="0" lvl="1" indent="-17145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kern="120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All roles</a:t>
                      </a: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883623"/>
                  </a:ext>
                </a:extLst>
              </a:tr>
              <a:tr h="377799"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Updating Assessment </a:t>
                      </a:r>
                      <a:b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</a:b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indent="-17145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Manager’s will be able to move an assessment back to a previous status e.g ‘Ready for IR’ to ‘Moderation in progress’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371475" lvl="1" indent="-171450" algn="l" defTabSz="742950" rtl="0" eaLnBrk="1" latinLnBrk="0" hangingPunct="1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50" kern="120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Managers</a:t>
                      </a: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902585"/>
                  </a:ext>
                </a:extLst>
              </a:tr>
              <a:tr h="1052713"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3600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New “Confirm IR” </a:t>
                      </a:r>
                      <a:br>
                        <a:rPr lang="en-US" sz="1100" b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</a:br>
                      <a:r>
                        <a:rPr lang="en-US" sz="1100" b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status</a:t>
                      </a:r>
                    </a:p>
                  </a:txBody>
                  <a:tcPr marL="53068" marR="53068" marT="26534" marB="26534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indent="-17145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 noProof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Assessments with IR calculated and returned to the NASC will now show as ‘Confirm IR’ instead of ‘continue indicative range’</a:t>
                      </a:r>
                    </a:p>
                    <a:p>
                      <a:pPr marL="171450" indent="-17145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 noProof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‘Continue Indicative Range’ status will still be used to show the IR is being calculated by the IR support team</a:t>
                      </a:r>
                    </a:p>
                    <a:p>
                      <a:pPr marL="171450" indent="-17145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 noProof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This will enable Managers to now reassign assessments once they have been returned form the IR team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371475" lvl="1" indent="-17145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5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Allocators/</a:t>
                      </a:r>
                    </a:p>
                    <a:p>
                      <a:pPr marL="371475" lvl="1" indent="-17145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5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Managers</a:t>
                      </a: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461357"/>
                  </a:ext>
                </a:extLst>
              </a:tr>
              <a:tr h="525699"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Improved Progress </a:t>
                      </a:r>
                      <a:b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</a:b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Bar</a:t>
                      </a:r>
                      <a:endParaRPr lang="en-N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indent="-17145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The holistic section bubbles will </a:t>
                      </a:r>
                      <a:r>
                        <a:rPr lang="en-NZ" sz="1100" b="0" kern="12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only show as complete when all questions including support profile, reflections and important information are complete </a:t>
                      </a:r>
                      <a:endParaRPr lang="en-NZ" sz="1100" b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371475" marR="0" lvl="1" indent="-17145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All roles</a:t>
                      </a:r>
                    </a:p>
                    <a:p>
                      <a:pPr marL="371475" lvl="1" indent="-17145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5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851104"/>
                  </a:ext>
                </a:extLst>
              </a:tr>
              <a:tr h="525699"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Status Consistency</a:t>
                      </a:r>
                      <a:endParaRPr lang="en-N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indent="-17145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Statuses shown in the Recent People list now match the statuses on the Assessment page.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371475" marR="0" lvl="1" indent="-17145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All roles</a:t>
                      </a:r>
                    </a:p>
                    <a:p>
                      <a:pPr marL="371475" lvl="1" indent="-17145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5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061915"/>
                  </a:ext>
                </a:extLst>
              </a:tr>
              <a:tr h="525699"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36000"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End Assessment</a:t>
                      </a:r>
                      <a:br>
                        <a:rPr lang="en-US" sz="1100" b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</a:br>
                      <a:r>
                        <a:rPr lang="en-US" sz="1100" b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Enhancements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indent="-17145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The status label will change from ‘Abandoned’ to ‘Closed’ in the assessments page</a:t>
                      </a:r>
                    </a:p>
                    <a:p>
                      <a:pPr marL="171450" indent="-17145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The button will be added to the Allocation and the MyDSS Funding plan pages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371475" marR="0" lvl="1" indent="-17145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All roles</a:t>
                      </a:r>
                    </a:p>
                    <a:p>
                      <a:pPr marL="371475" lvl="1" indent="-17145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5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584134"/>
                  </a:ext>
                </a:extLst>
              </a:tr>
              <a:tr h="266629"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100" b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MyDSS Funding Plan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8EE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endParaRPr lang="en-N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8EE"/>
                    </a:solidFill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371475" lvl="1" indent="-17145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5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948401"/>
                  </a:ext>
                </a:extLst>
              </a:tr>
              <a:tr h="525699"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7200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NZ" sz="1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Create multiple MyDSS Funding Plans for an assessment</a:t>
                      </a:r>
                      <a:endParaRPr lang="en-N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171450" indent="-17145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Users can now create multiple MyDSS Funding Plans for an assessment </a:t>
                      </a:r>
                    </a:p>
                    <a:p>
                      <a:pPr marL="171450" indent="-17145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MyDSS Funding Plans can be duplicated from the previous created plan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1pPr>
                      <a:lvl2pPr marL="45721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2pPr>
                      <a:lvl3pPr marL="914423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3pPr>
                      <a:lvl4pPr marL="1371634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4pPr>
                      <a:lvl5pPr marL="1828846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5pPr>
                      <a:lvl6pPr marL="2286057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6pPr>
                      <a:lvl7pPr marL="2743269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7pPr>
                      <a:lvl8pPr marL="3200480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8pPr>
                      <a:lvl9pPr marL="3657691" algn="l" defTabSz="914423" rtl="0" eaLnBrk="1" latinLnBrk="0" hangingPunct="1">
                        <a:defRPr sz="1801" kern="1200">
                          <a:solidFill>
                            <a:schemeClr val="tx1"/>
                          </a:solidFill>
                          <a:latin typeface="Roboto"/>
                        </a:defRPr>
                      </a:lvl9pPr>
                    </a:lstStyle>
                    <a:p>
                      <a:pPr marL="371475" marR="0" lvl="1" indent="-17145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</a:rPr>
                        <a:t>All roles</a:t>
                      </a:r>
                    </a:p>
                    <a:p>
                      <a:pPr marL="371475" lvl="1" indent="-171450" algn="l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50" dirty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53068" marR="53068" marT="26534" marB="26534" anchor="ctr">
                    <a:lnL>
                      <a:noFill/>
                    </a:lnL>
                    <a:lnR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5C9A42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3952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2762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539</Words>
  <Application>Microsoft Office PowerPoint</Application>
  <PresentationFormat>Widescreen</PresentationFormat>
  <Paragraphs>75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Roboto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Rachel O'Connor</dc:creator>
  <cp:lastModifiedBy>Rachel O'Connor</cp:lastModifiedBy>
  <cp:revision>1</cp:revision>
  <dcterms:created xsi:type="dcterms:W3CDTF">2026-06-18T21:47:35Z</dcterms:created>
  <dcterms:modified xsi:type="dcterms:W3CDTF">2026-06-18T22:29:37Z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3e46a9-9901-46e9-bfae-bb6189d4cb66_Enabled">
    <vt:lpwstr>true</vt:lpwstr>
  </property>
  <property fmtid="{D5CDD505-2E9C-101B-9397-08002B2CF9AE}" pid="3" name="MSIP_Label_f43e46a9-9901-46e9-bfae-bb6189d4cb66_SetDate">
    <vt:lpwstr>2026-06-18T21:49:19Z</vt:lpwstr>
  </property>
  <property fmtid="{D5CDD505-2E9C-101B-9397-08002B2CF9AE}" pid="4" name="MSIP_Label_f43e46a9-9901-46e9-bfae-bb6189d4cb66_Method">
    <vt:lpwstr>Standard</vt:lpwstr>
  </property>
  <property fmtid="{D5CDD505-2E9C-101B-9397-08002B2CF9AE}" pid="5" name="MSIP_Label_f43e46a9-9901-46e9-bfae-bb6189d4cb66_Name">
    <vt:lpwstr>In-confidence</vt:lpwstr>
  </property>
  <property fmtid="{D5CDD505-2E9C-101B-9397-08002B2CF9AE}" pid="6" name="MSIP_Label_f43e46a9-9901-46e9-bfae-bb6189d4cb66_SiteId">
    <vt:lpwstr>e40c4f52-99bd-4d4f-bf7e-d001a2ca6556</vt:lpwstr>
  </property>
  <property fmtid="{D5CDD505-2E9C-101B-9397-08002B2CF9AE}" pid="7" name="MSIP_Label_f43e46a9-9901-46e9-bfae-bb6189d4cb66_ActionId">
    <vt:lpwstr>16396f6d-0451-43b7-8ed8-bf53ca69b43e</vt:lpwstr>
  </property>
  <property fmtid="{D5CDD505-2E9C-101B-9397-08002B2CF9AE}" pid="8" name="MSIP_Label_f43e46a9-9901-46e9-bfae-bb6189d4cb66_ContentBits">
    <vt:lpwstr>1</vt:lpwstr>
  </property>
  <property fmtid="{D5CDD505-2E9C-101B-9397-08002B2CF9AE}" pid="9" name="MSIP_Label_f43e46a9-9901-46e9-bfae-bb6189d4cb66_Tag">
    <vt:lpwstr>10, 3, 0, 1</vt:lpwstr>
  </property>
  <property fmtid="{D5CDD505-2E9C-101B-9397-08002B2CF9AE}" pid="10" name="ClassificationContentMarkingHeaderLocations">
    <vt:lpwstr>Office Theme:8</vt:lpwstr>
  </property>
  <property fmtid="{D5CDD505-2E9C-101B-9397-08002B2CF9AE}" pid="11" name="ClassificationContentMarkingHeaderText">
    <vt:lpwstr>IN-CONFIDENCE</vt:lpwstr>
  </property>
</Properties>
</file>