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12"/>
  </p:notesMasterIdLst>
  <p:sldIdLst>
    <p:sldId id="256" r:id="rId6"/>
    <p:sldId id="259" r:id="rId7"/>
    <p:sldId id="262" r:id="rId8"/>
    <p:sldId id="274" r:id="rId9"/>
    <p:sldId id="266" r:id="rId10"/>
    <p:sldId id="27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087" autoAdjust="0"/>
  </p:normalViewPr>
  <p:slideViewPr>
    <p:cSldViewPr snapToGrid="0">
      <p:cViewPr varScale="1">
        <p:scale>
          <a:sx n="58" d="100"/>
          <a:sy n="58" d="100"/>
        </p:scale>
        <p:origin x="964"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theme" Target="theme/theme1.xml"/><Relationship Id="rId10" Type="http://schemas.openxmlformats.org/officeDocument/2006/relationships/slide" Target="slides/slide5.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yu Wulandari" userId="S::ayu.wulandari001@msd.govt.nz::d825cbaf-4645-49fa-bd5b-cfe80c342007" providerId="AD" clId="Web-{B81551A7-EDDB-FFA7-5FBE-ED58AB32B535}"/>
    <pc:docChg chg="mod modMainMaster">
      <pc:chgData name="Ayu Wulandari" userId="S::ayu.wulandari001@msd.govt.nz::d825cbaf-4645-49fa-bd5b-cfe80c342007" providerId="AD" clId="Web-{B81551A7-EDDB-FFA7-5FBE-ED58AB32B535}" dt="2025-12-01T18:41:29.524" v="1" actId="33475"/>
      <pc:docMkLst>
        <pc:docMk/>
      </pc:docMkLst>
      <pc:sldMasterChg chg="addSp">
        <pc:chgData name="Ayu Wulandari" userId="S::ayu.wulandari001@msd.govt.nz::d825cbaf-4645-49fa-bd5b-cfe80c342007" providerId="AD" clId="Web-{B81551A7-EDDB-FFA7-5FBE-ED58AB32B535}" dt="2025-12-01T18:41:29.509" v="0" actId="33475"/>
        <pc:sldMasterMkLst>
          <pc:docMk/>
          <pc:sldMasterMk cId="2133928333" sldId="2147483648"/>
        </pc:sldMasterMkLst>
        <pc:spChg chg="add">
          <ac:chgData name="Ayu Wulandari" userId="S::ayu.wulandari001@msd.govt.nz::d825cbaf-4645-49fa-bd5b-cfe80c342007" providerId="AD" clId="Web-{B81551A7-EDDB-FFA7-5FBE-ED58AB32B535}" dt="2025-12-01T18:41:29.509" v="0" actId="33475"/>
          <ac:spMkLst>
            <pc:docMk/>
            <pc:sldMasterMk cId="2133928333" sldId="2147483648"/>
            <ac:spMk id="8" creationId="{A03AD963-67CC-1E3B-C13B-1EE0C369AF5B}"/>
          </ac:spMkLst>
        </pc:sp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C445F5-E247-412F-9444-D9A1D7670514}" type="datetimeFigureOut">
              <a:rPr lang="en-NZ" smtClean="0"/>
              <a:t>1/12/2025</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955419-D5E9-4C33-ADE1-BEA131BA46EA}" type="slidenum">
              <a:rPr lang="en-NZ" smtClean="0"/>
              <a:t>‹#›</a:t>
            </a:fld>
            <a:endParaRPr lang="en-NZ"/>
          </a:p>
        </p:txBody>
      </p:sp>
    </p:spTree>
    <p:extLst>
      <p:ext uri="{BB962C8B-B14F-4D97-AF65-F5344CB8AC3E}">
        <p14:creationId xmlns:p14="http://schemas.microsoft.com/office/powerpoint/2010/main" val="3979884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B809C92F-B5F1-4744-8B9B-481BA489194F}" type="slidenum">
              <a:rPr lang="en-NZ" smtClean="0"/>
              <a:t>2</a:t>
            </a:fld>
            <a:endParaRPr lang="en-NZ"/>
          </a:p>
        </p:txBody>
      </p:sp>
    </p:spTree>
    <p:extLst>
      <p:ext uri="{BB962C8B-B14F-4D97-AF65-F5344CB8AC3E}">
        <p14:creationId xmlns:p14="http://schemas.microsoft.com/office/powerpoint/2010/main" val="865662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endParaRPr lang="en-NZ"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809C92F-B5F1-4744-8B9B-481BA489194F}" type="slidenum">
              <a:rPr lang="en-NZ" smtClean="0"/>
              <a:t>3</a:t>
            </a:fld>
            <a:endParaRPr lang="en-NZ"/>
          </a:p>
        </p:txBody>
      </p:sp>
    </p:spTree>
    <p:extLst>
      <p:ext uri="{BB962C8B-B14F-4D97-AF65-F5344CB8AC3E}">
        <p14:creationId xmlns:p14="http://schemas.microsoft.com/office/powerpoint/2010/main" val="708661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A9ADC-3FE9-9E77-9DCA-8B7A9A9BB3DB}"/>
              </a:ext>
            </a:extLst>
          </p:cNvPr>
          <p:cNvSpPr>
            <a:spLocks noGrp="1"/>
          </p:cNvSpPr>
          <p:nvPr>
            <p:ph type="ctrTitle" hasCustomPrompt="1"/>
          </p:nvPr>
        </p:nvSpPr>
        <p:spPr>
          <a:xfrm>
            <a:off x="1" y="2918472"/>
            <a:ext cx="12104940" cy="750190"/>
          </a:xfrm>
        </p:spPr>
        <p:txBody>
          <a:bodyPr anchor="b">
            <a:normAutofit/>
          </a:bodyPr>
          <a:lstStyle>
            <a:lvl1pPr algn="ctr">
              <a:defRPr sz="4800" b="1" i="0">
                <a:solidFill>
                  <a:srgbClr val="1D8743"/>
                </a:solidFill>
                <a:latin typeface="Arial" panose="020B0604020202020204" pitchFamily="34" charset="0"/>
                <a:cs typeface="Arial" panose="020B0604020202020204" pitchFamily="34" charset="0"/>
              </a:defRPr>
            </a:lvl1pPr>
          </a:lstStyle>
          <a:p>
            <a:r>
              <a:rPr lang="en-GB" dirty="0"/>
              <a:t>Cover heading</a:t>
            </a:r>
            <a:endParaRPr lang="en-US" dirty="0"/>
          </a:p>
        </p:txBody>
      </p:sp>
      <p:sp>
        <p:nvSpPr>
          <p:cNvPr id="3" name="Subtitle 2">
            <a:extLst>
              <a:ext uri="{FF2B5EF4-FFF2-40B4-BE49-F238E27FC236}">
                <a16:creationId xmlns:a16="http://schemas.microsoft.com/office/drawing/2014/main" id="{50702099-6168-765C-E7C1-054813BEA1CA}"/>
              </a:ext>
            </a:extLst>
          </p:cNvPr>
          <p:cNvSpPr>
            <a:spLocks noGrp="1"/>
          </p:cNvSpPr>
          <p:nvPr>
            <p:ph type="subTitle" idx="1"/>
          </p:nvPr>
        </p:nvSpPr>
        <p:spPr>
          <a:xfrm>
            <a:off x="1" y="3805914"/>
            <a:ext cx="12104940" cy="579622"/>
          </a:xfrm>
        </p:spPr>
        <p:txBody>
          <a:bodyPr/>
          <a:lstStyle>
            <a:lvl1pPr marL="0" indent="0" algn="ctr">
              <a:lnSpc>
                <a:spcPct val="150000"/>
              </a:lnSpc>
              <a:buNone/>
              <a:defRPr sz="2400" b="0" i="0">
                <a:solidFill>
                  <a:srgbClr val="412A7C"/>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3" name="Picture 12" descr="A white butterfly with black background&#10;&#10;Description automatically generated">
            <a:extLst>
              <a:ext uri="{FF2B5EF4-FFF2-40B4-BE49-F238E27FC236}">
                <a16:creationId xmlns:a16="http://schemas.microsoft.com/office/drawing/2014/main" id="{620F7E1C-3676-1D47-F625-1775B1F02E20}"/>
              </a:ext>
            </a:extLst>
          </p:cNvPr>
          <p:cNvPicPr>
            <a:picLocks noChangeAspect="1"/>
          </p:cNvPicPr>
          <p:nvPr userDrawn="1"/>
        </p:nvPicPr>
        <p:blipFill>
          <a:blip r:embed="rId2">
            <a:alphaModFix amt="42000"/>
          </a:blip>
          <a:stretch>
            <a:fillRect/>
          </a:stretch>
        </p:blipFill>
        <p:spPr>
          <a:xfrm>
            <a:off x="8381172" y="3370271"/>
            <a:ext cx="3723769" cy="3426781"/>
          </a:xfrm>
          <a:prstGeom prst="rect">
            <a:avLst/>
          </a:prstGeom>
        </p:spPr>
      </p:pic>
      <p:pic>
        <p:nvPicPr>
          <p:cNvPr id="6" name="Picture 5" descr="A black background with purple text&#10;&#10;AI-generated content may be incorrect.">
            <a:extLst>
              <a:ext uri="{FF2B5EF4-FFF2-40B4-BE49-F238E27FC236}">
                <a16:creationId xmlns:a16="http://schemas.microsoft.com/office/drawing/2014/main" id="{4E128F27-76B5-D076-A0ED-7CD4DDB3C6A8}"/>
              </a:ext>
            </a:extLst>
          </p:cNvPr>
          <p:cNvPicPr>
            <a:picLocks noChangeAspect="1"/>
          </p:cNvPicPr>
          <p:nvPr userDrawn="1"/>
        </p:nvPicPr>
        <p:blipFill>
          <a:blip r:embed="rId3"/>
          <a:srcRect t="10442" b="25074"/>
          <a:stretch/>
        </p:blipFill>
        <p:spPr>
          <a:xfrm>
            <a:off x="3776757" y="230818"/>
            <a:ext cx="5384207" cy="1737193"/>
          </a:xfrm>
          <a:prstGeom prst="rect">
            <a:avLst/>
          </a:prstGeom>
        </p:spPr>
      </p:pic>
      <p:pic>
        <p:nvPicPr>
          <p:cNvPr id="9" name="Picture 8" descr="A green butterfly with black background&#10;&#10;AI-generated content may be incorrect.">
            <a:extLst>
              <a:ext uri="{FF2B5EF4-FFF2-40B4-BE49-F238E27FC236}">
                <a16:creationId xmlns:a16="http://schemas.microsoft.com/office/drawing/2014/main" id="{995E686A-60FE-570C-C332-F1D2CCFDB15B}"/>
              </a:ext>
            </a:extLst>
          </p:cNvPr>
          <p:cNvPicPr>
            <a:picLocks noChangeAspect="1"/>
          </p:cNvPicPr>
          <p:nvPr userDrawn="1"/>
        </p:nvPicPr>
        <p:blipFill>
          <a:blip r:embed="rId4"/>
          <a:srcRect t="-1346"/>
          <a:stretch/>
        </p:blipFill>
        <p:spPr>
          <a:xfrm>
            <a:off x="9650025" y="4385536"/>
            <a:ext cx="2612994" cy="2648150"/>
          </a:xfrm>
          <a:prstGeom prst="rect">
            <a:avLst/>
          </a:prstGeom>
        </p:spPr>
      </p:pic>
    </p:spTree>
    <p:extLst>
      <p:ext uri="{BB962C8B-B14F-4D97-AF65-F5344CB8AC3E}">
        <p14:creationId xmlns:p14="http://schemas.microsoft.com/office/powerpoint/2010/main" val="2388422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People Fir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A9ADC-3FE9-9E77-9DCA-8B7A9A9BB3DB}"/>
              </a:ext>
            </a:extLst>
          </p:cNvPr>
          <p:cNvSpPr>
            <a:spLocks noGrp="1"/>
          </p:cNvSpPr>
          <p:nvPr>
            <p:ph type="ctrTitle" hasCustomPrompt="1"/>
          </p:nvPr>
        </p:nvSpPr>
        <p:spPr>
          <a:xfrm>
            <a:off x="743088" y="621252"/>
            <a:ext cx="8600417" cy="579622"/>
          </a:xfrm>
        </p:spPr>
        <p:txBody>
          <a:bodyPr anchor="b">
            <a:normAutofit/>
          </a:bodyPr>
          <a:lstStyle>
            <a:lvl1pPr algn="l">
              <a:defRPr sz="3200" b="1" i="0">
                <a:solidFill>
                  <a:srgbClr val="1D8743"/>
                </a:solidFill>
                <a:latin typeface="Arial" panose="020B0604020202020204" pitchFamily="34" charset="0"/>
                <a:cs typeface="Arial" panose="020B0604020202020204" pitchFamily="34" charset="0"/>
              </a:defRPr>
            </a:lvl1pPr>
          </a:lstStyle>
          <a:p>
            <a:r>
              <a:rPr lang="en-GB" dirty="0"/>
              <a:t>Click to edit heading title style</a:t>
            </a:r>
            <a:endParaRPr lang="en-US" dirty="0"/>
          </a:p>
        </p:txBody>
      </p:sp>
      <p:sp>
        <p:nvSpPr>
          <p:cNvPr id="3" name="Subtitle 2">
            <a:extLst>
              <a:ext uri="{FF2B5EF4-FFF2-40B4-BE49-F238E27FC236}">
                <a16:creationId xmlns:a16="http://schemas.microsoft.com/office/drawing/2014/main" id="{50702099-6168-765C-E7C1-054813BEA1CA}"/>
              </a:ext>
            </a:extLst>
          </p:cNvPr>
          <p:cNvSpPr>
            <a:spLocks noGrp="1"/>
          </p:cNvSpPr>
          <p:nvPr>
            <p:ph type="subTitle" idx="1"/>
          </p:nvPr>
        </p:nvSpPr>
        <p:spPr>
          <a:xfrm>
            <a:off x="743088" y="1654233"/>
            <a:ext cx="9144000" cy="4292704"/>
          </a:xfrm>
        </p:spPr>
        <p:txBody>
          <a:bodyPr/>
          <a:lstStyle>
            <a:lvl1pPr marL="0" indent="0" algn="l">
              <a:lnSpc>
                <a:spcPct val="150000"/>
              </a:lnSpc>
              <a:buNone/>
              <a:defRPr sz="24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8" name="Picture 7">
            <a:extLst>
              <a:ext uri="{FF2B5EF4-FFF2-40B4-BE49-F238E27FC236}">
                <a16:creationId xmlns:a16="http://schemas.microsoft.com/office/drawing/2014/main" id="{89687BA7-1367-3A4D-F248-DC533848704C}"/>
              </a:ext>
            </a:extLst>
          </p:cNvPr>
          <p:cNvPicPr>
            <a:picLocks noChangeAspect="1"/>
          </p:cNvPicPr>
          <p:nvPr userDrawn="1"/>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0" y="5868062"/>
            <a:ext cx="12217131" cy="1005840"/>
          </a:xfrm>
          <a:prstGeom prst="rect">
            <a:avLst/>
          </a:prstGeom>
        </p:spPr>
      </p:pic>
      <p:pic>
        <p:nvPicPr>
          <p:cNvPr id="5" name="Picture 4" descr="A black background with purple text&#10;&#10;AI-generated content may be incorrect.">
            <a:extLst>
              <a:ext uri="{FF2B5EF4-FFF2-40B4-BE49-F238E27FC236}">
                <a16:creationId xmlns:a16="http://schemas.microsoft.com/office/drawing/2014/main" id="{739029FA-D2B1-0ED7-BC9E-EA0223EBEE6F}"/>
              </a:ext>
            </a:extLst>
          </p:cNvPr>
          <p:cNvPicPr>
            <a:picLocks noChangeAspect="1"/>
          </p:cNvPicPr>
          <p:nvPr userDrawn="1"/>
        </p:nvPicPr>
        <p:blipFill>
          <a:blip r:embed="rId4"/>
          <a:srcRect t="10442" b="25074"/>
          <a:stretch/>
        </p:blipFill>
        <p:spPr>
          <a:xfrm>
            <a:off x="9343505" y="83795"/>
            <a:ext cx="2776537" cy="895839"/>
          </a:xfrm>
          <a:prstGeom prst="rect">
            <a:avLst/>
          </a:prstGeom>
        </p:spPr>
      </p:pic>
    </p:spTree>
    <p:extLst>
      <p:ext uri="{BB962C8B-B14F-4D97-AF65-F5344CB8AC3E}">
        <p14:creationId xmlns:p14="http://schemas.microsoft.com/office/powerpoint/2010/main" val="396397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17932-5D20-C28B-8EF8-841983FB9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39C98250-ED4D-E477-E0B6-89BEA6A101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7A442471-35F7-A878-CC0E-E5EF0A9E0247}"/>
              </a:ext>
            </a:extLst>
          </p:cNvPr>
          <p:cNvSpPr>
            <a:spLocks noGrp="1"/>
          </p:cNvSpPr>
          <p:nvPr>
            <p:ph type="dt" sz="half" idx="10"/>
          </p:nvPr>
        </p:nvSpPr>
        <p:spPr/>
        <p:txBody>
          <a:bodyPr/>
          <a:lstStyle/>
          <a:p>
            <a:fld id="{D5580AD4-4D2B-4C55-BAFC-82C2DF15C9DE}" type="datetimeFigureOut">
              <a:rPr lang="en-NZ" smtClean="0"/>
              <a:t>1/12/2025</a:t>
            </a:fld>
            <a:endParaRPr lang="en-NZ"/>
          </a:p>
        </p:txBody>
      </p:sp>
      <p:sp>
        <p:nvSpPr>
          <p:cNvPr id="5" name="Footer Placeholder 4">
            <a:extLst>
              <a:ext uri="{FF2B5EF4-FFF2-40B4-BE49-F238E27FC236}">
                <a16:creationId xmlns:a16="http://schemas.microsoft.com/office/drawing/2014/main" id="{591F25AB-CF51-1AA3-4362-4F13903FCF25}"/>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EDAA08A0-4FFB-A4C1-9EFF-DA6EF4DF4482}"/>
              </a:ext>
            </a:extLst>
          </p:cNvPr>
          <p:cNvSpPr>
            <a:spLocks noGrp="1"/>
          </p:cNvSpPr>
          <p:nvPr>
            <p:ph type="sldNum" sz="quarter" idx="12"/>
          </p:nvPr>
        </p:nvSpPr>
        <p:spPr/>
        <p:txBody>
          <a:bodyPr/>
          <a:lstStyle/>
          <a:p>
            <a:fld id="{5806FA91-F8D6-42EB-8291-C739C8E9F293}" type="slidenum">
              <a:rPr lang="en-NZ" smtClean="0"/>
              <a:t>‹#›</a:t>
            </a:fld>
            <a:endParaRPr lang="en-NZ"/>
          </a:p>
        </p:txBody>
      </p:sp>
    </p:spTree>
    <p:extLst>
      <p:ext uri="{BB962C8B-B14F-4D97-AF65-F5344CB8AC3E}">
        <p14:creationId xmlns:p14="http://schemas.microsoft.com/office/powerpoint/2010/main" val="11939629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6808AD-136C-4D69-DE09-BE380D0AE9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C39C0B39-05BA-6278-EA46-A007842F99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2419FF2B-2F41-A61A-1BB3-D57313DBD9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5580AD4-4D2B-4C55-BAFC-82C2DF15C9DE}" type="datetimeFigureOut">
              <a:rPr lang="en-NZ" smtClean="0"/>
              <a:t>1/12/2025</a:t>
            </a:fld>
            <a:endParaRPr lang="en-NZ"/>
          </a:p>
        </p:txBody>
      </p:sp>
      <p:sp>
        <p:nvSpPr>
          <p:cNvPr id="5" name="Footer Placeholder 4">
            <a:extLst>
              <a:ext uri="{FF2B5EF4-FFF2-40B4-BE49-F238E27FC236}">
                <a16:creationId xmlns:a16="http://schemas.microsoft.com/office/drawing/2014/main" id="{BE65E782-85B2-D9BC-200C-F39E53B5DE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NZ"/>
          </a:p>
        </p:txBody>
      </p:sp>
      <p:sp>
        <p:nvSpPr>
          <p:cNvPr id="6" name="Slide Number Placeholder 5">
            <a:extLst>
              <a:ext uri="{FF2B5EF4-FFF2-40B4-BE49-F238E27FC236}">
                <a16:creationId xmlns:a16="http://schemas.microsoft.com/office/drawing/2014/main" id="{129BD18A-34DE-429A-34F0-BD8F6BCF7C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806FA91-F8D6-42EB-8291-C739C8E9F293}" type="slidenum">
              <a:rPr lang="en-NZ" smtClean="0"/>
              <a:t>‹#›</a:t>
            </a:fld>
            <a:endParaRPr lang="en-NZ"/>
          </a:p>
        </p:txBody>
      </p:sp>
      <p:sp>
        <p:nvSpPr>
          <p:cNvPr id="8" name="TextBox 7">
            <a:extLst>
              <a:ext uri="{FF2B5EF4-FFF2-40B4-BE49-F238E27FC236}">
                <a16:creationId xmlns:a16="http://schemas.microsoft.com/office/drawing/2014/main" id="{A03AD963-67CC-1E3B-C13B-1EE0C369AF5B}"/>
              </a:ext>
            </a:extLst>
          </p:cNvPr>
          <p:cNvSpPr txBox="1"/>
          <p:nvPr>
            <p:extLst>
              <p:ext uri="{1162E1C5-73C7-4A58-AE30-91384D911F3F}">
                <p184:classification xmlns:p184="http://schemas.microsoft.com/office/powerpoint/2018/4/main" val="hdr"/>
              </p:ext>
            </p:extLst>
          </p:nvPr>
        </p:nvSpPr>
        <p:spPr>
          <a:xfrm>
            <a:off x="5626862" y="63500"/>
            <a:ext cx="963613" cy="152400"/>
          </a:xfrm>
          <a:prstGeom prst="rect">
            <a:avLst/>
          </a:prstGeom>
        </p:spPr>
        <p:txBody>
          <a:bodyPr horzOverflow="overflow" lIns="0" tIns="0" rIns="0" bIns="0">
            <a:spAutoFit/>
          </a:bodyPr>
          <a:lstStyle/>
          <a:p>
            <a:pPr algn="l"/>
            <a:r>
              <a:rPr lang="en-US" sz="1000">
                <a:solidFill>
                  <a:srgbClr val="000000">
                    <a:alpha val="50000"/>
                  </a:srgbClr>
                </a:solidFill>
                <a:latin typeface="Aptos" panose="020B0004020202020204" pitchFamily="34" charset="0"/>
              </a:rPr>
              <a:t>IN-CONFIDENCE</a:t>
            </a:r>
          </a:p>
        </p:txBody>
      </p:sp>
    </p:spTree>
    <p:extLst>
      <p:ext uri="{BB962C8B-B14F-4D97-AF65-F5344CB8AC3E}">
        <p14:creationId xmlns:p14="http://schemas.microsoft.com/office/powerpoint/2010/main" val="2133928333"/>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4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A561C3-FD8F-EB95-F8E6-75479C901E1C}"/>
              </a:ext>
            </a:extLst>
          </p:cNvPr>
          <p:cNvSpPr>
            <a:spLocks noGrp="1"/>
          </p:cNvSpPr>
          <p:nvPr>
            <p:ph type="ctrTitle"/>
          </p:nvPr>
        </p:nvSpPr>
        <p:spPr/>
        <p:txBody>
          <a:bodyPr/>
          <a:lstStyle/>
          <a:p>
            <a:r>
              <a:rPr lang="en-NZ" dirty="0"/>
              <a:t>Peer-visiting service</a:t>
            </a:r>
          </a:p>
        </p:txBody>
      </p:sp>
      <p:sp>
        <p:nvSpPr>
          <p:cNvPr id="5" name="Subtitle 4">
            <a:extLst>
              <a:ext uri="{FF2B5EF4-FFF2-40B4-BE49-F238E27FC236}">
                <a16:creationId xmlns:a16="http://schemas.microsoft.com/office/drawing/2014/main" id="{6A3AA33D-6140-17BC-5D54-96A92F9FC00E}"/>
              </a:ext>
            </a:extLst>
          </p:cNvPr>
          <p:cNvSpPr>
            <a:spLocks noGrp="1"/>
          </p:cNvSpPr>
          <p:nvPr>
            <p:ph type="subTitle" idx="1"/>
          </p:nvPr>
        </p:nvSpPr>
        <p:spPr>
          <a:xfrm>
            <a:off x="1338929" y="3876674"/>
            <a:ext cx="9514141" cy="604111"/>
          </a:xfrm>
        </p:spPr>
        <p:txBody>
          <a:bodyPr>
            <a:normAutofit/>
          </a:bodyPr>
          <a:lstStyle/>
          <a:p>
            <a:r>
              <a:rPr lang="en-NZ" dirty="0"/>
              <a:t>for disabled adults and tāngata whaikaha Māori.</a:t>
            </a:r>
          </a:p>
        </p:txBody>
      </p:sp>
    </p:spTree>
    <p:extLst>
      <p:ext uri="{BB962C8B-B14F-4D97-AF65-F5344CB8AC3E}">
        <p14:creationId xmlns:p14="http://schemas.microsoft.com/office/powerpoint/2010/main" val="2050410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DC1B1-6BD4-A967-59A8-15447A96661F}"/>
              </a:ext>
            </a:extLst>
          </p:cNvPr>
          <p:cNvSpPr>
            <a:spLocks noGrp="1"/>
          </p:cNvSpPr>
          <p:nvPr>
            <p:ph type="ctrTitle"/>
          </p:nvPr>
        </p:nvSpPr>
        <p:spPr/>
        <p:txBody>
          <a:bodyPr/>
          <a:lstStyle/>
          <a:p>
            <a:r>
              <a:rPr lang="en-US"/>
              <a:t>What is People for Us</a:t>
            </a:r>
          </a:p>
        </p:txBody>
      </p:sp>
      <p:sp>
        <p:nvSpPr>
          <p:cNvPr id="3" name="Subtitle 2">
            <a:extLst>
              <a:ext uri="{FF2B5EF4-FFF2-40B4-BE49-F238E27FC236}">
                <a16:creationId xmlns:a16="http://schemas.microsoft.com/office/drawing/2014/main" id="{9FD0B798-523E-2D8E-AD2C-4E199B38B5CD}"/>
              </a:ext>
            </a:extLst>
          </p:cNvPr>
          <p:cNvSpPr>
            <a:spLocks noGrp="1"/>
          </p:cNvSpPr>
          <p:nvPr>
            <p:ph type="subTitle" idx="1"/>
          </p:nvPr>
        </p:nvSpPr>
        <p:spPr>
          <a:xfrm>
            <a:off x="743088" y="1476376"/>
            <a:ext cx="10677387" cy="4760372"/>
          </a:xfrm>
        </p:spPr>
        <p:txBody>
          <a:bodyPr>
            <a:normAutofit/>
          </a:bodyPr>
          <a:lstStyle/>
          <a:p>
            <a:pPr>
              <a:lnSpc>
                <a:spcPct val="160000"/>
              </a:lnSpc>
              <a:spcAft>
                <a:spcPts val="800"/>
              </a:spcAft>
              <a:buNone/>
            </a:pPr>
            <a:r>
              <a:rPr lang="en-NZ" kern="100" dirty="0">
                <a:effectLst/>
                <a:ea typeface="Aptos" panose="020B0004020202020204" pitchFamily="34" charset="0"/>
              </a:rPr>
              <a:t>People for Us is a peer visiting service who visits disabled adults and tāngata whaikaha Māori who live in who live in homes funded by Disability Support Services to find out if they are:</a:t>
            </a:r>
          </a:p>
          <a:p>
            <a:pPr marL="342900" lvl="0" indent="-342900">
              <a:lnSpc>
                <a:spcPct val="160000"/>
              </a:lnSpc>
              <a:buFont typeface="Symbol" panose="05050102010706020507" pitchFamily="18" charset="2"/>
              <a:buChar char=""/>
            </a:pPr>
            <a:r>
              <a:rPr lang="en-NZ" kern="100" dirty="0">
                <a:effectLst/>
                <a:ea typeface="Aptos" panose="020B0004020202020204" pitchFamily="34" charset="0"/>
              </a:rPr>
              <a:t>living their good life</a:t>
            </a:r>
          </a:p>
          <a:p>
            <a:pPr marL="342900" lvl="0" indent="-342900">
              <a:lnSpc>
                <a:spcPct val="160000"/>
              </a:lnSpc>
              <a:spcAft>
                <a:spcPts val="800"/>
              </a:spcAft>
              <a:buFont typeface="Symbol" panose="05050102010706020507" pitchFamily="18" charset="2"/>
              <a:buChar char=""/>
            </a:pPr>
            <a:r>
              <a:rPr lang="en-NZ" kern="100" dirty="0">
                <a:ea typeface="Aptos" panose="020B0004020202020204" pitchFamily="34" charset="0"/>
              </a:rPr>
              <a:t>g</a:t>
            </a:r>
            <a:r>
              <a:rPr lang="en-NZ" kern="100" dirty="0">
                <a:effectLst/>
                <a:ea typeface="Aptos" panose="020B0004020202020204" pitchFamily="34" charset="0"/>
              </a:rPr>
              <a:t>etting good support</a:t>
            </a:r>
          </a:p>
          <a:p>
            <a:pPr marL="342900" indent="-342900">
              <a:lnSpc>
                <a:spcPct val="160000"/>
              </a:lnSpc>
              <a:spcAft>
                <a:spcPts val="800"/>
              </a:spcAft>
              <a:buFont typeface="Symbol" panose="05050102010706020507" pitchFamily="18" charset="2"/>
              <a:buChar char=""/>
            </a:pPr>
            <a:r>
              <a:rPr lang="en-NZ" kern="100" dirty="0">
                <a:ea typeface="Aptos" panose="020B0004020202020204" pitchFamily="34" charset="0"/>
              </a:rPr>
              <a:t>safe.</a:t>
            </a:r>
            <a:endParaRPr lang="en-NZ" kern="100" dirty="0">
              <a:effectLst/>
              <a:ea typeface="Aptos" panose="020B0004020202020204" pitchFamily="34" charset="0"/>
            </a:endParaRPr>
          </a:p>
        </p:txBody>
      </p:sp>
      <p:pic>
        <p:nvPicPr>
          <p:cNvPr id="5" name="Picture 4" descr="A cartoon of a person shaking hands with a person&#10;&#10;AI-generated content may be incorrect.">
            <a:extLst>
              <a:ext uri="{FF2B5EF4-FFF2-40B4-BE49-F238E27FC236}">
                <a16:creationId xmlns:a16="http://schemas.microsoft.com/office/drawing/2014/main" id="{6FF78DEC-EA88-5D67-4ACD-B767C0DD46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1474" y="2960946"/>
            <a:ext cx="3068413" cy="2944553"/>
          </a:xfrm>
          <a:prstGeom prst="rect">
            <a:avLst/>
          </a:prstGeom>
        </p:spPr>
      </p:pic>
    </p:spTree>
    <p:extLst>
      <p:ext uri="{BB962C8B-B14F-4D97-AF65-F5344CB8AC3E}">
        <p14:creationId xmlns:p14="http://schemas.microsoft.com/office/powerpoint/2010/main" val="3707622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EB523-6FC4-033C-AD66-44436920D5C6}"/>
              </a:ext>
            </a:extLst>
          </p:cNvPr>
          <p:cNvSpPr>
            <a:spLocks noGrp="1"/>
          </p:cNvSpPr>
          <p:nvPr>
            <p:ph type="ctrTitle"/>
          </p:nvPr>
        </p:nvSpPr>
        <p:spPr/>
        <p:txBody>
          <a:bodyPr/>
          <a:lstStyle/>
          <a:p>
            <a:r>
              <a:rPr lang="en-US"/>
              <a:t>Why has People for Us been created?</a:t>
            </a:r>
            <a:endParaRPr lang="en-NZ"/>
          </a:p>
        </p:txBody>
      </p:sp>
      <p:sp>
        <p:nvSpPr>
          <p:cNvPr id="3" name="Subtitle 2">
            <a:extLst>
              <a:ext uri="{FF2B5EF4-FFF2-40B4-BE49-F238E27FC236}">
                <a16:creationId xmlns:a16="http://schemas.microsoft.com/office/drawing/2014/main" id="{7095CFC7-7E94-32B1-07A9-1C868CAAAE3B}"/>
              </a:ext>
            </a:extLst>
          </p:cNvPr>
          <p:cNvSpPr>
            <a:spLocks noGrp="1"/>
          </p:cNvSpPr>
          <p:nvPr>
            <p:ph type="subTitle" idx="1"/>
          </p:nvPr>
        </p:nvSpPr>
        <p:spPr>
          <a:xfrm>
            <a:off x="743087" y="1533525"/>
            <a:ext cx="10753587" cy="4703223"/>
          </a:xfrm>
        </p:spPr>
        <p:txBody>
          <a:bodyPr>
            <a:normAutofit/>
          </a:bodyPr>
          <a:lstStyle/>
          <a:p>
            <a:pPr marL="342900" indent="-342900">
              <a:buFont typeface="Symbol" panose="05050102010706020507" pitchFamily="18" charset="2"/>
              <a:buChar char="·"/>
            </a:pPr>
            <a:r>
              <a:rPr lang="en-NZ" sz="2000" kern="100" dirty="0">
                <a:effectLst/>
                <a:ea typeface="Aptos" panose="020B0004020202020204" pitchFamily="34" charset="0"/>
              </a:rPr>
              <a:t>The Royal Commission of Inquiry into Abuse in State Care found that people with disabilities were abused while living in residential care.</a:t>
            </a:r>
          </a:p>
          <a:p>
            <a:pPr marL="342900" indent="-342900">
              <a:buFont typeface="Symbol" panose="05050102010706020507" pitchFamily="18" charset="2"/>
              <a:buChar char="·"/>
            </a:pPr>
            <a:r>
              <a:rPr lang="en-NZ" sz="2000" kern="100" dirty="0">
                <a:effectLst/>
                <a:ea typeface="Aptos" panose="020B0004020202020204" pitchFamily="34" charset="0"/>
              </a:rPr>
              <a:t>People for Us was created to make sure that disabled people are safe and get good support. </a:t>
            </a:r>
          </a:p>
          <a:p>
            <a:pPr marL="342900" indent="-342900">
              <a:buFont typeface="Symbol" panose="05050102010706020507" pitchFamily="18" charset="2"/>
              <a:buChar char="·"/>
            </a:pPr>
            <a:r>
              <a:rPr lang="en-US" sz="2000" kern="100" dirty="0">
                <a:effectLst/>
                <a:ea typeface="Aptos" panose="020B0004020202020204" pitchFamily="34" charset="0"/>
              </a:rPr>
              <a:t>The Royal Commission said that more needs to be done to stop the abuse of disabled people in care. </a:t>
            </a:r>
            <a:endParaRPr lang="en-NZ" sz="2000" kern="100" dirty="0">
              <a:effectLst/>
              <a:ea typeface="Aptos" panose="020B0004020202020204" pitchFamily="34" charset="0"/>
            </a:endParaRPr>
          </a:p>
          <a:p>
            <a:pPr marL="342900" indent="-342900">
              <a:buFont typeface="Symbol" panose="05050102010706020507" pitchFamily="18" charset="2"/>
              <a:buChar char="·"/>
            </a:pPr>
            <a:r>
              <a:rPr lang="en-US" sz="2000" kern="100" dirty="0">
                <a:ea typeface="Aptos" panose="020B0004020202020204" pitchFamily="34" charset="0"/>
              </a:rPr>
              <a:t>People for Us</a:t>
            </a:r>
            <a:r>
              <a:rPr lang="en-US" sz="2000" kern="100" dirty="0">
                <a:effectLst/>
                <a:ea typeface="Aptos" panose="020B0004020202020204" pitchFamily="34" charset="0"/>
              </a:rPr>
              <a:t> will focus on the human rights of disabled people and tāngata whaikaha Māori</a:t>
            </a:r>
            <a:r>
              <a:rPr lang="en-US" sz="2000" kern="100" dirty="0">
                <a:ea typeface="Aptos" panose="020B0004020202020204" pitchFamily="34" charset="0"/>
              </a:rPr>
              <a:t>.</a:t>
            </a:r>
            <a:endParaRPr lang="en-NZ" sz="2000" dirty="0"/>
          </a:p>
        </p:txBody>
      </p:sp>
    </p:spTree>
    <p:extLst>
      <p:ext uri="{BB962C8B-B14F-4D97-AF65-F5344CB8AC3E}">
        <p14:creationId xmlns:p14="http://schemas.microsoft.com/office/powerpoint/2010/main" val="143584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DE1D3-7E30-94C1-618C-AF2FC129D4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CA490E-B6A2-2A61-8BF8-0E4BAFA23983}"/>
              </a:ext>
            </a:extLst>
          </p:cNvPr>
          <p:cNvSpPr>
            <a:spLocks noGrp="1"/>
          </p:cNvSpPr>
          <p:nvPr>
            <p:ph type="ctrTitle"/>
          </p:nvPr>
        </p:nvSpPr>
        <p:spPr/>
        <p:txBody>
          <a:bodyPr/>
          <a:lstStyle/>
          <a:p>
            <a:r>
              <a:rPr lang="en-NZ"/>
              <a:t>Our Role</a:t>
            </a:r>
          </a:p>
        </p:txBody>
      </p:sp>
      <p:sp>
        <p:nvSpPr>
          <p:cNvPr id="3" name="Subtitle 2">
            <a:extLst>
              <a:ext uri="{FF2B5EF4-FFF2-40B4-BE49-F238E27FC236}">
                <a16:creationId xmlns:a16="http://schemas.microsoft.com/office/drawing/2014/main" id="{14CE0388-A235-21BA-8BA3-BE0195D5D38B}"/>
              </a:ext>
            </a:extLst>
          </p:cNvPr>
          <p:cNvSpPr>
            <a:spLocks noGrp="1"/>
          </p:cNvSpPr>
          <p:nvPr>
            <p:ph type="subTitle" idx="1"/>
          </p:nvPr>
        </p:nvSpPr>
        <p:spPr>
          <a:xfrm>
            <a:off x="743088" y="1654233"/>
            <a:ext cx="9144000" cy="3327342"/>
          </a:xfrm>
        </p:spPr>
        <p:txBody>
          <a:bodyPr>
            <a:normAutofit/>
          </a:bodyPr>
          <a:lstStyle/>
          <a:p>
            <a:pPr>
              <a:lnSpc>
                <a:spcPct val="115000"/>
              </a:lnSpc>
              <a:spcAft>
                <a:spcPts val="800"/>
              </a:spcAft>
              <a:buNone/>
            </a:pPr>
            <a:r>
              <a:rPr lang="en-NZ" sz="2000" b="1" kern="100" dirty="0">
                <a:effectLst/>
                <a:latin typeface="Arial" panose="020B0604020202020204" pitchFamily="34" charset="0"/>
                <a:ea typeface="Aptos" panose="020B0004020202020204" pitchFamily="34" charset="0"/>
                <a:cs typeface="Times New Roman" panose="02020603050405020304" pitchFamily="18" charset="0"/>
              </a:rPr>
              <a:t>People First New Zealand Ngā Tāngat</a:t>
            </a:r>
            <a:r>
              <a:rPr lang="en-NZ" sz="2000" b="1" kern="100" dirty="0">
                <a:ea typeface="Aptos" panose="020B0004020202020204" pitchFamily="34" charset="0"/>
                <a:cs typeface="Times New Roman" panose="02020603050405020304" pitchFamily="18" charset="0"/>
              </a:rPr>
              <a:t>a Tuatahi </a:t>
            </a:r>
            <a:r>
              <a:rPr lang="en-NZ" sz="2000" kern="100" dirty="0">
                <a:effectLst/>
                <a:latin typeface="Arial" panose="020B0604020202020204" pitchFamily="34" charset="0"/>
                <a:ea typeface="Aptos" panose="020B0004020202020204" pitchFamily="34" charset="0"/>
                <a:cs typeface="Times New Roman" panose="02020603050405020304" pitchFamily="18" charset="0"/>
              </a:rPr>
              <a:t>is one of three organisations delivering this service, alongside:</a:t>
            </a:r>
            <a:endParaRPr lang="en-NZ"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NZ" sz="2000" b="1" kern="100" dirty="0">
                <a:effectLst/>
                <a:latin typeface="Arial" panose="020B0604020202020204" pitchFamily="34" charset="0"/>
                <a:ea typeface="Aptos" panose="020B0004020202020204" pitchFamily="34" charset="0"/>
                <a:cs typeface="Times New Roman" panose="02020603050405020304" pitchFamily="18" charset="0"/>
              </a:rPr>
              <a:t>Te Ahi Kaa </a:t>
            </a:r>
            <a:r>
              <a:rPr lang="en-NZ" sz="2000" kern="100" dirty="0">
                <a:effectLst/>
                <a:latin typeface="Arial" panose="020B0604020202020204" pitchFamily="34" charset="0"/>
                <a:ea typeface="Aptos" panose="020B0004020202020204" pitchFamily="34" charset="0"/>
                <a:cs typeface="Times New Roman" panose="02020603050405020304" pitchFamily="18" charset="0"/>
              </a:rPr>
              <a:t>(visiting </a:t>
            </a:r>
            <a:r>
              <a:rPr lang="en-NZ" sz="2000" kern="100" dirty="0" err="1">
                <a:effectLst/>
                <a:latin typeface="Arial" panose="020B0604020202020204" pitchFamily="34" charset="0"/>
                <a:ea typeface="Aptos" panose="020B0004020202020204" pitchFamily="34" charset="0"/>
                <a:cs typeface="Times New Roman" panose="02020603050405020304" pitchFamily="18" charset="0"/>
              </a:rPr>
              <a:t>Tangata</a:t>
            </a:r>
            <a:r>
              <a:rPr lang="en-NZ" sz="2000" kern="100" dirty="0">
                <a:effectLst/>
                <a:latin typeface="Arial" panose="020B0604020202020204" pitchFamily="34" charset="0"/>
                <a:ea typeface="Aptos" panose="020B0004020202020204" pitchFamily="34" charset="0"/>
                <a:cs typeface="Times New Roman" panose="02020603050405020304" pitchFamily="18" charset="0"/>
              </a:rPr>
              <a:t> Whaikaha Māori in Waikato and South Auckland)</a:t>
            </a:r>
            <a:endParaRPr lang="en-NZ"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NZ" sz="2000" b="1" kern="100" dirty="0">
                <a:effectLst/>
                <a:latin typeface="Arial" panose="020B0604020202020204" pitchFamily="34" charset="0"/>
                <a:ea typeface="Aptos" panose="020B0004020202020204" pitchFamily="34" charset="0"/>
                <a:cs typeface="Times New Roman" panose="02020603050405020304" pitchFamily="18" charset="0"/>
              </a:rPr>
              <a:t>Vaka Tautua </a:t>
            </a:r>
            <a:r>
              <a:rPr lang="en-NZ" sz="2000" kern="100" dirty="0">
                <a:effectLst/>
                <a:latin typeface="Arial" panose="020B0604020202020204" pitchFamily="34" charset="0"/>
                <a:ea typeface="Aptos" panose="020B0004020202020204" pitchFamily="34" charset="0"/>
                <a:cs typeface="Times New Roman" panose="02020603050405020304" pitchFamily="18" charset="0"/>
              </a:rPr>
              <a:t>(visiting Auckland’s Pacific communities). </a:t>
            </a:r>
            <a:endParaRPr lang="en-NZ" sz="20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en-NZ" sz="2000" dirty="0">
                <a:effectLst/>
                <a:latin typeface="Arial" panose="020B0604020202020204" pitchFamily="34" charset="0"/>
                <a:ea typeface="Aptos" panose="020B0004020202020204" pitchFamily="34" charset="0"/>
              </a:rPr>
              <a:t>People First is at the forefront of this service doing visits across Aotearoa New Zealand.</a:t>
            </a:r>
            <a:endParaRPr lang="en-NZ" sz="2800" dirty="0"/>
          </a:p>
        </p:txBody>
      </p:sp>
      <p:pic>
        <p:nvPicPr>
          <p:cNvPr id="6" name="Picture 5" descr="A close up of a sign&#10;&#10;AI-generated content may be incorrect.">
            <a:extLst>
              <a:ext uri="{FF2B5EF4-FFF2-40B4-BE49-F238E27FC236}">
                <a16:creationId xmlns:a16="http://schemas.microsoft.com/office/drawing/2014/main" id="{0B59E870-13FB-A58A-673F-051ECC4FDFD0}"/>
              </a:ext>
            </a:extLst>
          </p:cNvPr>
          <p:cNvPicPr>
            <a:picLocks noChangeAspect="1"/>
          </p:cNvPicPr>
          <p:nvPr/>
        </p:nvPicPr>
        <p:blipFill>
          <a:blip r:embed="rId2"/>
          <a:stretch>
            <a:fillRect/>
          </a:stretch>
        </p:blipFill>
        <p:spPr>
          <a:xfrm>
            <a:off x="1185793" y="5098992"/>
            <a:ext cx="2238237" cy="1119119"/>
          </a:xfrm>
          <a:prstGeom prst="rect">
            <a:avLst/>
          </a:prstGeom>
        </p:spPr>
      </p:pic>
      <p:pic>
        <p:nvPicPr>
          <p:cNvPr id="1026" name="Picture 2" descr="Vaka Tautua">
            <a:extLst>
              <a:ext uri="{FF2B5EF4-FFF2-40B4-BE49-F238E27FC236}">
                <a16:creationId xmlns:a16="http://schemas.microsoft.com/office/drawing/2014/main" id="{182F0985-A491-8CEF-492E-07C50072DA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5010974"/>
            <a:ext cx="1381125" cy="11200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e Ahi Kaa provide a range of services grounded in Kaupapa Māori">
            <a:extLst>
              <a:ext uri="{FF2B5EF4-FFF2-40B4-BE49-F238E27FC236}">
                <a16:creationId xmlns:a16="http://schemas.microsoft.com/office/drawing/2014/main" id="{F4458C3D-2836-6510-CE96-D0D7083372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3774" y="5302387"/>
            <a:ext cx="1968881" cy="817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54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4DC6A-6A30-039A-4892-C3196E639A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75144B-F4E9-E28B-DBEB-D9D605D47FFA}"/>
              </a:ext>
            </a:extLst>
          </p:cNvPr>
          <p:cNvSpPr>
            <a:spLocks noGrp="1"/>
          </p:cNvSpPr>
          <p:nvPr>
            <p:ph type="ctrTitle"/>
          </p:nvPr>
        </p:nvSpPr>
        <p:spPr/>
        <p:txBody>
          <a:bodyPr/>
          <a:lstStyle/>
          <a:p>
            <a:r>
              <a:rPr lang="en-NZ"/>
              <a:t>Outcomes</a:t>
            </a:r>
          </a:p>
        </p:txBody>
      </p:sp>
      <p:sp>
        <p:nvSpPr>
          <p:cNvPr id="3" name="Subtitle 2">
            <a:extLst>
              <a:ext uri="{FF2B5EF4-FFF2-40B4-BE49-F238E27FC236}">
                <a16:creationId xmlns:a16="http://schemas.microsoft.com/office/drawing/2014/main" id="{2A868D7D-6807-BE34-94B7-07D4ABABCBCA}"/>
              </a:ext>
            </a:extLst>
          </p:cNvPr>
          <p:cNvSpPr>
            <a:spLocks noGrp="1"/>
          </p:cNvSpPr>
          <p:nvPr>
            <p:ph type="subTitle" idx="1"/>
          </p:nvPr>
        </p:nvSpPr>
        <p:spPr>
          <a:xfrm>
            <a:off x="743087" y="1654233"/>
            <a:ext cx="10848837" cy="4317942"/>
          </a:xfrm>
        </p:spPr>
        <p:txBody>
          <a:bodyPr>
            <a:normAutofit/>
          </a:bodyPr>
          <a:lstStyle/>
          <a:p>
            <a:pPr>
              <a:spcAft>
                <a:spcPts val="800"/>
              </a:spcAft>
              <a:buNone/>
            </a:pPr>
            <a:r>
              <a:rPr lang="en-NZ" sz="2000" b="1" kern="100" dirty="0">
                <a:effectLst/>
                <a:ea typeface="Aptos" panose="020B0004020202020204" pitchFamily="34" charset="0"/>
              </a:rPr>
              <a:t>Outcomes of the People for Us service are:</a:t>
            </a:r>
            <a:endParaRPr lang="en-NZ" sz="2000" kern="100" dirty="0">
              <a:effectLst/>
              <a:ea typeface="Aptos" panose="020B0004020202020204" pitchFamily="34" charset="0"/>
            </a:endParaRPr>
          </a:p>
          <a:p>
            <a:pPr marL="342900" lvl="0" indent="-342900">
              <a:buFont typeface="+mj-lt"/>
              <a:buAutoNum type="arabicPeriod"/>
            </a:pPr>
            <a:r>
              <a:rPr lang="en-NZ" sz="2000" kern="100" dirty="0">
                <a:effectLst/>
                <a:ea typeface="Times New Roman" panose="02020603050405020304" pitchFamily="18" charset="0"/>
              </a:rPr>
              <a:t>Disability Support Services will gain an understanding of the voice and experience of disabled people, tāngata whaikaha Māori within the services they procure (as well as those of their families and whānau)</a:t>
            </a:r>
            <a:endParaRPr lang="en-NZ" sz="2000" kern="100" dirty="0">
              <a:effectLst/>
              <a:ea typeface="Aptos" panose="020B0004020202020204" pitchFamily="34" charset="0"/>
            </a:endParaRPr>
          </a:p>
          <a:p>
            <a:pPr marL="342900" lvl="0" indent="-342900">
              <a:buFont typeface="+mj-lt"/>
              <a:buAutoNum type="arabicPeriod"/>
            </a:pPr>
            <a:r>
              <a:rPr lang="en-NZ" sz="2000" kern="100" dirty="0">
                <a:effectLst/>
                <a:ea typeface="Times New Roman" panose="02020603050405020304" pitchFamily="18" charset="0"/>
              </a:rPr>
              <a:t>issues of safety and wellbeing for the group of disabled people and tāngata whaikaha M</a:t>
            </a:r>
            <a:r>
              <a:rPr lang="mi-NZ" sz="2000" kern="100" dirty="0">
                <a:effectLst/>
                <a:ea typeface="Times New Roman" panose="02020603050405020304" pitchFamily="18" charset="0"/>
              </a:rPr>
              <a:t>ā</a:t>
            </a:r>
            <a:r>
              <a:rPr lang="en-NZ" sz="2000" kern="100" dirty="0" err="1">
                <a:effectLst/>
                <a:ea typeface="Times New Roman" panose="02020603050405020304" pitchFamily="18" charset="0"/>
              </a:rPr>
              <a:t>ori</a:t>
            </a:r>
            <a:r>
              <a:rPr lang="en-NZ" sz="2000" kern="100" dirty="0">
                <a:effectLst/>
                <a:ea typeface="Times New Roman" panose="02020603050405020304" pitchFamily="18" charset="0"/>
              </a:rPr>
              <a:t> visited by </a:t>
            </a:r>
            <a:r>
              <a:rPr lang="en-NZ" sz="2000" kern="100" dirty="0" err="1">
                <a:effectLst/>
                <a:ea typeface="Times New Roman" panose="02020603050405020304" pitchFamily="18" charset="0"/>
              </a:rPr>
              <a:t>Kaiārahi</a:t>
            </a:r>
            <a:r>
              <a:rPr lang="en-NZ" sz="2000" kern="100" dirty="0">
                <a:effectLst/>
                <a:ea typeface="Times New Roman" panose="02020603050405020304" pitchFamily="18" charset="0"/>
              </a:rPr>
              <a:t> are identified and responded to at an earlier stage. </a:t>
            </a:r>
            <a:endParaRPr lang="en-NZ" sz="2000" kern="100" dirty="0">
              <a:effectLst/>
              <a:ea typeface="Aptos" panose="020B0004020202020204" pitchFamily="34" charset="0"/>
            </a:endParaRPr>
          </a:p>
          <a:p>
            <a:pPr marL="342900" lvl="0" indent="-342900">
              <a:spcAft>
                <a:spcPts val="800"/>
              </a:spcAft>
              <a:buFont typeface="+mj-lt"/>
              <a:buAutoNum type="arabicPeriod"/>
            </a:pPr>
            <a:r>
              <a:rPr lang="en-US" sz="2000" kern="100" dirty="0">
                <a:effectLst/>
                <a:ea typeface="Aptos" panose="020B0004020202020204" pitchFamily="34" charset="0"/>
              </a:rPr>
              <a:t>Disability Support Providers deliver safer services that are aligned with the Enabling Good Lives vision and principles.</a:t>
            </a:r>
            <a:endParaRPr lang="en-NZ" sz="2000" kern="100" dirty="0">
              <a:effectLst/>
              <a:ea typeface="Aptos" panose="020B0004020202020204" pitchFamily="34" charset="0"/>
            </a:endParaRPr>
          </a:p>
        </p:txBody>
      </p:sp>
    </p:spTree>
    <p:extLst>
      <p:ext uri="{BB962C8B-B14F-4D97-AF65-F5344CB8AC3E}">
        <p14:creationId xmlns:p14="http://schemas.microsoft.com/office/powerpoint/2010/main" val="712347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CD596-657F-2275-BB36-510E2C8D19CD}"/>
              </a:ext>
            </a:extLst>
          </p:cNvPr>
          <p:cNvSpPr>
            <a:spLocks noGrp="1"/>
          </p:cNvSpPr>
          <p:nvPr>
            <p:ph type="ctrTitle"/>
          </p:nvPr>
        </p:nvSpPr>
        <p:spPr/>
        <p:txBody>
          <a:bodyPr/>
          <a:lstStyle/>
          <a:p>
            <a:r>
              <a:rPr lang="en-NZ" dirty="0"/>
              <a:t>People for Us partners</a:t>
            </a:r>
          </a:p>
        </p:txBody>
      </p:sp>
      <p:pic>
        <p:nvPicPr>
          <p:cNvPr id="5" name="Picture 4" descr="A group of people posing for a photo&#10;&#10;AI-generated content may be incorrect.">
            <a:extLst>
              <a:ext uri="{FF2B5EF4-FFF2-40B4-BE49-F238E27FC236}">
                <a16:creationId xmlns:a16="http://schemas.microsoft.com/office/drawing/2014/main" id="{3C1A1181-4777-36DA-1AE4-E192D766FADC}"/>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t="21266" b="9059"/>
          <a:stretch>
            <a:fillRect/>
          </a:stretch>
        </p:blipFill>
        <p:spPr>
          <a:xfrm>
            <a:off x="843301" y="1795349"/>
            <a:ext cx="8500204" cy="4441399"/>
          </a:xfrm>
          <a:prstGeom prst="rect">
            <a:avLst/>
          </a:prstGeom>
        </p:spPr>
      </p:pic>
    </p:spTree>
    <p:extLst>
      <p:ext uri="{BB962C8B-B14F-4D97-AF65-F5344CB8AC3E}">
        <p14:creationId xmlns:p14="http://schemas.microsoft.com/office/powerpoint/2010/main" val="17597744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MDP Document" ma:contentTypeID="0x010100A4C634B9829F5B4CA6729CA17A9903AF00E642399386D96E4785F4D5D270CE5E06" ma:contentTypeVersion="21" ma:contentTypeDescription="Accommodates MDP specific document metadata" ma:contentTypeScope="" ma:versionID="5f33354d919e9916d81a991d9b785f91">
  <xsd:schema xmlns:xsd="http://www.w3.org/2001/XMLSchema" xmlns:xs="http://www.w3.org/2001/XMLSchema" xmlns:p="http://schemas.microsoft.com/office/2006/metadata/properties" xmlns:ns1="http://schemas.microsoft.com/sharepoint/v3" xmlns:ns2="18bea65f-058c-4606-8a35-6f97418c28a4" xmlns:ns3="e2b0f649-e6a2-4be8-8305-f88f233d4347" targetNamespace="http://schemas.microsoft.com/office/2006/metadata/properties" ma:root="true" ma:fieldsID="8fce06b9f697a7919de7d3bbf55d81da" ns1:_="" ns2:_="" ns3:_="">
    <xsd:import namespace="http://schemas.microsoft.com/sharepoint/v3"/>
    <xsd:import namespace="18bea65f-058c-4606-8a35-6f97418c28a4"/>
    <xsd:import namespace="e2b0f649-e6a2-4be8-8305-f88f233d4347"/>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KeyPoints" minOccurs="0"/>
                <xsd:element ref="ns3:MediaServiceKeyPoints" minOccurs="0"/>
                <xsd:element ref="ns1:_ip_UnifiedCompliancePolicyProperties" minOccurs="0"/>
                <xsd:element ref="ns1:_ip_UnifiedCompliancePolicyUIAction" minOccurs="0"/>
                <xsd:element ref="ns2:SharedWithUsers" minOccurs="0"/>
                <xsd:element ref="ns2:SharedWithDetail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ObjectDetectorVersions" minOccurs="0"/>
                <xsd:element ref="ns3:MediaServiceSearchProperties" minOccurs="0"/>
                <xsd:element ref="ns3:MediaServiceDateTaken"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8bea65f-058c-4606-8a35-6f97418c28a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a5926eb-d99b-4376-9013-2967a31e1d6d}" ma:internalName="TaxCatchAll" ma:showField="CatchAllData" ma:web="18bea65f-058c-4606-8a35-6f97418c28a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2b0f649-e6a2-4be8-8305-f88f233d434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5349594-bd3e-4347-a84f-2427756b12f8"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DateTaken" ma:index="27" nillable="true" ma:displayName="MediaServiceDateTaken" ma:hidden="true" ma:indexed="true" ma:internalName="MediaServiceDateTaken" ma:readOnly="true">
      <xsd:simpleType>
        <xsd:restriction base="dms:Text"/>
      </xsd:simpleType>
    </xsd:element>
    <xsd:element name="MediaLengthInSeconds" ma:index="28" nillable="true" ma:displayName="MediaLengthInSeconds" ma:hidden="true" ma:internalName="MediaLengthInSeconds" ma:readOnly="true">
      <xsd:simpleType>
        <xsd:restriction base="dms:Unknown"/>
      </xsd:simpleType>
    </xsd:element>
    <xsd:element name="MediaServiceLocation" ma:index="29"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e2b0f649-e6a2-4be8-8305-f88f233d4347">
      <Terms xmlns="http://schemas.microsoft.com/office/infopath/2007/PartnerControls"/>
    </lcf76f155ced4ddcb4097134ff3c332f>
    <TaxCatchAll xmlns="18bea65f-058c-4606-8a35-6f97418c28a4" xsi:nil="true"/>
    <_ip_UnifiedCompliancePolicyUIAction xmlns="http://schemas.microsoft.com/sharepoint/v3" xsi:nil="true"/>
    <_ip_UnifiedCompliancePolicyProperties xmlns="http://schemas.microsoft.com/sharepoint/v3" xsi:nil="true"/>
    <_dlc_DocId xmlns="18bea65f-058c-4606-8a35-6f97418c28a4">INFO-299422991-10327</_dlc_DocId>
    <_dlc_DocIdUrl xmlns="18bea65f-058c-4606-8a35-6f97418c28a4">
      <Url>https://msdgovtnz.sharepoint.com/sites/whaikaha-ORG-Quality-Performance/_layouts/15/DocIdRedir.aspx?ID=INFO-299422991-10327</Url>
      <Description>INFO-299422991-10327</Description>
    </_dlc_DocIdUrl>
  </documentManagement>
</p:properties>
</file>

<file path=customXml/itemProps1.xml><?xml version="1.0" encoding="utf-8"?>
<ds:datastoreItem xmlns:ds="http://schemas.openxmlformats.org/officeDocument/2006/customXml" ds:itemID="{1F8F8573-75C7-44AC-B18A-58E4390E4157}">
  <ds:schemaRefs>
    <ds:schemaRef ds:uri="http://schemas.microsoft.com/sharepoint/v3/contenttype/forms"/>
  </ds:schemaRefs>
</ds:datastoreItem>
</file>

<file path=customXml/itemProps2.xml><?xml version="1.0" encoding="utf-8"?>
<ds:datastoreItem xmlns:ds="http://schemas.openxmlformats.org/officeDocument/2006/customXml" ds:itemID="{FCD69FA8-DE43-4818-92BB-4969F55341FF}">
  <ds:schemaRefs>
    <ds:schemaRef ds:uri="http://schemas.microsoft.com/sharepoint/events"/>
  </ds:schemaRefs>
</ds:datastoreItem>
</file>

<file path=customXml/itemProps3.xml><?xml version="1.0" encoding="utf-8"?>
<ds:datastoreItem xmlns:ds="http://schemas.openxmlformats.org/officeDocument/2006/customXml" ds:itemID="{56BF66AD-998B-46FF-A64E-624A7DDF5A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8bea65f-058c-4606-8a35-6f97418c28a4"/>
    <ds:schemaRef ds:uri="e2b0f649-e6a2-4be8-8305-f88f233d43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F301B596-F340-4BF6-A85B-7358B1F47E2F}">
  <ds:schemaRefs>
    <ds:schemaRef ds:uri="http://purl.org/dc/terms/"/>
    <ds:schemaRef ds:uri="http://purl.org/dc/elements/1.1/"/>
    <ds:schemaRef ds:uri="2cf3d978-b239-4bbf-83aa-2ce038131de0"/>
    <ds:schemaRef ds:uri="http://schemas.openxmlformats.org/package/2006/metadata/core-properties"/>
    <ds:schemaRef ds:uri="http://www.w3.org/XML/1998/namespace"/>
    <ds:schemaRef ds:uri="http://schemas.microsoft.com/office/2006/documentManagement/types"/>
    <ds:schemaRef ds:uri="ea86ed1a-cdd2-4ebb-8157-80b4b0e624a7"/>
    <ds:schemaRef ds:uri="http://schemas.microsoft.com/office/infopath/2007/PartnerControls"/>
    <ds:schemaRef ds:uri="http://schemas.microsoft.com/office/2006/metadata/properties"/>
    <ds:schemaRef ds:uri="http://purl.org/dc/dcmitype/"/>
    <ds:schemaRef ds:uri="e2b0f649-e6a2-4be8-8305-f88f233d4347"/>
    <ds:schemaRef ds:uri="18bea65f-058c-4606-8a35-6f97418c28a4"/>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219</TotalTime>
  <Words>302</Words>
  <Application>Microsoft Office PowerPoint</Application>
  <PresentationFormat>Widescreen</PresentationFormat>
  <Paragraphs>25</Paragraphs>
  <Slides>6</Slides>
  <Notes>2</Notes>
  <HiddenSlides>0</HiddenSlides>
  <MMClips>0</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Office Theme</vt:lpstr>
      <vt:lpstr>Peer-visiting service</vt:lpstr>
      <vt:lpstr>What is People for Us</vt:lpstr>
      <vt:lpstr>Why has People for Us been created?</vt:lpstr>
      <vt:lpstr>Our Role</vt:lpstr>
      <vt:lpstr>Outcomes</vt:lpstr>
      <vt:lpstr>People for Us partners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Jordan Jacques</dc:creator>
  <cp:lastModifiedBy>Richard Buchanan</cp:lastModifiedBy>
  <cp:revision>4</cp:revision>
  <dcterms:created xsi:type="dcterms:W3CDTF">2025-06-23T00:07:22Z</dcterms:created>
  <dcterms:modified xsi:type="dcterms:W3CDTF">2025-12-01T18:41:29Z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0x010100A4C634B9829F5B4CA6729CA17A9903AF00E642399386D96E4785F4D5D270CE5E06</vt:lpwstr>
  </property>
  <property fmtid="{D5CDD505-2E9C-101B-9397-08002B2CF9AE}" pid="3" name="MediaServiceImageTags">
    <vt:lpwstr/>
  </property>
  <property fmtid="{D5CDD505-2E9C-101B-9397-08002B2CF9AE}" pid="4" name="_dlc_DocIdItemGuid">
    <vt:lpwstr>6bf2e65f-0737-422f-883a-b7eec90c58ea</vt:lpwstr>
  </property>
  <property fmtid="{D5CDD505-2E9C-101B-9397-08002B2CF9AE}" pid="5" name="MSIP_Label_f43e46a9-9901-46e9-bfae-bb6189d4cb66_Enabled">
    <vt:lpwstr>true</vt:lpwstr>
  </property>
  <property fmtid="{D5CDD505-2E9C-101B-9397-08002B2CF9AE}" pid="6" name="MSIP_Label_f43e46a9-9901-46e9-bfae-bb6189d4cb66_SetDate">
    <vt:lpwstr>2025-12-01T18:41:29Z</vt:lpwstr>
  </property>
  <property fmtid="{D5CDD505-2E9C-101B-9397-08002B2CF9AE}" pid="7" name="MSIP_Label_f43e46a9-9901-46e9-bfae-bb6189d4cb66_Method">
    <vt:lpwstr>Standard</vt:lpwstr>
  </property>
  <property fmtid="{D5CDD505-2E9C-101B-9397-08002B2CF9AE}" pid="8" name="MSIP_Label_f43e46a9-9901-46e9-bfae-bb6189d4cb66_Name">
    <vt:lpwstr>In-confidence</vt:lpwstr>
  </property>
  <property fmtid="{D5CDD505-2E9C-101B-9397-08002B2CF9AE}" pid="9" name="MSIP_Label_f43e46a9-9901-46e9-bfae-bb6189d4cb66_SiteId">
    <vt:lpwstr>e40c4f52-99bd-4d4f-bf7e-d001a2ca6556</vt:lpwstr>
  </property>
  <property fmtid="{D5CDD505-2E9C-101B-9397-08002B2CF9AE}" pid="10" name="MSIP_Label_f43e46a9-9901-46e9-bfae-bb6189d4cb66_ActionId">
    <vt:lpwstr>3fb894e4-42d3-456a-a61a-0f269aa27248</vt:lpwstr>
  </property>
  <property fmtid="{D5CDD505-2E9C-101B-9397-08002B2CF9AE}" pid="11" name="MSIP_Label_f43e46a9-9901-46e9-bfae-bb6189d4cb66_ContentBits">
    <vt:lpwstr>1</vt:lpwstr>
  </property>
  <property fmtid="{D5CDD505-2E9C-101B-9397-08002B2CF9AE}" pid="12" name="MSIP_Label_f43e46a9-9901-46e9-bfae-bb6189d4cb66_Tag">
    <vt:lpwstr>10, 3, 0, 2</vt:lpwstr>
  </property>
  <property fmtid="{D5CDD505-2E9C-101B-9397-08002B2CF9AE}" pid="13" name="ClassificationContentMarkingHeaderLocations">
    <vt:lpwstr>Office Theme:8</vt:lpwstr>
  </property>
  <property fmtid="{D5CDD505-2E9C-101B-9397-08002B2CF9AE}" pid="14" name="ClassificationContentMarkingHeaderText">
    <vt:lpwstr>IN-CONFIDENCE</vt:lpwstr>
  </property>
</Properties>
</file>