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390" r:id="rId6"/>
    <p:sldId id="392" r:id="rId7"/>
    <p:sldId id="400" r:id="rId8"/>
    <p:sldId id="391" r:id="rId9"/>
    <p:sldId id="401" r:id="rId10"/>
    <p:sldId id="402" r:id="rId11"/>
    <p:sldId id="404" r:id="rId12"/>
    <p:sldId id="403" r:id="rId13"/>
    <p:sldId id="405" r:id="rId14"/>
    <p:sldId id="407" r:id="rId15"/>
    <p:sldId id="406" r:id="rId16"/>
    <p:sldId id="408" r:id="rId17"/>
    <p:sldId id="395" r:id="rId1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AF764E-D16F-284D-D4BD-ADD2E0146E5F}" name="Carmela Petagna" initials="CP" userId="S::Carmela.Petagna001@msd.govt.nz::88659fa8-1659-438e-ab8d-43af24a3acd7" providerId="AD"/>
  <p188:author id="{73AC8EB1-98BC-EEE8-AC0A-61B8D82036D1}" name="Christina Curd" initials="CC" userId="S::Christina.Curd001@msd.govt.nz::9e653fc4-d081-4641-836c-b4b9e71e8a4e" providerId="AD"/>
  <p188:author id="{F4F731D8-A2AD-FF79-8CF0-EC6E63D5BE35}" name="Alex Dixon" initials="AD" userId="S::Alex.Dixon009@msd.govt.nz::5d9783c0-de5e-48a1-b884-03caf5d8d721" providerId="AD"/>
  <p188:author id="{86B7C6FB-2DB7-F26F-5C42-F720AF1AD143}" name="Lara Penman" initials="LP" userId="S::Lara.Penman001@whaikaha.govt.nz::4ac5b0e3-96bf-4246-a5ae-b354f4227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9E5"/>
    <a:srgbClr val="F8F7FA"/>
    <a:srgbClr val="102D69"/>
    <a:srgbClr val="5F3A7A"/>
    <a:srgbClr val="DFDBE1"/>
    <a:srgbClr val="FEF9F9"/>
    <a:srgbClr val="D71A61"/>
    <a:srgbClr val="F6F5F8"/>
    <a:srgbClr val="E7ECE5"/>
    <a:srgbClr val="2A6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EC617-BD88-4E9C-970F-0F16CAD17A0B}" v="888" dt="2025-05-19T17:52:10.029"/>
    <p1510:client id="{9FBC1DC3-F3FC-46E6-B24A-E1C41C790247}" v="71" dt="2025-05-19T22:00:49.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3"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6C88F-8EDF-4374-80AB-DC60C2164F69}"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NZ"/>
        </a:p>
      </dgm:t>
    </dgm:pt>
    <dgm:pt modelId="{9041C86A-FDE6-48D9-B893-8CD35A679B85}">
      <dgm:prSet phldrT="[Text]" custT="1"/>
      <dgm:spPr>
        <a:xfrm>
          <a:off x="951618" y="0"/>
          <a:ext cx="3367263" cy="1866194"/>
        </a:xfrm>
        <a:prstGeom prst="trapezoid">
          <a:avLst>
            <a:gd name="adj" fmla="val 90217"/>
          </a:avLst>
        </a:prstGeom>
        <a:solidFill>
          <a:srgbClr val="F79646">
            <a:lumMod val="40000"/>
            <a:lumOff val="60000"/>
          </a:srgbClr>
        </a:solidFill>
        <a:ln w="25400" cap="flat" cmpd="sng" algn="ctr">
          <a:solidFill>
            <a:sysClr val="window" lastClr="FFFFFF">
              <a:hueOff val="0"/>
              <a:satOff val="0"/>
              <a:lumOff val="0"/>
              <a:alphaOff val="0"/>
            </a:sysClr>
          </a:solidFill>
          <a:prstDash val="solid"/>
        </a:ln>
        <a:effectLst/>
      </dgm:spPr>
      <dgm:t>
        <a:bodyPr/>
        <a:lstStyle/>
        <a:p>
          <a:pPr algn="ctr">
            <a:buNone/>
          </a:pPr>
          <a:endParaRPr lang="en-NZ" sz="20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06BADC82-5660-41C4-A753-EB860B21951C}" type="parTrans" cxnId="{18F3AFEE-9D8F-4741-8847-F0C568064C38}">
      <dgm:prSet/>
      <dgm:spPr/>
      <dgm:t>
        <a:bodyPr/>
        <a:lstStyle/>
        <a:p>
          <a:endParaRPr lang="en-NZ"/>
        </a:p>
      </dgm:t>
    </dgm:pt>
    <dgm:pt modelId="{45BC3351-0E9C-4CB2-89E0-E9A880634735}" type="sibTrans" cxnId="{18F3AFEE-9D8F-4741-8847-F0C568064C38}">
      <dgm:prSet/>
      <dgm:spPr/>
      <dgm:t>
        <a:bodyPr/>
        <a:lstStyle/>
        <a:p>
          <a:endParaRPr lang="en-NZ"/>
        </a:p>
      </dgm:t>
    </dgm:pt>
    <dgm:pt modelId="{6FC03FB6-BB0A-4BAE-89A2-82306BD6B67B}">
      <dgm:prSet phldrT="[Text]" custT="1"/>
      <dgm:spPr>
        <a:xfrm>
          <a:off x="0" y="1866194"/>
          <a:ext cx="5270500" cy="1054805"/>
        </a:xfrm>
        <a:prstGeom prst="trapezoid">
          <a:avLst>
            <a:gd name="adj" fmla="val 90217"/>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lstStyle/>
        <a:p>
          <a:pPr algn="ctr">
            <a:buNone/>
          </a:pPr>
          <a:endParaRPr lang="en-NZ" sz="18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gm:t>
    </dgm:pt>
    <dgm:pt modelId="{3E580AE6-18A4-4753-8E94-51AE945188D4}" type="parTrans" cxnId="{0F439FAE-F043-4768-9639-99012F55F1B5}">
      <dgm:prSet/>
      <dgm:spPr/>
      <dgm:t>
        <a:bodyPr/>
        <a:lstStyle/>
        <a:p>
          <a:endParaRPr lang="en-NZ"/>
        </a:p>
      </dgm:t>
    </dgm:pt>
    <dgm:pt modelId="{4C77CD8C-5158-4F47-8922-BE3D559D62A1}" type="sibTrans" cxnId="{0F439FAE-F043-4768-9639-99012F55F1B5}">
      <dgm:prSet/>
      <dgm:spPr/>
      <dgm:t>
        <a:bodyPr/>
        <a:lstStyle/>
        <a:p>
          <a:endParaRPr lang="en-NZ"/>
        </a:p>
      </dgm:t>
    </dgm:pt>
    <dgm:pt modelId="{A00B0AAA-A892-4CBC-B658-A0362DC4F475}" type="pres">
      <dgm:prSet presAssocID="{E2C6C88F-8EDF-4374-80AB-DC60C2164F69}" presName="Name0" presStyleCnt="0">
        <dgm:presLayoutVars>
          <dgm:dir/>
          <dgm:animLvl val="lvl"/>
          <dgm:resizeHandles val="exact"/>
        </dgm:presLayoutVars>
      </dgm:prSet>
      <dgm:spPr/>
    </dgm:pt>
    <dgm:pt modelId="{6E10772B-10E7-4A3F-A455-3D4357C2E594}" type="pres">
      <dgm:prSet presAssocID="{9041C86A-FDE6-48D9-B893-8CD35A679B85}" presName="Name8" presStyleCnt="0"/>
      <dgm:spPr/>
    </dgm:pt>
    <dgm:pt modelId="{EFE7287C-F5CD-4935-B65B-82E3BC7F56EE}" type="pres">
      <dgm:prSet presAssocID="{9041C86A-FDE6-48D9-B893-8CD35A679B85}" presName="level" presStyleLbl="node1" presStyleIdx="0" presStyleCnt="2" custScaleX="99114" custScaleY="176923">
        <dgm:presLayoutVars>
          <dgm:chMax val="1"/>
          <dgm:bulletEnabled val="1"/>
        </dgm:presLayoutVars>
      </dgm:prSet>
      <dgm:spPr/>
    </dgm:pt>
    <dgm:pt modelId="{1A9599D8-A2E0-4C23-ADAA-E7C52482AEBC}" type="pres">
      <dgm:prSet presAssocID="{9041C86A-FDE6-48D9-B893-8CD35A679B85}" presName="levelTx" presStyleLbl="revTx" presStyleIdx="0" presStyleCnt="0">
        <dgm:presLayoutVars>
          <dgm:chMax val="1"/>
          <dgm:bulletEnabled val="1"/>
        </dgm:presLayoutVars>
      </dgm:prSet>
      <dgm:spPr/>
    </dgm:pt>
    <dgm:pt modelId="{A0D992B8-B71D-4A12-88C5-8D96338034EE}" type="pres">
      <dgm:prSet presAssocID="{6FC03FB6-BB0A-4BAE-89A2-82306BD6B67B}" presName="Name8" presStyleCnt="0"/>
      <dgm:spPr/>
    </dgm:pt>
    <dgm:pt modelId="{82A4C2BE-F755-4D30-9221-C186B1BEFFEC}" type="pres">
      <dgm:prSet presAssocID="{6FC03FB6-BB0A-4BAE-89A2-82306BD6B67B}" presName="level" presStyleLbl="node1" presStyleIdx="1" presStyleCnt="2" custLinFactNeighborX="0" custLinFactNeighborY="1274">
        <dgm:presLayoutVars>
          <dgm:chMax val="1"/>
          <dgm:bulletEnabled val="1"/>
        </dgm:presLayoutVars>
      </dgm:prSet>
      <dgm:spPr/>
    </dgm:pt>
    <dgm:pt modelId="{8C76CADF-1F20-45F2-AB5B-99458E28B27C}" type="pres">
      <dgm:prSet presAssocID="{6FC03FB6-BB0A-4BAE-89A2-82306BD6B67B}" presName="levelTx" presStyleLbl="revTx" presStyleIdx="0" presStyleCnt="0">
        <dgm:presLayoutVars>
          <dgm:chMax val="1"/>
          <dgm:bulletEnabled val="1"/>
        </dgm:presLayoutVars>
      </dgm:prSet>
      <dgm:spPr/>
    </dgm:pt>
  </dgm:ptLst>
  <dgm:cxnLst>
    <dgm:cxn modelId="{EE30766C-6B07-4565-9AF1-CC92A1F6AE0A}" type="presOf" srcId="{6FC03FB6-BB0A-4BAE-89A2-82306BD6B67B}" destId="{8C76CADF-1F20-45F2-AB5B-99458E28B27C}" srcOrd="1" destOrd="0" presId="urn:microsoft.com/office/officeart/2005/8/layout/pyramid1"/>
    <dgm:cxn modelId="{0F439FAE-F043-4768-9639-99012F55F1B5}" srcId="{E2C6C88F-8EDF-4374-80AB-DC60C2164F69}" destId="{6FC03FB6-BB0A-4BAE-89A2-82306BD6B67B}" srcOrd="1" destOrd="0" parTransId="{3E580AE6-18A4-4753-8E94-51AE945188D4}" sibTransId="{4C77CD8C-5158-4F47-8922-BE3D559D62A1}"/>
    <dgm:cxn modelId="{E875BDBC-A6C0-42DC-B3C2-8E9FECE4FAAB}" type="presOf" srcId="{E2C6C88F-8EDF-4374-80AB-DC60C2164F69}" destId="{A00B0AAA-A892-4CBC-B658-A0362DC4F475}" srcOrd="0" destOrd="0" presId="urn:microsoft.com/office/officeart/2005/8/layout/pyramid1"/>
    <dgm:cxn modelId="{980977C8-3C59-41AB-B031-733DB2D1ACAE}" type="presOf" srcId="{6FC03FB6-BB0A-4BAE-89A2-82306BD6B67B}" destId="{82A4C2BE-F755-4D30-9221-C186B1BEFFEC}" srcOrd="0" destOrd="0" presId="urn:microsoft.com/office/officeart/2005/8/layout/pyramid1"/>
    <dgm:cxn modelId="{083122D0-2908-4604-9037-5F5DAA9150EB}" type="presOf" srcId="{9041C86A-FDE6-48D9-B893-8CD35A679B85}" destId="{1A9599D8-A2E0-4C23-ADAA-E7C52482AEBC}" srcOrd="1" destOrd="0" presId="urn:microsoft.com/office/officeart/2005/8/layout/pyramid1"/>
    <dgm:cxn modelId="{D0B872E9-4B46-4CE8-BBD3-F9C5AC0BA101}" type="presOf" srcId="{9041C86A-FDE6-48D9-B893-8CD35A679B85}" destId="{EFE7287C-F5CD-4935-B65B-82E3BC7F56EE}" srcOrd="0" destOrd="0" presId="urn:microsoft.com/office/officeart/2005/8/layout/pyramid1"/>
    <dgm:cxn modelId="{18F3AFEE-9D8F-4741-8847-F0C568064C38}" srcId="{E2C6C88F-8EDF-4374-80AB-DC60C2164F69}" destId="{9041C86A-FDE6-48D9-B893-8CD35A679B85}" srcOrd="0" destOrd="0" parTransId="{06BADC82-5660-41C4-A753-EB860B21951C}" sibTransId="{45BC3351-0E9C-4CB2-89E0-E9A880634735}"/>
    <dgm:cxn modelId="{E1AE1C36-450A-4A35-8C21-1C5494E61DE7}" type="presParOf" srcId="{A00B0AAA-A892-4CBC-B658-A0362DC4F475}" destId="{6E10772B-10E7-4A3F-A455-3D4357C2E594}" srcOrd="0" destOrd="0" presId="urn:microsoft.com/office/officeart/2005/8/layout/pyramid1"/>
    <dgm:cxn modelId="{423D7B22-DEAF-496F-BBD1-7ADBD1907F29}" type="presParOf" srcId="{6E10772B-10E7-4A3F-A455-3D4357C2E594}" destId="{EFE7287C-F5CD-4935-B65B-82E3BC7F56EE}" srcOrd="0" destOrd="0" presId="urn:microsoft.com/office/officeart/2005/8/layout/pyramid1"/>
    <dgm:cxn modelId="{C2C72BC6-E231-4BB9-8A25-8333E8AC204C}" type="presParOf" srcId="{6E10772B-10E7-4A3F-A455-3D4357C2E594}" destId="{1A9599D8-A2E0-4C23-ADAA-E7C52482AEBC}" srcOrd="1" destOrd="0" presId="urn:microsoft.com/office/officeart/2005/8/layout/pyramid1"/>
    <dgm:cxn modelId="{592E2C93-1A81-43C4-8654-2597B55B58EA}" type="presParOf" srcId="{A00B0AAA-A892-4CBC-B658-A0362DC4F475}" destId="{A0D992B8-B71D-4A12-88C5-8D96338034EE}" srcOrd="1" destOrd="0" presId="urn:microsoft.com/office/officeart/2005/8/layout/pyramid1"/>
    <dgm:cxn modelId="{D57437B1-C562-46DD-B768-675C25413A7D}" type="presParOf" srcId="{A0D992B8-B71D-4A12-88C5-8D96338034EE}" destId="{82A4C2BE-F755-4D30-9221-C186B1BEFFEC}" srcOrd="0" destOrd="0" presId="urn:microsoft.com/office/officeart/2005/8/layout/pyramid1"/>
    <dgm:cxn modelId="{8929CE32-752A-4BC6-9DFA-FFA9E4F3605D}" type="presParOf" srcId="{A0D992B8-B71D-4A12-88C5-8D96338034EE}" destId="{8C76CADF-1F20-45F2-AB5B-99458E28B27C}"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7287C-F5CD-4935-B65B-82E3BC7F56EE}">
      <dsp:nvSpPr>
        <dsp:cNvPr id="0" name=""/>
        <dsp:cNvSpPr/>
      </dsp:nvSpPr>
      <dsp:spPr>
        <a:xfrm>
          <a:off x="1439769" y="0"/>
          <a:ext cx="4971498" cy="2815187"/>
        </a:xfrm>
        <a:prstGeom prst="trapezoid">
          <a:avLst>
            <a:gd name="adj" fmla="val 90217"/>
          </a:avLst>
        </a:prstGeom>
        <a:solidFill>
          <a:srgbClr val="F79646">
            <a:lumMod val="40000"/>
            <a:lumOff val="6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NZ" sz="20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3096935" y="938396"/>
        <a:ext cx="1657166" cy="1876791"/>
      </dsp:txXfrm>
    </dsp:sp>
    <dsp:sp modelId="{82A4C2BE-F755-4D30-9221-C186B1BEFFEC}">
      <dsp:nvSpPr>
        <dsp:cNvPr id="0" name=""/>
        <dsp:cNvSpPr/>
      </dsp:nvSpPr>
      <dsp:spPr>
        <a:xfrm>
          <a:off x="0" y="2815187"/>
          <a:ext cx="7851037" cy="1591193"/>
        </a:xfrm>
        <a:prstGeom prst="trapezoid">
          <a:avLst>
            <a:gd name="adj" fmla="val 90217"/>
          </a:avLst>
        </a:prstGeom>
        <a:solidFill>
          <a:srgbClr val="9BBB59">
            <a:lumMod val="40000"/>
            <a:lumOff val="6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NZ" sz="18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mn-cs"/>
          </a:endParaRPr>
        </a:p>
      </dsp:txBody>
      <dsp:txXfrm>
        <a:off x="2330949" y="3113590"/>
        <a:ext cx="3189138" cy="12927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029F382-16CF-634E-9B5C-8E0C601E0897}" type="datetimeFigureOut">
              <a:rPr lang="en-US" smtClean="0"/>
              <a:t>5/20/2025</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169611C-35BE-F84B-9068-BE4A3637C7B0}" type="slidenum">
              <a:rPr lang="en-US" smtClean="0"/>
              <a:t>‹#›</a:t>
            </a:fld>
            <a:endParaRPr lang="en-US"/>
          </a:p>
        </p:txBody>
      </p:sp>
    </p:spTree>
    <p:extLst>
      <p:ext uri="{BB962C8B-B14F-4D97-AF65-F5344CB8AC3E}">
        <p14:creationId xmlns:p14="http://schemas.microsoft.com/office/powerpoint/2010/main" val="320784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69611C-35BE-F84B-9068-BE4A3637C7B0}" type="slidenum">
              <a:rPr lang="en-US" smtClean="0"/>
              <a:t>1</a:t>
            </a:fld>
            <a:endParaRPr lang="en-US"/>
          </a:p>
        </p:txBody>
      </p:sp>
    </p:spTree>
    <p:extLst>
      <p:ext uri="{BB962C8B-B14F-4D97-AF65-F5344CB8AC3E}">
        <p14:creationId xmlns:p14="http://schemas.microsoft.com/office/powerpoint/2010/main" val="381042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DSS providers required to comply with Ngā </a:t>
            </a:r>
            <a:r>
              <a:rPr lang="en-NZ" dirty="0" err="1"/>
              <a:t>Paerewa</a:t>
            </a:r>
            <a:r>
              <a:rPr lang="en-NZ" dirty="0"/>
              <a:t> are:</a:t>
            </a:r>
          </a:p>
          <a:p>
            <a:pPr marL="171450" indent="-171450">
              <a:buFontTx/>
              <a:buChar char="-"/>
            </a:pPr>
            <a:r>
              <a:rPr lang="en-NZ" dirty="0"/>
              <a:t>Those certified under the Health and Disability Services Safety Act (legal requirement)</a:t>
            </a:r>
          </a:p>
          <a:p>
            <a:pPr marL="171450" indent="-171450">
              <a:buFontTx/>
              <a:buChar char="-"/>
            </a:pPr>
            <a:r>
              <a:rPr lang="en-NZ" dirty="0"/>
              <a:t>Those covered under the DSS contract outcome framework (contractual requirement) – The Tier one specification requires compliance with Ngā </a:t>
            </a:r>
            <a:r>
              <a:rPr lang="en-NZ" dirty="0" err="1"/>
              <a:t>Paerewa</a:t>
            </a:r>
            <a:r>
              <a:rPr lang="en-NZ" dirty="0"/>
              <a:t>, as part of ensuring quality and safety of services. </a:t>
            </a:r>
          </a:p>
        </p:txBody>
      </p:sp>
      <p:sp>
        <p:nvSpPr>
          <p:cNvPr id="4" name="Slide Number Placeholder 3"/>
          <p:cNvSpPr>
            <a:spLocks noGrp="1"/>
          </p:cNvSpPr>
          <p:nvPr>
            <p:ph type="sldNum" sz="quarter" idx="5"/>
          </p:nvPr>
        </p:nvSpPr>
        <p:spPr/>
        <p:txBody>
          <a:bodyPr/>
          <a:lstStyle/>
          <a:p>
            <a:fld id="{F169611C-35BE-F84B-9068-BE4A3637C7B0}" type="slidenum">
              <a:rPr lang="en-US" smtClean="0"/>
              <a:t>4</a:t>
            </a:fld>
            <a:endParaRPr lang="en-US"/>
          </a:p>
        </p:txBody>
      </p:sp>
    </p:spTree>
    <p:extLst>
      <p:ext uri="{BB962C8B-B14F-4D97-AF65-F5344CB8AC3E}">
        <p14:creationId xmlns:p14="http://schemas.microsoft.com/office/powerpoint/2010/main" val="287940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169611C-35BE-F84B-9068-BE4A3637C7B0}" type="slidenum">
              <a:rPr lang="en-US" smtClean="0"/>
              <a:t>6</a:t>
            </a:fld>
            <a:endParaRPr lang="en-US"/>
          </a:p>
        </p:txBody>
      </p:sp>
    </p:spTree>
    <p:extLst>
      <p:ext uri="{BB962C8B-B14F-4D97-AF65-F5344CB8AC3E}">
        <p14:creationId xmlns:p14="http://schemas.microsoft.com/office/powerpoint/2010/main" val="141405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Choking example</a:t>
            </a:r>
          </a:p>
          <a:p>
            <a:pPr marL="171450" indent="-171450">
              <a:buFontTx/>
              <a:buChar char="-"/>
            </a:pPr>
            <a:r>
              <a:rPr lang="en-NZ" dirty="0"/>
              <a:t>If someone chokes and results in serious harm (e.g. requires hospital intervention), this meets the criteria for critical incident to be reported to DSS within 24 hours. </a:t>
            </a:r>
          </a:p>
          <a:p>
            <a:pPr marL="171450" indent="-171450">
              <a:buFontTx/>
              <a:buChar char="-"/>
            </a:pPr>
            <a:r>
              <a:rPr lang="en-NZ" dirty="0"/>
              <a:t>In the first 24 hours providers won't have had the time to fully review the incident to determine the cause, so wont be able to provide a SAC rating at this stage. </a:t>
            </a:r>
          </a:p>
          <a:p>
            <a:pPr marL="171450" indent="-171450">
              <a:buFontTx/>
              <a:buChar char="-"/>
            </a:pPr>
            <a:r>
              <a:rPr lang="en-NZ" dirty="0"/>
              <a:t>DSS reviews the critical incident report to check that providers are managing the incident well. </a:t>
            </a:r>
          </a:p>
          <a:p>
            <a:pPr marL="171450" indent="-171450">
              <a:buFontTx/>
              <a:buChar char="-"/>
            </a:pPr>
            <a:r>
              <a:rPr lang="en-NZ" dirty="0"/>
              <a:t>The provider must then undertake further review of the incident to determine if the choking meets the criteria for SAC 1 or SAC 2, by asking: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Was this severe or major harm event the</a:t>
            </a:r>
            <a:r>
              <a:rPr lang="en-AU" sz="1800" dirty="0">
                <a:effectLst/>
                <a:latin typeface="Verdana" panose="020B0604030504040204" pitchFamily="34" charset="0"/>
                <a:ea typeface="Times New Roman" panose="02020603050405020304" pitchFamily="18" charset="0"/>
                <a:cs typeface="Times New Roman" panose="02020603050405020304" pitchFamily="18" charset="0"/>
              </a:rPr>
              <a:t> </a:t>
            </a:r>
            <a:r>
              <a:rPr lang="en-AU"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result of a departure from the planned provision of support?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Did it differ from the immediate expected outcome of care?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Was it not related to the natural course of illness or treatment?</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buFontTx/>
              <a:buNone/>
            </a:pPr>
            <a:r>
              <a:rPr lang="en-NZ" dirty="0"/>
              <a:t>If yes to these questions, then it meets the SAC 1 or 2 criteria, and so you need to follow the Te </a:t>
            </a:r>
            <a:r>
              <a:rPr lang="en-NZ" dirty="0" err="1"/>
              <a:t>Tāhū</a:t>
            </a:r>
            <a:r>
              <a:rPr lang="en-NZ" dirty="0"/>
              <a:t> Hauora notification process. </a:t>
            </a:r>
          </a:p>
          <a:p>
            <a:pPr marL="171450" lvl="0" indent="-171450">
              <a:buFontTx/>
              <a:buChar char="-"/>
            </a:pPr>
            <a:r>
              <a:rPr lang="en-NZ" dirty="0"/>
              <a:t>So in the choking example, if the choking was:</a:t>
            </a:r>
          </a:p>
          <a:p>
            <a:pPr marL="628650" lvl="1" indent="-171450">
              <a:buFontTx/>
              <a:buChar char="-"/>
            </a:pPr>
            <a:r>
              <a:rPr lang="en-NZ" dirty="0"/>
              <a:t>the result of the natural progression of a person’s condition, such as from a seizure, it does not meet the SAC criteria, and therefore you do not need to notify Te </a:t>
            </a:r>
            <a:r>
              <a:rPr lang="en-NZ" dirty="0" err="1"/>
              <a:t>Tāhū</a:t>
            </a:r>
            <a:r>
              <a:rPr lang="en-NZ" dirty="0"/>
              <a:t> Hauora. </a:t>
            </a:r>
          </a:p>
          <a:p>
            <a:pPr marL="628650" lvl="1" indent="-171450">
              <a:buFontTx/>
              <a:buChar char="-"/>
            </a:pPr>
            <a:r>
              <a:rPr lang="en-NZ" dirty="0"/>
              <a:t>Or if the choking was the result of a departure from the planned provision of support, such as someone not following the safer eating and drinking plan, it does meet the SAC criteria, and therefore you need to notify Te </a:t>
            </a:r>
            <a:r>
              <a:rPr lang="en-NZ" dirty="0" err="1"/>
              <a:t>Tāhū</a:t>
            </a:r>
            <a:r>
              <a:rPr lang="en-NZ" dirty="0"/>
              <a:t> Hauora. </a:t>
            </a:r>
          </a:p>
        </p:txBody>
      </p:sp>
      <p:sp>
        <p:nvSpPr>
          <p:cNvPr id="4" name="Slide Number Placeholder 3"/>
          <p:cNvSpPr>
            <a:spLocks noGrp="1"/>
          </p:cNvSpPr>
          <p:nvPr>
            <p:ph type="sldNum" sz="quarter" idx="5"/>
          </p:nvPr>
        </p:nvSpPr>
        <p:spPr/>
        <p:txBody>
          <a:bodyPr/>
          <a:lstStyle/>
          <a:p>
            <a:fld id="{F169611C-35BE-F84B-9068-BE4A3637C7B0}" type="slidenum">
              <a:rPr lang="en-US" smtClean="0"/>
              <a:t>9</a:t>
            </a:fld>
            <a:endParaRPr lang="en-US"/>
          </a:p>
        </p:txBody>
      </p:sp>
    </p:spTree>
    <p:extLst>
      <p:ext uri="{BB962C8B-B14F-4D97-AF65-F5344CB8AC3E}">
        <p14:creationId xmlns:p14="http://schemas.microsoft.com/office/powerpoint/2010/main" val="275734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are moving from the 11 current categories to these proposed 10 categories. </a:t>
            </a:r>
          </a:p>
          <a:p>
            <a:r>
              <a:rPr lang="en-NZ" dirty="0"/>
              <a:t>We are proposing to remove the current categories that are more about the outcome of the incident, rather than the incident itself (hospitalisations; Police or emergency services called). </a:t>
            </a:r>
          </a:p>
          <a:p>
            <a:pPr marL="0" indent="0">
              <a:buFontTx/>
              <a:buNone/>
            </a:pPr>
            <a:r>
              <a:rPr lang="en-NZ" dirty="0"/>
              <a:t>We are also removing neglect as a category as it was infrequently used, and we incorporated the ‘red flags’ for neglect into other category types. </a:t>
            </a:r>
          </a:p>
          <a:p>
            <a:pPr marL="0" indent="0">
              <a:buFontTx/>
              <a:buNone/>
            </a:pPr>
            <a:r>
              <a:rPr lang="en-NZ" dirty="0"/>
              <a:t>We now have three types of abuse or assault categories depending on who the people involved were. </a:t>
            </a:r>
          </a:p>
          <a:p>
            <a:pPr marL="0" indent="0">
              <a:buFontTx/>
              <a:buNone/>
            </a:pPr>
            <a:endParaRPr lang="en-NZ" dirty="0"/>
          </a:p>
          <a:p>
            <a:pPr marL="0" indent="0">
              <a:buFontTx/>
              <a:buNone/>
            </a:pPr>
            <a:r>
              <a:rPr lang="en-NZ" dirty="0"/>
              <a:t>Restraint and seclusion: Seclusion is not permitted in any disability service except for hospital level RIDSS support. Service providers must follow the Ngā </a:t>
            </a:r>
            <a:r>
              <a:rPr lang="en-NZ" dirty="0" err="1"/>
              <a:t>Paerewa</a:t>
            </a:r>
            <a:r>
              <a:rPr lang="en-NZ" dirty="0"/>
              <a:t> standards for using restraint and seclusion. </a:t>
            </a:r>
          </a:p>
        </p:txBody>
      </p:sp>
      <p:sp>
        <p:nvSpPr>
          <p:cNvPr id="4" name="Slide Number Placeholder 3"/>
          <p:cNvSpPr>
            <a:spLocks noGrp="1"/>
          </p:cNvSpPr>
          <p:nvPr>
            <p:ph type="sldNum" sz="quarter" idx="5"/>
          </p:nvPr>
        </p:nvSpPr>
        <p:spPr/>
        <p:txBody>
          <a:bodyPr/>
          <a:lstStyle/>
          <a:p>
            <a:fld id="{F169611C-35BE-F84B-9068-BE4A3637C7B0}" type="slidenum">
              <a:rPr lang="en-US" smtClean="0"/>
              <a:t>10</a:t>
            </a:fld>
            <a:endParaRPr lang="en-US"/>
          </a:p>
        </p:txBody>
      </p:sp>
    </p:spTree>
    <p:extLst>
      <p:ext uri="{BB962C8B-B14F-4D97-AF65-F5344CB8AC3E}">
        <p14:creationId xmlns:p14="http://schemas.microsoft.com/office/powerpoint/2010/main" val="64233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Based on what you know in the first 24 hours after the incident occurred. </a:t>
            </a:r>
          </a:p>
          <a:p>
            <a:r>
              <a:rPr lang="en-NZ" dirty="0"/>
              <a:t>A guidance document with a full list of examples will be published on the DSS website ahead of the 1 July ‘go live’ date. </a:t>
            </a:r>
          </a:p>
          <a:p>
            <a:endParaRPr lang="en-NZ" dirty="0"/>
          </a:p>
          <a:p>
            <a:r>
              <a:rPr lang="en-NZ" dirty="0"/>
              <a:t>The difference between these DSS harm definitions and SAC 1-4 is that for SAC you will have determined if the harm was the result of a departure from the planned provision of support, differs from the immediate expected outcome of care or was not related to the natural course of illness or treatment.</a:t>
            </a:r>
          </a:p>
          <a:p>
            <a:endParaRPr lang="en-NZ" dirty="0"/>
          </a:p>
        </p:txBody>
      </p:sp>
      <p:sp>
        <p:nvSpPr>
          <p:cNvPr id="4" name="Slide Number Placeholder 3"/>
          <p:cNvSpPr>
            <a:spLocks noGrp="1"/>
          </p:cNvSpPr>
          <p:nvPr>
            <p:ph type="sldNum" sz="quarter" idx="5"/>
          </p:nvPr>
        </p:nvSpPr>
        <p:spPr/>
        <p:txBody>
          <a:bodyPr/>
          <a:lstStyle/>
          <a:p>
            <a:fld id="{F169611C-35BE-F84B-9068-BE4A3637C7B0}" type="slidenum">
              <a:rPr lang="en-US" smtClean="0"/>
              <a:t>11</a:t>
            </a:fld>
            <a:endParaRPr lang="en-US"/>
          </a:p>
        </p:txBody>
      </p:sp>
    </p:spTree>
    <p:extLst>
      <p:ext uri="{BB962C8B-B14F-4D97-AF65-F5344CB8AC3E}">
        <p14:creationId xmlns:p14="http://schemas.microsoft.com/office/powerpoint/2010/main" val="351573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have made minor changes to the form to reflect:</a:t>
            </a:r>
          </a:p>
          <a:p>
            <a:pPr marL="171450" indent="-171450">
              <a:buFontTx/>
              <a:buChar char="-"/>
            </a:pPr>
            <a:r>
              <a:rPr lang="en-NZ" dirty="0"/>
              <a:t>Feedback from providers about the current form</a:t>
            </a:r>
          </a:p>
          <a:p>
            <a:pPr marL="171450" indent="-171450">
              <a:buFontTx/>
              <a:buChar char="-"/>
            </a:pPr>
            <a:r>
              <a:rPr lang="en-NZ" dirty="0"/>
              <a:t>The changes to the DSS incident categories and aligning with SAC</a:t>
            </a:r>
          </a:p>
          <a:p>
            <a:pPr marL="0" indent="0">
              <a:buFontTx/>
              <a:buNone/>
            </a:pPr>
            <a:r>
              <a:rPr lang="en-NZ" dirty="0"/>
              <a:t>The incident severity level that you choose for the incident in the first 24 hours is based on what you know at the time, and may change as events unfold and as you find out more information. </a:t>
            </a:r>
          </a:p>
          <a:p>
            <a:pPr marL="0" indent="0">
              <a:buFontTx/>
              <a:buNone/>
            </a:pPr>
            <a:r>
              <a:rPr lang="en-NZ" dirty="0"/>
              <a:t>The new form will be uploaded to the DSS website ahead of the 1 July ‘go live’ date. </a:t>
            </a:r>
          </a:p>
        </p:txBody>
      </p:sp>
      <p:sp>
        <p:nvSpPr>
          <p:cNvPr id="4" name="Slide Number Placeholder 3"/>
          <p:cNvSpPr>
            <a:spLocks noGrp="1"/>
          </p:cNvSpPr>
          <p:nvPr>
            <p:ph type="sldNum" sz="quarter" idx="5"/>
          </p:nvPr>
        </p:nvSpPr>
        <p:spPr/>
        <p:txBody>
          <a:bodyPr/>
          <a:lstStyle/>
          <a:p>
            <a:fld id="{F169611C-35BE-F84B-9068-BE4A3637C7B0}" type="slidenum">
              <a:rPr lang="en-US" smtClean="0"/>
              <a:t>12</a:t>
            </a:fld>
            <a:endParaRPr lang="en-US"/>
          </a:p>
        </p:txBody>
      </p:sp>
    </p:spTree>
    <p:extLst>
      <p:ext uri="{BB962C8B-B14F-4D97-AF65-F5344CB8AC3E}">
        <p14:creationId xmlns:p14="http://schemas.microsoft.com/office/powerpoint/2010/main" val="170670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6329-B1EB-AEF0-85BD-76961C287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1CE6C20-7469-FA2D-559E-88989C34E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E310B8C-D7D8-B97F-C0B7-81DDF05327D8}"/>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6ABE38E2-8C8E-F2F7-4BB1-8EDD57CD02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B515682-247B-662C-416D-39BCCC302F1D}"/>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73482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FEB4-CE71-0FA6-D6E1-9872AFC514C5}"/>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369B84D-4DC4-4341-1A46-D2610021F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46ADDA-AEF8-0BB4-63A6-63FF2F6ECA36}"/>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FC18BDA3-8F14-4122-C9BE-EEC4C5D9E0F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B4AAA6-B9EF-0F40-1C5D-2F91548C380B}"/>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89404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3A4F5-6611-D841-2CEC-A85D48D433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413074A-8DBD-086A-DA47-5E0EE24739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0498FAF-B644-F3ED-692F-A68CF01D7CAA}"/>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BB6F8AE0-0FD0-64D2-AAA7-C7805E8FA60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8390C8-81DC-0AF2-DD39-26C405D75984}"/>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355612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eading only">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A60F284-1DC0-4092-8A2B-11F68A6AB76B}"/>
              </a:ext>
            </a:extLst>
          </p:cNvPr>
          <p:cNvSpPr>
            <a:spLocks noGrp="1"/>
          </p:cNvSpPr>
          <p:nvPr>
            <p:ph type="body" sz="quarter" idx="15" hasCustomPrompt="1"/>
          </p:nvPr>
        </p:nvSpPr>
        <p:spPr>
          <a:xfrm>
            <a:off x="593763" y="627432"/>
            <a:ext cx="10997238" cy="511819"/>
          </a:xfrm>
          <a:prstGeom prst="rect">
            <a:avLst/>
          </a:prstGeom>
        </p:spPr>
        <p:txBody>
          <a:bodyPr lIns="0" tIns="0" rIns="0" bIns="0" anchor="t" anchorCtr="0"/>
          <a:lstStyle>
            <a:lvl1pPr marL="0" indent="0">
              <a:lnSpc>
                <a:spcPct val="72000"/>
              </a:lnSpc>
              <a:spcBef>
                <a:spcPct val="0"/>
              </a:spcBef>
              <a:buNone/>
              <a:defRPr sz="3990" b="0" spc="89" baseline="0">
                <a:solidFill>
                  <a:srgbClr val="004153"/>
                </a:solidFill>
                <a:latin typeface="KPMG Extralight" panose="020B0303030202040204" pitchFamily="34" charset="0"/>
              </a:defRPr>
            </a:lvl1pPr>
          </a:lstStyle>
          <a:p>
            <a:pPr lvl="0"/>
            <a:r>
              <a:rPr lang="en-US"/>
              <a:t>Title – one line only</a:t>
            </a:r>
            <a:endParaRPr lang="en-NZ"/>
          </a:p>
        </p:txBody>
      </p:sp>
    </p:spTree>
    <p:extLst>
      <p:ext uri="{BB962C8B-B14F-4D97-AF65-F5344CB8AC3E}">
        <p14:creationId xmlns:p14="http://schemas.microsoft.com/office/powerpoint/2010/main" val="1255335256"/>
      </p:ext>
    </p:extLst>
  </p:cSld>
  <p:clrMapOvr>
    <a:masterClrMapping/>
  </p:clrMapOvr>
  <p:transition/>
  <p:hf sldNum="0" hdr="0" ftr="0"/>
  <p:extLst>
    <p:ext uri="{DCECCB84-F9BA-43D5-87BE-67443E8EF086}">
      <p15:sldGuideLst xmlns:p15="http://schemas.microsoft.com/office/powerpoint/2012/main">
        <p15:guide id="1" pos="64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EE1E-C328-F085-AC39-C577CE3D69C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F40FAA4-3C31-F731-918F-E10A5CCE2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52F16CB-929F-E54E-28F4-4D5F7A7DE252}"/>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E00F9164-AF47-86BA-2491-DF6FC3D3A93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A19196-6151-0982-4245-5B832BE82156}"/>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350627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023C-1BF4-A43F-6BEE-FECC7C5C4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2D7B233-6042-7098-E096-45D10F083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88B65-A8E4-60CB-81EF-FAB0588224A2}"/>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368625A5-9FB0-76C1-8D59-01D31E0CA71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073C56-ADF3-EFA0-C101-18B6A2A92102}"/>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32540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2E92-ED10-2990-57B1-852E96117D0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F8726FA-E3F9-944A-DDDC-0FC7A4528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325AE3F-C001-B471-781F-A99E990E4D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FC45FDA-0C41-4D6E-48E7-EB6442484602}"/>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6" name="Footer Placeholder 5">
            <a:extLst>
              <a:ext uri="{FF2B5EF4-FFF2-40B4-BE49-F238E27FC236}">
                <a16:creationId xmlns:a16="http://schemas.microsoft.com/office/drawing/2014/main" id="{D508425F-8854-6891-3B79-EB37275AD1C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0243A64-4185-6252-220A-0F5590DDB71C}"/>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1288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147C-F77F-D910-7CE0-9A4C3D13173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63120AF-4519-2CED-E5CC-741DA2FDA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958AC-219A-A7FA-8CE7-88F506284F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BAB8A06-62A7-1FDF-885E-7CE5185CE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3C62C-49D2-AC21-CAE7-E3A7493524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D8B5945-2353-3A95-29BA-0143A0BD2E36}"/>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8" name="Footer Placeholder 7">
            <a:extLst>
              <a:ext uri="{FF2B5EF4-FFF2-40B4-BE49-F238E27FC236}">
                <a16:creationId xmlns:a16="http://schemas.microsoft.com/office/drawing/2014/main" id="{0D54D983-976F-1F46-D6B4-51466CA858B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C2512FC-7711-0534-AE94-AC927D2B6734}"/>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13278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078C-EE62-1903-24A2-796B056E7F4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60B3211-51DA-A415-957E-FC7635558546}"/>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4" name="Footer Placeholder 3">
            <a:extLst>
              <a:ext uri="{FF2B5EF4-FFF2-40B4-BE49-F238E27FC236}">
                <a16:creationId xmlns:a16="http://schemas.microsoft.com/office/drawing/2014/main" id="{CD640615-65D5-52F7-BBE3-7D9214D5455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940A37F-8A9F-191E-9123-5E637BC60113}"/>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417751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99BFC-4A1E-6D39-ECD4-9B428E7BFBC2}"/>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3" name="Footer Placeholder 2">
            <a:extLst>
              <a:ext uri="{FF2B5EF4-FFF2-40B4-BE49-F238E27FC236}">
                <a16:creationId xmlns:a16="http://schemas.microsoft.com/office/drawing/2014/main" id="{EF6AA056-2311-A21A-274F-0BD65960E88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9305244-495C-5ABD-3DE2-DEDB2E0ECF51}"/>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320914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A119-15A3-D583-FAF5-7ED903D10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19E57BA-FB8F-B99E-C8E4-2CEE54EA9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9A9C5F2-A915-6D93-8ABA-A5993860F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F0090-4F95-F82A-7B5A-F1132B978748}"/>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6" name="Footer Placeholder 5">
            <a:extLst>
              <a:ext uri="{FF2B5EF4-FFF2-40B4-BE49-F238E27FC236}">
                <a16:creationId xmlns:a16="http://schemas.microsoft.com/office/drawing/2014/main" id="{FAE2F0C6-A173-5C63-C6EB-CC1F59B9E3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CE9F635-1116-532B-B36B-E1D1C1DC5B7F}"/>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158109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6FB6-FDF7-15C9-A768-B1D01FCF2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7E9BF24-EA24-2E19-6390-F49A950D8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244A8ED-5680-EEBB-6970-285B15897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23206-250A-4750-0987-ED9D0F0B9C1A}"/>
              </a:ext>
            </a:extLst>
          </p:cNvPr>
          <p:cNvSpPr>
            <a:spLocks noGrp="1"/>
          </p:cNvSpPr>
          <p:nvPr>
            <p:ph type="dt" sz="half" idx="10"/>
          </p:nvPr>
        </p:nvSpPr>
        <p:spPr/>
        <p:txBody>
          <a:bodyPr/>
          <a:lstStyle/>
          <a:p>
            <a:fld id="{BA7706B9-366A-48F1-A65C-085D114A3BB1}" type="datetimeFigureOut">
              <a:rPr lang="en-NZ" smtClean="0"/>
              <a:t>20/05/2025</a:t>
            </a:fld>
            <a:endParaRPr lang="en-NZ"/>
          </a:p>
        </p:txBody>
      </p:sp>
      <p:sp>
        <p:nvSpPr>
          <p:cNvPr id="6" name="Footer Placeholder 5">
            <a:extLst>
              <a:ext uri="{FF2B5EF4-FFF2-40B4-BE49-F238E27FC236}">
                <a16:creationId xmlns:a16="http://schemas.microsoft.com/office/drawing/2014/main" id="{D7F6413F-B2A0-713A-E628-99E400A24FA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96C073D-17D2-5DAF-D4C2-96A26AE1F892}"/>
              </a:ext>
            </a:extLst>
          </p:cNvPr>
          <p:cNvSpPr>
            <a:spLocks noGrp="1"/>
          </p:cNvSpPr>
          <p:nvPr>
            <p:ph type="sldNum" sz="quarter" idx="12"/>
          </p:nvPr>
        </p:nvSpPr>
        <p:spPr/>
        <p:txBody>
          <a:bodyPr/>
          <a:lstStyle/>
          <a:p>
            <a:fld id="{160B832E-8F9C-4052-94C5-2FC68DEABEE9}" type="slidenum">
              <a:rPr lang="en-NZ" smtClean="0"/>
              <a:t>‹#›</a:t>
            </a:fld>
            <a:endParaRPr lang="en-NZ"/>
          </a:p>
        </p:txBody>
      </p:sp>
    </p:spTree>
    <p:extLst>
      <p:ext uri="{BB962C8B-B14F-4D97-AF65-F5344CB8AC3E}">
        <p14:creationId xmlns:p14="http://schemas.microsoft.com/office/powerpoint/2010/main" val="149610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CB63B-0761-6778-E5D2-D3A0BE6C7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02306FF-182D-3687-188F-AD2E65156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56C2C72-F48E-9AE8-3BE3-0DDB5269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706B9-366A-48F1-A65C-085D114A3BB1}" type="datetimeFigureOut">
              <a:rPr lang="en-NZ" smtClean="0"/>
              <a:t>20/05/2025</a:t>
            </a:fld>
            <a:endParaRPr lang="en-NZ"/>
          </a:p>
        </p:txBody>
      </p:sp>
      <p:sp>
        <p:nvSpPr>
          <p:cNvPr id="5" name="Footer Placeholder 4">
            <a:extLst>
              <a:ext uri="{FF2B5EF4-FFF2-40B4-BE49-F238E27FC236}">
                <a16:creationId xmlns:a16="http://schemas.microsoft.com/office/drawing/2014/main" id="{8C3187B1-7023-BA19-15DE-ECC9A9515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3F27C3C-AEB4-6D79-248C-87D0DF7B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832E-8F9C-4052-94C5-2FC68DEABEE9}" type="slidenum">
              <a:rPr lang="en-NZ" smtClean="0"/>
              <a:t>‹#›</a:t>
            </a:fld>
            <a:endParaRPr lang="en-NZ"/>
          </a:p>
        </p:txBody>
      </p:sp>
      <p:sp>
        <p:nvSpPr>
          <p:cNvPr id="8" name="TextBox 7">
            <a:extLst>
              <a:ext uri="{FF2B5EF4-FFF2-40B4-BE49-F238E27FC236}">
                <a16:creationId xmlns:a16="http://schemas.microsoft.com/office/drawing/2014/main" id="{01EAB37E-C947-C14B-204A-5C251FE29EC5}"/>
              </a:ext>
            </a:extLst>
          </p:cNvPr>
          <p:cNvSpPr txBox="1"/>
          <p:nvPr userDrawn="1">
            <p:extLst>
              <p:ext uri="{1162E1C5-73C7-4A58-AE30-91384D911F3F}">
                <p184:classification xmlns:p184="http://schemas.microsoft.com/office/powerpoint/2018/4/main" val="hdr"/>
              </p:ext>
            </p:extLst>
          </p:nvPr>
        </p:nvSpPr>
        <p:spPr>
          <a:xfrm>
            <a:off x="5680837" y="63500"/>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3686030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hyperlink" Target="mailto:quality@msd.govt.nz"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mailto:quality@msd.govt.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www.disabilitysupport.govt.nz/providers/reporting-of-critical-incidents-and-death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8551B6-433D-029C-E267-C0CF3BA0380E}"/>
              </a:ext>
            </a:extLst>
          </p:cNvPr>
          <p:cNvPicPr>
            <a:picLocks noChangeAspect="1"/>
          </p:cNvPicPr>
          <p:nvPr/>
        </p:nvPicPr>
        <p:blipFill>
          <a:blip r:embed="rId4" cstate="print">
            <a:extLst>
              <a:ext uri="{28A0092B-C50C-407E-A947-70E740481C1C}">
                <a14:useLocalDpi xmlns:a14="http://schemas.microsoft.com/office/drawing/2010/main" val="0"/>
              </a:ext>
            </a:extLst>
          </a:blip>
          <a:srcRect r="67500"/>
          <a:stretch/>
        </p:blipFill>
        <p:spPr>
          <a:xfrm>
            <a:off x="-7144" y="-31"/>
            <a:ext cx="3962400" cy="6723288"/>
          </a:xfrm>
          <a:prstGeom prst="rect">
            <a:avLst/>
          </a:prstGeom>
        </p:spPr>
      </p:pic>
      <p:sp>
        <p:nvSpPr>
          <p:cNvPr id="46" name="TextBox 45">
            <a:extLst>
              <a:ext uri="{FF2B5EF4-FFF2-40B4-BE49-F238E27FC236}">
                <a16:creationId xmlns:a16="http://schemas.microsoft.com/office/drawing/2014/main" id="{67BCEFF9-8343-448E-8826-AA9933F6C9FA}"/>
              </a:ext>
            </a:extLst>
          </p:cNvPr>
          <p:cNvSpPr txBox="1"/>
          <p:nvPr/>
        </p:nvSpPr>
        <p:spPr>
          <a:xfrm>
            <a:off x="7554911" y="1592599"/>
            <a:ext cx="3656427" cy="1181642"/>
          </a:xfrm>
          <a:prstGeom prst="rect">
            <a:avLst/>
          </a:prstGeom>
          <a:solidFill>
            <a:srgbClr val="2A602E">
              <a:alpha val="10000"/>
            </a:srgbClr>
          </a:solidFill>
          <a:ln w="22225">
            <a:solidFill>
              <a:srgbClr val="2A602E"/>
            </a:solidFill>
          </a:ln>
        </p:spPr>
        <p:txBody>
          <a:bodyPr wrap="square" lIns="228514" anchor="ctr" anchorCtr="0">
            <a:noAutofit/>
          </a:bodyPr>
          <a:lstStyle/>
          <a:p>
            <a:pPr defTabSz="329991">
              <a:lnSpc>
                <a:spcPct val="110000"/>
              </a:lnSpc>
              <a:spcAft>
                <a:spcPts val="544"/>
              </a:spcAft>
              <a:buSzPts val="900"/>
              <a:tabLst>
                <a:tab pos="195864" algn="l"/>
              </a:tabLst>
              <a:defRPr/>
            </a:pPr>
            <a:r>
              <a:rPr lang="en-NZ" sz="1600" dirty="0">
                <a:solidFill>
                  <a:prstClr val="black"/>
                </a:solidFill>
                <a:latin typeface="Arial" panose="020B0604020202020204" pitchFamily="34" charset="0"/>
                <a:cs typeface="Arial" panose="020B0604020202020204" pitchFamily="34" charset="0"/>
              </a:rPr>
              <a:t>Provide an overview of the current critical incident reporting for DSS contracted services.</a:t>
            </a:r>
          </a:p>
        </p:txBody>
      </p:sp>
      <p:sp>
        <p:nvSpPr>
          <p:cNvPr id="12" name="Text Placeholder 11">
            <a:extLst>
              <a:ext uri="{FF2B5EF4-FFF2-40B4-BE49-F238E27FC236}">
                <a16:creationId xmlns:a16="http://schemas.microsoft.com/office/drawing/2014/main" id="{BEE10F02-45B1-41CF-9E93-D89122374256}"/>
              </a:ext>
            </a:extLst>
          </p:cNvPr>
          <p:cNvSpPr>
            <a:spLocks noGrp="1"/>
          </p:cNvSpPr>
          <p:nvPr>
            <p:ph type="body" sz="quarter" idx="15"/>
          </p:nvPr>
        </p:nvSpPr>
        <p:spPr>
          <a:xfrm>
            <a:off x="129209" y="477425"/>
            <a:ext cx="3737113" cy="3239810"/>
          </a:xfrm>
        </p:spPr>
        <p:txBody>
          <a:bodyPr>
            <a:normAutofit fontScale="32500" lnSpcReduction="20000"/>
          </a:bodyPr>
          <a:lstStyle/>
          <a:p>
            <a:pPr>
              <a:lnSpc>
                <a:spcPct val="170000"/>
              </a:lnSpc>
            </a:pPr>
            <a:r>
              <a:rPr lang="en-NZ" sz="5500" b="1" dirty="0">
                <a:solidFill>
                  <a:schemeClr val="bg2">
                    <a:lumMod val="10000"/>
                  </a:schemeClr>
                </a:solidFill>
                <a:latin typeface="Verdana" panose="020B0604030504040204" pitchFamily="34" charset="0"/>
                <a:ea typeface="Verdana" panose="020B0604030504040204" pitchFamily="34" charset="0"/>
                <a:cs typeface="+mj-cs"/>
                <a:sym typeface="Wingdings"/>
              </a:rPr>
              <a:t>Aligning DSS critical incident reporting to the Te Tāhū Hauora healing, learning and improving from harm events policy</a:t>
            </a:r>
          </a:p>
          <a:p>
            <a:pPr>
              <a:lnSpc>
                <a:spcPct val="170000"/>
              </a:lnSpc>
            </a:pPr>
            <a:endParaRPr lang="en-NZ" sz="3200" b="1" dirty="0">
              <a:solidFill>
                <a:schemeClr val="bg2">
                  <a:lumMod val="10000"/>
                </a:schemeClr>
              </a:solidFill>
              <a:latin typeface="Verdana" panose="020B0604030504040204" pitchFamily="34" charset="0"/>
              <a:ea typeface="Verdana" panose="020B0604030504040204" pitchFamily="34" charset="0"/>
              <a:cs typeface="+mj-cs"/>
              <a:sym typeface="Wingdings"/>
            </a:endParaRPr>
          </a:p>
          <a:p>
            <a:pPr>
              <a:lnSpc>
                <a:spcPct val="170000"/>
              </a:lnSpc>
            </a:pPr>
            <a:r>
              <a:rPr lang="en-NZ" sz="3200" b="1" dirty="0">
                <a:solidFill>
                  <a:schemeClr val="bg2">
                    <a:lumMod val="10000"/>
                  </a:schemeClr>
                </a:solidFill>
                <a:latin typeface="Verdana" panose="020B0604030504040204" pitchFamily="34" charset="0"/>
                <a:ea typeface="Verdana" panose="020B0604030504040204" pitchFamily="34" charset="0"/>
                <a:cs typeface="+mj-cs"/>
                <a:sym typeface="Wingdings"/>
              </a:rPr>
              <a:t>DSS Quality Forum</a:t>
            </a:r>
          </a:p>
          <a:p>
            <a:pPr>
              <a:lnSpc>
                <a:spcPct val="170000"/>
              </a:lnSpc>
            </a:pPr>
            <a:r>
              <a:rPr lang="en-NZ" sz="3200" b="1" dirty="0">
                <a:solidFill>
                  <a:schemeClr val="bg2">
                    <a:lumMod val="10000"/>
                  </a:schemeClr>
                </a:solidFill>
                <a:latin typeface="Verdana" panose="020B0604030504040204" pitchFamily="34" charset="0"/>
                <a:ea typeface="Verdana" panose="020B0604030504040204" pitchFamily="34" charset="0"/>
                <a:cs typeface="+mj-cs"/>
                <a:sym typeface="Wingdings"/>
              </a:rPr>
              <a:t>20 May 2025</a:t>
            </a:r>
          </a:p>
          <a:p>
            <a:pPr>
              <a:lnSpc>
                <a:spcPct val="170000"/>
              </a:lnSpc>
            </a:pPr>
            <a:r>
              <a:rPr lang="en-NZ" sz="3200" b="1" dirty="0">
                <a:solidFill>
                  <a:schemeClr val="bg2">
                    <a:lumMod val="10000"/>
                  </a:schemeClr>
                </a:solidFill>
                <a:latin typeface="Verdana" panose="020B0604030504040204" pitchFamily="34" charset="0"/>
                <a:ea typeface="Verdana" panose="020B0604030504040204" pitchFamily="34" charset="0"/>
                <a:cs typeface="+mj-cs"/>
                <a:sym typeface="Wingdings"/>
              </a:rPr>
              <a:t>Lara Penman, DSS Quality Team</a:t>
            </a:r>
          </a:p>
        </p:txBody>
      </p:sp>
      <p:sp>
        <p:nvSpPr>
          <p:cNvPr id="14" name="Rectangle 2">
            <a:extLst>
              <a:ext uri="{FF2B5EF4-FFF2-40B4-BE49-F238E27FC236}">
                <a16:creationId xmlns:a16="http://schemas.microsoft.com/office/drawing/2014/main" id="{17AEB7B7-A7C5-4E00-B351-7A21D7AA8389}"/>
              </a:ext>
            </a:extLst>
          </p:cNvPr>
          <p:cNvSpPr>
            <a:spLocks noChangeArrowheads="1"/>
          </p:cNvSpPr>
          <p:nvPr/>
        </p:nvSpPr>
        <p:spPr bwMode="auto">
          <a:xfrm>
            <a:off x="1248328" y="115891"/>
            <a:ext cx="180805" cy="36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496" tIns="44748" rIns="89496" bIns="44748" numCol="1" anchor="ctr" anchorCtr="0" compatLnSpc="1">
            <a:prstTxWarp prst="textNoShape">
              <a:avLst/>
            </a:prstTxWarp>
            <a:spAutoFit/>
          </a:bodyPr>
          <a:lstStyle/>
          <a:p>
            <a:pPr defTabSz="894968">
              <a:defRPr/>
            </a:pPr>
            <a:endParaRPr lang="en-NZ" sz="1762">
              <a:solidFill>
                <a:srgbClr val="000000"/>
              </a:solidFill>
              <a:latin typeface="Univers for KPMG Light"/>
              <a:cs typeface="Arial" pitchFamily="34" charset="0"/>
            </a:endParaRPr>
          </a:p>
        </p:txBody>
      </p:sp>
      <p:sp>
        <p:nvSpPr>
          <p:cNvPr id="67" name="TextBox 66">
            <a:extLst>
              <a:ext uri="{FF2B5EF4-FFF2-40B4-BE49-F238E27FC236}">
                <a16:creationId xmlns:a16="http://schemas.microsoft.com/office/drawing/2014/main" id="{B2FB70E9-7096-4109-AF21-166B49BD8A78}"/>
              </a:ext>
            </a:extLst>
          </p:cNvPr>
          <p:cNvSpPr txBox="1"/>
          <p:nvPr/>
        </p:nvSpPr>
        <p:spPr>
          <a:xfrm>
            <a:off x="5622179" y="1913805"/>
            <a:ext cx="1518657" cy="643189"/>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1600" b="1" dirty="0">
                <a:solidFill>
                  <a:srgbClr val="2A602E"/>
                </a:solidFill>
                <a:latin typeface="Arial" panose="020B0604020202020204" pitchFamily="34" charset="0"/>
                <a:cs typeface="Arial" panose="020B0604020202020204" pitchFamily="34" charset="0"/>
              </a:rPr>
              <a:t>Current approach</a:t>
            </a:r>
          </a:p>
        </p:txBody>
      </p:sp>
      <p:sp>
        <p:nvSpPr>
          <p:cNvPr id="229" name="Freeform: Shape 228">
            <a:extLst>
              <a:ext uri="{FF2B5EF4-FFF2-40B4-BE49-F238E27FC236}">
                <a16:creationId xmlns:a16="http://schemas.microsoft.com/office/drawing/2014/main" id="{643DD906-EEE0-49AB-8429-C3503F418783}"/>
              </a:ext>
            </a:extLst>
          </p:cNvPr>
          <p:cNvSpPr/>
          <p:nvPr/>
        </p:nvSpPr>
        <p:spPr>
          <a:xfrm>
            <a:off x="7479973" y="2009308"/>
            <a:ext cx="172580" cy="34822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solidFill>
            <a:srgbClr val="2A602E"/>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black"/>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E9DE695-4CAE-4F69-B2D4-3B691B5727AC}"/>
              </a:ext>
            </a:extLst>
          </p:cNvPr>
          <p:cNvSpPr/>
          <p:nvPr/>
        </p:nvSpPr>
        <p:spPr>
          <a:xfrm rot="18900000">
            <a:off x="4763198" y="1887342"/>
            <a:ext cx="601035" cy="601033"/>
          </a:xfrm>
          <a:prstGeom prst="rect">
            <a:avLst/>
          </a:prstGeom>
          <a:solidFill>
            <a:srgbClr val="2A602E"/>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33FEEF6D-720F-4EF4-B2B8-54FD1B74EC45}"/>
              </a:ext>
            </a:extLst>
          </p:cNvPr>
          <p:cNvSpPr/>
          <p:nvPr/>
        </p:nvSpPr>
        <p:spPr>
          <a:xfrm>
            <a:off x="5065979" y="1695713"/>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D7FD33-5316-7441-7603-8B71FB55A89E}"/>
              </a:ext>
            </a:extLst>
          </p:cNvPr>
          <p:cNvSpPr txBox="1"/>
          <p:nvPr/>
        </p:nvSpPr>
        <p:spPr>
          <a:xfrm>
            <a:off x="4553585" y="822660"/>
            <a:ext cx="3469538" cy="307777"/>
          </a:xfrm>
          <a:prstGeom prst="rect">
            <a:avLst/>
          </a:prstGeom>
          <a:noFill/>
        </p:spPr>
        <p:txBody>
          <a:bodyPr wrap="square" lIns="0" tIns="0" rIns="0" bIns="0">
            <a:spAutoFit/>
          </a:bodyPr>
          <a:lstStyle/>
          <a:p>
            <a:pPr defTabSz="986517">
              <a:defRPr/>
            </a:pPr>
            <a:r>
              <a:rPr lang="en-US" sz="2000" b="1" spc="89" dirty="0">
                <a:solidFill>
                  <a:schemeClr val="bg2">
                    <a:lumMod val="10000"/>
                  </a:schemeClr>
                </a:solidFill>
                <a:latin typeface="Arial Black" panose="020B0A04020102020204" pitchFamily="34" charset="0"/>
                <a:ea typeface="+mj-ea"/>
                <a:cs typeface="Arial" panose="020B0604020202020204" pitchFamily="34" charset="0"/>
              </a:rPr>
              <a:t>Purpose</a:t>
            </a:r>
            <a:endParaRPr lang="en-NZ" sz="2000" b="1" dirty="0">
              <a:solidFill>
                <a:schemeClr val="bg2">
                  <a:lumMod val="10000"/>
                </a:schemeClr>
              </a:solidFill>
              <a:latin typeface="Arial Black" panose="020B0A040201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066B1582-29B9-9854-BEC6-7628721D3348}"/>
              </a:ext>
            </a:extLst>
          </p:cNvPr>
          <p:cNvSpPr txBox="1"/>
          <p:nvPr/>
        </p:nvSpPr>
        <p:spPr>
          <a:xfrm>
            <a:off x="4892969" y="1998754"/>
            <a:ext cx="604237" cy="369332"/>
          </a:xfrm>
          <a:prstGeom prst="rect">
            <a:avLst/>
          </a:prstGeom>
          <a:noFill/>
        </p:spPr>
        <p:txBody>
          <a:bodyPr wrap="square">
            <a:spAutoFit/>
          </a:bodyPr>
          <a:lstStyle/>
          <a:p>
            <a:r>
              <a:rPr lang="en-NZ" sz="1800" b="1">
                <a:solidFill>
                  <a:schemeClr val="bg1"/>
                </a:solidFill>
                <a:latin typeface="Arial" panose="020B0604020202020204" pitchFamily="34" charset="0"/>
                <a:cs typeface="Arial" panose="020B0604020202020204" pitchFamily="34" charset="0"/>
              </a:rPr>
              <a:t>1.</a:t>
            </a:r>
            <a:endParaRPr lang="en-US" b="1">
              <a:solidFill>
                <a:schemeClr val="bg1"/>
              </a:solidFill>
            </a:endParaRPr>
          </a:p>
        </p:txBody>
      </p:sp>
      <p:sp>
        <p:nvSpPr>
          <p:cNvPr id="9" name="TextBox 8">
            <a:extLst>
              <a:ext uri="{FF2B5EF4-FFF2-40B4-BE49-F238E27FC236}">
                <a16:creationId xmlns:a16="http://schemas.microsoft.com/office/drawing/2014/main" id="{173BC3C4-BA55-888E-F83D-FA35B74D07E8}"/>
              </a:ext>
            </a:extLst>
          </p:cNvPr>
          <p:cNvSpPr txBox="1"/>
          <p:nvPr/>
        </p:nvSpPr>
        <p:spPr>
          <a:xfrm>
            <a:off x="5622179" y="3361625"/>
            <a:ext cx="1518657" cy="643189"/>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1600" b="1" dirty="0">
                <a:solidFill>
                  <a:srgbClr val="5F3A7A"/>
                </a:solidFill>
                <a:latin typeface="Arial" panose="020B0604020202020204" pitchFamily="34" charset="0"/>
                <a:cs typeface="Arial" panose="020B0604020202020204" pitchFamily="34" charset="0"/>
              </a:rPr>
              <a:t>Future proposal</a:t>
            </a:r>
          </a:p>
        </p:txBody>
      </p:sp>
      <p:sp>
        <p:nvSpPr>
          <p:cNvPr id="10" name="Rectangle 9">
            <a:extLst>
              <a:ext uri="{FF2B5EF4-FFF2-40B4-BE49-F238E27FC236}">
                <a16:creationId xmlns:a16="http://schemas.microsoft.com/office/drawing/2014/main" id="{156466C8-EABF-1B21-6A5D-7930134E672B}"/>
              </a:ext>
            </a:extLst>
          </p:cNvPr>
          <p:cNvSpPr/>
          <p:nvPr/>
        </p:nvSpPr>
        <p:spPr>
          <a:xfrm rot="18900000">
            <a:off x="4763198" y="3335162"/>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1" name="Freeform: Shape 21">
            <a:extLst>
              <a:ext uri="{FF2B5EF4-FFF2-40B4-BE49-F238E27FC236}">
                <a16:creationId xmlns:a16="http://schemas.microsoft.com/office/drawing/2014/main" id="{FCAF6A27-CE4D-6191-52CF-56D7A7D91BAE}"/>
              </a:ext>
            </a:extLst>
          </p:cNvPr>
          <p:cNvSpPr/>
          <p:nvPr/>
        </p:nvSpPr>
        <p:spPr>
          <a:xfrm>
            <a:off x="5065979" y="3143533"/>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6292797-C3BD-1DF3-3153-3284F2FC235C}"/>
              </a:ext>
            </a:extLst>
          </p:cNvPr>
          <p:cNvSpPr txBox="1"/>
          <p:nvPr/>
        </p:nvSpPr>
        <p:spPr>
          <a:xfrm>
            <a:off x="4892969" y="3446574"/>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sp>
        <p:nvSpPr>
          <p:cNvPr id="15" name="TextBox 14">
            <a:extLst>
              <a:ext uri="{FF2B5EF4-FFF2-40B4-BE49-F238E27FC236}">
                <a16:creationId xmlns:a16="http://schemas.microsoft.com/office/drawing/2014/main" id="{253B81E3-7A96-629A-1C69-C68618B1EF0D}"/>
              </a:ext>
            </a:extLst>
          </p:cNvPr>
          <p:cNvSpPr txBox="1"/>
          <p:nvPr/>
        </p:nvSpPr>
        <p:spPr>
          <a:xfrm>
            <a:off x="5620548" y="4855134"/>
            <a:ext cx="1675401" cy="355097"/>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1600" b="1" dirty="0">
                <a:solidFill>
                  <a:srgbClr val="D71A61"/>
                </a:solidFill>
                <a:latin typeface="Arial" panose="020B0604020202020204" pitchFamily="34" charset="0"/>
                <a:cs typeface="Arial" panose="020B0604020202020204" pitchFamily="34" charset="0"/>
              </a:rPr>
              <a:t>Next steps</a:t>
            </a:r>
          </a:p>
        </p:txBody>
      </p:sp>
      <p:sp>
        <p:nvSpPr>
          <p:cNvPr id="16" name="Rectangle 15">
            <a:extLst>
              <a:ext uri="{FF2B5EF4-FFF2-40B4-BE49-F238E27FC236}">
                <a16:creationId xmlns:a16="http://schemas.microsoft.com/office/drawing/2014/main" id="{AA10C495-AAA0-E826-BDB9-92EE930D14E8}"/>
              </a:ext>
            </a:extLst>
          </p:cNvPr>
          <p:cNvSpPr/>
          <p:nvPr/>
        </p:nvSpPr>
        <p:spPr>
          <a:xfrm rot="18900000">
            <a:off x="4761567" y="4828671"/>
            <a:ext cx="601035" cy="601033"/>
          </a:xfrm>
          <a:prstGeom prst="rect">
            <a:avLst/>
          </a:prstGeom>
          <a:solidFill>
            <a:srgbClr val="D71A61"/>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7" name="Freeform: Shape 21">
            <a:extLst>
              <a:ext uri="{FF2B5EF4-FFF2-40B4-BE49-F238E27FC236}">
                <a16:creationId xmlns:a16="http://schemas.microsoft.com/office/drawing/2014/main" id="{CD8C7218-DA7A-3CE8-22A7-FF270D8D17B7}"/>
              </a:ext>
            </a:extLst>
          </p:cNvPr>
          <p:cNvSpPr/>
          <p:nvPr/>
        </p:nvSpPr>
        <p:spPr>
          <a:xfrm>
            <a:off x="5064348" y="4637042"/>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7199145-2610-63A4-8AA5-0EF785C66FD8}"/>
              </a:ext>
            </a:extLst>
          </p:cNvPr>
          <p:cNvSpPr txBox="1"/>
          <p:nvPr/>
        </p:nvSpPr>
        <p:spPr>
          <a:xfrm>
            <a:off x="4891338" y="4940083"/>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3</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sp>
        <p:nvSpPr>
          <p:cNvPr id="20" name="TextBox 19">
            <a:extLst>
              <a:ext uri="{FF2B5EF4-FFF2-40B4-BE49-F238E27FC236}">
                <a16:creationId xmlns:a16="http://schemas.microsoft.com/office/drawing/2014/main" id="{79E125C4-4D50-8949-689B-95293B450ECA}"/>
              </a:ext>
            </a:extLst>
          </p:cNvPr>
          <p:cNvSpPr txBox="1"/>
          <p:nvPr/>
        </p:nvSpPr>
        <p:spPr>
          <a:xfrm>
            <a:off x="7554912" y="3114658"/>
            <a:ext cx="3656426" cy="1181642"/>
          </a:xfrm>
          <a:prstGeom prst="rect">
            <a:avLst/>
          </a:prstGeom>
          <a:solidFill>
            <a:srgbClr val="5F3A7A">
              <a:alpha val="10000"/>
            </a:srgbClr>
          </a:solidFill>
          <a:ln w="22225">
            <a:solidFill>
              <a:srgbClr val="5F3A7A"/>
            </a:solidFill>
          </a:ln>
        </p:spPr>
        <p:txBody>
          <a:bodyPr wrap="square" lIns="228514" anchor="ctr" anchorCtr="0">
            <a:noAutofit/>
          </a:bodyPr>
          <a:lstStyle/>
          <a:p>
            <a:pPr lvl="0"/>
            <a:r>
              <a:rPr lang="en-NZ" sz="1600" dirty="0">
                <a:solidFill>
                  <a:prstClr val="black"/>
                </a:solidFill>
                <a:latin typeface="Arial" panose="020B0604020202020204" pitchFamily="34" charset="0"/>
                <a:cs typeface="Arial" panose="020B0604020202020204" pitchFamily="34" charset="0"/>
              </a:rPr>
              <a:t>Present high-level </a:t>
            </a:r>
            <a:r>
              <a:rPr lang="en-NZ" sz="1600">
                <a:solidFill>
                  <a:prstClr val="black"/>
                </a:solidFill>
                <a:latin typeface="Arial" panose="020B0604020202020204" pitchFamily="34" charset="0"/>
                <a:cs typeface="Arial" panose="020B0604020202020204" pitchFamily="34" charset="0"/>
              </a:rPr>
              <a:t>proposed</a:t>
            </a:r>
            <a:r>
              <a:rPr lang="en-NZ" sz="1600" dirty="0">
                <a:solidFill>
                  <a:prstClr val="black"/>
                </a:solidFill>
                <a:latin typeface="Arial" panose="020B0604020202020204" pitchFamily="34" charset="0"/>
                <a:cs typeface="Arial" panose="020B0604020202020204" pitchFamily="34" charset="0"/>
              </a:rPr>
              <a:t> updated critical incident criteria and </a:t>
            </a:r>
            <a:r>
              <a:rPr lang="en-NZ" sz="1600">
                <a:solidFill>
                  <a:prstClr val="black"/>
                </a:solidFill>
                <a:latin typeface="Arial" panose="020B0604020202020204" pitchFamily="34" charset="0"/>
                <a:cs typeface="Arial" panose="020B0604020202020204" pitchFamily="34" charset="0"/>
              </a:rPr>
              <a:t>supporting </a:t>
            </a:r>
            <a:r>
              <a:rPr lang="en-NZ" sz="1600" dirty="0">
                <a:solidFill>
                  <a:prstClr val="black"/>
                </a:solidFill>
                <a:latin typeface="Arial" panose="020B0604020202020204" pitchFamily="34" charset="0"/>
                <a:cs typeface="Arial" panose="020B0604020202020204" pitchFamily="34" charset="0"/>
              </a:rPr>
              <a:t>DSS critical incident form.</a:t>
            </a:r>
            <a:endParaRPr lang="en-US" sz="1600" dirty="0">
              <a:solidFill>
                <a:prstClr val="black"/>
              </a:solidFill>
              <a:latin typeface="Arial" panose="020B0604020202020204" pitchFamily="34" charset="0"/>
              <a:cs typeface="Arial" panose="020B0604020202020204" pitchFamily="34" charset="0"/>
            </a:endParaRPr>
          </a:p>
        </p:txBody>
      </p:sp>
      <p:sp>
        <p:nvSpPr>
          <p:cNvPr id="21" name="Freeform: Shape 228">
            <a:extLst>
              <a:ext uri="{FF2B5EF4-FFF2-40B4-BE49-F238E27FC236}">
                <a16:creationId xmlns:a16="http://schemas.microsoft.com/office/drawing/2014/main" id="{37059411-148D-23C0-1AE0-35D973A5785D}"/>
              </a:ext>
            </a:extLst>
          </p:cNvPr>
          <p:cNvSpPr/>
          <p:nvPr/>
        </p:nvSpPr>
        <p:spPr>
          <a:xfrm>
            <a:off x="7479973" y="3531367"/>
            <a:ext cx="172580" cy="34822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solidFill>
            <a:srgbClr val="5F3A7A"/>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1AAFE51-E897-141A-73FD-06C4868271AE}"/>
              </a:ext>
            </a:extLst>
          </p:cNvPr>
          <p:cNvSpPr txBox="1"/>
          <p:nvPr/>
        </p:nvSpPr>
        <p:spPr>
          <a:xfrm>
            <a:off x="7554912" y="4636717"/>
            <a:ext cx="3656426" cy="1181642"/>
          </a:xfrm>
          <a:prstGeom prst="rect">
            <a:avLst/>
          </a:prstGeom>
          <a:solidFill>
            <a:srgbClr val="D71A61">
              <a:alpha val="10000"/>
            </a:srgbClr>
          </a:solidFill>
          <a:ln w="22225">
            <a:solidFill>
              <a:srgbClr val="D71A61"/>
            </a:solidFill>
          </a:ln>
        </p:spPr>
        <p:txBody>
          <a:bodyPr wrap="square" lIns="228514" anchor="ctr" anchorCtr="0">
            <a:noAutofit/>
          </a:bodyPr>
          <a:lstStyle/>
          <a:p>
            <a:pPr defTabSz="329991">
              <a:lnSpc>
                <a:spcPct val="110000"/>
              </a:lnSpc>
              <a:spcAft>
                <a:spcPts val="544"/>
              </a:spcAft>
              <a:buSzPts val="900"/>
              <a:tabLst>
                <a:tab pos="195864" algn="l"/>
              </a:tabLst>
              <a:defRPr/>
            </a:pPr>
            <a:r>
              <a:rPr lang="en-NZ" sz="1600">
                <a:solidFill>
                  <a:prstClr val="black"/>
                </a:solidFill>
                <a:latin typeface="Arial" panose="020B0604020202020204" pitchFamily="34" charset="0"/>
                <a:cs typeface="Arial" panose="020B0604020202020204" pitchFamily="34" charset="0"/>
              </a:rPr>
              <a:t>Confirm timelines</a:t>
            </a:r>
            <a:endParaRPr lang="en-NZ" sz="1600" dirty="0">
              <a:solidFill>
                <a:prstClr val="black"/>
              </a:solidFill>
              <a:latin typeface="Arial" panose="020B0604020202020204" pitchFamily="34" charset="0"/>
              <a:cs typeface="Arial" panose="020B0604020202020204" pitchFamily="34" charset="0"/>
            </a:endParaRPr>
          </a:p>
          <a:p>
            <a:pPr defTabSz="329991">
              <a:lnSpc>
                <a:spcPct val="110000"/>
              </a:lnSpc>
              <a:spcAft>
                <a:spcPts val="544"/>
              </a:spcAft>
              <a:buSzPts val="900"/>
              <a:tabLst>
                <a:tab pos="195864" algn="l"/>
              </a:tabLst>
              <a:defRPr/>
            </a:pPr>
            <a:r>
              <a:rPr lang="en-NZ" sz="1600" dirty="0">
                <a:solidFill>
                  <a:prstClr val="black"/>
                </a:solidFill>
                <a:latin typeface="Arial" panose="020B0604020202020204" pitchFamily="34" charset="0"/>
                <a:cs typeface="Arial" panose="020B0604020202020204" pitchFamily="34" charset="0"/>
              </a:rPr>
              <a:t>Send your feedback to </a:t>
            </a:r>
            <a:r>
              <a:rPr lang="en-NZ" sz="1600" dirty="0">
                <a:solidFill>
                  <a:prstClr val="black"/>
                </a:solidFill>
                <a:latin typeface="Arial" panose="020B0604020202020204" pitchFamily="34" charset="0"/>
                <a:cs typeface="Arial" panose="020B0604020202020204" pitchFamily="34" charset="0"/>
                <a:hlinkClick r:id="rId5"/>
              </a:rPr>
              <a:t>quality@msd.govt.nz</a:t>
            </a:r>
            <a:r>
              <a:rPr lang="en-NZ" sz="1600" dirty="0">
                <a:solidFill>
                  <a:prstClr val="black"/>
                </a:solidFill>
                <a:latin typeface="Arial" panose="020B0604020202020204" pitchFamily="34" charset="0"/>
                <a:cs typeface="Arial" panose="020B0604020202020204" pitchFamily="34" charset="0"/>
              </a:rPr>
              <a:t> by Tuesday 3 June 2025. </a:t>
            </a:r>
          </a:p>
        </p:txBody>
      </p:sp>
      <p:sp>
        <p:nvSpPr>
          <p:cNvPr id="24" name="Freeform: Shape 228">
            <a:extLst>
              <a:ext uri="{FF2B5EF4-FFF2-40B4-BE49-F238E27FC236}">
                <a16:creationId xmlns:a16="http://schemas.microsoft.com/office/drawing/2014/main" id="{066A50B3-8C27-C6C6-75C8-CC72EB4D0C4B}"/>
              </a:ext>
            </a:extLst>
          </p:cNvPr>
          <p:cNvSpPr/>
          <p:nvPr/>
        </p:nvSpPr>
        <p:spPr>
          <a:xfrm>
            <a:off x="7479973" y="5053426"/>
            <a:ext cx="172580" cy="34822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solidFill>
            <a:srgbClr val="D71A6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black"/>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508E4615-6CC5-8223-5967-420D240A92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29" name="Rectangle 28">
            <a:extLst>
              <a:ext uri="{FF2B5EF4-FFF2-40B4-BE49-F238E27FC236}">
                <a16:creationId xmlns:a16="http://schemas.microsoft.com/office/drawing/2014/main" id="{D34A12CC-2569-69FF-11C0-F7EAE7C3D148}"/>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6101243"/>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634110"/>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Proposed updated DSS critical incidents categories</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sp>
        <p:nvSpPr>
          <p:cNvPr id="3" name="TextBox 2">
            <a:extLst>
              <a:ext uri="{FF2B5EF4-FFF2-40B4-BE49-F238E27FC236}">
                <a16:creationId xmlns:a16="http://schemas.microsoft.com/office/drawing/2014/main" id="{A4DEA770-1548-C8A8-2ABD-4CE170DD33F1}"/>
              </a:ext>
            </a:extLst>
          </p:cNvPr>
          <p:cNvSpPr txBox="1"/>
          <p:nvPr/>
        </p:nvSpPr>
        <p:spPr>
          <a:xfrm>
            <a:off x="589212" y="1868905"/>
            <a:ext cx="10636251" cy="3862596"/>
          </a:xfrm>
          <a:prstGeom prst="rect">
            <a:avLst/>
          </a:prstGeom>
          <a:noFill/>
        </p:spPr>
        <p:txBody>
          <a:bodyPr wrap="square" rtlCol="0">
            <a:spAutoFit/>
          </a:bodyPr>
          <a:lstStyle/>
          <a:p>
            <a:pPr marL="342900" indent="-342900">
              <a:spcAft>
                <a:spcPts val="600"/>
              </a:spcAft>
              <a:buAutoNum type="arabicPeriod"/>
            </a:pPr>
            <a:r>
              <a:rPr lang="en-NZ" sz="2000" dirty="0"/>
              <a:t>Death of a disabled person </a:t>
            </a:r>
            <a:r>
              <a:rPr lang="en-NZ" sz="2000" i="1" dirty="0"/>
              <a:t>(as a result of an incident)</a:t>
            </a:r>
          </a:p>
          <a:p>
            <a:pPr marL="342900" indent="-342900">
              <a:spcAft>
                <a:spcPts val="600"/>
              </a:spcAft>
              <a:buAutoNum type="arabicPeriod"/>
            </a:pPr>
            <a:r>
              <a:rPr lang="en-NZ" sz="2000" dirty="0"/>
              <a:t>Serious medical event or serious injury of a disabled person</a:t>
            </a:r>
          </a:p>
          <a:p>
            <a:pPr marL="342900" indent="-342900">
              <a:spcAft>
                <a:spcPts val="600"/>
              </a:spcAft>
              <a:buAutoNum type="arabicPeriod"/>
            </a:pPr>
            <a:r>
              <a:rPr lang="en-NZ" sz="2000" dirty="0"/>
              <a:t>Self-harm by a disabled person</a:t>
            </a:r>
          </a:p>
          <a:p>
            <a:pPr marL="342900" indent="-342900">
              <a:spcAft>
                <a:spcPts val="600"/>
              </a:spcAft>
              <a:buAutoNum type="arabicPeriod"/>
            </a:pPr>
            <a:r>
              <a:rPr lang="en-NZ" sz="2000" dirty="0"/>
              <a:t>Abuse or assault of a </a:t>
            </a:r>
            <a:r>
              <a:rPr lang="en-NZ" sz="2000" b="1" dirty="0"/>
              <a:t>disabled person by a disabled person</a:t>
            </a:r>
          </a:p>
          <a:p>
            <a:pPr marL="342900" indent="-342900">
              <a:spcAft>
                <a:spcPts val="600"/>
              </a:spcAft>
              <a:buAutoNum type="arabicPeriod"/>
            </a:pPr>
            <a:r>
              <a:rPr lang="en-NZ" sz="2000" dirty="0"/>
              <a:t>Abuse or assault of a </a:t>
            </a:r>
            <a:r>
              <a:rPr lang="en-NZ" sz="2000" b="1" dirty="0"/>
              <a:t>disabled person by a non-disabled person</a:t>
            </a:r>
          </a:p>
          <a:p>
            <a:pPr marL="342900" indent="-342900">
              <a:spcAft>
                <a:spcPts val="600"/>
              </a:spcAft>
              <a:buAutoNum type="arabicPeriod"/>
            </a:pPr>
            <a:r>
              <a:rPr lang="en-NZ" sz="2000" dirty="0"/>
              <a:t>Abuse or assault of a </a:t>
            </a:r>
            <a:r>
              <a:rPr lang="en-NZ" sz="2000" b="1" dirty="0"/>
              <a:t>non-disabled person by a disabled person</a:t>
            </a:r>
          </a:p>
          <a:p>
            <a:pPr marL="342900" indent="-342900">
              <a:spcAft>
                <a:spcPts val="600"/>
              </a:spcAft>
              <a:buAutoNum type="arabicPeriod"/>
            </a:pPr>
            <a:r>
              <a:rPr lang="en-NZ" sz="2000" dirty="0"/>
              <a:t>Restraint or seclusion </a:t>
            </a:r>
          </a:p>
          <a:p>
            <a:pPr marL="342900" indent="-342900">
              <a:spcAft>
                <a:spcPts val="600"/>
              </a:spcAft>
              <a:buAutoNum type="arabicPeriod"/>
            </a:pPr>
            <a:r>
              <a:rPr lang="en-NZ" sz="2000" dirty="0"/>
              <a:t>Unauthorised leave of a disabled person under a court order</a:t>
            </a:r>
          </a:p>
          <a:p>
            <a:pPr marL="342900" indent="-342900">
              <a:spcAft>
                <a:spcPts val="600"/>
              </a:spcAft>
              <a:buAutoNum type="arabicPeriod"/>
            </a:pPr>
            <a:r>
              <a:rPr lang="en-NZ" sz="2000" dirty="0"/>
              <a:t>Disabled person missing</a:t>
            </a:r>
          </a:p>
          <a:p>
            <a:pPr marL="342900" indent="-342900">
              <a:spcAft>
                <a:spcPts val="600"/>
              </a:spcAft>
              <a:buAutoNum type="arabicPeriod"/>
            </a:pPr>
            <a:r>
              <a:rPr lang="en-NZ" sz="2000" dirty="0"/>
              <a:t>Incident related to police involvement, external investigation or media </a:t>
            </a:r>
          </a:p>
        </p:txBody>
      </p:sp>
    </p:spTree>
    <p:extLst>
      <p:ext uri="{BB962C8B-B14F-4D97-AF65-F5344CB8AC3E}">
        <p14:creationId xmlns:p14="http://schemas.microsoft.com/office/powerpoint/2010/main" val="23400640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634110"/>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Examples of DSS critical incidents</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2" name="Table 1">
            <a:extLst>
              <a:ext uri="{FF2B5EF4-FFF2-40B4-BE49-F238E27FC236}">
                <a16:creationId xmlns:a16="http://schemas.microsoft.com/office/drawing/2014/main" id="{4497FD93-F13C-EF97-8DB9-F3330DE9D5C6}"/>
              </a:ext>
            </a:extLst>
          </p:cNvPr>
          <p:cNvGraphicFramePr>
            <a:graphicFrameLocks noGrp="1"/>
          </p:cNvGraphicFramePr>
          <p:nvPr>
            <p:extLst>
              <p:ext uri="{D42A27DB-BD31-4B8C-83A1-F6EECF244321}">
                <p14:modId xmlns:p14="http://schemas.microsoft.com/office/powerpoint/2010/main" val="415828069"/>
              </p:ext>
            </p:extLst>
          </p:nvPr>
        </p:nvGraphicFramePr>
        <p:xfrm>
          <a:off x="334963" y="1627033"/>
          <a:ext cx="11227384" cy="4572000"/>
        </p:xfrm>
        <a:graphic>
          <a:graphicData uri="http://schemas.openxmlformats.org/drawingml/2006/table">
            <a:tbl>
              <a:tblPr firstRow="1" bandRow="1">
                <a:tableStyleId>{5C22544A-7EE6-4342-B048-85BDC9FD1C3A}</a:tableStyleId>
              </a:tblPr>
              <a:tblGrid>
                <a:gridCol w="1737475">
                  <a:extLst>
                    <a:ext uri="{9D8B030D-6E8A-4147-A177-3AD203B41FA5}">
                      <a16:colId xmlns:a16="http://schemas.microsoft.com/office/drawing/2014/main" val="1122389880"/>
                    </a:ext>
                  </a:extLst>
                </a:gridCol>
                <a:gridCol w="2138615">
                  <a:extLst>
                    <a:ext uri="{9D8B030D-6E8A-4147-A177-3AD203B41FA5}">
                      <a16:colId xmlns:a16="http://schemas.microsoft.com/office/drawing/2014/main" val="2623792825"/>
                    </a:ext>
                  </a:extLst>
                </a:gridCol>
                <a:gridCol w="3140242">
                  <a:extLst>
                    <a:ext uri="{9D8B030D-6E8A-4147-A177-3AD203B41FA5}">
                      <a16:colId xmlns:a16="http://schemas.microsoft.com/office/drawing/2014/main" val="1557009593"/>
                    </a:ext>
                  </a:extLst>
                </a:gridCol>
                <a:gridCol w="2237873">
                  <a:extLst>
                    <a:ext uri="{9D8B030D-6E8A-4147-A177-3AD203B41FA5}">
                      <a16:colId xmlns:a16="http://schemas.microsoft.com/office/drawing/2014/main" val="2599319948"/>
                    </a:ext>
                  </a:extLst>
                </a:gridCol>
                <a:gridCol w="1973179">
                  <a:extLst>
                    <a:ext uri="{9D8B030D-6E8A-4147-A177-3AD203B41FA5}">
                      <a16:colId xmlns:a16="http://schemas.microsoft.com/office/drawing/2014/main" val="1582351921"/>
                    </a:ext>
                  </a:extLst>
                </a:gridCol>
              </a:tblGrid>
              <a:tr h="370840">
                <a:tc>
                  <a:txBody>
                    <a:bodyPr/>
                    <a:lstStyle/>
                    <a:p>
                      <a:r>
                        <a:rPr lang="en-NZ" dirty="0">
                          <a:solidFill>
                            <a:schemeClr val="tx1"/>
                          </a:solidFill>
                        </a:rPr>
                        <a:t>DSS incident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t>Severe / life-threatening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NZ" dirty="0"/>
                        <a:t>Major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NZ" dirty="0"/>
                        <a:t>Moderate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NZ" dirty="0"/>
                        <a:t>Minor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96723655"/>
                  </a:ext>
                </a:extLst>
              </a:tr>
              <a:tr h="370840">
                <a:tc>
                  <a:txBody>
                    <a:bodyPr/>
                    <a:lstStyle/>
                    <a:p>
                      <a:r>
                        <a:rPr lang="en-NZ"/>
                        <a:t>Serious medical event or serious injury of a disabled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t>The disabled person </a:t>
                      </a:r>
                      <a:r>
                        <a:rPr lang="en-NZ" b="1" dirty="0"/>
                        <a:t>requires life-saving intervention </a:t>
                      </a:r>
                      <a:r>
                        <a:rPr lang="en-NZ" dirty="0"/>
                        <a:t>or will likely have a </a:t>
                      </a:r>
                      <a:r>
                        <a:rPr lang="en-NZ" b="1" dirty="0"/>
                        <a:t>severe long-term loss of function</a:t>
                      </a:r>
                      <a:r>
                        <a:rPr lang="en-NZ" dirty="0"/>
                        <a:t> from:</a:t>
                      </a:r>
                    </a:p>
                    <a:p>
                      <a:pPr marL="285750" indent="-285750">
                        <a:buFontTx/>
                        <a:buChar char="-"/>
                      </a:pPr>
                      <a:r>
                        <a:rPr lang="en-NZ" dirty="0"/>
                        <a:t>a fall </a:t>
                      </a:r>
                    </a:p>
                    <a:p>
                      <a:pPr marL="285750" indent="-285750">
                        <a:buFontTx/>
                        <a:buChar char="-"/>
                      </a:pPr>
                      <a:r>
                        <a:rPr lang="en-NZ" dirty="0"/>
                        <a:t>choking </a:t>
                      </a:r>
                    </a:p>
                    <a:p>
                      <a:pPr marL="285750" indent="-285750">
                        <a:buFontTx/>
                        <a:buChar char="-"/>
                      </a:pPr>
                      <a:r>
                        <a:rPr lang="en-NZ" dirty="0"/>
                        <a:t>pressure injury</a:t>
                      </a:r>
                    </a:p>
                    <a:p>
                      <a:pPr marL="285750" indent="-285750">
                        <a:buFontTx/>
                        <a:buChar char="-"/>
                      </a:pPr>
                      <a:r>
                        <a:rPr lang="en-NZ" dirty="0"/>
                        <a:t>accident </a:t>
                      </a:r>
                    </a:p>
                    <a:p>
                      <a:pPr marL="285750" indent="-285750">
                        <a:buFontTx/>
                        <a:buChar char="-"/>
                      </a:pPr>
                      <a:r>
                        <a:rPr lang="en-NZ" dirty="0"/>
                        <a:t>medication or treatment error</a:t>
                      </a:r>
                    </a:p>
                    <a:p>
                      <a:pPr marL="285750" indent="-285750">
                        <a:buFontTx/>
                        <a:buChar char="-"/>
                      </a:pPr>
                      <a:r>
                        <a:rPr lang="en-NZ" dirty="0"/>
                        <a:t>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NZ" dirty="0"/>
                        <a:t>The disabled person has a </a:t>
                      </a:r>
                      <a:r>
                        <a:rPr lang="en-NZ" b="1" dirty="0"/>
                        <a:t>major medical event or injury </a:t>
                      </a:r>
                      <a:r>
                        <a:rPr lang="en-NZ" dirty="0"/>
                        <a:t>and is </a:t>
                      </a:r>
                      <a:r>
                        <a:rPr lang="en-NZ" b="1" dirty="0"/>
                        <a:t>admitted to hospital </a:t>
                      </a:r>
                      <a:r>
                        <a:rPr lang="en-NZ" dirty="0"/>
                        <a:t>from:</a:t>
                      </a:r>
                    </a:p>
                    <a:p>
                      <a:pPr marL="285750" indent="-285750">
                        <a:buFontTx/>
                        <a:buChar char="-"/>
                      </a:pPr>
                      <a:r>
                        <a:rPr lang="en-NZ" dirty="0"/>
                        <a:t>a fall causing fractured bone, head injury</a:t>
                      </a:r>
                    </a:p>
                    <a:p>
                      <a:pPr marL="285750" indent="-285750">
                        <a:buFontTx/>
                        <a:buChar char="-"/>
                      </a:pPr>
                      <a:r>
                        <a:rPr lang="en-NZ" dirty="0"/>
                        <a:t>serious cut or burn requiring a skin graft</a:t>
                      </a:r>
                    </a:p>
                    <a:p>
                      <a:pPr marL="285750" indent="-285750">
                        <a:buFontTx/>
                        <a:buChar char="-"/>
                      </a:pPr>
                      <a:r>
                        <a:rPr lang="en-NZ" dirty="0"/>
                        <a:t>choking or recurrent aspiration pneumonia </a:t>
                      </a:r>
                    </a:p>
                    <a:p>
                      <a:pPr marL="285750" indent="-285750">
                        <a:buFontTx/>
                        <a:buChar char="-"/>
                      </a:pPr>
                      <a:r>
                        <a:rPr lang="en-NZ" dirty="0"/>
                        <a:t>medicine or treatment plan error</a:t>
                      </a:r>
                    </a:p>
                    <a:p>
                      <a:pPr marL="285750" indent="-285750">
                        <a:buFontTx/>
                        <a:buChar char="-"/>
                      </a:pPr>
                      <a:r>
                        <a:rPr lang="en-NZ" dirty="0"/>
                        <a:t>Stage 3 or 4 pressure injury.</a:t>
                      </a:r>
                    </a:p>
                    <a:p>
                      <a:r>
                        <a:rPr lang="en-NZ" dirty="0"/>
                        <a: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disabled person has a </a:t>
                      </a:r>
                      <a:r>
                        <a:rPr lang="en-NZ" b="1" dirty="0"/>
                        <a:t>moderate medical event or injury </a:t>
                      </a:r>
                      <a:r>
                        <a:rPr lang="en-NZ" dirty="0"/>
                        <a:t>and has a </a:t>
                      </a:r>
                      <a:r>
                        <a:rPr lang="en-NZ" b="1" dirty="0"/>
                        <a:t>moderate medical intervention </a:t>
                      </a:r>
                      <a:r>
                        <a:rPr lang="en-NZ" dirty="0"/>
                        <a:t>(unplanned visit to GP, ED or community health services; planned admission to hospital; admission to hospital for observation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NZ" dirty="0"/>
                        <a:t>A </a:t>
                      </a:r>
                      <a:r>
                        <a:rPr lang="en-NZ" b="1" dirty="0"/>
                        <a:t>minor medical event or injury (or near miss)</a:t>
                      </a:r>
                      <a:r>
                        <a:rPr lang="en-NZ" dirty="0"/>
                        <a:t> that results in:</a:t>
                      </a:r>
                    </a:p>
                    <a:p>
                      <a:pPr marL="285750" indent="-285750">
                        <a:buFontTx/>
                        <a:buChar char="-"/>
                      </a:pPr>
                      <a:r>
                        <a:rPr lang="en-NZ" dirty="0"/>
                        <a:t>no loss of function, or </a:t>
                      </a:r>
                    </a:p>
                    <a:p>
                      <a:pPr marL="285750" indent="-285750">
                        <a:buFontTx/>
                        <a:buChar char="-"/>
                      </a:pPr>
                      <a:r>
                        <a:rPr lang="en-NZ" dirty="0"/>
                        <a:t>requiring little intervention / </a:t>
                      </a:r>
                      <a:r>
                        <a:rPr lang="en-NZ" b="1" dirty="0"/>
                        <a:t>first aid only</a:t>
                      </a:r>
                      <a:r>
                        <a:rPr lang="en-NZ" dirty="0"/>
                        <a:t>. </a:t>
                      </a:r>
                    </a:p>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47939545"/>
                  </a:ext>
                </a:extLst>
              </a:tr>
            </a:tbl>
          </a:graphicData>
        </a:graphic>
      </p:graphicFrame>
    </p:spTree>
    <p:extLst>
      <p:ext uri="{BB962C8B-B14F-4D97-AF65-F5344CB8AC3E}">
        <p14:creationId xmlns:p14="http://schemas.microsoft.com/office/powerpoint/2010/main" val="25018031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634110"/>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Updated DSS critical incident form for use from 1 July 2025</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pic>
        <p:nvPicPr>
          <p:cNvPr id="4" name="Picture 3">
            <a:extLst>
              <a:ext uri="{FF2B5EF4-FFF2-40B4-BE49-F238E27FC236}">
                <a16:creationId xmlns:a16="http://schemas.microsoft.com/office/drawing/2014/main" id="{F7764757-686B-4610-2500-F9923A91FF92}"/>
              </a:ext>
            </a:extLst>
          </p:cNvPr>
          <p:cNvPicPr>
            <a:picLocks noChangeAspect="1"/>
          </p:cNvPicPr>
          <p:nvPr/>
        </p:nvPicPr>
        <p:blipFill>
          <a:blip r:embed="rId5"/>
          <a:stretch>
            <a:fillRect/>
          </a:stretch>
        </p:blipFill>
        <p:spPr>
          <a:xfrm>
            <a:off x="440152" y="1639859"/>
            <a:ext cx="6833935" cy="4811090"/>
          </a:xfrm>
          <a:prstGeom prst="rect">
            <a:avLst/>
          </a:prstGeom>
        </p:spPr>
      </p:pic>
      <p:sp>
        <p:nvSpPr>
          <p:cNvPr id="5" name="TextBox 4">
            <a:extLst>
              <a:ext uri="{FF2B5EF4-FFF2-40B4-BE49-F238E27FC236}">
                <a16:creationId xmlns:a16="http://schemas.microsoft.com/office/drawing/2014/main" id="{546985B3-BD60-C513-64F8-CD2AA67AD150}"/>
              </a:ext>
            </a:extLst>
          </p:cNvPr>
          <p:cNvSpPr txBox="1"/>
          <p:nvPr/>
        </p:nvSpPr>
        <p:spPr>
          <a:xfrm>
            <a:off x="7543800" y="1678209"/>
            <a:ext cx="3975016" cy="4524315"/>
          </a:xfrm>
          <a:prstGeom prst="rect">
            <a:avLst/>
          </a:prstGeom>
          <a:noFill/>
        </p:spPr>
        <p:txBody>
          <a:bodyPr wrap="square" rtlCol="0">
            <a:spAutoFit/>
          </a:bodyPr>
          <a:lstStyle/>
          <a:p>
            <a:r>
              <a:rPr lang="en-NZ" dirty="0"/>
              <a:t>Minor changes only. </a:t>
            </a:r>
          </a:p>
          <a:p>
            <a:endParaRPr lang="en-NZ" dirty="0"/>
          </a:p>
          <a:p>
            <a:r>
              <a:rPr lang="en-NZ" dirty="0"/>
              <a:t>Key changes to the form:</a:t>
            </a:r>
          </a:p>
          <a:p>
            <a:pPr marL="342900" indent="-342900">
              <a:buAutoNum type="arabicPeriod"/>
            </a:pPr>
            <a:r>
              <a:rPr lang="en-NZ" dirty="0"/>
              <a:t>Updated incident categories</a:t>
            </a:r>
          </a:p>
          <a:p>
            <a:pPr marL="342900" indent="-342900">
              <a:buAutoNum type="arabicPeriod"/>
            </a:pPr>
            <a:r>
              <a:rPr lang="en-NZ" dirty="0"/>
              <a:t>New: choose a severity level:</a:t>
            </a:r>
          </a:p>
          <a:p>
            <a:pPr marL="800100" lvl="1" indent="-342900">
              <a:buFont typeface="Arial" panose="020B0604020202020204" pitchFamily="34" charset="0"/>
              <a:buChar char="•"/>
            </a:pPr>
            <a:r>
              <a:rPr lang="en-NZ" dirty="0"/>
              <a:t>severe, life-threatening harm</a:t>
            </a:r>
          </a:p>
          <a:p>
            <a:pPr marL="800100" lvl="1" indent="-342900">
              <a:buFont typeface="Arial" panose="020B0604020202020204" pitchFamily="34" charset="0"/>
              <a:buChar char="•"/>
            </a:pPr>
            <a:r>
              <a:rPr lang="en-NZ" dirty="0"/>
              <a:t>major harm</a:t>
            </a:r>
          </a:p>
          <a:p>
            <a:pPr marL="342900" indent="-342900">
              <a:buAutoNum type="arabicPeriod"/>
            </a:pPr>
            <a:r>
              <a:rPr lang="en-NZ" dirty="0"/>
              <a:t>New: boxes to indicate notification to next of kin, peer worker, or safeguarding organisation. </a:t>
            </a:r>
          </a:p>
          <a:p>
            <a:pPr marL="342900" indent="-342900">
              <a:buAutoNum type="arabicPeriod"/>
            </a:pPr>
            <a:r>
              <a:rPr lang="en-NZ" dirty="0"/>
              <a:t>Rearranged to fit and flow better</a:t>
            </a:r>
          </a:p>
          <a:p>
            <a:pPr marL="342900" indent="-342900">
              <a:buAutoNum type="arabicPeriod"/>
            </a:pPr>
            <a:r>
              <a:rPr lang="en-NZ" dirty="0"/>
              <a:t>Clearer instructions. </a:t>
            </a:r>
          </a:p>
          <a:p>
            <a:endParaRPr lang="en-NZ" dirty="0"/>
          </a:p>
          <a:p>
            <a:r>
              <a:rPr lang="en-NZ" dirty="0"/>
              <a:t>DSS will publish critical incident reporting guidance on the website. </a:t>
            </a:r>
          </a:p>
          <a:p>
            <a:endParaRPr lang="en-NZ" dirty="0"/>
          </a:p>
        </p:txBody>
      </p:sp>
    </p:spTree>
    <p:extLst>
      <p:ext uri="{BB962C8B-B14F-4D97-AF65-F5344CB8AC3E}">
        <p14:creationId xmlns:p14="http://schemas.microsoft.com/office/powerpoint/2010/main" val="28581540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5AA7-B1FE-7103-1CAF-0B01A80FD0E2}"/>
            </a:ext>
          </a:extLst>
        </p:cNvPr>
        <p:cNvGrpSpPr/>
        <p:nvPr/>
      </p:nvGrpSpPr>
      <p:grpSpPr>
        <a:xfrm>
          <a:off x="0" y="0"/>
          <a:ext cx="0" cy="0"/>
          <a:chOff x="0" y="0"/>
          <a:chExt cx="0" cy="0"/>
        </a:xfrm>
      </p:grpSpPr>
      <p:pic>
        <p:nvPicPr>
          <p:cNvPr id="4" name="Graphic 2">
            <a:extLst>
              <a:ext uri="{FF2B5EF4-FFF2-40B4-BE49-F238E27FC236}">
                <a16:creationId xmlns:a16="http://schemas.microsoft.com/office/drawing/2014/main" id="{4386C825-CD51-D2BD-022A-91DD4595A3D0}"/>
              </a:ext>
            </a:extLst>
          </p:cNvPr>
          <p:cNvPicPr>
            <a:picLocks noChangeAspect="1"/>
          </p:cNvPicPr>
          <p:nvPr/>
        </p:nvPicPr>
        <p:blipFill>
          <a:blip r:embed="rId2" cstate="print">
            <a:extLst>
              <a:ext uri="{28A0092B-C50C-407E-A947-70E740481C1C}">
                <a14:useLocalDpi xmlns:a14="http://schemas.microsoft.com/office/drawing/2010/main" val="0"/>
              </a:ext>
            </a:extLst>
          </a:blip>
          <a:srcRect t="83209" b="168"/>
          <a:stretch/>
        </p:blipFill>
        <p:spPr>
          <a:xfrm rot="10800000" flipH="1">
            <a:off x="-368" y="0"/>
            <a:ext cx="12192000" cy="1139255"/>
          </a:xfrm>
          <a:prstGeom prst="rect">
            <a:avLst/>
          </a:prstGeom>
        </p:spPr>
      </p:pic>
      <p:sp>
        <p:nvSpPr>
          <p:cNvPr id="7" name="TextBox 6">
            <a:extLst>
              <a:ext uri="{FF2B5EF4-FFF2-40B4-BE49-F238E27FC236}">
                <a16:creationId xmlns:a16="http://schemas.microsoft.com/office/drawing/2014/main" id="{CF18A63E-298F-DBE9-9C1D-C2DC9D6BCDFD}"/>
              </a:ext>
            </a:extLst>
          </p:cNvPr>
          <p:cNvSpPr txBox="1"/>
          <p:nvPr/>
        </p:nvSpPr>
        <p:spPr>
          <a:xfrm>
            <a:off x="1357964" y="123966"/>
            <a:ext cx="3291678" cy="957057"/>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D71A61"/>
                </a:solidFill>
                <a:latin typeface="Verdana" panose="020B0604030504040204" pitchFamily="34" charset="0"/>
                <a:ea typeface="Verdana" panose="020B0604030504040204" pitchFamily="34" charset="0"/>
                <a:cs typeface="Arial" panose="020B0604020202020204" pitchFamily="34" charset="0"/>
              </a:rPr>
              <a:t>Next </a:t>
            </a:r>
          </a:p>
          <a:p>
            <a:pPr defTabSz="336377">
              <a:lnSpc>
                <a:spcPct val="117000"/>
              </a:lnSpc>
              <a:spcBef>
                <a:spcPts val="272"/>
              </a:spcBef>
              <a:tabLst>
                <a:tab pos="503862" algn="l"/>
                <a:tab pos="672295" algn="l"/>
                <a:tab pos="840729" algn="l"/>
                <a:tab pos="1007723" algn="l"/>
              </a:tabLst>
              <a:defRPr/>
            </a:pPr>
            <a:r>
              <a:rPr lang="en-NZ" sz="2400" b="1" dirty="0">
                <a:solidFill>
                  <a:srgbClr val="D71A61"/>
                </a:solidFill>
                <a:latin typeface="Verdana" panose="020B0604030504040204" pitchFamily="34" charset="0"/>
                <a:ea typeface="Verdana" panose="020B0604030504040204" pitchFamily="34" charset="0"/>
                <a:cs typeface="Arial" panose="020B0604020202020204" pitchFamily="34" charset="0"/>
              </a:rPr>
              <a:t>Steps</a:t>
            </a:r>
            <a:endParaRPr lang="en-NZ" sz="1200" b="1" dirty="0">
              <a:solidFill>
                <a:srgbClr val="D71A61"/>
              </a:solidFill>
              <a:latin typeface="Verdana" panose="020B0604030504040204" pitchFamily="34" charset="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35DB61-55A0-8604-A053-3034E8702D8D}"/>
              </a:ext>
            </a:extLst>
          </p:cNvPr>
          <p:cNvSpPr/>
          <p:nvPr/>
        </p:nvSpPr>
        <p:spPr>
          <a:xfrm rot="18900000">
            <a:off x="459441" y="284070"/>
            <a:ext cx="601035" cy="601033"/>
          </a:xfrm>
          <a:prstGeom prst="rect">
            <a:avLst/>
          </a:prstGeom>
          <a:solidFill>
            <a:srgbClr val="D71A61"/>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A92058CA-5D05-CBF6-BF59-942CC3551380}"/>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7DB9E-7436-82CD-34D0-1E93B5DC505F}"/>
              </a:ext>
            </a:extLst>
          </p:cNvPr>
          <p:cNvSpPr txBox="1"/>
          <p:nvPr/>
        </p:nvSpPr>
        <p:spPr>
          <a:xfrm>
            <a:off x="589212" y="395482"/>
            <a:ext cx="604237" cy="369332"/>
          </a:xfrm>
          <a:prstGeom prst="rect">
            <a:avLst/>
          </a:prstGeom>
          <a:noFill/>
        </p:spPr>
        <p:txBody>
          <a:bodyPr wrap="square">
            <a:spAutoFit/>
          </a:bodyPr>
          <a:lstStyle/>
          <a:p>
            <a:r>
              <a:rPr lang="en-NZ" sz="1800" b="1">
                <a:solidFill>
                  <a:schemeClr val="bg1"/>
                </a:solidFill>
                <a:latin typeface="Arial" panose="020B0604020202020204" pitchFamily="34" charset="0"/>
                <a:cs typeface="Arial" panose="020B0604020202020204" pitchFamily="34" charset="0"/>
              </a:rPr>
              <a:t>3.</a:t>
            </a:r>
            <a:endParaRPr lang="en-US" b="1">
              <a:solidFill>
                <a:schemeClr val="bg1"/>
              </a:solidFill>
            </a:endParaRPr>
          </a:p>
        </p:txBody>
      </p:sp>
      <p:pic>
        <p:nvPicPr>
          <p:cNvPr id="12" name="Picture 11">
            <a:extLst>
              <a:ext uri="{FF2B5EF4-FFF2-40B4-BE49-F238E27FC236}">
                <a16:creationId xmlns:a16="http://schemas.microsoft.com/office/drawing/2014/main" id="{8D85CE2B-79DF-B7F1-1ED8-9FB04025BE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360E9645-B2FB-E023-0802-9F406AC60F82}"/>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4" name="Table 13">
            <a:extLst>
              <a:ext uri="{FF2B5EF4-FFF2-40B4-BE49-F238E27FC236}">
                <a16:creationId xmlns:a16="http://schemas.microsoft.com/office/drawing/2014/main" id="{A6276DA7-2328-0774-32B1-AFFC79406F48}"/>
              </a:ext>
            </a:extLst>
          </p:cNvPr>
          <p:cNvGraphicFramePr>
            <a:graphicFrameLocks noGrp="1"/>
          </p:cNvGraphicFramePr>
          <p:nvPr>
            <p:extLst>
              <p:ext uri="{D42A27DB-BD31-4B8C-83A1-F6EECF244321}">
                <p14:modId xmlns:p14="http://schemas.microsoft.com/office/powerpoint/2010/main" val="4006358871"/>
              </p:ext>
            </p:extLst>
          </p:nvPr>
        </p:nvGraphicFramePr>
        <p:xfrm>
          <a:off x="762223" y="1442297"/>
          <a:ext cx="10401222" cy="4715991"/>
        </p:xfrm>
        <a:graphic>
          <a:graphicData uri="http://schemas.openxmlformats.org/drawingml/2006/table">
            <a:tbl>
              <a:tblPr firstRow="1" bandRow="1">
                <a:tableStyleId>{5C22544A-7EE6-4342-B048-85BDC9FD1C3A}</a:tableStyleId>
              </a:tblPr>
              <a:tblGrid>
                <a:gridCol w="8008798">
                  <a:extLst>
                    <a:ext uri="{9D8B030D-6E8A-4147-A177-3AD203B41FA5}">
                      <a16:colId xmlns:a16="http://schemas.microsoft.com/office/drawing/2014/main" val="1113359340"/>
                    </a:ext>
                  </a:extLst>
                </a:gridCol>
                <a:gridCol w="2392424">
                  <a:extLst>
                    <a:ext uri="{9D8B030D-6E8A-4147-A177-3AD203B41FA5}">
                      <a16:colId xmlns:a16="http://schemas.microsoft.com/office/drawing/2014/main" val="3440873070"/>
                    </a:ext>
                  </a:extLst>
                </a:gridCol>
              </a:tblGrid>
              <a:tr h="737016">
                <a:tc>
                  <a:txBody>
                    <a:bodyPr/>
                    <a:lstStyle/>
                    <a:p>
                      <a:r>
                        <a:rPr lang="en-NZ" sz="1800" dirty="0">
                          <a:latin typeface="Arial" panose="020B0604020202020204" pitchFamily="34" charset="0"/>
                          <a:cs typeface="Arial" panose="020B0604020202020204" pitchFamily="34" charset="0"/>
                        </a:rPr>
                        <a:t>Action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1A61"/>
                    </a:solidFill>
                  </a:tcPr>
                </a:tc>
                <a:tc>
                  <a:txBody>
                    <a:bodyPr/>
                    <a:lstStyle/>
                    <a:p>
                      <a:r>
                        <a:rPr lang="en-NZ" sz="1800" dirty="0">
                          <a:latin typeface="Arial" panose="020B0604020202020204" pitchFamily="34" charset="0"/>
                          <a:cs typeface="Arial" panose="020B0604020202020204" pitchFamily="34" charset="0"/>
                        </a:rPr>
                        <a:t>Due by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1A61"/>
                    </a:solidFill>
                  </a:tcPr>
                </a:tc>
                <a:extLst>
                  <a:ext uri="{0D108BD9-81ED-4DB2-BD59-A6C34878D82A}">
                    <a16:rowId xmlns:a16="http://schemas.microsoft.com/office/drawing/2014/main" val="1050192142"/>
                  </a:ext>
                </a:extLst>
              </a:tr>
              <a:tr h="853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solidFill>
                            <a:prstClr val="black"/>
                          </a:solidFill>
                          <a:latin typeface="Arial" panose="020B0604020202020204" pitchFamily="34" charset="0"/>
                          <a:cs typeface="Arial" panose="020B0604020202020204" pitchFamily="34" charset="0"/>
                        </a:rPr>
                        <a:t>Send your feedback to </a:t>
                      </a:r>
                      <a:r>
                        <a:rPr lang="en-NZ" sz="1800" dirty="0">
                          <a:solidFill>
                            <a:prstClr val="black"/>
                          </a:solidFill>
                          <a:latin typeface="Arial" panose="020B0604020202020204" pitchFamily="34" charset="0"/>
                          <a:cs typeface="Arial" panose="020B0604020202020204" pitchFamily="34" charset="0"/>
                          <a:hlinkClick r:id="rId4"/>
                        </a:rPr>
                        <a:t>quality@msd.govt.nz</a:t>
                      </a:r>
                      <a:r>
                        <a:rPr lang="en-NZ" sz="1800" dirty="0">
                          <a:solidFill>
                            <a:prstClr val="black"/>
                          </a:solidFill>
                          <a:latin typeface="Arial" panose="020B0604020202020204" pitchFamily="34" charset="0"/>
                          <a:cs typeface="Arial" panose="020B0604020202020204" pitchFamily="34" charset="0"/>
                        </a:rPr>
                        <a:t>.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NZ" sz="1800" b="1" dirty="0">
                          <a:latin typeface="Arial" panose="020B0604020202020204" pitchFamily="34" charset="0"/>
                          <a:cs typeface="Arial" panose="020B0604020202020204" pitchFamily="34" charset="0"/>
                        </a:rPr>
                        <a:t>3 June 2025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7620075"/>
                  </a:ext>
                </a:extLst>
              </a:tr>
              <a:tr h="737016">
                <a:tc>
                  <a:txBody>
                    <a:bodyPr/>
                    <a:lstStyle/>
                    <a:p>
                      <a:r>
                        <a:rPr lang="en-NZ" sz="1800" dirty="0">
                          <a:latin typeface="Arial" panose="020B0604020202020204" pitchFamily="34" charset="0"/>
                          <a:cs typeface="Arial" panose="020B0604020202020204" pitchFamily="34" charset="0"/>
                        </a:rPr>
                        <a:t>DSS to publish the updated critical incident guidance and reporting form on the DSS website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9F9"/>
                    </a:solidFill>
                  </a:tcPr>
                </a:tc>
                <a:tc>
                  <a:txBody>
                    <a:bodyPr/>
                    <a:lstStyle/>
                    <a:p>
                      <a:r>
                        <a:rPr lang="en-NZ" sz="1800" b="1" dirty="0">
                          <a:latin typeface="Arial" panose="020B0604020202020204" pitchFamily="34" charset="0"/>
                          <a:cs typeface="Arial" panose="020B0604020202020204" pitchFamily="34" charset="0"/>
                        </a:rPr>
                        <a:t>20 June 2025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9F9"/>
                    </a:solidFill>
                  </a:tcPr>
                </a:tc>
                <a:extLst>
                  <a:ext uri="{0D108BD9-81ED-4DB2-BD59-A6C34878D82A}">
                    <a16:rowId xmlns:a16="http://schemas.microsoft.com/office/drawing/2014/main" val="3576758055"/>
                  </a:ext>
                </a:extLst>
              </a:tr>
              <a:tr h="793196">
                <a:tc>
                  <a:txBody>
                    <a:bodyPr/>
                    <a:lstStyle/>
                    <a:p>
                      <a:r>
                        <a:rPr lang="en-NZ" sz="1800">
                          <a:latin typeface="Arial" panose="020B0604020202020204" pitchFamily="34" charset="0"/>
                          <a:cs typeface="Arial" panose="020B0604020202020204" pitchFamily="34" charset="0"/>
                        </a:rPr>
                        <a:t>‘Go live’: Providers use the new reporting forms from this date. </a:t>
                      </a:r>
                    </a:p>
                    <a:p>
                      <a:r>
                        <a:rPr lang="en-NZ" sz="1800">
                          <a:latin typeface="Arial" panose="020B0604020202020204" pitchFamily="34" charset="0"/>
                          <a:cs typeface="Arial" panose="020B0604020202020204" pitchFamily="34" charset="0"/>
                        </a:rPr>
                        <a:t>DSS will accept new forms and old forms during the first 3 months transition period.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NZ" sz="1800" b="1" dirty="0">
                          <a:latin typeface="Arial" panose="020B0604020202020204" pitchFamily="34" charset="0"/>
                          <a:cs typeface="Arial" panose="020B0604020202020204" pitchFamily="34" charset="0"/>
                        </a:rPr>
                        <a:t>1 July 2025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7828813"/>
                  </a:ext>
                </a:extLst>
              </a:tr>
              <a:tr h="737016">
                <a:tc>
                  <a:txBody>
                    <a:bodyPr/>
                    <a:lstStyle/>
                    <a:p>
                      <a:r>
                        <a:rPr lang="en-NZ" sz="1800">
                          <a:latin typeface="Arial" panose="020B0604020202020204" pitchFamily="34" charset="0"/>
                          <a:cs typeface="Arial" panose="020B0604020202020204" pitchFamily="34" charset="0"/>
                        </a:rPr>
                        <a:t>DSS contracted providers have 3 months to transition their incident processes to the new critical incident guidance, process, and reporting form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9F9"/>
                    </a:solidFill>
                  </a:tcPr>
                </a:tc>
                <a:tc>
                  <a:txBody>
                    <a:bodyPr/>
                    <a:lstStyle/>
                    <a:p>
                      <a:r>
                        <a:rPr lang="en-NZ" sz="1800" b="1">
                          <a:latin typeface="Arial" panose="020B0604020202020204" pitchFamily="34" charset="0"/>
                          <a:cs typeface="Arial" panose="020B0604020202020204" pitchFamily="34" charset="0"/>
                        </a:rPr>
                        <a:t>30 September 2025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9F9"/>
                    </a:solidFill>
                  </a:tcPr>
                </a:tc>
                <a:extLst>
                  <a:ext uri="{0D108BD9-81ED-4DB2-BD59-A6C34878D82A}">
                    <a16:rowId xmlns:a16="http://schemas.microsoft.com/office/drawing/2014/main" val="159721848"/>
                  </a:ext>
                </a:extLst>
              </a:tr>
              <a:tr h="737016">
                <a:tc>
                  <a:txBody>
                    <a:bodyPr/>
                    <a:lstStyle/>
                    <a:p>
                      <a:r>
                        <a:rPr lang="en-NZ" sz="1800">
                          <a:latin typeface="Arial" panose="020B0604020202020204" pitchFamily="34" charset="0"/>
                          <a:cs typeface="Arial" panose="020B0604020202020204" pitchFamily="34" charset="0"/>
                        </a:rPr>
                        <a:t>DSS funded providers must use new critical incident forms from this date.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NZ" sz="1800" b="1" dirty="0">
                          <a:latin typeface="Arial" panose="020B0604020202020204" pitchFamily="34" charset="0"/>
                          <a:cs typeface="Arial" panose="020B0604020202020204" pitchFamily="34" charset="0"/>
                        </a:rPr>
                        <a:t>1 October 2025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831917"/>
                  </a:ext>
                </a:extLst>
              </a:tr>
            </a:tbl>
          </a:graphicData>
        </a:graphic>
      </p:graphicFrame>
      <p:sp>
        <p:nvSpPr>
          <p:cNvPr id="5" name="TextBox 4">
            <a:extLst>
              <a:ext uri="{FF2B5EF4-FFF2-40B4-BE49-F238E27FC236}">
                <a16:creationId xmlns:a16="http://schemas.microsoft.com/office/drawing/2014/main" id="{BD3EE4AE-2572-6CA4-F778-31AB05631F18}"/>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27014763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7C210-38DD-4EB0-D53F-34DCBA8128B7}"/>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3CB973DD-529F-ECF7-16D0-61FF6687140A}"/>
              </a:ext>
            </a:extLst>
          </p:cNvPr>
          <p:cNvPicPr>
            <a:picLocks noChangeAspect="1"/>
          </p:cNvPicPr>
          <p:nvPr/>
        </p:nvPicPr>
        <p:blipFill>
          <a:blip r:embed="rId2" cstate="print">
            <a:extLst>
              <a:ext uri="{28A0092B-C50C-407E-A947-70E740481C1C}">
                <a14:useLocalDpi xmlns:a14="http://schemas.microsoft.com/office/drawing/2010/main" val="0"/>
              </a:ext>
            </a:extLst>
          </a:blip>
          <a:srcRect t="83210" b="168"/>
          <a:stretch/>
        </p:blipFill>
        <p:spPr>
          <a:xfrm rot="10800000" flipH="1">
            <a:off x="0" y="0"/>
            <a:ext cx="12192000" cy="1139251"/>
          </a:xfrm>
          <a:prstGeom prst="rect">
            <a:avLst/>
          </a:prstGeom>
        </p:spPr>
      </p:pic>
      <p:sp>
        <p:nvSpPr>
          <p:cNvPr id="7" name="TextBox 6">
            <a:extLst>
              <a:ext uri="{FF2B5EF4-FFF2-40B4-BE49-F238E27FC236}">
                <a16:creationId xmlns:a16="http://schemas.microsoft.com/office/drawing/2014/main" id="{B1A6EAC4-6529-738B-4BFF-2859C00B58D8}"/>
              </a:ext>
            </a:extLst>
          </p:cNvPr>
          <p:cNvSpPr txBox="1"/>
          <p:nvPr/>
        </p:nvSpPr>
        <p:spPr>
          <a:xfrm>
            <a:off x="1357964" y="149018"/>
            <a:ext cx="3291678" cy="486480"/>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2A602E"/>
                </a:solidFill>
                <a:latin typeface="Arial" panose="020B0604020202020204" pitchFamily="34" charset="0"/>
                <a:cs typeface="Arial" panose="020B0604020202020204" pitchFamily="34" charset="0"/>
              </a:rPr>
              <a:t>Current approach</a:t>
            </a:r>
            <a:endParaRPr lang="en-NZ" sz="1200" b="1" dirty="0">
              <a:solidFill>
                <a:srgbClr val="2A602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7C441BC-86F0-0EAF-8EE1-236A1F88CE98}"/>
              </a:ext>
            </a:extLst>
          </p:cNvPr>
          <p:cNvSpPr/>
          <p:nvPr/>
        </p:nvSpPr>
        <p:spPr>
          <a:xfrm rot="18900000">
            <a:off x="459441" y="284070"/>
            <a:ext cx="601035" cy="601033"/>
          </a:xfrm>
          <a:prstGeom prst="rect">
            <a:avLst/>
          </a:prstGeom>
          <a:solidFill>
            <a:srgbClr val="2A602E"/>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0755805F-04B8-4FE2-4145-6B6E81856658}"/>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4A4A0F-9EC6-B546-58A9-51DBF532FC98}"/>
              </a:ext>
            </a:extLst>
          </p:cNvPr>
          <p:cNvSpPr txBox="1"/>
          <p:nvPr/>
        </p:nvSpPr>
        <p:spPr>
          <a:xfrm>
            <a:off x="589212" y="395482"/>
            <a:ext cx="604237" cy="369332"/>
          </a:xfrm>
          <a:prstGeom prst="rect">
            <a:avLst/>
          </a:prstGeom>
          <a:noFill/>
        </p:spPr>
        <p:txBody>
          <a:bodyPr wrap="square">
            <a:spAutoFit/>
          </a:bodyPr>
          <a:lstStyle/>
          <a:p>
            <a:r>
              <a:rPr lang="en-NZ" sz="1800" b="1">
                <a:solidFill>
                  <a:schemeClr val="bg1"/>
                </a:solidFill>
                <a:latin typeface="Arial" panose="020B0604020202020204" pitchFamily="34" charset="0"/>
                <a:cs typeface="Arial" panose="020B0604020202020204" pitchFamily="34" charset="0"/>
              </a:rPr>
              <a:t>1.</a:t>
            </a:r>
            <a:endParaRPr lang="en-US" b="1">
              <a:solidFill>
                <a:schemeClr val="bg1"/>
              </a:solidFill>
            </a:endParaRPr>
          </a:p>
        </p:txBody>
      </p:sp>
      <p:pic>
        <p:nvPicPr>
          <p:cNvPr id="12" name="Picture 11">
            <a:extLst>
              <a:ext uri="{FF2B5EF4-FFF2-40B4-BE49-F238E27FC236}">
                <a16:creationId xmlns:a16="http://schemas.microsoft.com/office/drawing/2014/main" id="{C8E60B88-E7C7-1E1B-C8AF-25039F994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BAB381D-465A-0C16-C9E8-188EFAB09D2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FE7CB074-8203-8F4C-FB98-BC8FB9EC7B39}"/>
              </a:ext>
            </a:extLst>
          </p:cNvPr>
          <p:cNvSpPr>
            <a:spLocks noGrp="1"/>
          </p:cNvSpPr>
          <p:nvPr>
            <p:ph type="body" sz="quarter" idx="15"/>
          </p:nvPr>
        </p:nvSpPr>
        <p:spPr>
          <a:xfrm>
            <a:off x="444020" y="1461495"/>
            <a:ext cx="11303960" cy="779900"/>
          </a:xfrm>
        </p:spPr>
        <p:txBody>
          <a:bodyPr>
            <a:noAutofit/>
          </a:bodyPr>
          <a:lstStyle/>
          <a:p>
            <a:pPr>
              <a:lnSpc>
                <a:spcPct val="110000"/>
              </a:lnSpc>
              <a:spcAft>
                <a:spcPts val="600"/>
              </a:spcAft>
            </a:pPr>
            <a:r>
              <a:rPr lang="en-NZ" sz="2000" b="1" dirty="0">
                <a:solidFill>
                  <a:schemeClr val="bg2">
                    <a:lumMod val="10000"/>
                  </a:schemeClr>
                </a:solidFill>
                <a:latin typeface="Verdana" panose="020B0604030504040204" pitchFamily="34" charset="0"/>
                <a:ea typeface="Verdana" panose="020B0604030504040204" pitchFamily="34" charset="0"/>
                <a:cs typeface="+mj-cs"/>
                <a:sym typeface="Wingdings"/>
              </a:rPr>
              <a:t>All DSS contracted providers must report critical incidents within 24 hours</a:t>
            </a:r>
          </a:p>
        </p:txBody>
      </p:sp>
      <p:sp>
        <p:nvSpPr>
          <p:cNvPr id="17" name="Content Placeholder 2">
            <a:extLst>
              <a:ext uri="{FF2B5EF4-FFF2-40B4-BE49-F238E27FC236}">
                <a16:creationId xmlns:a16="http://schemas.microsoft.com/office/drawing/2014/main" id="{41E091CF-FD3A-C805-70BB-F94EE2E6974C}"/>
              </a:ext>
            </a:extLst>
          </p:cNvPr>
          <p:cNvSpPr txBox="1">
            <a:spLocks/>
          </p:cNvSpPr>
          <p:nvPr/>
        </p:nvSpPr>
        <p:spPr>
          <a:xfrm>
            <a:off x="444020" y="2241395"/>
            <a:ext cx="11303960" cy="4114055"/>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Critical incident: an event where there is severe or major harm to the person.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DSS, as part of our stewardship and commissioning functions, checks that providers are delivering safe and quality supports, and are managing incidents well.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Approximately 75% of reported critical incidents come from community residential services.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We want to encourage a strong reporting culture to inform ongoing service improvement.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For more information see </a:t>
            </a:r>
            <a:r>
              <a:rPr kumimoji="0" lang="en-NZ" sz="2000" b="0" i="0" u="sng"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hlinkClick r:id="rId4"/>
              </a:rPr>
              <a:t>Reporting of critical incidents and deaths | Disability Support Services</a:t>
            </a:r>
            <a:r>
              <a:rPr kumimoji="0" lang="en-NZ" sz="20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a:t>
            </a:r>
          </a:p>
        </p:txBody>
      </p:sp>
      <p:sp>
        <p:nvSpPr>
          <p:cNvPr id="2" name="TextBox 1">
            <a:extLst>
              <a:ext uri="{FF2B5EF4-FFF2-40B4-BE49-F238E27FC236}">
                <a16:creationId xmlns:a16="http://schemas.microsoft.com/office/drawing/2014/main" id="{A6BE3717-12FD-52F0-1F23-B75CA8AD695C}"/>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39677894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7C210-38DD-4EB0-D53F-34DCBA8128B7}"/>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3CB973DD-529F-ECF7-16D0-61FF6687140A}"/>
              </a:ext>
            </a:extLst>
          </p:cNvPr>
          <p:cNvPicPr>
            <a:picLocks noChangeAspect="1"/>
          </p:cNvPicPr>
          <p:nvPr/>
        </p:nvPicPr>
        <p:blipFill>
          <a:blip r:embed="rId2" cstate="print">
            <a:extLst>
              <a:ext uri="{28A0092B-C50C-407E-A947-70E740481C1C}">
                <a14:useLocalDpi xmlns:a14="http://schemas.microsoft.com/office/drawing/2010/main" val="0"/>
              </a:ext>
            </a:extLst>
          </a:blip>
          <a:srcRect t="83210" b="168"/>
          <a:stretch/>
        </p:blipFill>
        <p:spPr>
          <a:xfrm rot="10800000" flipH="1">
            <a:off x="0" y="0"/>
            <a:ext cx="12192000" cy="1139251"/>
          </a:xfrm>
          <a:prstGeom prst="rect">
            <a:avLst/>
          </a:prstGeom>
        </p:spPr>
      </p:pic>
      <p:sp>
        <p:nvSpPr>
          <p:cNvPr id="7" name="TextBox 6">
            <a:extLst>
              <a:ext uri="{FF2B5EF4-FFF2-40B4-BE49-F238E27FC236}">
                <a16:creationId xmlns:a16="http://schemas.microsoft.com/office/drawing/2014/main" id="{B1A6EAC4-6529-738B-4BFF-2859C00B58D8}"/>
              </a:ext>
            </a:extLst>
          </p:cNvPr>
          <p:cNvSpPr txBox="1"/>
          <p:nvPr/>
        </p:nvSpPr>
        <p:spPr>
          <a:xfrm>
            <a:off x="1357964" y="149018"/>
            <a:ext cx="3291678" cy="486480"/>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2A602E"/>
                </a:solidFill>
                <a:latin typeface="Arial" panose="020B0604020202020204" pitchFamily="34" charset="0"/>
                <a:cs typeface="Arial" panose="020B0604020202020204" pitchFamily="34" charset="0"/>
              </a:rPr>
              <a:t>Current approach</a:t>
            </a:r>
            <a:endParaRPr lang="en-NZ" sz="1200" b="1" dirty="0">
              <a:solidFill>
                <a:srgbClr val="2A602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7C441BC-86F0-0EAF-8EE1-236A1F88CE98}"/>
              </a:ext>
            </a:extLst>
          </p:cNvPr>
          <p:cNvSpPr/>
          <p:nvPr/>
        </p:nvSpPr>
        <p:spPr>
          <a:xfrm rot="18900000">
            <a:off x="459441" y="284070"/>
            <a:ext cx="601035" cy="601033"/>
          </a:xfrm>
          <a:prstGeom prst="rect">
            <a:avLst/>
          </a:prstGeom>
          <a:solidFill>
            <a:srgbClr val="2A602E"/>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0755805F-04B8-4FE2-4145-6B6E81856658}"/>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4A4A0F-9EC6-B546-58A9-51DBF532FC98}"/>
              </a:ext>
            </a:extLst>
          </p:cNvPr>
          <p:cNvSpPr txBox="1"/>
          <p:nvPr/>
        </p:nvSpPr>
        <p:spPr>
          <a:xfrm>
            <a:off x="589212" y="395482"/>
            <a:ext cx="604237" cy="369332"/>
          </a:xfrm>
          <a:prstGeom prst="rect">
            <a:avLst/>
          </a:prstGeom>
          <a:noFill/>
        </p:spPr>
        <p:txBody>
          <a:bodyPr wrap="square">
            <a:spAutoFit/>
          </a:bodyPr>
          <a:lstStyle/>
          <a:p>
            <a:r>
              <a:rPr lang="en-NZ" sz="1800" b="1" dirty="0">
                <a:solidFill>
                  <a:schemeClr val="bg1"/>
                </a:solidFill>
                <a:latin typeface="Arial" panose="020B0604020202020204" pitchFamily="34" charset="0"/>
                <a:cs typeface="Arial" panose="020B0604020202020204" pitchFamily="34" charset="0"/>
              </a:rPr>
              <a:t>1.</a:t>
            </a:r>
            <a:endParaRPr lang="en-US" b="1" dirty="0">
              <a:solidFill>
                <a:schemeClr val="bg1"/>
              </a:solidFill>
            </a:endParaRPr>
          </a:p>
        </p:txBody>
      </p:sp>
      <p:pic>
        <p:nvPicPr>
          <p:cNvPr id="12" name="Picture 11">
            <a:extLst>
              <a:ext uri="{FF2B5EF4-FFF2-40B4-BE49-F238E27FC236}">
                <a16:creationId xmlns:a16="http://schemas.microsoft.com/office/drawing/2014/main" id="{C8E60B88-E7C7-1E1B-C8AF-25039F994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BAB381D-465A-0C16-C9E8-188EFAB09D2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FE7CB074-8203-8F4C-FB98-BC8FB9EC7B39}"/>
              </a:ext>
            </a:extLst>
          </p:cNvPr>
          <p:cNvSpPr>
            <a:spLocks noGrp="1"/>
          </p:cNvSpPr>
          <p:nvPr>
            <p:ph type="body" sz="quarter" idx="15"/>
          </p:nvPr>
        </p:nvSpPr>
        <p:spPr>
          <a:xfrm>
            <a:off x="444020" y="1242410"/>
            <a:ext cx="11303960" cy="607175"/>
          </a:xfrm>
        </p:spPr>
        <p:txBody>
          <a:bodyPr>
            <a:noAutofit/>
          </a:bodyPr>
          <a:lstStyle/>
          <a:p>
            <a:pPr>
              <a:lnSpc>
                <a:spcPct val="110000"/>
              </a:lnSpc>
              <a:spcAft>
                <a:spcPts val="600"/>
              </a:spcAft>
            </a:pPr>
            <a:r>
              <a:rPr lang="en-NZ" sz="2000" b="1" dirty="0">
                <a:solidFill>
                  <a:schemeClr val="bg2">
                    <a:lumMod val="10000"/>
                  </a:schemeClr>
                </a:solidFill>
                <a:latin typeface="Verdana" panose="020B0604030504040204" pitchFamily="34" charset="0"/>
                <a:ea typeface="Verdana" panose="020B0604030504040204" pitchFamily="34" charset="0"/>
                <a:cs typeface="+mj-cs"/>
                <a:sym typeface="Wingdings"/>
              </a:rPr>
              <a:t>In the last year DSS has received an average of 282 critical incident reports each month</a:t>
            </a:r>
          </a:p>
        </p:txBody>
      </p:sp>
      <p:sp>
        <p:nvSpPr>
          <p:cNvPr id="17" name="Content Placeholder 2">
            <a:extLst>
              <a:ext uri="{FF2B5EF4-FFF2-40B4-BE49-F238E27FC236}">
                <a16:creationId xmlns:a16="http://schemas.microsoft.com/office/drawing/2014/main" id="{41E091CF-FD3A-C805-70BB-F94EE2E6974C}"/>
              </a:ext>
            </a:extLst>
          </p:cNvPr>
          <p:cNvSpPr txBox="1">
            <a:spLocks/>
          </p:cNvSpPr>
          <p:nvPr/>
        </p:nvSpPr>
        <p:spPr>
          <a:xfrm>
            <a:off x="444020" y="1896439"/>
            <a:ext cx="11303960" cy="364100"/>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NZ"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Table 1: Reported critical incidents by category (Jan-Mar 2025</a:t>
            </a:r>
            <a:r>
              <a:rPr kumimoji="0" lang="en-NZ" sz="1800" b="0" i="0" u="none" strike="noStrike" kern="10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 quarter</a:t>
            </a:r>
            <a:r>
              <a:rPr kumimoji="0" lang="en-NZ"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a:t>
            </a:r>
          </a:p>
        </p:txBody>
      </p:sp>
      <p:sp>
        <p:nvSpPr>
          <p:cNvPr id="2" name="TextBox 1">
            <a:extLst>
              <a:ext uri="{FF2B5EF4-FFF2-40B4-BE49-F238E27FC236}">
                <a16:creationId xmlns:a16="http://schemas.microsoft.com/office/drawing/2014/main" id="{A6BE3717-12FD-52F0-1F23-B75CA8AD695C}"/>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4" name="Table 3">
            <a:extLst>
              <a:ext uri="{FF2B5EF4-FFF2-40B4-BE49-F238E27FC236}">
                <a16:creationId xmlns:a16="http://schemas.microsoft.com/office/drawing/2014/main" id="{3ECA796F-D8FB-7F93-DA4D-C56006C24E80}"/>
              </a:ext>
            </a:extLst>
          </p:cNvPr>
          <p:cNvGraphicFramePr>
            <a:graphicFrameLocks noGrp="1"/>
          </p:cNvGraphicFramePr>
          <p:nvPr>
            <p:extLst>
              <p:ext uri="{D42A27DB-BD31-4B8C-83A1-F6EECF244321}">
                <p14:modId xmlns:p14="http://schemas.microsoft.com/office/powerpoint/2010/main" val="2273832817"/>
              </p:ext>
            </p:extLst>
          </p:nvPr>
        </p:nvGraphicFramePr>
        <p:xfrm>
          <a:off x="444020" y="2260539"/>
          <a:ext cx="11026514" cy="3965536"/>
        </p:xfrm>
        <a:graphic>
          <a:graphicData uri="http://schemas.openxmlformats.org/drawingml/2006/table">
            <a:tbl>
              <a:tblPr firstRow="1" bandRow="1"/>
              <a:tblGrid>
                <a:gridCol w="6682761">
                  <a:extLst>
                    <a:ext uri="{9D8B030D-6E8A-4147-A177-3AD203B41FA5}">
                      <a16:colId xmlns:a16="http://schemas.microsoft.com/office/drawing/2014/main" val="2438492309"/>
                    </a:ext>
                  </a:extLst>
                </a:gridCol>
                <a:gridCol w="2027583">
                  <a:extLst>
                    <a:ext uri="{9D8B030D-6E8A-4147-A177-3AD203B41FA5}">
                      <a16:colId xmlns:a16="http://schemas.microsoft.com/office/drawing/2014/main" val="3633711293"/>
                    </a:ext>
                  </a:extLst>
                </a:gridCol>
                <a:gridCol w="2316170">
                  <a:extLst>
                    <a:ext uri="{9D8B030D-6E8A-4147-A177-3AD203B41FA5}">
                      <a16:colId xmlns:a16="http://schemas.microsoft.com/office/drawing/2014/main" val="3705228429"/>
                    </a:ext>
                  </a:extLst>
                </a:gridCol>
              </a:tblGrid>
              <a:tr h="445299">
                <a:tc>
                  <a:txBody>
                    <a:bodyPr/>
                    <a:lstStyle/>
                    <a:p>
                      <a:pPr>
                        <a:lnSpc>
                          <a:spcPct val="130000"/>
                        </a:lnSpc>
                        <a:spcBef>
                          <a:spcPts val="600"/>
                        </a:spcBef>
                        <a:spcAft>
                          <a:spcPts val="600"/>
                        </a:spcAft>
                      </a:pPr>
                      <a:r>
                        <a:rPr lang="en-NZ" sz="1800" b="1" kern="100" dirty="0">
                          <a:effectLst/>
                          <a:latin typeface="Roboto" panose="02000000000000000000" pitchFamily="2" charset="0"/>
                          <a:ea typeface="Calibri" panose="020F0502020204030204" pitchFamily="34" charset="0"/>
                          <a:cs typeface="Times New Roman" panose="02020603050405020304" pitchFamily="18" charset="0"/>
                        </a:rPr>
                        <a:t>Incident Category </a:t>
                      </a:r>
                      <a:r>
                        <a:rPr lang="en-NZ" sz="1800" b="0" i="1" kern="100" dirty="0">
                          <a:effectLst/>
                          <a:latin typeface="Roboto" panose="02000000000000000000" pitchFamily="2" charset="0"/>
                          <a:ea typeface="Calibri" panose="020F0502020204030204" pitchFamily="34" charset="0"/>
                          <a:cs typeface="Times New Roman" panose="02020603050405020304" pitchFamily="18" charset="0"/>
                        </a:rPr>
                        <a:t>(current categories)</a:t>
                      </a:r>
                      <a:endParaRPr lang="en-NZ" sz="1800" b="0" i="1"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30000"/>
                        </a:lnSpc>
                        <a:spcBef>
                          <a:spcPts val="600"/>
                        </a:spcBef>
                        <a:spcAft>
                          <a:spcPts val="600"/>
                        </a:spcAft>
                      </a:pPr>
                      <a:r>
                        <a:rPr lang="en-NZ" sz="1800" b="1" kern="100">
                          <a:effectLst/>
                          <a:latin typeface="Roboto" panose="02000000000000000000" pitchFamily="2" charset="0"/>
                          <a:ea typeface="Calibri" panose="020F0502020204030204" pitchFamily="34" charset="0"/>
                          <a:cs typeface="Times New Roman" panose="02020603050405020304" pitchFamily="18" charset="0"/>
                        </a:rPr>
                        <a:t>Number reported</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30000"/>
                        </a:lnSpc>
                        <a:spcBef>
                          <a:spcPts val="600"/>
                        </a:spcBef>
                        <a:spcAft>
                          <a:spcPts val="600"/>
                        </a:spcAft>
                      </a:pPr>
                      <a:r>
                        <a:rPr lang="en-NZ" sz="1800" b="1" kern="100">
                          <a:effectLst/>
                          <a:latin typeface="Roboto" panose="02000000000000000000" pitchFamily="2" charset="0"/>
                          <a:ea typeface="Calibri" panose="020F0502020204030204" pitchFamily="34" charset="0"/>
                          <a:cs typeface="Times New Roman" panose="02020603050405020304" pitchFamily="18" charset="0"/>
                        </a:rPr>
                        <a:t>Percentage of total</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2462100"/>
                  </a:ext>
                </a:extLst>
              </a:tr>
              <a:tr h="445299">
                <a:tc>
                  <a:txBody>
                    <a:bodyPr/>
                    <a:lstStyle/>
                    <a:p>
                      <a:pPr>
                        <a:lnSpc>
                          <a:spcPct val="130000"/>
                        </a:lnSpc>
                        <a:spcBef>
                          <a:spcPts val="600"/>
                        </a:spcBef>
                        <a:spcAft>
                          <a:spcPts val="600"/>
                        </a:spcAft>
                      </a:pPr>
                      <a:r>
                        <a:rPr lang="en-NZ" sz="18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Hospitalisation of a disabled person</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186</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23%</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306971"/>
                  </a:ext>
                </a:extLst>
              </a:tr>
              <a:tr h="403144">
                <a:tc>
                  <a:txBody>
                    <a:bodyPr/>
                    <a:lstStyle/>
                    <a:p>
                      <a:pPr>
                        <a:lnSpc>
                          <a:spcPct val="130000"/>
                        </a:lnSpc>
                        <a:spcBef>
                          <a:spcPts val="600"/>
                        </a:spcBef>
                        <a:spcAft>
                          <a:spcPts val="600"/>
                        </a:spcAft>
                      </a:pPr>
                      <a:r>
                        <a:rPr lang="en-NZ" sz="18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Abuse or assault by a disabled person to a non-disabled person</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dirty="0">
                          <a:effectLst/>
                          <a:latin typeface="Roboto" panose="02000000000000000000" pitchFamily="2" charset="0"/>
                          <a:ea typeface="Calibri" panose="020F0502020204030204" pitchFamily="34" charset="0"/>
                          <a:cs typeface="Times New Roman" panose="02020603050405020304" pitchFamily="18" charset="0"/>
                        </a:rPr>
                        <a:t>159</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dirty="0">
                          <a:effectLst/>
                          <a:latin typeface="Roboto" panose="02000000000000000000" pitchFamily="2" charset="0"/>
                          <a:ea typeface="Calibri" panose="020F0502020204030204" pitchFamily="34" charset="0"/>
                          <a:cs typeface="Times New Roman" panose="02020603050405020304" pitchFamily="18" charset="0"/>
                        </a:rPr>
                        <a:t>20%</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1008111"/>
                  </a:ext>
                </a:extLst>
              </a:tr>
              <a:tr h="445299">
                <a:tc>
                  <a:txBody>
                    <a:bodyPr/>
                    <a:lstStyle/>
                    <a:p>
                      <a:pPr>
                        <a:lnSpc>
                          <a:spcPct val="130000"/>
                        </a:lnSpc>
                        <a:spcBef>
                          <a:spcPts val="600"/>
                        </a:spcBef>
                        <a:spcAft>
                          <a:spcPts val="600"/>
                        </a:spcAft>
                      </a:pPr>
                      <a:r>
                        <a:rPr lang="en-NZ" sz="18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Police or emergency services involved</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141</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dirty="0">
                          <a:effectLst/>
                          <a:latin typeface="Roboto" panose="02000000000000000000" pitchFamily="2" charset="0"/>
                          <a:ea typeface="Calibri" panose="020F0502020204030204" pitchFamily="34" charset="0"/>
                          <a:cs typeface="Times New Roman" panose="02020603050405020304" pitchFamily="18" charset="0"/>
                        </a:rPr>
                        <a:t>18%</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444302"/>
                  </a:ext>
                </a:extLst>
              </a:tr>
              <a:tr h="445299">
                <a:tc>
                  <a:txBody>
                    <a:bodyPr/>
                    <a:lstStyle/>
                    <a:p>
                      <a:pPr>
                        <a:lnSpc>
                          <a:spcPct val="130000"/>
                        </a:lnSpc>
                        <a:spcBef>
                          <a:spcPts val="600"/>
                        </a:spcBef>
                        <a:spcAft>
                          <a:spcPts val="600"/>
                        </a:spcAft>
                      </a:pPr>
                      <a:r>
                        <a:rPr lang="en-NZ" sz="18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Abuse or assault of a disabled person </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138</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17%</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100523"/>
                  </a:ext>
                </a:extLst>
              </a:tr>
              <a:tr h="445299">
                <a:tc>
                  <a:txBody>
                    <a:bodyPr/>
                    <a:lstStyle/>
                    <a:p>
                      <a:pPr>
                        <a:lnSpc>
                          <a:spcPct val="130000"/>
                        </a:lnSpc>
                        <a:spcBef>
                          <a:spcPts val="600"/>
                        </a:spcBef>
                        <a:spcAft>
                          <a:spcPts val="600"/>
                        </a:spcAft>
                      </a:pPr>
                      <a:r>
                        <a:rPr lang="en-NZ" sz="1800" kern="10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Restraint or seclusion</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90</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dirty="0">
                          <a:effectLst/>
                          <a:latin typeface="Roboto" panose="02000000000000000000" pitchFamily="2" charset="0"/>
                          <a:ea typeface="Calibri" panose="020F0502020204030204" pitchFamily="34" charset="0"/>
                          <a:cs typeface="Times New Roman" panose="02020603050405020304" pitchFamily="18" charset="0"/>
                        </a:rPr>
                        <a:t>11%</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591546"/>
                  </a:ext>
                </a:extLst>
              </a:tr>
              <a:tr h="445299">
                <a:tc>
                  <a:txBody>
                    <a:bodyPr/>
                    <a:lstStyle/>
                    <a:p>
                      <a:pPr>
                        <a:lnSpc>
                          <a:spcPct val="130000"/>
                        </a:lnSpc>
                        <a:spcBef>
                          <a:spcPts val="600"/>
                        </a:spcBef>
                        <a:spcAft>
                          <a:spcPts val="600"/>
                        </a:spcAft>
                      </a:pPr>
                      <a:r>
                        <a:rPr lang="en-NZ" sz="1800" kern="10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Serious injury of a disabled person</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27</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3%</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256381"/>
                  </a:ext>
                </a:extLst>
              </a:tr>
              <a:tr h="445299">
                <a:tc>
                  <a:txBody>
                    <a:bodyPr/>
                    <a:lstStyle/>
                    <a:p>
                      <a:pPr>
                        <a:lnSpc>
                          <a:spcPct val="130000"/>
                        </a:lnSpc>
                        <a:spcBef>
                          <a:spcPts val="600"/>
                        </a:spcBef>
                        <a:spcAft>
                          <a:spcPts val="600"/>
                        </a:spcAft>
                      </a:pPr>
                      <a:r>
                        <a:rPr lang="en-NZ" sz="1800" kern="10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Other</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63</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kern="100">
                          <a:effectLst/>
                          <a:latin typeface="Roboto" panose="02000000000000000000" pitchFamily="2" charset="0"/>
                          <a:ea typeface="Calibri" panose="020F0502020204030204" pitchFamily="34" charset="0"/>
                          <a:cs typeface="Times New Roman" panose="02020603050405020304" pitchFamily="18" charset="0"/>
                        </a:rPr>
                        <a:t>8%</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282337"/>
                  </a:ext>
                </a:extLst>
              </a:tr>
              <a:tr h="445299">
                <a:tc>
                  <a:txBody>
                    <a:bodyPr/>
                    <a:lstStyle/>
                    <a:p>
                      <a:pPr>
                        <a:lnSpc>
                          <a:spcPct val="130000"/>
                        </a:lnSpc>
                        <a:spcBef>
                          <a:spcPts val="600"/>
                        </a:spcBef>
                        <a:spcAft>
                          <a:spcPts val="600"/>
                        </a:spcAft>
                      </a:pPr>
                      <a:r>
                        <a:rPr lang="en-NZ" sz="1800" b="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Total</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b="1" kern="100">
                          <a:effectLst/>
                          <a:latin typeface="Roboto" panose="02000000000000000000" pitchFamily="2" charset="0"/>
                          <a:ea typeface="Calibri" panose="020F0502020204030204" pitchFamily="34" charset="0"/>
                          <a:cs typeface="Times New Roman" panose="02020603050405020304" pitchFamily="18" charset="0"/>
                        </a:rPr>
                        <a:t>795</a:t>
                      </a:r>
                      <a:endParaRPr lang="en-NZ" sz="1800" kern="10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Bef>
                          <a:spcPts val="600"/>
                        </a:spcBef>
                        <a:spcAft>
                          <a:spcPts val="600"/>
                        </a:spcAft>
                      </a:pPr>
                      <a:r>
                        <a:rPr lang="en-NZ" sz="1800" b="1" kern="100" dirty="0">
                          <a:effectLst/>
                          <a:latin typeface="Roboto" panose="02000000000000000000" pitchFamily="2" charset="0"/>
                          <a:ea typeface="Calibri" panose="020F0502020204030204" pitchFamily="34" charset="0"/>
                          <a:cs typeface="Times New Roman" panose="02020603050405020304" pitchFamily="18" charset="0"/>
                        </a:rPr>
                        <a:t>100%</a:t>
                      </a:r>
                      <a:endParaRPr lang="en-NZ" sz="18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83377" marR="8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590837"/>
                  </a:ext>
                </a:extLst>
              </a:tr>
            </a:tbl>
          </a:graphicData>
        </a:graphic>
      </p:graphicFrame>
    </p:spTree>
    <p:extLst>
      <p:ext uri="{BB962C8B-B14F-4D97-AF65-F5344CB8AC3E}">
        <p14:creationId xmlns:p14="http://schemas.microsoft.com/office/powerpoint/2010/main" val="10943088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98845"/>
            <a:ext cx="11568122" cy="942550"/>
          </a:xfrm>
        </p:spPr>
        <p:txBody>
          <a:bodyPr>
            <a:noAutofit/>
          </a:bodyPr>
          <a:lstStyle/>
          <a:p>
            <a:pPr>
              <a:lnSpc>
                <a:spcPct val="110000"/>
              </a:lnSpc>
            </a:pPr>
            <a:r>
              <a:rPr lang="en-NZ" sz="2400" b="1" dirty="0">
                <a:solidFill>
                  <a:schemeClr val="bg2">
                    <a:lumMod val="10000"/>
                  </a:schemeClr>
                </a:solidFill>
                <a:latin typeface="Verdana" panose="020B0604030504040204" pitchFamily="34" charset="0"/>
                <a:ea typeface="Verdana" panose="020B0604030504040204" pitchFamily="34" charset="0"/>
                <a:cs typeface="+mj-cs"/>
              </a:rPr>
              <a:t>DSS is updating the DSS critical incident categories and severity threshold to align with Te </a:t>
            </a:r>
            <a:r>
              <a:rPr lang="en-NZ" sz="2400" b="1" dirty="0" err="1">
                <a:solidFill>
                  <a:schemeClr val="bg2">
                    <a:lumMod val="10000"/>
                  </a:schemeClr>
                </a:solidFill>
                <a:latin typeface="Verdana" panose="020B0604030504040204" pitchFamily="34" charset="0"/>
                <a:ea typeface="Verdana" panose="020B0604030504040204" pitchFamily="34" charset="0"/>
                <a:cs typeface="+mj-cs"/>
              </a:rPr>
              <a:t>Tāhū</a:t>
            </a:r>
            <a:r>
              <a:rPr lang="en-NZ" sz="2400" b="1" dirty="0">
                <a:solidFill>
                  <a:schemeClr val="bg2">
                    <a:lumMod val="10000"/>
                  </a:schemeClr>
                </a:solidFill>
                <a:latin typeface="Verdana" panose="020B0604030504040204" pitchFamily="34" charset="0"/>
                <a:ea typeface="Verdana" panose="020B0604030504040204" pitchFamily="34" charset="0"/>
                <a:cs typeface="+mj-cs"/>
              </a:rPr>
              <a:t> Hauora</a:t>
            </a:r>
            <a:endParaRPr lang="en-NZ" sz="2400" b="1" dirty="0">
              <a:solidFill>
                <a:schemeClr val="bg2">
                  <a:lumMod val="10000"/>
                </a:schemeClr>
              </a:solidFill>
              <a:latin typeface="Verdana" panose="020B0604030504040204" pitchFamily="34" charset="0"/>
              <a:ea typeface="Verdana" panose="020B0604030504040204" pitchFamily="34" charset="0"/>
              <a:cs typeface="+mj-cs"/>
              <a:sym typeface="Wingdings"/>
            </a:endParaRPr>
          </a:p>
        </p:txBody>
      </p:sp>
      <p:sp>
        <p:nvSpPr>
          <p:cNvPr id="17" name="Content Placeholder 2">
            <a:extLst>
              <a:ext uri="{FF2B5EF4-FFF2-40B4-BE49-F238E27FC236}">
                <a16:creationId xmlns:a16="http://schemas.microsoft.com/office/drawing/2014/main" id="{BC90BD9F-DF83-1993-80DF-F9ACB84CD644}"/>
              </a:ext>
            </a:extLst>
          </p:cNvPr>
          <p:cNvSpPr txBox="1">
            <a:spLocks/>
          </p:cNvSpPr>
          <p:nvPr/>
        </p:nvSpPr>
        <p:spPr>
          <a:xfrm>
            <a:off x="298543" y="2107579"/>
            <a:ext cx="11409753" cy="4114821"/>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DSS providers who are contractually or legally required to comply with Ngā </a:t>
            </a:r>
            <a:r>
              <a:rPr kumimoji="0" lang="en-NZ"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Paerewa</a:t>
            </a: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are also required to report harm events to Te </a:t>
            </a:r>
            <a:r>
              <a:rPr kumimoji="0" lang="en-NZ"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Tāhū</a:t>
            </a: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Hauora Health Quality and Safety Commission (Te </a:t>
            </a:r>
            <a:r>
              <a:rPr kumimoji="0" lang="en-NZ"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Tāhū</a:t>
            </a: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Hauora).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We are working with Te </a:t>
            </a:r>
            <a:r>
              <a:rPr kumimoji="0" lang="en-NZ"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Tāhū</a:t>
            </a: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Hauora and providers to align the reporting processes.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This project will:</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improve targeting of the most high-risk incidents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align the process for providers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support learning and improvement </a:t>
            </a:r>
            <a:r>
              <a:rPr lang="en-NZ" sz="2000" dirty="0">
                <a:solidFill>
                  <a:prstClr val="black"/>
                </a:solidFill>
                <a:latin typeface="Verdana" panose="020B0604030504040204" pitchFamily="34" charset="0"/>
                <a:ea typeface="Verdana" panose="020B0604030504040204" pitchFamily="34" charset="0"/>
              </a:rPr>
              <a:t>for</a:t>
            </a:r>
            <a:r>
              <a:rPr kumimoji="0" lang="en-NZ"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disability support services.  </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6863274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2"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762221" y="1298845"/>
            <a:ext cx="11140863" cy="548426"/>
          </a:xfrm>
        </p:spPr>
        <p:txBody>
          <a:bodyPr>
            <a:noAutofit/>
          </a:bodyPr>
          <a:lstStyle/>
          <a:p>
            <a:pPr>
              <a:lnSpc>
                <a:spcPct val="110000"/>
              </a:lnSpc>
            </a:pPr>
            <a:r>
              <a:rPr lang="en-NZ" sz="2400" b="1" dirty="0">
                <a:solidFill>
                  <a:schemeClr val="bg2">
                    <a:lumMod val="10000"/>
                  </a:schemeClr>
                </a:solidFill>
                <a:latin typeface="Verdana" panose="020B0604030504040204" pitchFamily="34" charset="0"/>
                <a:ea typeface="Verdana" panose="020B0604030504040204" pitchFamily="34" charset="0"/>
                <a:cs typeface="+mj-cs"/>
              </a:rPr>
              <a:t>DSS is proposing four changes to ‘go live’ from 1 July 2025 </a:t>
            </a:r>
            <a:endParaRPr lang="en-NZ" sz="2400" b="1" dirty="0">
              <a:solidFill>
                <a:schemeClr val="bg2">
                  <a:lumMod val="10000"/>
                </a:schemeClr>
              </a:solidFill>
              <a:latin typeface="Verdana" panose="020B0604030504040204" pitchFamily="34" charset="0"/>
              <a:ea typeface="Verdana" panose="020B0604030504040204" pitchFamily="34" charset="0"/>
              <a:cs typeface="+mj-cs"/>
              <a:sym typeface="Wingdings"/>
            </a:endParaRPr>
          </a:p>
        </p:txBody>
      </p:sp>
      <p:sp>
        <p:nvSpPr>
          <p:cNvPr id="17" name="Content Placeholder 2">
            <a:extLst>
              <a:ext uri="{FF2B5EF4-FFF2-40B4-BE49-F238E27FC236}">
                <a16:creationId xmlns:a16="http://schemas.microsoft.com/office/drawing/2014/main" id="{BC90BD9F-DF83-1993-80DF-F9ACB84CD644}"/>
              </a:ext>
            </a:extLst>
          </p:cNvPr>
          <p:cNvSpPr txBox="1">
            <a:spLocks/>
          </p:cNvSpPr>
          <p:nvPr/>
        </p:nvSpPr>
        <p:spPr>
          <a:xfrm>
            <a:off x="865797" y="1927210"/>
            <a:ext cx="9600831" cy="3631946"/>
          </a:xfrm>
          <a:prstGeom prst="rect">
            <a:avLst/>
          </a:prstGeo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AutoNum type="arabicPeriod"/>
              <a:tabLst/>
              <a:defRPr/>
            </a:pPr>
            <a:r>
              <a:rPr lang="en-NZ" sz="2400" dirty="0">
                <a:solidFill>
                  <a:prstClr val="black"/>
                </a:solidFill>
                <a:latin typeface="Verdana" panose="020B0604030504040204" pitchFamily="34" charset="0"/>
                <a:ea typeface="Verdana" panose="020B0604030504040204" pitchFamily="34" charset="0"/>
              </a:rPr>
              <a:t>To raise the threshold of what we classify as ‘critical’ so it aligns with Te </a:t>
            </a:r>
            <a:r>
              <a:rPr lang="en-NZ" sz="2400" dirty="0" err="1">
                <a:solidFill>
                  <a:prstClr val="black"/>
                </a:solidFill>
                <a:latin typeface="Verdana" panose="020B0604030504040204" pitchFamily="34" charset="0"/>
                <a:ea typeface="Verdana" panose="020B0604030504040204" pitchFamily="34" charset="0"/>
              </a:rPr>
              <a:t>Tāhū</a:t>
            </a:r>
            <a:r>
              <a:rPr lang="en-NZ" sz="2400" dirty="0">
                <a:solidFill>
                  <a:prstClr val="black"/>
                </a:solidFill>
                <a:latin typeface="Verdana" panose="020B0604030504040204" pitchFamily="34" charset="0"/>
                <a:ea typeface="Verdana" panose="020B0604030504040204" pitchFamily="34" charset="0"/>
              </a:rPr>
              <a:t> Hauora severity assessment codes (SAC)</a:t>
            </a:r>
          </a:p>
          <a:p>
            <a:pPr marL="457200" marR="0" lvl="0" indent="-457200" algn="l" defTabSz="914400" rtl="0" eaLnBrk="1" fontAlgn="auto" latinLnBrk="0" hangingPunct="1">
              <a:lnSpc>
                <a:spcPct val="100000"/>
              </a:lnSpc>
              <a:spcBef>
                <a:spcPts val="1000"/>
              </a:spcBef>
              <a:spcAft>
                <a:spcPts val="0"/>
              </a:spcAft>
              <a:buClrTx/>
              <a:buSzTx/>
              <a:buAutoNum type="arabicPeriod"/>
              <a:tabLst/>
              <a:defRPr/>
            </a:pPr>
            <a:r>
              <a:rPr lang="en-NZ" sz="2400" dirty="0">
                <a:solidFill>
                  <a:prstClr val="black"/>
                </a:solidFill>
                <a:latin typeface="Verdana" panose="020B0604030504040204" pitchFamily="34" charset="0"/>
                <a:ea typeface="Verdana" panose="020B0604030504040204" pitchFamily="34" charset="0"/>
              </a:rPr>
              <a:t>To update the DSS critical incident categories </a:t>
            </a:r>
          </a:p>
          <a:p>
            <a:pPr marL="457200" marR="0" lvl="0" indent="-457200" algn="l" defTabSz="914400" rtl="0" eaLnBrk="1" fontAlgn="auto" latinLnBrk="0" hangingPunct="1">
              <a:lnSpc>
                <a:spcPct val="100000"/>
              </a:lnSpc>
              <a:spcBef>
                <a:spcPts val="1000"/>
              </a:spcBef>
              <a:spcAft>
                <a:spcPts val="0"/>
              </a:spcAft>
              <a:buClrTx/>
              <a:buSzTx/>
              <a:buAutoNum type="arabicPeriod"/>
              <a:tabLst/>
              <a:defRPr/>
            </a:pPr>
            <a:r>
              <a:rPr lang="en-NZ" sz="2400" dirty="0">
                <a:solidFill>
                  <a:prstClr val="black"/>
                </a:solidFill>
                <a:latin typeface="Verdana" panose="020B0604030504040204" pitchFamily="34" charset="0"/>
                <a:ea typeface="Verdana" panose="020B0604030504040204" pitchFamily="34" charset="0"/>
              </a:rPr>
              <a:t>To update the DSS critical incident reporting form</a:t>
            </a:r>
          </a:p>
          <a:p>
            <a:pPr marL="457200" marR="0" lvl="0" indent="-457200" algn="l" defTabSz="914400" rtl="0" eaLnBrk="1" fontAlgn="auto" latinLnBrk="0" hangingPunct="1">
              <a:lnSpc>
                <a:spcPct val="100000"/>
              </a:lnSpc>
              <a:spcBef>
                <a:spcPts val="1000"/>
              </a:spcBef>
              <a:spcAft>
                <a:spcPts val="0"/>
              </a:spcAft>
              <a:buClrTx/>
              <a:buSzTx/>
              <a:buAutoNum type="arabicPeriod"/>
              <a:tabLst/>
              <a:defRPr/>
            </a:pPr>
            <a:r>
              <a:rPr lang="en-NZ" sz="2400" dirty="0">
                <a:solidFill>
                  <a:prstClr val="black"/>
                </a:solidFill>
                <a:latin typeface="Verdana" panose="020B0604030504040204" pitchFamily="34" charset="0"/>
                <a:ea typeface="Verdana" panose="020B0604030504040204" pitchFamily="34" charset="0"/>
              </a:rPr>
              <a:t>To support DSS contracted providers to report SAC 1 and SAC 2 harm events to Te </a:t>
            </a:r>
            <a:r>
              <a:rPr lang="en-NZ" sz="2400" dirty="0" err="1">
                <a:solidFill>
                  <a:prstClr val="black"/>
                </a:solidFill>
                <a:latin typeface="Verdana" panose="020B0604030504040204" pitchFamily="34" charset="0"/>
                <a:ea typeface="Verdana" panose="020B0604030504040204" pitchFamily="34" charset="0"/>
              </a:rPr>
              <a:t>Tāhū</a:t>
            </a:r>
            <a:r>
              <a:rPr lang="en-NZ" sz="2400" dirty="0">
                <a:solidFill>
                  <a:prstClr val="black"/>
                </a:solidFill>
                <a:latin typeface="Verdana" panose="020B0604030504040204" pitchFamily="34" charset="0"/>
                <a:ea typeface="Verdana" panose="020B0604030504040204" pitchFamily="34" charset="0"/>
              </a:rPr>
              <a:t> Hauora. </a:t>
            </a:r>
            <a:endParaRPr lang="en-NZ" sz="2000" dirty="0">
              <a:solidFill>
                <a:prstClr val="black"/>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3366559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7"/>
            <a:ext cx="11568122" cy="491817"/>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Raising the threshold of what we classify as ‘critical’</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5" name="Diagram 4">
            <a:extLst>
              <a:ext uri="{FF2B5EF4-FFF2-40B4-BE49-F238E27FC236}">
                <a16:creationId xmlns:a16="http://schemas.microsoft.com/office/drawing/2014/main" id="{E2BE121B-9AA8-83A9-E305-9E43A5195263}"/>
              </a:ext>
            </a:extLst>
          </p:cNvPr>
          <p:cNvGraphicFramePr/>
          <p:nvPr>
            <p:extLst>
              <p:ext uri="{D42A27DB-BD31-4B8C-83A1-F6EECF244321}">
                <p14:modId xmlns:p14="http://schemas.microsoft.com/office/powerpoint/2010/main" val="561473769"/>
              </p:ext>
            </p:extLst>
          </p:nvPr>
        </p:nvGraphicFramePr>
        <p:xfrm>
          <a:off x="2783306" y="1706514"/>
          <a:ext cx="7851037" cy="4406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a:extLst>
              <a:ext uri="{FF2B5EF4-FFF2-40B4-BE49-F238E27FC236}">
                <a16:creationId xmlns:a16="http://schemas.microsoft.com/office/drawing/2014/main" id="{CB26DBBF-6B08-47CE-D2B1-BF9549E216AC}"/>
              </a:ext>
            </a:extLst>
          </p:cNvPr>
          <p:cNvSpPr/>
          <p:nvPr/>
        </p:nvSpPr>
        <p:spPr>
          <a:xfrm>
            <a:off x="6697580" y="3836624"/>
            <a:ext cx="1852862" cy="552480"/>
          </a:xfrm>
          <a:prstGeom prst="ellipse">
            <a:avLst/>
          </a:prstGeom>
          <a:solidFill>
            <a:srgbClr val="F79646"/>
          </a:solidFill>
          <a:ln w="25400" cap="flat" cmpd="sng" algn="ctr">
            <a:solidFill>
              <a:srgbClr val="4F81BD">
                <a:shade val="1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600"/>
              </a:spcAft>
              <a:buClrTx/>
              <a:buSzTx/>
              <a:buFontTx/>
              <a:buNone/>
              <a:tabLst/>
              <a:defRPr/>
            </a:pPr>
            <a:r>
              <a:rPr kumimoji="0" lang="en-NZ" sz="1600" b="0" i="0" u="none" strike="noStrike" kern="1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SAC 1 or 2</a:t>
            </a:r>
            <a:endParaRPr kumimoji="0" lang="en-NZ" sz="1600" b="0" i="0" u="none" strike="noStrike" kern="100" cap="none" spc="0" normalizeH="0" baseline="0" noProof="0" dirty="0">
              <a:ln>
                <a:noFill/>
              </a:ln>
              <a:solidFill>
                <a:sysClr val="window" lastClr="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479194E3-A02E-75E2-AE67-FBE2103CC140}"/>
              </a:ext>
            </a:extLst>
          </p:cNvPr>
          <p:cNvSpPr/>
          <p:nvPr/>
        </p:nvSpPr>
        <p:spPr>
          <a:xfrm>
            <a:off x="7649522" y="5387188"/>
            <a:ext cx="1846013" cy="554081"/>
          </a:xfrm>
          <a:prstGeom prst="ellipse">
            <a:avLst/>
          </a:prstGeom>
          <a:solidFill>
            <a:srgbClr val="9BBB59"/>
          </a:solidFill>
          <a:ln w="25400" cap="flat" cmpd="sng" algn="ctr">
            <a:solidFill>
              <a:srgbClr val="4F81BD">
                <a:shade val="1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600"/>
              </a:spcAft>
              <a:buClrTx/>
              <a:buSzTx/>
              <a:buFontTx/>
              <a:buNone/>
              <a:tabLst/>
              <a:defRPr/>
            </a:pPr>
            <a:r>
              <a:rPr kumimoji="0" lang="en-NZ" sz="1600" b="0" i="0" u="none" strike="noStrike" kern="1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SAC 3 or 4</a:t>
            </a:r>
            <a:endParaRPr kumimoji="0" lang="en-NZ" sz="1600" b="0" i="0" u="none" strike="noStrike" kern="100" cap="none" spc="0" normalizeH="0" baseline="0" noProof="0">
              <a:ln>
                <a:noFill/>
              </a:ln>
              <a:solidFill>
                <a:sysClr val="window" lastClr="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B6A37DC-E23F-DCED-27B6-D412681C9FBD}"/>
              </a:ext>
            </a:extLst>
          </p:cNvPr>
          <p:cNvCxnSpPr>
            <a:cxnSpLocks/>
          </p:cNvCxnSpPr>
          <p:nvPr/>
        </p:nvCxnSpPr>
        <p:spPr>
          <a:xfrm>
            <a:off x="1124292" y="4528139"/>
            <a:ext cx="9379276" cy="0"/>
          </a:xfrm>
          <a:prstGeom prst="line">
            <a:avLst/>
          </a:prstGeom>
          <a:noFill/>
          <a:ln w="38100" cap="flat" cmpd="sng" algn="ctr">
            <a:solidFill>
              <a:sysClr val="windowText" lastClr="000000">
                <a:shade val="95000"/>
                <a:satMod val="105000"/>
              </a:sysClr>
            </a:solidFill>
            <a:prstDash val="solid"/>
          </a:ln>
          <a:effectLst/>
        </p:spPr>
      </p:cxnSp>
      <p:sp>
        <p:nvSpPr>
          <p:cNvPr id="16" name="Text Box 2">
            <a:extLst>
              <a:ext uri="{FF2B5EF4-FFF2-40B4-BE49-F238E27FC236}">
                <a16:creationId xmlns:a16="http://schemas.microsoft.com/office/drawing/2014/main" id="{824CB60B-1565-82E9-C65E-85D9084E8AD0}"/>
              </a:ext>
            </a:extLst>
          </p:cNvPr>
          <p:cNvSpPr txBox="1">
            <a:spLocks noChangeArrowheads="1"/>
          </p:cNvSpPr>
          <p:nvPr/>
        </p:nvSpPr>
        <p:spPr bwMode="auto">
          <a:xfrm>
            <a:off x="1245634" y="3574930"/>
            <a:ext cx="2090121" cy="72186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20000"/>
              </a:lnSpc>
              <a:spcAft>
                <a:spcPts val="600"/>
              </a:spcAft>
            </a:pPr>
            <a:r>
              <a:rPr lang="en-NZ" b="1" kern="100" dirty="0">
                <a:effectLst/>
                <a:latin typeface="Verdana" panose="020B0604030504040204" pitchFamily="34" charset="0"/>
                <a:ea typeface="Calibri" panose="020F0502020204030204" pitchFamily="34" charset="0"/>
                <a:cs typeface="Arial" panose="020B0604020202020204" pitchFamily="34" charset="0"/>
              </a:rPr>
              <a:t>DSS Critical incidents</a:t>
            </a:r>
            <a:endParaRPr lang="en-NZ" kern="1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A4A88D16-C8CB-DB81-A71E-3AD30C372663}"/>
              </a:ext>
            </a:extLst>
          </p:cNvPr>
          <p:cNvSpPr txBox="1">
            <a:spLocks noChangeArrowheads="1"/>
          </p:cNvSpPr>
          <p:nvPr/>
        </p:nvSpPr>
        <p:spPr bwMode="auto">
          <a:xfrm>
            <a:off x="1193449" y="4825248"/>
            <a:ext cx="1417404" cy="105426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20000"/>
              </a:lnSpc>
              <a:spcAft>
                <a:spcPts val="600"/>
              </a:spcAft>
            </a:pPr>
            <a:r>
              <a:rPr lang="en-NZ" b="1" kern="100" dirty="0">
                <a:effectLst/>
                <a:latin typeface="Verdana" panose="020B0604030504040204" pitchFamily="34" charset="0"/>
                <a:ea typeface="Calibri" panose="020F0502020204030204" pitchFamily="34" charset="0"/>
                <a:cs typeface="Arial" panose="020B0604020202020204" pitchFamily="34" charset="0"/>
              </a:rPr>
              <a:t>Non-critical incidents</a:t>
            </a:r>
            <a:endParaRPr lang="en-NZ" kern="1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23" name="Text Box 2">
            <a:extLst>
              <a:ext uri="{FF2B5EF4-FFF2-40B4-BE49-F238E27FC236}">
                <a16:creationId xmlns:a16="http://schemas.microsoft.com/office/drawing/2014/main" id="{86E18C7F-308A-8333-275F-D55CBB98F04D}"/>
              </a:ext>
            </a:extLst>
          </p:cNvPr>
          <p:cNvSpPr txBox="1">
            <a:spLocks noChangeArrowheads="1"/>
          </p:cNvSpPr>
          <p:nvPr/>
        </p:nvSpPr>
        <p:spPr bwMode="auto">
          <a:xfrm>
            <a:off x="5666213" y="2301685"/>
            <a:ext cx="2090121" cy="11312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20000"/>
              </a:lnSpc>
              <a:spcAft>
                <a:spcPts val="600"/>
              </a:spcAft>
            </a:pPr>
            <a:r>
              <a:rPr lang="en-NZ" kern="100" dirty="0">
                <a:effectLst/>
                <a:latin typeface="Verdana" panose="020B0604030504040204" pitchFamily="34" charset="0"/>
                <a:ea typeface="Calibri" panose="020F0502020204030204" pitchFamily="34" charset="0"/>
                <a:cs typeface="Arial" panose="020B0604020202020204" pitchFamily="34" charset="0"/>
              </a:rPr>
              <a:t>Severe, </a:t>
            </a:r>
          </a:p>
          <a:p>
            <a:pPr algn="ctr">
              <a:lnSpc>
                <a:spcPct val="120000"/>
              </a:lnSpc>
              <a:spcAft>
                <a:spcPts val="600"/>
              </a:spcAft>
            </a:pPr>
            <a:r>
              <a:rPr lang="en-NZ" kern="100" dirty="0">
                <a:effectLst/>
                <a:latin typeface="Verdana" panose="020B0604030504040204" pitchFamily="34" charset="0"/>
                <a:ea typeface="Calibri" panose="020F0502020204030204" pitchFamily="34" charset="0"/>
                <a:cs typeface="Arial" panose="020B0604020202020204" pitchFamily="34" charset="0"/>
              </a:rPr>
              <a:t>life-threatening or major harm</a:t>
            </a:r>
          </a:p>
        </p:txBody>
      </p:sp>
      <p:sp>
        <p:nvSpPr>
          <p:cNvPr id="25" name="Text Box 2">
            <a:extLst>
              <a:ext uri="{FF2B5EF4-FFF2-40B4-BE49-F238E27FC236}">
                <a16:creationId xmlns:a16="http://schemas.microsoft.com/office/drawing/2014/main" id="{6593A76C-6182-5915-B4D7-2173633D777A}"/>
              </a:ext>
            </a:extLst>
          </p:cNvPr>
          <p:cNvSpPr txBox="1">
            <a:spLocks noChangeArrowheads="1"/>
          </p:cNvSpPr>
          <p:nvPr/>
        </p:nvSpPr>
        <p:spPr bwMode="auto">
          <a:xfrm>
            <a:off x="5666213" y="4723225"/>
            <a:ext cx="2090121" cy="721864"/>
          </a:xfrm>
          <a:prstGeom prst="rect">
            <a:avLst/>
          </a:prstGeom>
          <a:noFill/>
          <a:ln w="9525">
            <a:noFill/>
            <a:miter lim="800000"/>
            <a:headEnd/>
            <a:tailEnd/>
          </a:ln>
        </p:spPr>
        <p:txBody>
          <a:bodyPr rot="0" vert="horz" wrap="square" lIns="91440" tIns="45720" rIns="91440" bIns="45720" anchor="t" anchorCtr="0">
            <a:spAutoFit/>
          </a:bodyPr>
          <a:lstStyle/>
          <a:p>
            <a:pPr algn="ctr">
              <a:lnSpc>
                <a:spcPct val="120000"/>
              </a:lnSpc>
              <a:spcAft>
                <a:spcPts val="600"/>
              </a:spcAft>
            </a:pPr>
            <a:r>
              <a:rPr lang="en-NZ" kern="100" dirty="0">
                <a:effectLst/>
                <a:latin typeface="Verdana" panose="020B0604030504040204" pitchFamily="34" charset="0"/>
                <a:ea typeface="Calibri" panose="020F0502020204030204" pitchFamily="34" charset="0"/>
                <a:cs typeface="Arial" panose="020B0604020202020204" pitchFamily="34" charset="0"/>
              </a:rPr>
              <a:t>Moderate or minor harm</a:t>
            </a:r>
          </a:p>
        </p:txBody>
      </p:sp>
    </p:spTree>
    <p:extLst>
      <p:ext uri="{BB962C8B-B14F-4D97-AF65-F5344CB8AC3E}">
        <p14:creationId xmlns:p14="http://schemas.microsoft.com/office/powerpoint/2010/main" val="3105140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2"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634110"/>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Criteria for DSS critical incidents and Severity Assessment Code (SAC)</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2" name="Table 1">
            <a:extLst>
              <a:ext uri="{FF2B5EF4-FFF2-40B4-BE49-F238E27FC236}">
                <a16:creationId xmlns:a16="http://schemas.microsoft.com/office/drawing/2014/main" id="{065548B2-7762-BD7B-17B5-FD44CCFA51DE}"/>
              </a:ext>
            </a:extLst>
          </p:cNvPr>
          <p:cNvGraphicFramePr>
            <a:graphicFrameLocks noGrp="1"/>
          </p:cNvGraphicFramePr>
          <p:nvPr>
            <p:extLst>
              <p:ext uri="{D42A27DB-BD31-4B8C-83A1-F6EECF244321}">
                <p14:modId xmlns:p14="http://schemas.microsoft.com/office/powerpoint/2010/main" val="2615199437"/>
              </p:ext>
            </p:extLst>
          </p:nvPr>
        </p:nvGraphicFramePr>
        <p:xfrm>
          <a:off x="334963" y="1784138"/>
          <a:ext cx="11522074" cy="4099892"/>
        </p:xfrm>
        <a:graphic>
          <a:graphicData uri="http://schemas.openxmlformats.org/drawingml/2006/table">
            <a:tbl>
              <a:tblPr firstRow="1" firstCol="1" bandRow="1"/>
              <a:tblGrid>
                <a:gridCol w="977002">
                  <a:extLst>
                    <a:ext uri="{9D8B030D-6E8A-4147-A177-3AD203B41FA5}">
                      <a16:colId xmlns:a16="http://schemas.microsoft.com/office/drawing/2014/main" val="3507597283"/>
                    </a:ext>
                  </a:extLst>
                </a:gridCol>
                <a:gridCol w="1227763">
                  <a:extLst>
                    <a:ext uri="{9D8B030D-6E8A-4147-A177-3AD203B41FA5}">
                      <a16:colId xmlns:a16="http://schemas.microsoft.com/office/drawing/2014/main" val="3719867403"/>
                    </a:ext>
                  </a:extLst>
                </a:gridCol>
                <a:gridCol w="4342335">
                  <a:extLst>
                    <a:ext uri="{9D8B030D-6E8A-4147-A177-3AD203B41FA5}">
                      <a16:colId xmlns:a16="http://schemas.microsoft.com/office/drawing/2014/main" val="1660540286"/>
                    </a:ext>
                  </a:extLst>
                </a:gridCol>
                <a:gridCol w="4974974">
                  <a:extLst>
                    <a:ext uri="{9D8B030D-6E8A-4147-A177-3AD203B41FA5}">
                      <a16:colId xmlns:a16="http://schemas.microsoft.com/office/drawing/2014/main" val="2341250753"/>
                    </a:ext>
                  </a:extLst>
                </a:gridCol>
              </a:tblGrid>
              <a:tr h="280128">
                <a:tc>
                  <a:txBody>
                    <a:bodyPr/>
                    <a:lstStyle/>
                    <a:p>
                      <a:pPr>
                        <a:lnSpc>
                          <a:spcPct val="120000"/>
                        </a:lnSpc>
                        <a:spcAft>
                          <a:spcPts val="600"/>
                        </a:spcAft>
                      </a:pPr>
                      <a:r>
                        <a:rPr lang="en-NZ" sz="1400" kern="10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Definition </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DSS Incident Severity criteria</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Te Tāhū Hauora SAC criteria</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183662"/>
                  </a:ext>
                </a:extLst>
              </a:tr>
              <a:tr h="3819764">
                <a:tc>
                  <a:txBody>
                    <a:bodyPr/>
                    <a:lstStyle/>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Critical incident</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400" i="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(DSS always report critical incidents)</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An event where there is severe, life-threatening or major harm to the person.</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20000"/>
                        </a:lnSpc>
                        <a:spcAft>
                          <a:spcPts val="6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Severe or life-threatening harm:</a:t>
                      </a: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Death or harm causing severe loss of function and/or requiring lifesaving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Includes, but is not limited to, incidents that meet the SAC 1 criteria. </a:t>
                      </a:r>
                    </a:p>
                    <a:p>
                      <a:pPr>
                        <a:lnSpc>
                          <a:spcPct val="120000"/>
                        </a:lnSpc>
                        <a:spcAft>
                          <a:spcPts val="6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Major harm:</a:t>
                      </a: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major loss of function, serious injury and/or requiring significant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Includes, but is not limited to, incidents that meet the SAC 2 criteria.</a:t>
                      </a:r>
                    </a:p>
                    <a:p>
                      <a:pPr>
                        <a:lnSpc>
                          <a:spcPct val="120000"/>
                        </a:lnSpc>
                        <a:spcAft>
                          <a:spcPts val="600"/>
                        </a:spcAft>
                      </a:pPr>
                      <a:endPar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SAC 1 Severe or life-threatening harm:</a:t>
                      </a: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Death or harm causing severe loss of function and/or requiring lifesaving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Where the harm event was the result of a departure from the planned provision of support, differs from the immediate expected outcome of care or was not related to the natural course of illness or treatment.</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SAC 2 Major harm:</a:t>
                      </a: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major loss of function, serious injury and/or requiring significant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Where the harm event was the result of a departure from the planned provision of support, differs from the immediate expected outcome of care or was not related to the natural course of illness or treatment.</a:t>
                      </a: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739173845"/>
                  </a:ext>
                </a:extLst>
              </a:tr>
            </a:tbl>
          </a:graphicData>
        </a:graphic>
      </p:graphicFrame>
    </p:spTree>
    <p:extLst>
      <p:ext uri="{BB962C8B-B14F-4D97-AF65-F5344CB8AC3E}">
        <p14:creationId xmlns:p14="http://schemas.microsoft.com/office/powerpoint/2010/main" val="34386907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2"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634110"/>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Criteria for DSS critical incidents and Severity Assessment Code (SAC)</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2" name="Table 1">
            <a:extLst>
              <a:ext uri="{FF2B5EF4-FFF2-40B4-BE49-F238E27FC236}">
                <a16:creationId xmlns:a16="http://schemas.microsoft.com/office/drawing/2014/main" id="{065548B2-7762-BD7B-17B5-FD44CCFA51DE}"/>
              </a:ext>
            </a:extLst>
          </p:cNvPr>
          <p:cNvGraphicFramePr>
            <a:graphicFrameLocks noGrp="1"/>
          </p:cNvGraphicFramePr>
          <p:nvPr>
            <p:extLst>
              <p:ext uri="{D42A27DB-BD31-4B8C-83A1-F6EECF244321}">
                <p14:modId xmlns:p14="http://schemas.microsoft.com/office/powerpoint/2010/main" val="1011609413"/>
              </p:ext>
            </p:extLst>
          </p:nvPr>
        </p:nvGraphicFramePr>
        <p:xfrm>
          <a:off x="334963" y="1784138"/>
          <a:ext cx="11522074" cy="4229030"/>
        </p:xfrm>
        <a:graphic>
          <a:graphicData uri="http://schemas.openxmlformats.org/drawingml/2006/table">
            <a:tbl>
              <a:tblPr firstRow="1" firstCol="1" bandRow="1"/>
              <a:tblGrid>
                <a:gridCol w="884397">
                  <a:extLst>
                    <a:ext uri="{9D8B030D-6E8A-4147-A177-3AD203B41FA5}">
                      <a16:colId xmlns:a16="http://schemas.microsoft.com/office/drawing/2014/main" val="3507597283"/>
                    </a:ext>
                  </a:extLst>
                </a:gridCol>
                <a:gridCol w="1320368">
                  <a:extLst>
                    <a:ext uri="{9D8B030D-6E8A-4147-A177-3AD203B41FA5}">
                      <a16:colId xmlns:a16="http://schemas.microsoft.com/office/drawing/2014/main" val="3719867403"/>
                    </a:ext>
                  </a:extLst>
                </a:gridCol>
                <a:gridCol w="4306240">
                  <a:extLst>
                    <a:ext uri="{9D8B030D-6E8A-4147-A177-3AD203B41FA5}">
                      <a16:colId xmlns:a16="http://schemas.microsoft.com/office/drawing/2014/main" val="1660540286"/>
                    </a:ext>
                  </a:extLst>
                </a:gridCol>
                <a:gridCol w="5011069">
                  <a:extLst>
                    <a:ext uri="{9D8B030D-6E8A-4147-A177-3AD203B41FA5}">
                      <a16:colId xmlns:a16="http://schemas.microsoft.com/office/drawing/2014/main" val="2341250753"/>
                    </a:ext>
                  </a:extLst>
                </a:gridCol>
              </a:tblGrid>
              <a:tr h="241130">
                <a:tc>
                  <a:txBody>
                    <a:bodyPr/>
                    <a:lstStyle/>
                    <a:p>
                      <a:pPr>
                        <a:lnSpc>
                          <a:spcPct val="120000"/>
                        </a:lnSpc>
                        <a:spcAft>
                          <a:spcPts val="600"/>
                        </a:spcAft>
                      </a:pPr>
                      <a:r>
                        <a:rPr lang="en-NZ" sz="1400" kern="10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Definition </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DSS Incident Severity criteria</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600"/>
                        </a:spcAft>
                      </a:pPr>
                      <a:r>
                        <a:rPr lang="en-NZ" sz="14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Te Tāhū Hauora SAC criteria</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183662"/>
                  </a:ext>
                </a:extLst>
              </a:tr>
              <a:tr h="3987900">
                <a:tc>
                  <a:txBody>
                    <a:bodyPr/>
                    <a:lstStyle/>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Non-critical incident</a:t>
                      </a:r>
                    </a:p>
                    <a:p>
                      <a:pPr>
                        <a:lnSpc>
                          <a:spcPct val="120000"/>
                        </a:lnSpc>
                        <a:spcAft>
                          <a:spcPts val="600"/>
                        </a:spcAft>
                      </a:pP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20000"/>
                        </a:lnSpc>
                        <a:spcAft>
                          <a:spcPts val="600"/>
                        </a:spcAft>
                      </a:pPr>
                      <a:r>
                        <a:rPr lang="en-NZ" sz="1400" kern="100">
                          <a:solidFill>
                            <a:srgbClr val="000000"/>
                          </a:solidFill>
                          <a:effectLst/>
                          <a:latin typeface="Verdana" panose="020B0604030504040204" pitchFamily="34" charset="0"/>
                          <a:ea typeface="Calibri" panose="020F0502020204030204" pitchFamily="34" charset="0"/>
                          <a:cs typeface="Arial" panose="020B0604020202020204" pitchFamily="34" charset="0"/>
                        </a:rPr>
                        <a:t>An event where there is moderate or minor harm to the person.</a:t>
                      </a:r>
                      <a:endParaRPr lang="en-NZ" sz="1400" kern="100">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20000"/>
                        </a:lnSpc>
                        <a:spcAft>
                          <a:spcPts val="6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Moderate harm: </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short-term loss of function, injury and /or requiring moderate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Includes, but is not limited to, incidents that meet the SAC 3 criteria.</a:t>
                      </a:r>
                    </a:p>
                    <a:p>
                      <a:pPr>
                        <a:lnSpc>
                          <a:spcPct val="120000"/>
                        </a:lnSpc>
                        <a:spcBef>
                          <a:spcPts val="300"/>
                        </a:spcBef>
                        <a:spcAft>
                          <a:spcPts val="300"/>
                        </a:spcAft>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Minor harm: </a:t>
                      </a:r>
                      <a:endParaRPr lang="en-NZ" sz="1400" kern="100" dirty="0">
                        <a:effectLst/>
                        <a:latin typeface="Verdana" panose="020B0604030504040204" pitchFamily="34" charset="0"/>
                        <a:ea typeface="Calibri" panose="020F0502020204030204" pitchFamily="34" charset="0"/>
                        <a:cs typeface="Arial" panose="020B0604020202020204" pitchFamily="34" charset="0"/>
                      </a:endParaRPr>
                    </a:p>
                    <a:p>
                      <a:pPr>
                        <a:lnSpc>
                          <a:spcPct val="120000"/>
                        </a:lnSpc>
                        <a:spcBef>
                          <a:spcPts val="300"/>
                        </a:spcBef>
                        <a:spcAft>
                          <a:spcPts val="3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no loss of function and requiring minimal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Includes, but is not limited to, incidents that meet the SAC 4 criteria.</a:t>
                      </a:r>
                    </a:p>
                    <a:p>
                      <a:pPr>
                        <a:lnSpc>
                          <a:spcPct val="120000"/>
                        </a:lnSpc>
                        <a:spcBef>
                          <a:spcPts val="300"/>
                        </a:spcBef>
                        <a:spcAft>
                          <a:spcPts val="300"/>
                        </a:spcAft>
                      </a:pPr>
                      <a:endPar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endParaRP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SAC 3 Moderate harm: </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short-term loss of function, injury and /or requiring moderate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Where the harm event was the result of a departure from the planned provision of support, differs from the immediate expected outcome of care or was not related to the natural course of illness or treatment.</a:t>
                      </a:r>
                    </a:p>
                    <a:p>
                      <a:pPr marL="0" marR="0" lvl="0" indent="0" algn="l" defTabSz="914400" rtl="0" eaLnBrk="1" fontAlgn="auto" latinLnBrk="0" hangingPunct="1">
                        <a:lnSpc>
                          <a:spcPct val="120000"/>
                        </a:lnSpc>
                        <a:spcBef>
                          <a:spcPts val="0"/>
                        </a:spcBef>
                        <a:spcAft>
                          <a:spcPts val="600"/>
                        </a:spcAft>
                        <a:buClrTx/>
                        <a:buSzTx/>
                        <a:buFontTx/>
                        <a:buNone/>
                        <a:tabLst/>
                        <a:defRPr/>
                      </a:pPr>
                      <a:r>
                        <a:rPr lang="en-NZ" sz="14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SAC 4 Minor harm: </a:t>
                      </a:r>
                    </a:p>
                    <a:p>
                      <a:pPr>
                        <a:lnSpc>
                          <a:spcPct val="120000"/>
                        </a:lnSpc>
                        <a:spcAft>
                          <a:spcPts val="600"/>
                        </a:spcAft>
                      </a:pPr>
                      <a:r>
                        <a:rPr lang="en-NZ" sz="14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Harm causing no loss of function and requiring minimal intervention. </a:t>
                      </a:r>
                      <a:r>
                        <a:rPr lang="en-NZ" sz="1400" i="0" kern="100" dirty="0">
                          <a:solidFill>
                            <a:srgbClr val="7030A0"/>
                          </a:solidFill>
                          <a:effectLst/>
                          <a:latin typeface="Verdana" panose="020B0604030504040204" pitchFamily="34" charset="0"/>
                          <a:ea typeface="Calibri" panose="020F0502020204030204" pitchFamily="34" charset="0"/>
                          <a:cs typeface="Arial" panose="020B0604020202020204" pitchFamily="34" charset="0"/>
                        </a:rPr>
                        <a:t>Where the harm event was the result of a departure from the planned provision of support, differs from the immediate expected outcome of care or was not related to the natural course of illness or treatment.</a:t>
                      </a:r>
                    </a:p>
                  </a:txBody>
                  <a:tcPr marL="35174" marR="35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255914953"/>
                  </a:ext>
                </a:extLst>
              </a:tr>
            </a:tbl>
          </a:graphicData>
        </a:graphic>
      </p:graphicFrame>
    </p:spTree>
    <p:extLst>
      <p:ext uri="{BB962C8B-B14F-4D97-AF65-F5344CB8AC3E}">
        <p14:creationId xmlns:p14="http://schemas.microsoft.com/office/powerpoint/2010/main" val="19520746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2">
            <a:extLst>
              <a:ext uri="{FF2B5EF4-FFF2-40B4-BE49-F238E27FC236}">
                <a16:creationId xmlns:a16="http://schemas.microsoft.com/office/drawing/2014/main" id="{4F2464D5-8ADA-B3C9-36AC-9BD0274B1599}"/>
              </a:ext>
            </a:extLst>
          </p:cNvPr>
          <p:cNvPicPr>
            <a:picLocks noChangeAspect="1"/>
          </p:cNvPicPr>
          <p:nvPr/>
        </p:nvPicPr>
        <p:blipFill>
          <a:blip r:embed="rId3" cstate="print">
            <a:extLst>
              <a:ext uri="{28A0092B-C50C-407E-A947-70E740481C1C}">
                <a14:useLocalDpi xmlns:a14="http://schemas.microsoft.com/office/drawing/2010/main" val="0"/>
              </a:ext>
            </a:extLst>
          </a:blip>
          <a:srcRect t="83209" b="168"/>
          <a:stretch/>
        </p:blipFill>
        <p:spPr>
          <a:xfrm rot="10800000" flipH="1">
            <a:off x="-368" y="11251"/>
            <a:ext cx="12192000" cy="1139252"/>
          </a:xfrm>
          <a:prstGeom prst="rect">
            <a:avLst/>
          </a:prstGeom>
        </p:spPr>
      </p:pic>
      <p:sp>
        <p:nvSpPr>
          <p:cNvPr id="7" name="TextBox 6">
            <a:extLst>
              <a:ext uri="{FF2B5EF4-FFF2-40B4-BE49-F238E27FC236}">
                <a16:creationId xmlns:a16="http://schemas.microsoft.com/office/drawing/2014/main" id="{8D918499-AB73-F79C-2AEF-EC2BAAE7F99D}"/>
              </a:ext>
            </a:extLst>
          </p:cNvPr>
          <p:cNvSpPr txBox="1"/>
          <p:nvPr/>
        </p:nvSpPr>
        <p:spPr>
          <a:xfrm>
            <a:off x="1357964" y="123966"/>
            <a:ext cx="3291678" cy="918585"/>
          </a:xfrm>
          <a:prstGeom prst="rect">
            <a:avLst/>
          </a:prstGeom>
          <a:noFill/>
        </p:spPr>
        <p:txBody>
          <a:bodyPr wrap="square">
            <a:spAutoFit/>
          </a:bodyPr>
          <a:lstStyle/>
          <a:p>
            <a:pPr defTabSz="336377">
              <a:lnSpc>
                <a:spcPct val="117000"/>
              </a:lnSpc>
              <a:spcBef>
                <a:spcPts val="272"/>
              </a:spcBef>
              <a:tabLst>
                <a:tab pos="503862" algn="l"/>
                <a:tab pos="672295" algn="l"/>
                <a:tab pos="840729" algn="l"/>
                <a:tab pos="1007723" algn="l"/>
              </a:tabLst>
              <a:defRPr/>
            </a:pPr>
            <a:r>
              <a:rPr lang="en-NZ" sz="2400" b="1" dirty="0">
                <a:solidFill>
                  <a:srgbClr val="5F3A7A"/>
                </a:solidFill>
                <a:latin typeface="Arial" panose="020B0604020202020204" pitchFamily="34" charset="0"/>
                <a:cs typeface="Arial" panose="020B0604020202020204" pitchFamily="34" charset="0"/>
              </a:rPr>
              <a:t>Future </a:t>
            </a:r>
            <a:br>
              <a:rPr lang="en-NZ" sz="2400" b="1" dirty="0">
                <a:solidFill>
                  <a:srgbClr val="5F3A7A"/>
                </a:solidFill>
                <a:latin typeface="Arial" panose="020B0604020202020204" pitchFamily="34" charset="0"/>
                <a:cs typeface="Arial" panose="020B0604020202020204" pitchFamily="34" charset="0"/>
              </a:rPr>
            </a:br>
            <a:r>
              <a:rPr lang="en-NZ" sz="2400" b="1" dirty="0">
                <a:solidFill>
                  <a:srgbClr val="5F3A7A"/>
                </a:solidFill>
                <a:latin typeface="Arial" panose="020B0604020202020204" pitchFamily="34" charset="0"/>
                <a:cs typeface="Arial" panose="020B0604020202020204" pitchFamily="34" charset="0"/>
              </a:rPr>
              <a:t>proposal</a:t>
            </a:r>
            <a:endParaRPr lang="en-NZ" sz="1200" b="1" dirty="0">
              <a:solidFill>
                <a:srgbClr val="5F3A7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04B972-B313-6935-91AE-4559440A0158}"/>
              </a:ext>
            </a:extLst>
          </p:cNvPr>
          <p:cNvSpPr/>
          <p:nvPr/>
        </p:nvSpPr>
        <p:spPr>
          <a:xfrm rot="18900000">
            <a:off x="459441" y="284070"/>
            <a:ext cx="601035" cy="601033"/>
          </a:xfrm>
          <a:prstGeom prst="rect">
            <a:avLst/>
          </a:prstGeom>
          <a:solidFill>
            <a:srgbClr val="5F3A7A"/>
          </a:solidFill>
          <a:ln>
            <a:noFill/>
          </a:ln>
          <a:effectLst/>
        </p:spPr>
        <p:style>
          <a:lnRef idx="1">
            <a:schemeClr val="accent1"/>
          </a:lnRef>
          <a:fillRef idx="3">
            <a:schemeClr val="accent1"/>
          </a:fillRef>
          <a:effectRef idx="2">
            <a:schemeClr val="accent1"/>
          </a:effectRef>
          <a:fontRef idx="minor">
            <a:schemeClr val="lt1"/>
          </a:fontRef>
        </p:style>
        <p:txBody>
          <a:bodyPr lIns="83156" tIns="41579" rIns="83156" bIns="41579"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9" name="Freeform: Shape 21">
            <a:extLst>
              <a:ext uri="{FF2B5EF4-FFF2-40B4-BE49-F238E27FC236}">
                <a16:creationId xmlns:a16="http://schemas.microsoft.com/office/drawing/2014/main" id="{1FF12769-0349-C8E2-737F-CA6213010132}"/>
              </a:ext>
            </a:extLst>
          </p:cNvPr>
          <p:cNvSpPr/>
          <p:nvPr/>
        </p:nvSpPr>
        <p:spPr>
          <a:xfrm>
            <a:off x="762222" y="92441"/>
            <a:ext cx="483412" cy="975416"/>
          </a:xfrm>
          <a:custGeom>
            <a:avLst/>
            <a:gdLst>
              <a:gd name="connsiteX0" fmla="*/ 0 w 466725"/>
              <a:gd name="connsiteY0" fmla="*/ 0 h 928688"/>
              <a:gd name="connsiteX1" fmla="*/ 466725 w 466725"/>
              <a:gd name="connsiteY1" fmla="*/ 476250 h 928688"/>
              <a:gd name="connsiteX2" fmla="*/ 0 w 466725"/>
              <a:gd name="connsiteY2" fmla="*/ 928688 h 928688"/>
              <a:gd name="connsiteX0" fmla="*/ 0 w 466725"/>
              <a:gd name="connsiteY0" fmla="*/ 0 h 941745"/>
              <a:gd name="connsiteX1" fmla="*/ 466725 w 466725"/>
              <a:gd name="connsiteY1" fmla="*/ 476250 h 941745"/>
              <a:gd name="connsiteX2" fmla="*/ 0 w 466725"/>
              <a:gd name="connsiteY2" fmla="*/ 941745 h 941745"/>
            </a:gdLst>
            <a:ahLst/>
            <a:cxnLst>
              <a:cxn ang="0">
                <a:pos x="connsiteX0" y="connsiteY0"/>
              </a:cxn>
              <a:cxn ang="0">
                <a:pos x="connsiteX1" y="connsiteY1"/>
              </a:cxn>
              <a:cxn ang="0">
                <a:pos x="connsiteX2" y="connsiteY2"/>
              </a:cxn>
            </a:cxnLst>
            <a:rect l="l" t="t" r="r" b="b"/>
            <a:pathLst>
              <a:path w="466725" h="941745">
                <a:moveTo>
                  <a:pt x="0" y="0"/>
                </a:moveTo>
                <a:lnTo>
                  <a:pt x="466725" y="476250"/>
                </a:lnTo>
                <a:cubicBezTo>
                  <a:pt x="311150" y="627063"/>
                  <a:pt x="155575" y="790932"/>
                  <a:pt x="0" y="941745"/>
                </a:cubicBezTo>
              </a:path>
            </a:pathLst>
          </a:custGeom>
          <a:noFill/>
          <a:ln w="22225">
            <a:solidFill>
              <a:srgbClr val="1C4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93102"/>
            <a:endParaRPr lang="en-NZ" sz="1153">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B60CB-5AF8-0AA5-13A3-0BAF0BD388E4}"/>
              </a:ext>
            </a:extLst>
          </p:cNvPr>
          <p:cNvSpPr txBox="1"/>
          <p:nvPr/>
        </p:nvSpPr>
        <p:spPr>
          <a:xfrm>
            <a:off x="589212" y="395482"/>
            <a:ext cx="604237" cy="369332"/>
          </a:xfrm>
          <a:prstGeom prst="rect">
            <a:avLst/>
          </a:prstGeom>
          <a:noFill/>
        </p:spPr>
        <p:txBody>
          <a:bodyPr wrap="square">
            <a:spAutoFit/>
          </a:bodyPr>
          <a:lstStyle/>
          <a:p>
            <a:r>
              <a:rPr lang="en-NZ" b="1">
                <a:solidFill>
                  <a:schemeClr val="bg1"/>
                </a:solidFill>
                <a:latin typeface="Arial" panose="020B0604020202020204" pitchFamily="34" charset="0"/>
                <a:cs typeface="Arial" panose="020B0604020202020204" pitchFamily="34" charset="0"/>
              </a:rPr>
              <a:t>2</a:t>
            </a:r>
            <a:r>
              <a:rPr lang="en-NZ" sz="1800" b="1">
                <a:solidFill>
                  <a:schemeClr val="bg1"/>
                </a:solidFill>
                <a:latin typeface="Arial" panose="020B0604020202020204" pitchFamily="34" charset="0"/>
                <a:cs typeface="Arial" panose="020B0604020202020204" pitchFamily="34" charset="0"/>
              </a:rPr>
              <a:t>.</a:t>
            </a:r>
            <a:endParaRPr lang="en-US" b="1">
              <a:solidFill>
                <a:schemeClr val="bg1"/>
              </a:solidFill>
            </a:endParaRPr>
          </a:p>
        </p:txBody>
      </p:sp>
      <p:pic>
        <p:nvPicPr>
          <p:cNvPr id="12" name="Picture 11">
            <a:extLst>
              <a:ext uri="{FF2B5EF4-FFF2-40B4-BE49-F238E27FC236}">
                <a16:creationId xmlns:a16="http://schemas.microsoft.com/office/drawing/2014/main" id="{39EC0D63-FFD7-7419-159D-267548C9D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704"/>
          <a:stretch/>
        </p:blipFill>
        <p:spPr>
          <a:xfrm>
            <a:off x="8023123" y="6112904"/>
            <a:ext cx="3975016" cy="634109"/>
          </a:xfrm>
          <a:prstGeom prst="rect">
            <a:avLst/>
          </a:prstGeom>
        </p:spPr>
      </p:pic>
      <p:sp>
        <p:nvSpPr>
          <p:cNvPr id="13" name="Rectangle 12">
            <a:extLst>
              <a:ext uri="{FF2B5EF4-FFF2-40B4-BE49-F238E27FC236}">
                <a16:creationId xmlns:a16="http://schemas.microsoft.com/office/drawing/2014/main" id="{4F9591BF-61D8-A1E1-B1C0-6B84D02567D6}"/>
              </a:ext>
              <a:ext uri="{C183D7F6-B498-43B3-948B-1728B52AA6E4}">
                <adec:decorative xmlns:adec="http://schemas.microsoft.com/office/drawing/2017/decorative" val="1"/>
              </a:ext>
            </a:extLst>
          </p:cNvPr>
          <p:cNvSpPr/>
          <p:nvPr/>
        </p:nvSpPr>
        <p:spPr>
          <a:xfrm>
            <a:off x="-368" y="672325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1">
            <a:extLst>
              <a:ext uri="{FF2B5EF4-FFF2-40B4-BE49-F238E27FC236}">
                <a16:creationId xmlns:a16="http://schemas.microsoft.com/office/drawing/2014/main" id="{62574E7B-D34C-CC3C-497D-BB90434AE37E}"/>
              </a:ext>
            </a:extLst>
          </p:cNvPr>
          <p:cNvSpPr>
            <a:spLocks noGrp="1"/>
          </p:cNvSpPr>
          <p:nvPr>
            <p:ph type="body" sz="quarter" idx="15"/>
          </p:nvPr>
        </p:nvSpPr>
        <p:spPr>
          <a:xfrm>
            <a:off x="334963" y="1214698"/>
            <a:ext cx="11663176" cy="541871"/>
          </a:xfrm>
        </p:spPr>
        <p:txBody>
          <a:bodyPr>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lang="en-NZ" sz="2400" dirty="0">
                <a:solidFill>
                  <a:prstClr val="black"/>
                </a:solidFill>
                <a:latin typeface="Verdana" panose="020B0604030504040204" pitchFamily="34" charset="0"/>
                <a:ea typeface="Verdana" panose="020B0604030504040204" pitchFamily="34" charset="0"/>
              </a:rPr>
              <a:t>What do providers need to do?</a:t>
            </a:r>
          </a:p>
        </p:txBody>
      </p:sp>
      <p:sp>
        <p:nvSpPr>
          <p:cNvPr id="22" name="TextBox 21">
            <a:extLst>
              <a:ext uri="{FF2B5EF4-FFF2-40B4-BE49-F238E27FC236}">
                <a16:creationId xmlns:a16="http://schemas.microsoft.com/office/drawing/2014/main" id="{4006CF07-A95E-E1AE-49A4-08A6AF543C5F}"/>
              </a:ext>
            </a:extLst>
          </p:cNvPr>
          <p:cNvSpPr txBox="1"/>
          <p:nvPr>
            <p:extLst>
              <p:ext uri="{1162E1C5-73C7-4A58-AE30-91384D911F3F}">
                <p184:classification xmlns:p184="http://schemas.microsoft.com/office/powerpoint/2018/4/main" val="hdr"/>
              </p:ext>
            </p:extLst>
          </p:nvPr>
        </p:nvSpPr>
        <p:spPr>
          <a:xfrm>
            <a:off x="5666213" y="6490918"/>
            <a:ext cx="858838" cy="152400"/>
          </a:xfrm>
          <a:prstGeom prst="rect">
            <a:avLst/>
          </a:prstGeom>
          <a:solidFill>
            <a:schemeClr val="bg1"/>
          </a:solidFill>
        </p:spPr>
        <p:txBody>
          <a:bodyPr horzOverflow="overflow" lIns="0" tIns="0" rIns="0" bIns="0">
            <a:spAutoFit/>
          </a:bodyPr>
          <a:lstStyle/>
          <a:p>
            <a:pPr algn="ctr"/>
            <a:r>
              <a:rPr lang="en-NZ" sz="1000">
                <a:solidFill>
                  <a:srgbClr val="000000"/>
                </a:solidFill>
                <a:latin typeface="Calibri" panose="020F0502020204030204" pitchFamily="34" charset="0"/>
                <a:cs typeface="Calibri" panose="020F0502020204030204" pitchFamily="34" charset="0"/>
              </a:rPr>
              <a:t>IN-CONFIDENCE</a:t>
            </a:r>
          </a:p>
        </p:txBody>
      </p:sp>
      <p:graphicFrame>
        <p:nvGraphicFramePr>
          <p:cNvPr id="4" name="Table 3">
            <a:extLst>
              <a:ext uri="{FF2B5EF4-FFF2-40B4-BE49-F238E27FC236}">
                <a16:creationId xmlns:a16="http://schemas.microsoft.com/office/drawing/2014/main" id="{871CEEAF-EF23-4B6C-E7F8-DD58FB8D88A0}"/>
              </a:ext>
            </a:extLst>
          </p:cNvPr>
          <p:cNvGraphicFramePr>
            <a:graphicFrameLocks noGrp="1"/>
          </p:cNvGraphicFramePr>
          <p:nvPr>
            <p:extLst>
              <p:ext uri="{D42A27DB-BD31-4B8C-83A1-F6EECF244321}">
                <p14:modId xmlns:p14="http://schemas.microsoft.com/office/powerpoint/2010/main" val="1706247558"/>
              </p:ext>
            </p:extLst>
          </p:nvPr>
        </p:nvGraphicFramePr>
        <p:xfrm>
          <a:off x="589212" y="1705948"/>
          <a:ext cx="10925010" cy="4270321"/>
        </p:xfrm>
        <a:graphic>
          <a:graphicData uri="http://schemas.openxmlformats.org/drawingml/2006/table">
            <a:tbl>
              <a:tblPr firstRow="1" firstCol="1" bandRow="1"/>
              <a:tblGrid>
                <a:gridCol w="1672725">
                  <a:extLst>
                    <a:ext uri="{9D8B030D-6E8A-4147-A177-3AD203B41FA5}">
                      <a16:colId xmlns:a16="http://schemas.microsoft.com/office/drawing/2014/main" val="3229457705"/>
                    </a:ext>
                  </a:extLst>
                </a:gridCol>
                <a:gridCol w="3994484">
                  <a:extLst>
                    <a:ext uri="{9D8B030D-6E8A-4147-A177-3AD203B41FA5}">
                      <a16:colId xmlns:a16="http://schemas.microsoft.com/office/drawing/2014/main" val="848737806"/>
                    </a:ext>
                  </a:extLst>
                </a:gridCol>
                <a:gridCol w="5257801">
                  <a:extLst>
                    <a:ext uri="{9D8B030D-6E8A-4147-A177-3AD203B41FA5}">
                      <a16:colId xmlns:a16="http://schemas.microsoft.com/office/drawing/2014/main" val="577171919"/>
                    </a:ext>
                  </a:extLst>
                </a:gridCol>
              </a:tblGrid>
              <a:tr h="597209">
                <a:tc>
                  <a:txBody>
                    <a:bodyPr/>
                    <a:lstStyle/>
                    <a:p>
                      <a:pPr algn="l">
                        <a:lnSpc>
                          <a:spcPct val="100000"/>
                        </a:lnSpc>
                        <a:spcAft>
                          <a:spcPts val="600"/>
                        </a:spcAft>
                      </a:pPr>
                      <a:r>
                        <a:rPr lang="en-NZ" sz="18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Incident type</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pPr>
                      <a:r>
                        <a:rPr lang="en-NZ" sz="18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Provider action for DSS</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pPr>
                      <a:r>
                        <a:rPr lang="en-NZ" sz="18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Additional provider action for Te </a:t>
                      </a:r>
                      <a:r>
                        <a:rPr lang="en-NZ" sz="1800" b="1" kern="100" dirty="0" err="1">
                          <a:solidFill>
                            <a:srgbClr val="000000"/>
                          </a:solidFill>
                          <a:effectLst/>
                          <a:latin typeface="Verdana" panose="020B0604030504040204" pitchFamily="34" charset="0"/>
                          <a:ea typeface="Calibri" panose="020F0502020204030204" pitchFamily="34" charset="0"/>
                          <a:cs typeface="Arial" panose="020B0604020202020204" pitchFamily="34" charset="0"/>
                        </a:rPr>
                        <a:t>Tāhū</a:t>
                      </a:r>
                      <a:r>
                        <a:rPr lang="en-NZ" sz="1800" b="1"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Hauora</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1827745"/>
                  </a:ext>
                </a:extLst>
              </a:tr>
              <a:tr h="2553207">
                <a:tc>
                  <a:txBody>
                    <a:bodyPr/>
                    <a:lstStyle/>
                    <a:p>
                      <a:pPr algn="l">
                        <a:lnSpc>
                          <a:spcPct val="120000"/>
                        </a:lnSpc>
                        <a:spcAft>
                          <a:spcPts val="600"/>
                        </a:spcAft>
                      </a:pPr>
                      <a:r>
                        <a:rPr lang="en-NZ" sz="18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Critical incidents</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Always report to DSS within 24 hours.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Manage, review and learn from the incident.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20000"/>
                        </a:lnSpc>
                        <a:spcAft>
                          <a:spcPts val="600"/>
                        </a:spcAft>
                      </a:pPr>
                      <a:r>
                        <a:rPr lang="en-NZ" sz="1800" kern="100">
                          <a:solidFill>
                            <a:srgbClr val="000000"/>
                          </a:solidFill>
                          <a:effectLst/>
                          <a:latin typeface="Verdana" panose="020B0604030504040204" pitchFamily="34" charset="0"/>
                          <a:ea typeface="Calibri" panose="020F0502020204030204" pitchFamily="34" charset="0"/>
                          <a:cs typeface="Arial" panose="020B0604020202020204" pitchFamily="34" charset="0"/>
                        </a:rPr>
                        <a:t>Determine if incident meets SAC 1 or 2 criteria, and if so, notify Te Tāhū Hauora within 30 working days (Part A) with provisional SAC 1 or SAC 2 rating. </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p>
                      <a:pPr algn="l">
                        <a:lnSpc>
                          <a:spcPct val="120000"/>
                        </a:lnSpc>
                        <a:spcAft>
                          <a:spcPts val="600"/>
                        </a:spcAft>
                      </a:pPr>
                      <a:r>
                        <a:rPr lang="en-NZ" sz="1800" kern="100">
                          <a:solidFill>
                            <a:srgbClr val="000000"/>
                          </a:solidFill>
                          <a:effectLst/>
                          <a:latin typeface="Verdana" panose="020B0604030504040204" pitchFamily="34" charset="0"/>
                          <a:ea typeface="Calibri" panose="020F0502020204030204" pitchFamily="34" charset="0"/>
                          <a:cs typeface="Arial" panose="020B0604020202020204" pitchFamily="34" charset="0"/>
                        </a:rPr>
                        <a:t>Review and learn from the incident. Complete (Part B) report requirement to Te Tāhū Hauora within 120 working days.</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982866457"/>
                  </a:ext>
                </a:extLst>
              </a:tr>
              <a:tr h="1119905">
                <a:tc>
                  <a:txBody>
                    <a:bodyPr/>
                    <a:lstStyle/>
                    <a:p>
                      <a:pPr algn="l">
                        <a:lnSpc>
                          <a:spcPct val="120000"/>
                        </a:lnSpc>
                        <a:spcAft>
                          <a:spcPts val="600"/>
                        </a:spcAft>
                      </a:pPr>
                      <a:r>
                        <a:rPr lang="en-NZ" sz="1800" b="1" kern="100">
                          <a:solidFill>
                            <a:srgbClr val="000000"/>
                          </a:solidFill>
                          <a:effectLst/>
                          <a:latin typeface="Verdana" panose="020B0604030504040204" pitchFamily="34" charset="0"/>
                          <a:ea typeface="Calibri" panose="020F0502020204030204" pitchFamily="34" charset="0"/>
                          <a:cs typeface="Arial" panose="020B0604020202020204" pitchFamily="34" charset="0"/>
                        </a:rPr>
                        <a:t>Non-critical incidents</a:t>
                      </a:r>
                      <a:endParaRPr lang="en-NZ" sz="18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Reporting not required.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Manage, review and learn from the incident.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Reporting of SAC 3 or SAC 4 not required. </a:t>
                      </a:r>
                    </a:p>
                    <a:p>
                      <a:pPr algn="l">
                        <a:lnSpc>
                          <a:spcPct val="120000"/>
                        </a:lnSpc>
                        <a:spcAft>
                          <a:spcPts val="600"/>
                        </a:spcAft>
                      </a:pPr>
                      <a:r>
                        <a:rPr lang="en-NZ" sz="1800" kern="1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Review and learn from the incident. </a:t>
                      </a:r>
                      <a:endParaRPr lang="en-NZ" sz="18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75818080"/>
                  </a:ext>
                </a:extLst>
              </a:tr>
            </a:tbl>
          </a:graphicData>
        </a:graphic>
      </p:graphicFrame>
    </p:spTree>
    <p:extLst>
      <p:ext uri="{BB962C8B-B14F-4D97-AF65-F5344CB8AC3E}">
        <p14:creationId xmlns:p14="http://schemas.microsoft.com/office/powerpoint/2010/main" val="32693377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DP Document" ma:contentTypeID="0x010100A4C634B9829F5B4CA6729CA17A9903AF00E642399386D96E4785F4D5D270CE5E06" ma:contentTypeVersion="21" ma:contentTypeDescription="Accommodates MDP specific document metadata" ma:contentTypeScope="" ma:versionID="dede28827286ba9e26c349f902a0ceab">
  <xsd:schema xmlns:xsd="http://www.w3.org/2001/XMLSchema" xmlns:xs="http://www.w3.org/2001/XMLSchema" xmlns:p="http://schemas.microsoft.com/office/2006/metadata/properties" xmlns:ns1="http://schemas.microsoft.com/sharepoint/v3" xmlns:ns2="18bea65f-058c-4606-8a35-6f97418c28a4" xmlns:ns3="e2b0f649-e6a2-4be8-8305-f88f233d4347" targetNamespace="http://schemas.microsoft.com/office/2006/metadata/properties" ma:root="true" ma:fieldsID="3d2711ff8e02bad433f57fa3a518a82c" ns1:_="" ns2:_="" ns3:_="">
    <xsd:import namespace="http://schemas.microsoft.com/sharepoint/v3"/>
    <xsd:import namespace="18bea65f-058c-4606-8a35-6f97418c28a4"/>
    <xsd:import namespace="e2b0f649-e6a2-4be8-8305-f88f233d434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ea65f-058c-4606-8a35-6f97418c28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a5926eb-d99b-4376-9013-2967a31e1d6d}" ma:internalName="TaxCatchAll" ma:showField="CatchAllData" ma:web="18bea65f-058c-4606-8a35-6f97418c28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b0f649-e6a2-4be8-8305-f88f233d43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Location" ma:index="2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2b0f649-e6a2-4be8-8305-f88f233d4347">
      <Terms xmlns="http://schemas.microsoft.com/office/infopath/2007/PartnerControls"/>
    </lcf76f155ced4ddcb4097134ff3c332f>
    <TaxCatchAll xmlns="18bea65f-058c-4606-8a35-6f97418c28a4" xsi:nil="true"/>
    <_dlc_DocId xmlns="18bea65f-058c-4606-8a35-6f97418c28a4">INFO-299422991-7658</_dlc_DocId>
    <_dlc_DocIdUrl xmlns="18bea65f-058c-4606-8a35-6f97418c28a4">
      <Url>https://msdgovtnz.sharepoint.com/sites/whaikaha-ORG-Quality-Performance/_layouts/15/DocIdRedir.aspx?ID=INFO-299422991-7658</Url>
      <Description>INFO-299422991-7658</Description>
    </_dlc_DocIdUrl>
  </documentManagement>
</p:properties>
</file>

<file path=customXml/itemProps1.xml><?xml version="1.0" encoding="utf-8"?>
<ds:datastoreItem xmlns:ds="http://schemas.openxmlformats.org/officeDocument/2006/customXml" ds:itemID="{A7BB04A5-2AB6-4D36-AD6B-E1CD60769D33}">
  <ds:schemaRefs>
    <ds:schemaRef ds:uri="http://schemas.microsoft.com/sharepoint/events"/>
  </ds:schemaRefs>
</ds:datastoreItem>
</file>

<file path=customXml/itemProps2.xml><?xml version="1.0" encoding="utf-8"?>
<ds:datastoreItem xmlns:ds="http://schemas.openxmlformats.org/officeDocument/2006/customXml" ds:itemID="{7A724287-C959-4E75-BFE9-418C6C0C986F}">
  <ds:schemaRefs>
    <ds:schemaRef ds:uri="http://schemas.microsoft.com/sharepoint/v3/contenttype/forms"/>
  </ds:schemaRefs>
</ds:datastoreItem>
</file>

<file path=customXml/itemProps3.xml><?xml version="1.0" encoding="utf-8"?>
<ds:datastoreItem xmlns:ds="http://schemas.openxmlformats.org/officeDocument/2006/customXml" ds:itemID="{FE383892-332A-4B8E-8804-958A2CB89CF3}">
  <ds:schemaRefs>
    <ds:schemaRef ds:uri="18bea65f-058c-4606-8a35-6f97418c28a4"/>
    <ds:schemaRef ds:uri="e2b0f649-e6a2-4be8-8305-f88f233d43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F14B531-3361-42F3-AEFC-40E1F3FCDD7F}">
  <ds:schemaRefs>
    <ds:schemaRef ds:uri="http://schemas.microsoft.com/sharepoint/v3"/>
    <ds:schemaRef ds:uri="http://purl.org/dc/terms/"/>
    <ds:schemaRef ds:uri="http://schemas.openxmlformats.org/package/2006/metadata/core-properties"/>
    <ds:schemaRef ds:uri="e2b0f649-e6a2-4be8-8305-f88f233d4347"/>
    <ds:schemaRef ds:uri="http://schemas.microsoft.com/office/2006/documentManagement/types"/>
    <ds:schemaRef ds:uri="http://schemas.microsoft.com/office/infopath/2007/PartnerControls"/>
    <ds:schemaRef ds:uri="http://purl.org/dc/elements/1.1/"/>
    <ds:schemaRef ds:uri="http://schemas.microsoft.com/office/2006/metadata/properties"/>
    <ds:schemaRef ds:uri="18bea65f-058c-4606-8a35-6f97418c28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1762</TotalTime>
  <Words>2251</Words>
  <Application>Microsoft Office PowerPoint</Application>
  <PresentationFormat>Widescreen</PresentationFormat>
  <Paragraphs>252</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Arial Black</vt:lpstr>
      <vt:lpstr>Calibri</vt:lpstr>
      <vt:lpstr>Calibri Light</vt:lpstr>
      <vt:lpstr>KPMG Extralight</vt:lpstr>
      <vt:lpstr>Roboto</vt:lpstr>
      <vt:lpstr>Univers for KPMG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Introduction/purpose</dc:title>
  <dc:creator>Christina Curd</dc:creator>
  <cp:lastModifiedBy>Lara Penman</cp:lastModifiedBy>
  <cp:revision>4</cp:revision>
  <cp:lastPrinted>2025-05-13T03:29:43Z</cp:lastPrinted>
  <dcterms:created xsi:type="dcterms:W3CDTF">2025-05-01T05:07:21Z</dcterms:created>
  <dcterms:modified xsi:type="dcterms:W3CDTF">2025-05-20T04:29:46Z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2025-05-01T05:44:08Z</vt:lpwstr>
  </property>
  <property fmtid="{D5CDD505-2E9C-101B-9397-08002B2CF9AE}" pid="4" name="MSIP_Label_f43e46a9-9901-46e9-bfae-bb6189d4cb66_Method">
    <vt:lpwstr>Standard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560a4907-0fb1-41ee-b69b-1ddb14aa46ec</vt:lpwstr>
  </property>
  <property fmtid="{D5CDD505-2E9C-101B-9397-08002B2CF9AE}" pid="8" name="MSIP_Label_f43e46a9-9901-46e9-bfae-bb6189d4cb66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IN-CONFIDENCE</vt:lpwstr>
  </property>
  <property fmtid="{D5CDD505-2E9C-101B-9397-08002B2CF9AE}" pid="11" name="MediaServiceImageTags">
    <vt:lpwstr/>
  </property>
  <property fmtid="{D5CDD505-2E9C-101B-9397-08002B2CF9AE}" pid="12" name="ContentTypeId">
    <vt:lpwstr>0x010100A4C634B9829F5B4CA6729CA17A9903AF00E642399386D96E4785F4D5D270CE5E06</vt:lpwstr>
  </property>
  <property fmtid="{D5CDD505-2E9C-101B-9397-08002B2CF9AE}" pid="13" name="_dlc_DocIdItemGuid">
    <vt:lpwstr>d783cc21-4003-4eae-bff7-04d5b97d0246</vt:lpwstr>
  </property>
</Properties>
</file>