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 id="2147483688" r:id="rId7"/>
  </p:sldMasterIdLst>
  <p:notesMasterIdLst>
    <p:notesMasterId r:id="rId29"/>
  </p:notesMasterIdLst>
  <p:sldIdLst>
    <p:sldId id="396" r:id="rId8"/>
    <p:sldId id="398" r:id="rId9"/>
    <p:sldId id="272" r:id="rId10"/>
    <p:sldId id="405" r:id="rId11"/>
    <p:sldId id="416" r:id="rId12"/>
    <p:sldId id="400" r:id="rId13"/>
    <p:sldId id="311" r:id="rId14"/>
    <p:sldId id="312" r:id="rId15"/>
    <p:sldId id="415" r:id="rId16"/>
    <p:sldId id="420" r:id="rId17"/>
    <p:sldId id="414" r:id="rId18"/>
    <p:sldId id="401" r:id="rId19"/>
    <p:sldId id="417" r:id="rId20"/>
    <p:sldId id="418" r:id="rId21"/>
    <p:sldId id="419" r:id="rId22"/>
    <p:sldId id="397" r:id="rId23"/>
    <p:sldId id="263" r:id="rId24"/>
    <p:sldId id="395" r:id="rId25"/>
    <p:sldId id="403" r:id="rId26"/>
    <p:sldId id="393" r:id="rId27"/>
    <p:sldId id="273" r:id="rId28"/>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9976" autoAdjust="0"/>
  </p:normalViewPr>
  <p:slideViewPr>
    <p:cSldViewPr snapToGrid="0">
      <p:cViewPr varScale="1">
        <p:scale>
          <a:sx n="52" d="100"/>
          <a:sy n="52" d="100"/>
        </p:scale>
        <p:origin x="115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FA7DA1-983E-47E5-BD2B-43BFEED20E7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536C111-DFAD-41B5-9581-B4B51E610C10}">
      <dgm:prSet/>
      <dgm:spPr/>
      <dgm:t>
        <a:bodyPr/>
        <a:lstStyle/>
        <a:p>
          <a:pPr>
            <a:lnSpc>
              <a:spcPct val="100000"/>
            </a:lnSpc>
          </a:pPr>
          <a:r>
            <a:rPr lang="en-NZ"/>
            <a:t>What makes a “good” record? Structure? Examples?</a:t>
          </a:r>
          <a:endParaRPr lang="en-US"/>
        </a:p>
      </dgm:t>
    </dgm:pt>
    <dgm:pt modelId="{167BB5EC-F1EF-4F40-89CA-A9CCBF3736C2}" type="parTrans" cxnId="{F663127D-CB40-46CB-A34F-8C60E0535316}">
      <dgm:prSet/>
      <dgm:spPr/>
      <dgm:t>
        <a:bodyPr/>
        <a:lstStyle/>
        <a:p>
          <a:endParaRPr lang="en-US"/>
        </a:p>
      </dgm:t>
    </dgm:pt>
    <dgm:pt modelId="{1FD3ABA0-1823-41D2-98F6-B2466795DCA6}" type="sibTrans" cxnId="{F663127D-CB40-46CB-A34F-8C60E0535316}">
      <dgm:prSet/>
      <dgm:spPr/>
      <dgm:t>
        <a:bodyPr/>
        <a:lstStyle/>
        <a:p>
          <a:endParaRPr lang="en-US"/>
        </a:p>
      </dgm:t>
    </dgm:pt>
    <dgm:pt modelId="{CC1D73F2-05B5-4476-9979-B025958A4B84}">
      <dgm:prSet/>
      <dgm:spPr/>
      <dgm:t>
        <a:bodyPr/>
        <a:lstStyle/>
        <a:p>
          <a:pPr>
            <a:lnSpc>
              <a:spcPct val="100000"/>
            </a:lnSpc>
          </a:pPr>
          <a:r>
            <a:rPr lang="en-NZ"/>
            <a:t>Practical guidance, not general statements</a:t>
          </a:r>
          <a:endParaRPr lang="en-US"/>
        </a:p>
      </dgm:t>
    </dgm:pt>
    <dgm:pt modelId="{E5EC8658-9ACC-447D-9467-648C06002E22}" type="parTrans" cxnId="{355337FC-3BB5-41AC-BF56-44654AE0939A}">
      <dgm:prSet/>
      <dgm:spPr/>
      <dgm:t>
        <a:bodyPr/>
        <a:lstStyle/>
        <a:p>
          <a:endParaRPr lang="en-US"/>
        </a:p>
      </dgm:t>
    </dgm:pt>
    <dgm:pt modelId="{D6DF130D-7061-4187-9434-C4E5613A0521}" type="sibTrans" cxnId="{355337FC-3BB5-41AC-BF56-44654AE0939A}">
      <dgm:prSet/>
      <dgm:spPr/>
      <dgm:t>
        <a:bodyPr/>
        <a:lstStyle/>
        <a:p>
          <a:endParaRPr lang="en-US"/>
        </a:p>
      </dgm:t>
    </dgm:pt>
    <dgm:pt modelId="{9B6407FB-1F97-4284-8EC1-4042E8D9D38B}">
      <dgm:prSet/>
      <dgm:spPr/>
      <dgm:t>
        <a:bodyPr/>
        <a:lstStyle/>
        <a:p>
          <a:pPr>
            <a:lnSpc>
              <a:spcPct val="100000"/>
            </a:lnSpc>
          </a:pPr>
          <a:r>
            <a:rPr lang="en-NZ"/>
            <a:t>How to manage large volumes of records that cannot be destroyed</a:t>
          </a:r>
          <a:endParaRPr lang="en-US"/>
        </a:p>
      </dgm:t>
    </dgm:pt>
    <dgm:pt modelId="{F1CF0F14-00FD-4DF9-84A5-3A6B28E94BF7}" type="parTrans" cxnId="{1A42B991-3CB6-47FF-AC1F-65823C482022}">
      <dgm:prSet/>
      <dgm:spPr/>
      <dgm:t>
        <a:bodyPr/>
        <a:lstStyle/>
        <a:p>
          <a:endParaRPr lang="en-US"/>
        </a:p>
      </dgm:t>
    </dgm:pt>
    <dgm:pt modelId="{1D8DF3B0-83B9-4F69-803C-438199204144}" type="sibTrans" cxnId="{1A42B991-3CB6-47FF-AC1F-65823C482022}">
      <dgm:prSet/>
      <dgm:spPr/>
      <dgm:t>
        <a:bodyPr/>
        <a:lstStyle/>
        <a:p>
          <a:endParaRPr lang="en-US"/>
        </a:p>
      </dgm:t>
    </dgm:pt>
    <dgm:pt modelId="{657A439B-913D-421F-9150-C34B0A9E959F}">
      <dgm:prSet/>
      <dgm:spPr/>
      <dgm:t>
        <a:bodyPr/>
        <a:lstStyle/>
        <a:p>
          <a:pPr>
            <a:lnSpc>
              <a:spcPct val="100000"/>
            </a:lnSpc>
          </a:pPr>
          <a:r>
            <a:rPr lang="en-NZ" dirty="0"/>
            <a:t>Advice on digitisation of records – can the original be destroyed?</a:t>
          </a:r>
          <a:endParaRPr lang="en-US" dirty="0"/>
        </a:p>
      </dgm:t>
    </dgm:pt>
    <dgm:pt modelId="{6DADD164-5D1B-4713-812B-97982AAFC5EC}" type="parTrans" cxnId="{4219A6C9-6186-441F-8E2B-0991CC8C26A9}">
      <dgm:prSet/>
      <dgm:spPr/>
      <dgm:t>
        <a:bodyPr/>
        <a:lstStyle/>
        <a:p>
          <a:endParaRPr lang="en-US"/>
        </a:p>
      </dgm:t>
    </dgm:pt>
    <dgm:pt modelId="{56127DA7-5377-4A1D-A5C5-3E4A51CCC58D}" type="sibTrans" cxnId="{4219A6C9-6186-441F-8E2B-0991CC8C26A9}">
      <dgm:prSet/>
      <dgm:spPr/>
      <dgm:t>
        <a:bodyPr/>
        <a:lstStyle/>
        <a:p>
          <a:endParaRPr lang="en-US"/>
        </a:p>
      </dgm:t>
    </dgm:pt>
    <dgm:pt modelId="{787F3CA7-511A-452A-A850-98EF0BC203C9}">
      <dgm:prSet/>
      <dgm:spPr/>
      <dgm:t>
        <a:bodyPr/>
        <a:lstStyle/>
        <a:p>
          <a:pPr>
            <a:lnSpc>
              <a:spcPct val="100000"/>
            </a:lnSpc>
          </a:pPr>
          <a:r>
            <a:rPr lang="en-NZ" dirty="0"/>
            <a:t>Best practice policy for NGOs re records management obligations</a:t>
          </a:r>
          <a:endParaRPr lang="en-US" dirty="0"/>
        </a:p>
      </dgm:t>
    </dgm:pt>
    <dgm:pt modelId="{CE2DDF5F-9159-4A22-8CD7-A465B5DF3AF9}" type="parTrans" cxnId="{85F946D2-10D7-4FB6-BFF2-1EF0E25C2BF3}">
      <dgm:prSet/>
      <dgm:spPr/>
      <dgm:t>
        <a:bodyPr/>
        <a:lstStyle/>
        <a:p>
          <a:endParaRPr lang="en-US"/>
        </a:p>
      </dgm:t>
    </dgm:pt>
    <dgm:pt modelId="{7969CBC6-C776-4B6B-9ED1-8B4562F66352}" type="sibTrans" cxnId="{85F946D2-10D7-4FB6-BFF2-1EF0E25C2BF3}">
      <dgm:prSet/>
      <dgm:spPr/>
      <dgm:t>
        <a:bodyPr/>
        <a:lstStyle/>
        <a:p>
          <a:endParaRPr lang="en-US"/>
        </a:p>
      </dgm:t>
    </dgm:pt>
    <dgm:pt modelId="{CFA91C57-28F7-40F5-B6B7-248BC29F9E81}">
      <dgm:prSet/>
      <dgm:spPr/>
      <dgm:t>
        <a:bodyPr/>
        <a:lstStyle/>
        <a:p>
          <a:pPr>
            <a:lnSpc>
              <a:spcPct val="100000"/>
            </a:lnSpc>
          </a:pPr>
          <a:r>
            <a:rPr lang="en-NZ"/>
            <a:t>Offsite storage – is it OK?</a:t>
          </a:r>
          <a:endParaRPr lang="en-US"/>
        </a:p>
      </dgm:t>
    </dgm:pt>
    <dgm:pt modelId="{14087BC5-58C2-402B-A228-16087E13276E}" type="parTrans" cxnId="{FFA5984C-4D98-42BC-9D66-CEB82B5B5328}">
      <dgm:prSet/>
      <dgm:spPr/>
      <dgm:t>
        <a:bodyPr/>
        <a:lstStyle/>
        <a:p>
          <a:endParaRPr lang="en-US"/>
        </a:p>
      </dgm:t>
    </dgm:pt>
    <dgm:pt modelId="{45A340EF-6B7F-4F18-A4FA-BAD86E86B53C}" type="sibTrans" cxnId="{FFA5984C-4D98-42BC-9D66-CEB82B5B5328}">
      <dgm:prSet/>
      <dgm:spPr/>
      <dgm:t>
        <a:bodyPr/>
        <a:lstStyle/>
        <a:p>
          <a:endParaRPr lang="en-US"/>
        </a:p>
      </dgm:t>
    </dgm:pt>
    <dgm:pt modelId="{B60CA395-2858-4CC2-AA20-376E531D8691}" type="pres">
      <dgm:prSet presAssocID="{07FA7DA1-983E-47E5-BD2B-43BFEED20E7D}" presName="root" presStyleCnt="0">
        <dgm:presLayoutVars>
          <dgm:dir/>
          <dgm:resizeHandles val="exact"/>
        </dgm:presLayoutVars>
      </dgm:prSet>
      <dgm:spPr/>
    </dgm:pt>
    <dgm:pt modelId="{C32D5702-6DCA-4352-89C2-F8D3C2BDAF86}" type="pres">
      <dgm:prSet presAssocID="{2536C111-DFAD-41B5-9581-B4B51E610C10}" presName="compNode" presStyleCnt="0"/>
      <dgm:spPr/>
    </dgm:pt>
    <dgm:pt modelId="{1D346BA6-2AB7-4EC0-937C-9EDC9D730E2D}" type="pres">
      <dgm:prSet presAssocID="{2536C111-DFAD-41B5-9581-B4B51E610C10}" presName="bgRect" presStyleLbl="bgShp" presStyleIdx="0" presStyleCnt="6"/>
      <dgm:spPr/>
    </dgm:pt>
    <dgm:pt modelId="{8834E5CA-EF31-430A-8980-ECCC1E002C04}" type="pres">
      <dgm:prSet presAssocID="{2536C111-DFAD-41B5-9581-B4B51E610C10}"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1F44C156-9408-4137-9A53-EFCD73A26DCD}" type="pres">
      <dgm:prSet presAssocID="{2536C111-DFAD-41B5-9581-B4B51E610C10}" presName="spaceRect" presStyleCnt="0"/>
      <dgm:spPr/>
    </dgm:pt>
    <dgm:pt modelId="{B6C433DF-F231-40AC-9DE6-86B8EEBE0E26}" type="pres">
      <dgm:prSet presAssocID="{2536C111-DFAD-41B5-9581-B4B51E610C10}" presName="parTx" presStyleLbl="revTx" presStyleIdx="0" presStyleCnt="6">
        <dgm:presLayoutVars>
          <dgm:chMax val="0"/>
          <dgm:chPref val="0"/>
        </dgm:presLayoutVars>
      </dgm:prSet>
      <dgm:spPr/>
    </dgm:pt>
    <dgm:pt modelId="{4A5F83D1-D31F-4293-A180-830E30630E63}" type="pres">
      <dgm:prSet presAssocID="{1FD3ABA0-1823-41D2-98F6-B2466795DCA6}" presName="sibTrans" presStyleCnt="0"/>
      <dgm:spPr/>
    </dgm:pt>
    <dgm:pt modelId="{B5BB0C6C-9AA9-463E-88E1-94E1B74C0E75}" type="pres">
      <dgm:prSet presAssocID="{787F3CA7-511A-452A-A850-98EF0BC203C9}" presName="compNode" presStyleCnt="0"/>
      <dgm:spPr/>
    </dgm:pt>
    <dgm:pt modelId="{D4E91BAA-F837-4F7D-A7A5-F1586F1AB818}" type="pres">
      <dgm:prSet presAssocID="{787F3CA7-511A-452A-A850-98EF0BC203C9}" presName="bgRect" presStyleLbl="bgShp" presStyleIdx="1" presStyleCnt="6"/>
      <dgm:spPr/>
    </dgm:pt>
    <dgm:pt modelId="{74162802-6934-49C5-884F-15EEF1014CFE}" type="pres">
      <dgm:prSet presAssocID="{787F3CA7-511A-452A-A850-98EF0BC203C9}"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45C6F42C-A4EE-411A-8200-683F6785CBFA}" type="pres">
      <dgm:prSet presAssocID="{787F3CA7-511A-452A-A850-98EF0BC203C9}" presName="spaceRect" presStyleCnt="0"/>
      <dgm:spPr/>
    </dgm:pt>
    <dgm:pt modelId="{5DAEB73C-CC22-4123-9203-ACB5978623ED}" type="pres">
      <dgm:prSet presAssocID="{787F3CA7-511A-452A-A850-98EF0BC203C9}" presName="parTx" presStyleLbl="revTx" presStyleIdx="1" presStyleCnt="6">
        <dgm:presLayoutVars>
          <dgm:chMax val="0"/>
          <dgm:chPref val="0"/>
        </dgm:presLayoutVars>
      </dgm:prSet>
      <dgm:spPr/>
    </dgm:pt>
    <dgm:pt modelId="{653ACABD-7814-4EE2-9BCC-604022C017A7}" type="pres">
      <dgm:prSet presAssocID="{7969CBC6-C776-4B6B-9ED1-8B4562F66352}" presName="sibTrans" presStyleCnt="0"/>
      <dgm:spPr/>
    </dgm:pt>
    <dgm:pt modelId="{1CAC04C2-EA45-42D5-A465-B4B4CDA8CBE6}" type="pres">
      <dgm:prSet presAssocID="{CC1D73F2-05B5-4476-9979-B025958A4B84}" presName="compNode" presStyleCnt="0"/>
      <dgm:spPr/>
    </dgm:pt>
    <dgm:pt modelId="{843D3384-1501-4BEA-BB19-2C7813589F3D}" type="pres">
      <dgm:prSet presAssocID="{CC1D73F2-05B5-4476-9979-B025958A4B84}" presName="bgRect" presStyleLbl="bgShp" presStyleIdx="2" presStyleCnt="6"/>
      <dgm:spPr/>
    </dgm:pt>
    <dgm:pt modelId="{A7C1F9EA-5944-408D-8764-1170341FB976}" type="pres">
      <dgm:prSet presAssocID="{CC1D73F2-05B5-4476-9979-B025958A4B84}"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5398751C-2E2C-4ECD-B269-D994FE9266D4}" type="pres">
      <dgm:prSet presAssocID="{CC1D73F2-05B5-4476-9979-B025958A4B84}" presName="spaceRect" presStyleCnt="0"/>
      <dgm:spPr/>
    </dgm:pt>
    <dgm:pt modelId="{6DFC6576-F29B-468F-80CB-F9469F54E8E5}" type="pres">
      <dgm:prSet presAssocID="{CC1D73F2-05B5-4476-9979-B025958A4B84}" presName="parTx" presStyleLbl="revTx" presStyleIdx="2" presStyleCnt="6">
        <dgm:presLayoutVars>
          <dgm:chMax val="0"/>
          <dgm:chPref val="0"/>
        </dgm:presLayoutVars>
      </dgm:prSet>
      <dgm:spPr/>
    </dgm:pt>
    <dgm:pt modelId="{DC40D1F2-0A86-430A-8C91-736F4D614A8A}" type="pres">
      <dgm:prSet presAssocID="{D6DF130D-7061-4187-9434-C4E5613A0521}" presName="sibTrans" presStyleCnt="0"/>
      <dgm:spPr/>
    </dgm:pt>
    <dgm:pt modelId="{6F7085D1-86B8-4AE7-B77F-62A31DC16334}" type="pres">
      <dgm:prSet presAssocID="{657A439B-913D-421F-9150-C34B0A9E959F}" presName="compNode" presStyleCnt="0"/>
      <dgm:spPr/>
    </dgm:pt>
    <dgm:pt modelId="{E100A985-8496-47A6-8E53-BA14C3C35C5D}" type="pres">
      <dgm:prSet presAssocID="{657A439B-913D-421F-9150-C34B0A9E959F}" presName="bgRect" presStyleLbl="bgShp" presStyleIdx="3" presStyleCnt="6"/>
      <dgm:spPr/>
    </dgm:pt>
    <dgm:pt modelId="{2935758F-8290-4231-B7C5-C77DE50293D9}" type="pres">
      <dgm:prSet presAssocID="{657A439B-913D-421F-9150-C34B0A9E959F}"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redder"/>
        </a:ext>
      </dgm:extLst>
    </dgm:pt>
    <dgm:pt modelId="{6F914297-F4BD-4B8D-B556-0F9804FD376D}" type="pres">
      <dgm:prSet presAssocID="{657A439B-913D-421F-9150-C34B0A9E959F}" presName="spaceRect" presStyleCnt="0"/>
      <dgm:spPr/>
    </dgm:pt>
    <dgm:pt modelId="{F4BAF217-E8FA-4258-A537-6DA454420E4F}" type="pres">
      <dgm:prSet presAssocID="{657A439B-913D-421F-9150-C34B0A9E959F}" presName="parTx" presStyleLbl="revTx" presStyleIdx="3" presStyleCnt="6">
        <dgm:presLayoutVars>
          <dgm:chMax val="0"/>
          <dgm:chPref val="0"/>
        </dgm:presLayoutVars>
      </dgm:prSet>
      <dgm:spPr/>
    </dgm:pt>
    <dgm:pt modelId="{35F8449F-E2A7-4FC3-B1A3-4D6CA1964548}" type="pres">
      <dgm:prSet presAssocID="{56127DA7-5377-4A1D-A5C5-3E4A51CCC58D}" presName="sibTrans" presStyleCnt="0"/>
      <dgm:spPr/>
    </dgm:pt>
    <dgm:pt modelId="{BE100DE6-452D-461C-B3DB-61081C9DE1C2}" type="pres">
      <dgm:prSet presAssocID="{9B6407FB-1F97-4284-8EC1-4042E8D9D38B}" presName="compNode" presStyleCnt="0"/>
      <dgm:spPr/>
    </dgm:pt>
    <dgm:pt modelId="{158C0D8B-2607-42EE-8F4D-A256968192F7}" type="pres">
      <dgm:prSet presAssocID="{9B6407FB-1F97-4284-8EC1-4042E8D9D38B}" presName="bgRect" presStyleLbl="bgShp" presStyleIdx="4" presStyleCnt="6"/>
      <dgm:spPr/>
    </dgm:pt>
    <dgm:pt modelId="{95CC0CFA-3107-4F7F-9770-25CCBFADDA78}" type="pres">
      <dgm:prSet presAssocID="{9B6407FB-1F97-4284-8EC1-4042E8D9D38B}"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Open Folder"/>
        </a:ext>
      </dgm:extLst>
    </dgm:pt>
    <dgm:pt modelId="{6933E799-E794-4F1D-AB24-722690C1DCB2}" type="pres">
      <dgm:prSet presAssocID="{9B6407FB-1F97-4284-8EC1-4042E8D9D38B}" presName="spaceRect" presStyleCnt="0"/>
      <dgm:spPr/>
    </dgm:pt>
    <dgm:pt modelId="{743D4BD0-36FD-4718-A744-286BFCDB0651}" type="pres">
      <dgm:prSet presAssocID="{9B6407FB-1F97-4284-8EC1-4042E8D9D38B}" presName="parTx" presStyleLbl="revTx" presStyleIdx="4" presStyleCnt="6">
        <dgm:presLayoutVars>
          <dgm:chMax val="0"/>
          <dgm:chPref val="0"/>
        </dgm:presLayoutVars>
      </dgm:prSet>
      <dgm:spPr/>
    </dgm:pt>
    <dgm:pt modelId="{0725BA7E-1DAB-4BB2-8068-95487B51017F}" type="pres">
      <dgm:prSet presAssocID="{1D8DF3B0-83B9-4F69-803C-438199204144}" presName="sibTrans" presStyleCnt="0"/>
      <dgm:spPr/>
    </dgm:pt>
    <dgm:pt modelId="{08BBA9C8-7D4D-4E08-8502-81FFB9D8064C}" type="pres">
      <dgm:prSet presAssocID="{CFA91C57-28F7-40F5-B6B7-248BC29F9E81}" presName="compNode" presStyleCnt="0"/>
      <dgm:spPr/>
    </dgm:pt>
    <dgm:pt modelId="{F8778637-7B33-4D23-9F63-9AA677FE68E5}" type="pres">
      <dgm:prSet presAssocID="{CFA91C57-28F7-40F5-B6B7-248BC29F9E81}" presName="bgRect" presStyleLbl="bgShp" presStyleIdx="5" presStyleCnt="6"/>
      <dgm:spPr/>
    </dgm:pt>
    <dgm:pt modelId="{AF93915A-EFEF-4850-86B5-E958D0AFE8CA}" type="pres">
      <dgm:prSet presAssocID="{CFA91C57-28F7-40F5-B6B7-248BC29F9E81}"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yncing Cloud"/>
        </a:ext>
      </dgm:extLst>
    </dgm:pt>
    <dgm:pt modelId="{E85C2137-2320-47BF-AA32-54CB041F30CA}" type="pres">
      <dgm:prSet presAssocID="{CFA91C57-28F7-40F5-B6B7-248BC29F9E81}" presName="spaceRect" presStyleCnt="0"/>
      <dgm:spPr/>
    </dgm:pt>
    <dgm:pt modelId="{CAE372A3-BA49-4195-B5A4-2FFF096EB434}" type="pres">
      <dgm:prSet presAssocID="{CFA91C57-28F7-40F5-B6B7-248BC29F9E81}" presName="parTx" presStyleLbl="revTx" presStyleIdx="5" presStyleCnt="6">
        <dgm:presLayoutVars>
          <dgm:chMax val="0"/>
          <dgm:chPref val="0"/>
        </dgm:presLayoutVars>
      </dgm:prSet>
      <dgm:spPr/>
    </dgm:pt>
  </dgm:ptLst>
  <dgm:cxnLst>
    <dgm:cxn modelId="{91651D0A-E2E2-4801-A6DB-9B12BC47C81C}" type="presOf" srcId="{9B6407FB-1F97-4284-8EC1-4042E8D9D38B}" destId="{743D4BD0-36FD-4718-A744-286BFCDB0651}" srcOrd="0" destOrd="0" presId="urn:microsoft.com/office/officeart/2018/2/layout/IconVerticalSolidList"/>
    <dgm:cxn modelId="{8AAC8313-527B-4B5A-BF7D-695E42B94ECF}" type="presOf" srcId="{2536C111-DFAD-41B5-9581-B4B51E610C10}" destId="{B6C433DF-F231-40AC-9DE6-86B8EEBE0E26}" srcOrd="0" destOrd="0" presId="urn:microsoft.com/office/officeart/2018/2/layout/IconVerticalSolidList"/>
    <dgm:cxn modelId="{FFA5984C-4D98-42BC-9D66-CEB82B5B5328}" srcId="{07FA7DA1-983E-47E5-BD2B-43BFEED20E7D}" destId="{CFA91C57-28F7-40F5-B6B7-248BC29F9E81}" srcOrd="5" destOrd="0" parTransId="{14087BC5-58C2-402B-A228-16087E13276E}" sibTransId="{45A340EF-6B7F-4F18-A4FA-BAD86E86B53C}"/>
    <dgm:cxn modelId="{F663127D-CB40-46CB-A34F-8C60E0535316}" srcId="{07FA7DA1-983E-47E5-BD2B-43BFEED20E7D}" destId="{2536C111-DFAD-41B5-9581-B4B51E610C10}" srcOrd="0" destOrd="0" parTransId="{167BB5EC-F1EF-4F40-89CA-A9CCBF3736C2}" sibTransId="{1FD3ABA0-1823-41D2-98F6-B2466795DCA6}"/>
    <dgm:cxn modelId="{0D83507D-4199-4AFC-88D7-686F6B3D55A7}" type="presOf" srcId="{787F3CA7-511A-452A-A850-98EF0BC203C9}" destId="{5DAEB73C-CC22-4123-9203-ACB5978623ED}" srcOrd="0" destOrd="0" presId="urn:microsoft.com/office/officeart/2018/2/layout/IconVerticalSolidList"/>
    <dgm:cxn modelId="{C6F5F67D-A467-48FB-B31B-3FB63256DED9}" type="presOf" srcId="{657A439B-913D-421F-9150-C34B0A9E959F}" destId="{F4BAF217-E8FA-4258-A537-6DA454420E4F}" srcOrd="0" destOrd="0" presId="urn:microsoft.com/office/officeart/2018/2/layout/IconVerticalSolidList"/>
    <dgm:cxn modelId="{1A42B991-3CB6-47FF-AC1F-65823C482022}" srcId="{07FA7DA1-983E-47E5-BD2B-43BFEED20E7D}" destId="{9B6407FB-1F97-4284-8EC1-4042E8D9D38B}" srcOrd="4" destOrd="0" parTransId="{F1CF0F14-00FD-4DF9-84A5-3A6B28E94BF7}" sibTransId="{1D8DF3B0-83B9-4F69-803C-438199204144}"/>
    <dgm:cxn modelId="{37A2E29C-BD2E-4B51-B1E9-407CA349BA62}" type="presOf" srcId="{CC1D73F2-05B5-4476-9979-B025958A4B84}" destId="{6DFC6576-F29B-468F-80CB-F9469F54E8E5}" srcOrd="0" destOrd="0" presId="urn:microsoft.com/office/officeart/2018/2/layout/IconVerticalSolidList"/>
    <dgm:cxn modelId="{4219A6C9-6186-441F-8E2B-0991CC8C26A9}" srcId="{07FA7DA1-983E-47E5-BD2B-43BFEED20E7D}" destId="{657A439B-913D-421F-9150-C34B0A9E959F}" srcOrd="3" destOrd="0" parTransId="{6DADD164-5D1B-4713-812B-97982AAFC5EC}" sibTransId="{56127DA7-5377-4A1D-A5C5-3E4A51CCC58D}"/>
    <dgm:cxn modelId="{85F946D2-10D7-4FB6-BFF2-1EF0E25C2BF3}" srcId="{07FA7DA1-983E-47E5-BD2B-43BFEED20E7D}" destId="{787F3CA7-511A-452A-A850-98EF0BC203C9}" srcOrd="1" destOrd="0" parTransId="{CE2DDF5F-9159-4A22-8CD7-A465B5DF3AF9}" sibTransId="{7969CBC6-C776-4B6B-9ED1-8B4562F66352}"/>
    <dgm:cxn modelId="{49CDB2E7-D25A-45CC-8231-36EC4CCCC5FA}" type="presOf" srcId="{CFA91C57-28F7-40F5-B6B7-248BC29F9E81}" destId="{CAE372A3-BA49-4195-B5A4-2FFF096EB434}" srcOrd="0" destOrd="0" presId="urn:microsoft.com/office/officeart/2018/2/layout/IconVerticalSolidList"/>
    <dgm:cxn modelId="{494F19F7-FAA0-49DE-AE7A-736406D0C665}" type="presOf" srcId="{07FA7DA1-983E-47E5-BD2B-43BFEED20E7D}" destId="{B60CA395-2858-4CC2-AA20-376E531D8691}" srcOrd="0" destOrd="0" presId="urn:microsoft.com/office/officeart/2018/2/layout/IconVerticalSolidList"/>
    <dgm:cxn modelId="{355337FC-3BB5-41AC-BF56-44654AE0939A}" srcId="{07FA7DA1-983E-47E5-BD2B-43BFEED20E7D}" destId="{CC1D73F2-05B5-4476-9979-B025958A4B84}" srcOrd="2" destOrd="0" parTransId="{E5EC8658-9ACC-447D-9467-648C06002E22}" sibTransId="{D6DF130D-7061-4187-9434-C4E5613A0521}"/>
    <dgm:cxn modelId="{F5B90B74-B525-4040-9DA5-40C8FEF2F895}" type="presParOf" srcId="{B60CA395-2858-4CC2-AA20-376E531D8691}" destId="{C32D5702-6DCA-4352-89C2-F8D3C2BDAF86}" srcOrd="0" destOrd="0" presId="urn:microsoft.com/office/officeart/2018/2/layout/IconVerticalSolidList"/>
    <dgm:cxn modelId="{D2D11ECF-919A-4703-A56E-F7CE208E716C}" type="presParOf" srcId="{C32D5702-6DCA-4352-89C2-F8D3C2BDAF86}" destId="{1D346BA6-2AB7-4EC0-937C-9EDC9D730E2D}" srcOrd="0" destOrd="0" presId="urn:microsoft.com/office/officeart/2018/2/layout/IconVerticalSolidList"/>
    <dgm:cxn modelId="{32D5716A-14F8-4E35-B369-7B80B9C407EB}" type="presParOf" srcId="{C32D5702-6DCA-4352-89C2-F8D3C2BDAF86}" destId="{8834E5CA-EF31-430A-8980-ECCC1E002C04}" srcOrd="1" destOrd="0" presId="urn:microsoft.com/office/officeart/2018/2/layout/IconVerticalSolidList"/>
    <dgm:cxn modelId="{4CD070B5-6BF4-4567-AD9C-1BBED01801CC}" type="presParOf" srcId="{C32D5702-6DCA-4352-89C2-F8D3C2BDAF86}" destId="{1F44C156-9408-4137-9A53-EFCD73A26DCD}" srcOrd="2" destOrd="0" presId="urn:microsoft.com/office/officeart/2018/2/layout/IconVerticalSolidList"/>
    <dgm:cxn modelId="{1A41BB7C-BF24-47B1-929A-54D0839E3245}" type="presParOf" srcId="{C32D5702-6DCA-4352-89C2-F8D3C2BDAF86}" destId="{B6C433DF-F231-40AC-9DE6-86B8EEBE0E26}" srcOrd="3" destOrd="0" presId="urn:microsoft.com/office/officeart/2018/2/layout/IconVerticalSolidList"/>
    <dgm:cxn modelId="{B77414A9-9D68-43D9-B1C2-F7055ADB8FE4}" type="presParOf" srcId="{B60CA395-2858-4CC2-AA20-376E531D8691}" destId="{4A5F83D1-D31F-4293-A180-830E30630E63}" srcOrd="1" destOrd="0" presId="urn:microsoft.com/office/officeart/2018/2/layout/IconVerticalSolidList"/>
    <dgm:cxn modelId="{7EA83E02-78D2-4ECA-8E2E-493952FD46D1}" type="presParOf" srcId="{B60CA395-2858-4CC2-AA20-376E531D8691}" destId="{B5BB0C6C-9AA9-463E-88E1-94E1B74C0E75}" srcOrd="2" destOrd="0" presId="urn:microsoft.com/office/officeart/2018/2/layout/IconVerticalSolidList"/>
    <dgm:cxn modelId="{5C524A58-5DB0-4180-849A-B52FE6D0F611}" type="presParOf" srcId="{B5BB0C6C-9AA9-463E-88E1-94E1B74C0E75}" destId="{D4E91BAA-F837-4F7D-A7A5-F1586F1AB818}" srcOrd="0" destOrd="0" presId="urn:microsoft.com/office/officeart/2018/2/layout/IconVerticalSolidList"/>
    <dgm:cxn modelId="{899D8BD6-1DA3-484A-B178-B631421ED84D}" type="presParOf" srcId="{B5BB0C6C-9AA9-463E-88E1-94E1B74C0E75}" destId="{74162802-6934-49C5-884F-15EEF1014CFE}" srcOrd="1" destOrd="0" presId="urn:microsoft.com/office/officeart/2018/2/layout/IconVerticalSolidList"/>
    <dgm:cxn modelId="{C8867431-007D-4B59-9152-895BAFBCE4E9}" type="presParOf" srcId="{B5BB0C6C-9AA9-463E-88E1-94E1B74C0E75}" destId="{45C6F42C-A4EE-411A-8200-683F6785CBFA}" srcOrd="2" destOrd="0" presId="urn:microsoft.com/office/officeart/2018/2/layout/IconVerticalSolidList"/>
    <dgm:cxn modelId="{6500B7ED-D67B-4D6D-A678-9DA496E560EF}" type="presParOf" srcId="{B5BB0C6C-9AA9-463E-88E1-94E1B74C0E75}" destId="{5DAEB73C-CC22-4123-9203-ACB5978623ED}" srcOrd="3" destOrd="0" presId="urn:microsoft.com/office/officeart/2018/2/layout/IconVerticalSolidList"/>
    <dgm:cxn modelId="{C132AE6A-3058-40ED-BC95-2B94759AD7C6}" type="presParOf" srcId="{B60CA395-2858-4CC2-AA20-376E531D8691}" destId="{653ACABD-7814-4EE2-9BCC-604022C017A7}" srcOrd="3" destOrd="0" presId="urn:microsoft.com/office/officeart/2018/2/layout/IconVerticalSolidList"/>
    <dgm:cxn modelId="{213FFE73-E437-4945-BFDB-60B5F7ADDD56}" type="presParOf" srcId="{B60CA395-2858-4CC2-AA20-376E531D8691}" destId="{1CAC04C2-EA45-42D5-A465-B4B4CDA8CBE6}" srcOrd="4" destOrd="0" presId="urn:microsoft.com/office/officeart/2018/2/layout/IconVerticalSolidList"/>
    <dgm:cxn modelId="{FD3F79DC-194F-4CCC-B773-0BE36807ABD5}" type="presParOf" srcId="{1CAC04C2-EA45-42D5-A465-B4B4CDA8CBE6}" destId="{843D3384-1501-4BEA-BB19-2C7813589F3D}" srcOrd="0" destOrd="0" presId="urn:microsoft.com/office/officeart/2018/2/layout/IconVerticalSolidList"/>
    <dgm:cxn modelId="{CD10189C-B15B-46F4-BAE2-CCD4E24B2008}" type="presParOf" srcId="{1CAC04C2-EA45-42D5-A465-B4B4CDA8CBE6}" destId="{A7C1F9EA-5944-408D-8764-1170341FB976}" srcOrd="1" destOrd="0" presId="urn:microsoft.com/office/officeart/2018/2/layout/IconVerticalSolidList"/>
    <dgm:cxn modelId="{E52865D8-6DD0-48E2-AB5A-536F79348115}" type="presParOf" srcId="{1CAC04C2-EA45-42D5-A465-B4B4CDA8CBE6}" destId="{5398751C-2E2C-4ECD-B269-D994FE9266D4}" srcOrd="2" destOrd="0" presId="urn:microsoft.com/office/officeart/2018/2/layout/IconVerticalSolidList"/>
    <dgm:cxn modelId="{BE47B2CC-AD9A-4609-8959-BEF91A1C3858}" type="presParOf" srcId="{1CAC04C2-EA45-42D5-A465-B4B4CDA8CBE6}" destId="{6DFC6576-F29B-468F-80CB-F9469F54E8E5}" srcOrd="3" destOrd="0" presId="urn:microsoft.com/office/officeart/2018/2/layout/IconVerticalSolidList"/>
    <dgm:cxn modelId="{5916E2D7-77FB-4B84-BDE2-E771A21FEEEB}" type="presParOf" srcId="{B60CA395-2858-4CC2-AA20-376E531D8691}" destId="{DC40D1F2-0A86-430A-8C91-736F4D614A8A}" srcOrd="5" destOrd="0" presId="urn:microsoft.com/office/officeart/2018/2/layout/IconVerticalSolidList"/>
    <dgm:cxn modelId="{877BFCDC-0F67-43FE-A7C7-B46F6EEBA200}" type="presParOf" srcId="{B60CA395-2858-4CC2-AA20-376E531D8691}" destId="{6F7085D1-86B8-4AE7-B77F-62A31DC16334}" srcOrd="6" destOrd="0" presId="urn:microsoft.com/office/officeart/2018/2/layout/IconVerticalSolidList"/>
    <dgm:cxn modelId="{AD7BDFD6-606D-4F7B-982D-19F09ECB6D43}" type="presParOf" srcId="{6F7085D1-86B8-4AE7-B77F-62A31DC16334}" destId="{E100A985-8496-47A6-8E53-BA14C3C35C5D}" srcOrd="0" destOrd="0" presId="urn:microsoft.com/office/officeart/2018/2/layout/IconVerticalSolidList"/>
    <dgm:cxn modelId="{9CFC3EC8-C052-4590-AED4-2AE86F692553}" type="presParOf" srcId="{6F7085D1-86B8-4AE7-B77F-62A31DC16334}" destId="{2935758F-8290-4231-B7C5-C77DE50293D9}" srcOrd="1" destOrd="0" presId="urn:microsoft.com/office/officeart/2018/2/layout/IconVerticalSolidList"/>
    <dgm:cxn modelId="{88FC6E3C-3F55-4499-9D11-414621526619}" type="presParOf" srcId="{6F7085D1-86B8-4AE7-B77F-62A31DC16334}" destId="{6F914297-F4BD-4B8D-B556-0F9804FD376D}" srcOrd="2" destOrd="0" presId="urn:microsoft.com/office/officeart/2018/2/layout/IconVerticalSolidList"/>
    <dgm:cxn modelId="{27A637D4-E861-4958-BA95-B473713E4411}" type="presParOf" srcId="{6F7085D1-86B8-4AE7-B77F-62A31DC16334}" destId="{F4BAF217-E8FA-4258-A537-6DA454420E4F}" srcOrd="3" destOrd="0" presId="urn:microsoft.com/office/officeart/2018/2/layout/IconVerticalSolidList"/>
    <dgm:cxn modelId="{4D27951A-9031-4ACD-AEC4-7787B2A87A0E}" type="presParOf" srcId="{B60CA395-2858-4CC2-AA20-376E531D8691}" destId="{35F8449F-E2A7-4FC3-B1A3-4D6CA1964548}" srcOrd="7" destOrd="0" presId="urn:microsoft.com/office/officeart/2018/2/layout/IconVerticalSolidList"/>
    <dgm:cxn modelId="{6F2D285F-2F91-414C-9FC0-B1E7FAC7E829}" type="presParOf" srcId="{B60CA395-2858-4CC2-AA20-376E531D8691}" destId="{BE100DE6-452D-461C-B3DB-61081C9DE1C2}" srcOrd="8" destOrd="0" presId="urn:microsoft.com/office/officeart/2018/2/layout/IconVerticalSolidList"/>
    <dgm:cxn modelId="{FA36E456-F5BA-412A-9F17-D1D197459FB4}" type="presParOf" srcId="{BE100DE6-452D-461C-B3DB-61081C9DE1C2}" destId="{158C0D8B-2607-42EE-8F4D-A256968192F7}" srcOrd="0" destOrd="0" presId="urn:microsoft.com/office/officeart/2018/2/layout/IconVerticalSolidList"/>
    <dgm:cxn modelId="{C08D2261-886E-4361-A11B-829878ACD6DF}" type="presParOf" srcId="{BE100DE6-452D-461C-B3DB-61081C9DE1C2}" destId="{95CC0CFA-3107-4F7F-9770-25CCBFADDA78}" srcOrd="1" destOrd="0" presId="urn:microsoft.com/office/officeart/2018/2/layout/IconVerticalSolidList"/>
    <dgm:cxn modelId="{9A16BC43-14AF-40D9-AD92-DBCF2B817D64}" type="presParOf" srcId="{BE100DE6-452D-461C-B3DB-61081C9DE1C2}" destId="{6933E799-E794-4F1D-AB24-722690C1DCB2}" srcOrd="2" destOrd="0" presId="urn:microsoft.com/office/officeart/2018/2/layout/IconVerticalSolidList"/>
    <dgm:cxn modelId="{E4B92E22-2523-4933-A9C8-1117E6B79EEA}" type="presParOf" srcId="{BE100DE6-452D-461C-B3DB-61081C9DE1C2}" destId="{743D4BD0-36FD-4718-A744-286BFCDB0651}" srcOrd="3" destOrd="0" presId="urn:microsoft.com/office/officeart/2018/2/layout/IconVerticalSolidList"/>
    <dgm:cxn modelId="{41409B5A-7E5F-4163-B773-5C4A2DBD3FB1}" type="presParOf" srcId="{B60CA395-2858-4CC2-AA20-376E531D8691}" destId="{0725BA7E-1DAB-4BB2-8068-95487B51017F}" srcOrd="9" destOrd="0" presId="urn:microsoft.com/office/officeart/2018/2/layout/IconVerticalSolidList"/>
    <dgm:cxn modelId="{CCEAB0CA-A77C-4B5F-A194-375CDFF9AB71}" type="presParOf" srcId="{B60CA395-2858-4CC2-AA20-376E531D8691}" destId="{08BBA9C8-7D4D-4E08-8502-81FFB9D8064C}" srcOrd="10" destOrd="0" presId="urn:microsoft.com/office/officeart/2018/2/layout/IconVerticalSolidList"/>
    <dgm:cxn modelId="{028D7CF7-CD80-4C57-B82A-19BC86B702A4}" type="presParOf" srcId="{08BBA9C8-7D4D-4E08-8502-81FFB9D8064C}" destId="{F8778637-7B33-4D23-9F63-9AA677FE68E5}" srcOrd="0" destOrd="0" presId="urn:microsoft.com/office/officeart/2018/2/layout/IconVerticalSolidList"/>
    <dgm:cxn modelId="{289C96A4-46DF-4A5E-98D1-84CD21651839}" type="presParOf" srcId="{08BBA9C8-7D4D-4E08-8502-81FFB9D8064C}" destId="{AF93915A-EFEF-4850-86B5-E958D0AFE8CA}" srcOrd="1" destOrd="0" presId="urn:microsoft.com/office/officeart/2018/2/layout/IconVerticalSolidList"/>
    <dgm:cxn modelId="{566E6BA0-033D-4BE4-800E-374ABDB1A141}" type="presParOf" srcId="{08BBA9C8-7D4D-4E08-8502-81FFB9D8064C}" destId="{E85C2137-2320-47BF-AA32-54CB041F30CA}" srcOrd="2" destOrd="0" presId="urn:microsoft.com/office/officeart/2018/2/layout/IconVerticalSolidList"/>
    <dgm:cxn modelId="{69F75310-8F6A-4F6F-874C-644FD48024E0}" type="presParOf" srcId="{08BBA9C8-7D4D-4E08-8502-81FFB9D8064C}" destId="{CAE372A3-BA49-4195-B5A4-2FFF096EB43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366FE1-47C8-4992-B931-E4D552998F2C}" type="doc">
      <dgm:prSet loTypeId="urn:microsoft.com/office/officeart/2016/7/layout/RepeatingBendingProcessNew" loCatId="process" qsTypeId="urn:microsoft.com/office/officeart/2005/8/quickstyle/simple2" qsCatId="simple" csTypeId="urn:microsoft.com/office/officeart/2005/8/colors/colorful2" csCatId="colorful" phldr="1"/>
      <dgm:spPr/>
      <dgm:t>
        <a:bodyPr/>
        <a:lstStyle/>
        <a:p>
          <a:endParaRPr lang="en-US"/>
        </a:p>
      </dgm:t>
    </dgm:pt>
    <dgm:pt modelId="{8493B912-E9CF-4E66-8334-95F0F5574396}">
      <dgm:prSet/>
      <dgm:spPr/>
      <dgm:t>
        <a:bodyPr/>
        <a:lstStyle/>
        <a:p>
          <a:r>
            <a:rPr lang="en-NZ"/>
            <a:t>Leadership, collaboration, research, advice and guidance, standards-setting, monitoring</a:t>
          </a:r>
          <a:endParaRPr lang="en-US"/>
        </a:p>
      </dgm:t>
    </dgm:pt>
    <dgm:pt modelId="{E65982B2-46A6-4338-9512-F71E076AF4E9}" type="parTrans" cxnId="{355B3554-216C-4CA8-9FB3-4BAB8F535F3D}">
      <dgm:prSet/>
      <dgm:spPr/>
      <dgm:t>
        <a:bodyPr/>
        <a:lstStyle/>
        <a:p>
          <a:endParaRPr lang="en-US"/>
        </a:p>
      </dgm:t>
    </dgm:pt>
    <dgm:pt modelId="{6A7F17D6-8B21-4B5F-94FF-033B90C22916}" type="sibTrans" cxnId="{355B3554-216C-4CA8-9FB3-4BAB8F535F3D}">
      <dgm:prSet/>
      <dgm:spPr/>
      <dgm:t>
        <a:bodyPr/>
        <a:lstStyle/>
        <a:p>
          <a:endParaRPr lang="en-US"/>
        </a:p>
      </dgm:t>
    </dgm:pt>
    <dgm:pt modelId="{26A255A5-1C68-4CCE-90F4-C19733695B4B}">
      <dgm:prSet/>
      <dgm:spPr/>
      <dgm:t>
        <a:bodyPr/>
        <a:lstStyle/>
        <a:p>
          <a:r>
            <a:rPr lang="en-NZ"/>
            <a:t>Working with Crown Response Office</a:t>
          </a:r>
          <a:endParaRPr lang="en-US"/>
        </a:p>
      </dgm:t>
    </dgm:pt>
    <dgm:pt modelId="{E3D3B3D0-62C6-4768-B65E-9A6B5F663181}" type="parTrans" cxnId="{6043B0AB-F47F-48B1-A21D-775234043E60}">
      <dgm:prSet/>
      <dgm:spPr/>
      <dgm:t>
        <a:bodyPr/>
        <a:lstStyle/>
        <a:p>
          <a:endParaRPr lang="en-US"/>
        </a:p>
      </dgm:t>
    </dgm:pt>
    <dgm:pt modelId="{C9BC728C-5544-4FB4-8473-919C62D933D4}" type="sibTrans" cxnId="{6043B0AB-F47F-48B1-A21D-775234043E60}">
      <dgm:prSet/>
      <dgm:spPr/>
      <dgm:t>
        <a:bodyPr/>
        <a:lstStyle/>
        <a:p>
          <a:endParaRPr lang="en-US"/>
        </a:p>
      </dgm:t>
    </dgm:pt>
    <dgm:pt modelId="{13B69EA5-0E02-4ADC-9BD2-CB450987E7A9}">
      <dgm:prSet/>
      <dgm:spPr/>
      <dgm:t>
        <a:bodyPr/>
        <a:lstStyle/>
        <a:p>
          <a:r>
            <a:rPr lang="en-NZ"/>
            <a:t>Agency Records Working Group</a:t>
          </a:r>
          <a:endParaRPr lang="en-US"/>
        </a:p>
      </dgm:t>
    </dgm:pt>
    <dgm:pt modelId="{F8A2227A-A2F7-4A45-82B3-8427BA91B382}" type="parTrans" cxnId="{D1B401CB-7F60-470C-A2C7-CD2FF4CCDA60}">
      <dgm:prSet/>
      <dgm:spPr/>
      <dgm:t>
        <a:bodyPr/>
        <a:lstStyle/>
        <a:p>
          <a:endParaRPr lang="en-US"/>
        </a:p>
      </dgm:t>
    </dgm:pt>
    <dgm:pt modelId="{472091B5-15AD-45FF-8FF6-36F7C3CB7004}" type="sibTrans" cxnId="{D1B401CB-7F60-470C-A2C7-CD2FF4CCDA60}">
      <dgm:prSet/>
      <dgm:spPr/>
      <dgm:t>
        <a:bodyPr/>
        <a:lstStyle/>
        <a:p>
          <a:endParaRPr lang="en-US"/>
        </a:p>
      </dgm:t>
    </dgm:pt>
    <dgm:pt modelId="{1CB08F62-45B9-47C1-B73A-64122C0FF858}">
      <dgm:prSet/>
      <dgm:spPr/>
      <dgm:t>
        <a:bodyPr/>
        <a:lstStyle/>
        <a:p>
          <a:r>
            <a:rPr lang="en-NZ"/>
            <a:t>Care records management working group</a:t>
          </a:r>
          <a:endParaRPr lang="en-US"/>
        </a:p>
      </dgm:t>
    </dgm:pt>
    <dgm:pt modelId="{D0AD9F57-1748-48FE-BFAB-7F26DE0682ED}" type="parTrans" cxnId="{8D013921-6A73-4415-822F-4631BBCDAC00}">
      <dgm:prSet/>
      <dgm:spPr/>
      <dgm:t>
        <a:bodyPr/>
        <a:lstStyle/>
        <a:p>
          <a:endParaRPr lang="en-US"/>
        </a:p>
      </dgm:t>
    </dgm:pt>
    <dgm:pt modelId="{8FAD69D3-3B3C-4F6A-BD15-B72D34A860D8}" type="sibTrans" cxnId="{8D013921-6A73-4415-822F-4631BBCDAC00}">
      <dgm:prSet/>
      <dgm:spPr/>
      <dgm:t>
        <a:bodyPr/>
        <a:lstStyle/>
        <a:p>
          <a:endParaRPr lang="en-US"/>
        </a:p>
      </dgm:t>
    </dgm:pt>
    <dgm:pt modelId="{F8B66743-0A14-491F-8B01-CC6BF9B412D1}">
      <dgm:prSet/>
      <dgm:spPr/>
      <dgm:t>
        <a:bodyPr/>
        <a:lstStyle/>
        <a:p>
          <a:r>
            <a:rPr lang="en-NZ" dirty="0"/>
            <a:t>Other monitors – Ombudsman, Privacy Commissioner, Children’s Commissioner, etc</a:t>
          </a:r>
          <a:endParaRPr lang="en-US" dirty="0"/>
        </a:p>
      </dgm:t>
    </dgm:pt>
    <dgm:pt modelId="{7E21A033-2B9C-4E21-B655-903FFB8362CE}" type="parTrans" cxnId="{0E226950-90A5-46D8-A17C-2B921713E3A8}">
      <dgm:prSet/>
      <dgm:spPr/>
      <dgm:t>
        <a:bodyPr/>
        <a:lstStyle/>
        <a:p>
          <a:endParaRPr lang="en-US"/>
        </a:p>
      </dgm:t>
    </dgm:pt>
    <dgm:pt modelId="{95483AE4-CBBA-4CC8-AE00-2E44A73307BD}" type="sibTrans" cxnId="{0E226950-90A5-46D8-A17C-2B921713E3A8}">
      <dgm:prSet/>
      <dgm:spPr/>
      <dgm:t>
        <a:bodyPr/>
        <a:lstStyle/>
        <a:p>
          <a:endParaRPr lang="en-US"/>
        </a:p>
      </dgm:t>
    </dgm:pt>
    <dgm:pt modelId="{ACBC2D23-BED9-4A4C-9DF3-A7DC7719D600}">
      <dgm:prSet/>
      <dgm:spPr/>
      <dgm:t>
        <a:bodyPr/>
        <a:lstStyle/>
        <a:p>
          <a:r>
            <a:rPr lang="en-NZ"/>
            <a:t>CAB – Kōnae; Survivor Experience Service - Records Support</a:t>
          </a:r>
          <a:endParaRPr lang="en-US"/>
        </a:p>
      </dgm:t>
    </dgm:pt>
    <dgm:pt modelId="{95BBC6DF-8459-41C4-9A95-537F5C3A16C4}" type="parTrans" cxnId="{DD31F6F2-9299-48AC-82DB-3E1571F5EC9E}">
      <dgm:prSet/>
      <dgm:spPr/>
      <dgm:t>
        <a:bodyPr/>
        <a:lstStyle/>
        <a:p>
          <a:endParaRPr lang="en-US"/>
        </a:p>
      </dgm:t>
    </dgm:pt>
    <dgm:pt modelId="{27E30CAF-1C4F-4A4E-A26B-4C9F745EBF20}" type="sibTrans" cxnId="{DD31F6F2-9299-48AC-82DB-3E1571F5EC9E}">
      <dgm:prSet/>
      <dgm:spPr/>
      <dgm:t>
        <a:bodyPr/>
        <a:lstStyle/>
        <a:p>
          <a:endParaRPr lang="en-US"/>
        </a:p>
      </dgm:t>
    </dgm:pt>
    <dgm:pt modelId="{EC71F1C0-1B27-4AAF-A8E7-840566FDB31D}">
      <dgm:prSet/>
      <dgm:spPr/>
      <dgm:t>
        <a:bodyPr/>
        <a:lstStyle/>
        <a:p>
          <a:r>
            <a:rPr lang="en-NZ"/>
            <a:t>Archives NZ’s own holdings</a:t>
          </a:r>
          <a:endParaRPr lang="en-US"/>
        </a:p>
      </dgm:t>
    </dgm:pt>
    <dgm:pt modelId="{85D54100-5CC4-4A52-8892-C686F57E95D9}" type="parTrans" cxnId="{E1D50B72-335C-483A-ABFD-6EB8D31EECE7}">
      <dgm:prSet/>
      <dgm:spPr/>
      <dgm:t>
        <a:bodyPr/>
        <a:lstStyle/>
        <a:p>
          <a:endParaRPr lang="en-US"/>
        </a:p>
      </dgm:t>
    </dgm:pt>
    <dgm:pt modelId="{44082DB5-2F1C-49B6-B580-AE8A21BBADB2}" type="sibTrans" cxnId="{E1D50B72-335C-483A-ABFD-6EB8D31EECE7}">
      <dgm:prSet/>
      <dgm:spPr/>
      <dgm:t>
        <a:bodyPr/>
        <a:lstStyle/>
        <a:p>
          <a:endParaRPr lang="en-US"/>
        </a:p>
      </dgm:t>
    </dgm:pt>
    <dgm:pt modelId="{5424AD8A-F7FA-4519-957B-CFB0167092D0}">
      <dgm:prSet/>
      <dgm:spPr/>
      <dgm:t>
        <a:bodyPr/>
        <a:lstStyle/>
        <a:p>
          <a:r>
            <a:rPr lang="en-NZ"/>
            <a:t>Research / analysis and reporting</a:t>
          </a:r>
          <a:endParaRPr lang="en-US"/>
        </a:p>
      </dgm:t>
    </dgm:pt>
    <dgm:pt modelId="{ABCF07A3-DE13-4792-9BD3-3A59D214B622}" type="parTrans" cxnId="{26F5AC86-592A-495D-88C8-C0C83C16CE60}">
      <dgm:prSet/>
      <dgm:spPr/>
      <dgm:t>
        <a:bodyPr/>
        <a:lstStyle/>
        <a:p>
          <a:endParaRPr lang="en-US"/>
        </a:p>
      </dgm:t>
    </dgm:pt>
    <dgm:pt modelId="{61F720EC-475A-4AFA-92CC-2491AE029065}" type="sibTrans" cxnId="{26F5AC86-592A-495D-88C8-C0C83C16CE60}">
      <dgm:prSet/>
      <dgm:spPr/>
      <dgm:t>
        <a:bodyPr/>
        <a:lstStyle/>
        <a:p>
          <a:endParaRPr lang="en-US"/>
        </a:p>
      </dgm:t>
    </dgm:pt>
    <dgm:pt modelId="{BA9C7FB7-909E-455B-A25C-F48E21A1CFFC}">
      <dgm:prSet/>
      <dgm:spPr/>
      <dgm:t>
        <a:bodyPr/>
        <a:lstStyle/>
        <a:p>
          <a:r>
            <a:rPr lang="en-NZ"/>
            <a:t>General and more tailored advice</a:t>
          </a:r>
          <a:endParaRPr lang="en-US"/>
        </a:p>
      </dgm:t>
    </dgm:pt>
    <dgm:pt modelId="{953AF96A-64C4-4FAA-9340-5CEDA7444850}" type="parTrans" cxnId="{C46D3125-A02F-4E5E-BCCC-596C6FFFA966}">
      <dgm:prSet/>
      <dgm:spPr/>
      <dgm:t>
        <a:bodyPr/>
        <a:lstStyle/>
        <a:p>
          <a:endParaRPr lang="en-US"/>
        </a:p>
      </dgm:t>
    </dgm:pt>
    <dgm:pt modelId="{3D8EAD6F-3CB0-4400-BEBF-70A5C7C08626}" type="sibTrans" cxnId="{C46D3125-A02F-4E5E-BCCC-596C6FFFA966}">
      <dgm:prSet/>
      <dgm:spPr/>
      <dgm:t>
        <a:bodyPr/>
        <a:lstStyle/>
        <a:p>
          <a:endParaRPr lang="en-US"/>
        </a:p>
      </dgm:t>
    </dgm:pt>
    <dgm:pt modelId="{C2D66334-81EF-4A50-9377-D4854E616A71}">
      <dgm:prSet/>
      <dgm:spPr/>
      <dgm:t>
        <a:bodyPr/>
        <a:lstStyle/>
        <a:p>
          <a:r>
            <a:rPr lang="en-NZ"/>
            <a:t>User friendly, accessible, discoverable</a:t>
          </a:r>
          <a:endParaRPr lang="en-US"/>
        </a:p>
      </dgm:t>
    </dgm:pt>
    <dgm:pt modelId="{678D4558-33F2-473D-8AC6-16CCF0CC2B90}" type="parTrans" cxnId="{9374FCB7-A02F-4FED-AA65-C82F418BEF69}">
      <dgm:prSet/>
      <dgm:spPr/>
      <dgm:t>
        <a:bodyPr/>
        <a:lstStyle/>
        <a:p>
          <a:endParaRPr lang="en-US"/>
        </a:p>
      </dgm:t>
    </dgm:pt>
    <dgm:pt modelId="{3662736E-A93D-4B5F-94CE-A89C813CE96B}" type="sibTrans" cxnId="{9374FCB7-A02F-4FED-AA65-C82F418BEF69}">
      <dgm:prSet/>
      <dgm:spPr/>
      <dgm:t>
        <a:bodyPr/>
        <a:lstStyle/>
        <a:p>
          <a:endParaRPr lang="en-US"/>
        </a:p>
      </dgm:t>
    </dgm:pt>
    <dgm:pt modelId="{53509502-2939-416A-8CBF-41E86E67BCBE}">
      <dgm:prSet phldrT="[Text]"/>
      <dgm:spPr/>
      <dgm:t>
        <a:bodyPr/>
        <a:lstStyle/>
        <a:p>
          <a:r>
            <a:rPr lang="en-NZ"/>
            <a:t>Taking our lead from survivors and checking back</a:t>
          </a:r>
        </a:p>
      </dgm:t>
    </dgm:pt>
    <dgm:pt modelId="{ECF665C3-6B19-47D2-93D6-CC34F4EEA08D}" type="parTrans" cxnId="{5411856A-33B5-48FE-BCF4-55EE87608A03}">
      <dgm:prSet/>
      <dgm:spPr/>
      <dgm:t>
        <a:bodyPr/>
        <a:lstStyle/>
        <a:p>
          <a:endParaRPr lang="en-NZ"/>
        </a:p>
      </dgm:t>
    </dgm:pt>
    <dgm:pt modelId="{D676601E-9451-4F30-A7B7-4110F7FB5759}" type="sibTrans" cxnId="{5411856A-33B5-48FE-BCF4-55EE87608A03}">
      <dgm:prSet/>
      <dgm:spPr/>
      <dgm:t>
        <a:bodyPr/>
        <a:lstStyle/>
        <a:p>
          <a:endParaRPr lang="en-NZ"/>
        </a:p>
      </dgm:t>
    </dgm:pt>
    <dgm:pt modelId="{549495A7-3168-4B31-98D7-808F38862ECA}">
      <dgm:prSet phldrT="[Text]"/>
      <dgm:spPr/>
      <dgm:t>
        <a:bodyPr/>
        <a:lstStyle/>
        <a:p>
          <a:r>
            <a:rPr lang="en-NZ"/>
            <a:t>In partnership with Māori knowledge-holders</a:t>
          </a:r>
        </a:p>
      </dgm:t>
    </dgm:pt>
    <dgm:pt modelId="{F17B81A7-570B-48B4-A347-5C45A804C090}" type="parTrans" cxnId="{C70F8C26-55C6-4819-A944-37BB600F84CB}">
      <dgm:prSet/>
      <dgm:spPr/>
      <dgm:t>
        <a:bodyPr/>
        <a:lstStyle/>
        <a:p>
          <a:endParaRPr lang="en-NZ"/>
        </a:p>
      </dgm:t>
    </dgm:pt>
    <dgm:pt modelId="{061BAECA-3553-475C-A280-F91D04F4BADF}" type="sibTrans" cxnId="{C70F8C26-55C6-4819-A944-37BB600F84CB}">
      <dgm:prSet/>
      <dgm:spPr/>
      <dgm:t>
        <a:bodyPr/>
        <a:lstStyle/>
        <a:p>
          <a:endParaRPr lang="en-NZ"/>
        </a:p>
      </dgm:t>
    </dgm:pt>
    <dgm:pt modelId="{5153D133-7EF8-4ADA-8CCF-75898E9F7BF0}" type="pres">
      <dgm:prSet presAssocID="{E5366FE1-47C8-4992-B931-E4D552998F2C}" presName="Name0" presStyleCnt="0">
        <dgm:presLayoutVars>
          <dgm:dir/>
          <dgm:resizeHandles val="exact"/>
        </dgm:presLayoutVars>
      </dgm:prSet>
      <dgm:spPr/>
    </dgm:pt>
    <dgm:pt modelId="{23233019-1456-44C2-A6BD-9AA9D39ECB97}" type="pres">
      <dgm:prSet presAssocID="{8493B912-E9CF-4E66-8334-95F0F5574396}" presName="node" presStyleLbl="node1" presStyleIdx="0" presStyleCnt="12">
        <dgm:presLayoutVars>
          <dgm:bulletEnabled val="1"/>
        </dgm:presLayoutVars>
      </dgm:prSet>
      <dgm:spPr/>
    </dgm:pt>
    <dgm:pt modelId="{464D678F-94C3-48F7-8B55-FC73B7ED626B}" type="pres">
      <dgm:prSet presAssocID="{6A7F17D6-8B21-4B5F-94FF-033B90C22916}" presName="sibTrans" presStyleLbl="sibTrans1D1" presStyleIdx="0" presStyleCnt="11"/>
      <dgm:spPr/>
    </dgm:pt>
    <dgm:pt modelId="{AFA3EB9D-0F63-4E35-9378-93EB335E0C71}" type="pres">
      <dgm:prSet presAssocID="{6A7F17D6-8B21-4B5F-94FF-033B90C22916}" presName="connectorText" presStyleLbl="sibTrans1D1" presStyleIdx="0" presStyleCnt="11"/>
      <dgm:spPr/>
    </dgm:pt>
    <dgm:pt modelId="{33015DE7-76CE-4D3F-BD60-1E188C707FA7}" type="pres">
      <dgm:prSet presAssocID="{53509502-2939-416A-8CBF-41E86E67BCBE}" presName="node" presStyleLbl="node1" presStyleIdx="1" presStyleCnt="12">
        <dgm:presLayoutVars>
          <dgm:bulletEnabled val="1"/>
        </dgm:presLayoutVars>
      </dgm:prSet>
      <dgm:spPr/>
    </dgm:pt>
    <dgm:pt modelId="{7ABFF7FB-3191-40A5-B275-45FA69274960}" type="pres">
      <dgm:prSet presAssocID="{D676601E-9451-4F30-A7B7-4110F7FB5759}" presName="sibTrans" presStyleLbl="sibTrans1D1" presStyleIdx="1" presStyleCnt="11"/>
      <dgm:spPr/>
    </dgm:pt>
    <dgm:pt modelId="{557BC524-B453-473A-A1FC-30624CC69C47}" type="pres">
      <dgm:prSet presAssocID="{D676601E-9451-4F30-A7B7-4110F7FB5759}" presName="connectorText" presStyleLbl="sibTrans1D1" presStyleIdx="1" presStyleCnt="11"/>
      <dgm:spPr/>
    </dgm:pt>
    <dgm:pt modelId="{BD6F1961-D95E-44B6-85AF-3D64EA39BFB6}" type="pres">
      <dgm:prSet presAssocID="{26A255A5-1C68-4CCE-90F4-C19733695B4B}" presName="node" presStyleLbl="node1" presStyleIdx="2" presStyleCnt="12">
        <dgm:presLayoutVars>
          <dgm:bulletEnabled val="1"/>
        </dgm:presLayoutVars>
      </dgm:prSet>
      <dgm:spPr/>
    </dgm:pt>
    <dgm:pt modelId="{D10380F0-3FDC-4E3F-9152-9EA01C207114}" type="pres">
      <dgm:prSet presAssocID="{C9BC728C-5544-4FB4-8473-919C62D933D4}" presName="sibTrans" presStyleLbl="sibTrans1D1" presStyleIdx="2" presStyleCnt="11"/>
      <dgm:spPr/>
    </dgm:pt>
    <dgm:pt modelId="{E835D358-A75B-444D-9C3B-3C318C35DB87}" type="pres">
      <dgm:prSet presAssocID="{C9BC728C-5544-4FB4-8473-919C62D933D4}" presName="connectorText" presStyleLbl="sibTrans1D1" presStyleIdx="2" presStyleCnt="11"/>
      <dgm:spPr/>
    </dgm:pt>
    <dgm:pt modelId="{08261CED-3398-402D-897F-93563A9366F9}" type="pres">
      <dgm:prSet presAssocID="{13B69EA5-0E02-4ADC-9BD2-CB450987E7A9}" presName="node" presStyleLbl="node1" presStyleIdx="3" presStyleCnt="12">
        <dgm:presLayoutVars>
          <dgm:bulletEnabled val="1"/>
        </dgm:presLayoutVars>
      </dgm:prSet>
      <dgm:spPr/>
    </dgm:pt>
    <dgm:pt modelId="{357107D9-7076-47A1-974F-2223C0BB2E94}" type="pres">
      <dgm:prSet presAssocID="{472091B5-15AD-45FF-8FF6-36F7C3CB7004}" presName="sibTrans" presStyleLbl="sibTrans1D1" presStyleIdx="3" presStyleCnt="11"/>
      <dgm:spPr/>
    </dgm:pt>
    <dgm:pt modelId="{421AF980-9FD5-4CE7-80E8-003445BA9A77}" type="pres">
      <dgm:prSet presAssocID="{472091B5-15AD-45FF-8FF6-36F7C3CB7004}" presName="connectorText" presStyleLbl="sibTrans1D1" presStyleIdx="3" presStyleCnt="11"/>
      <dgm:spPr/>
    </dgm:pt>
    <dgm:pt modelId="{69CBC120-CDE6-4E89-8308-C6C3C7F7A66E}" type="pres">
      <dgm:prSet presAssocID="{1CB08F62-45B9-47C1-B73A-64122C0FF858}" presName="node" presStyleLbl="node1" presStyleIdx="4" presStyleCnt="12">
        <dgm:presLayoutVars>
          <dgm:bulletEnabled val="1"/>
        </dgm:presLayoutVars>
      </dgm:prSet>
      <dgm:spPr/>
    </dgm:pt>
    <dgm:pt modelId="{0E9FC139-73DE-4FF6-B212-5B413D414F04}" type="pres">
      <dgm:prSet presAssocID="{8FAD69D3-3B3C-4F6A-BD15-B72D34A860D8}" presName="sibTrans" presStyleLbl="sibTrans1D1" presStyleIdx="4" presStyleCnt="11"/>
      <dgm:spPr/>
    </dgm:pt>
    <dgm:pt modelId="{141B75F8-AA8B-4BE0-A8E4-9B5AA645DC13}" type="pres">
      <dgm:prSet presAssocID="{8FAD69D3-3B3C-4F6A-BD15-B72D34A860D8}" presName="connectorText" presStyleLbl="sibTrans1D1" presStyleIdx="4" presStyleCnt="11"/>
      <dgm:spPr/>
    </dgm:pt>
    <dgm:pt modelId="{B4590978-04F8-4B0D-ACE6-442608F074C3}" type="pres">
      <dgm:prSet presAssocID="{F8B66743-0A14-491F-8B01-CC6BF9B412D1}" presName="node" presStyleLbl="node1" presStyleIdx="5" presStyleCnt="12">
        <dgm:presLayoutVars>
          <dgm:bulletEnabled val="1"/>
        </dgm:presLayoutVars>
      </dgm:prSet>
      <dgm:spPr/>
    </dgm:pt>
    <dgm:pt modelId="{DA2CB457-B26F-408D-9B0F-640B17C81822}" type="pres">
      <dgm:prSet presAssocID="{95483AE4-CBBA-4CC8-AE00-2E44A73307BD}" presName="sibTrans" presStyleLbl="sibTrans1D1" presStyleIdx="5" presStyleCnt="11"/>
      <dgm:spPr/>
    </dgm:pt>
    <dgm:pt modelId="{11E88B73-7E52-4EC5-BB7C-43D9E7BA62BC}" type="pres">
      <dgm:prSet presAssocID="{95483AE4-CBBA-4CC8-AE00-2E44A73307BD}" presName="connectorText" presStyleLbl="sibTrans1D1" presStyleIdx="5" presStyleCnt="11"/>
      <dgm:spPr/>
    </dgm:pt>
    <dgm:pt modelId="{CAA158B4-D5DF-4623-A299-ACF17C8B9E41}" type="pres">
      <dgm:prSet presAssocID="{549495A7-3168-4B31-98D7-808F38862ECA}" presName="node" presStyleLbl="node1" presStyleIdx="6" presStyleCnt="12">
        <dgm:presLayoutVars>
          <dgm:bulletEnabled val="1"/>
        </dgm:presLayoutVars>
      </dgm:prSet>
      <dgm:spPr/>
    </dgm:pt>
    <dgm:pt modelId="{36AB39A0-E85D-48F7-97DF-B7FCF0BDDC2D}" type="pres">
      <dgm:prSet presAssocID="{061BAECA-3553-475C-A280-F91D04F4BADF}" presName="sibTrans" presStyleLbl="sibTrans1D1" presStyleIdx="6" presStyleCnt="11"/>
      <dgm:spPr/>
    </dgm:pt>
    <dgm:pt modelId="{5CEBABBD-D49B-4A67-A289-7334AA7323FF}" type="pres">
      <dgm:prSet presAssocID="{061BAECA-3553-475C-A280-F91D04F4BADF}" presName="connectorText" presStyleLbl="sibTrans1D1" presStyleIdx="6" presStyleCnt="11"/>
      <dgm:spPr/>
    </dgm:pt>
    <dgm:pt modelId="{ECE50F5A-C116-419C-A11B-C0D37C36C2D7}" type="pres">
      <dgm:prSet presAssocID="{ACBC2D23-BED9-4A4C-9DF3-A7DC7719D600}" presName="node" presStyleLbl="node1" presStyleIdx="7" presStyleCnt="12">
        <dgm:presLayoutVars>
          <dgm:bulletEnabled val="1"/>
        </dgm:presLayoutVars>
      </dgm:prSet>
      <dgm:spPr/>
    </dgm:pt>
    <dgm:pt modelId="{355F4D35-44EE-449A-936C-E344179AD965}" type="pres">
      <dgm:prSet presAssocID="{27E30CAF-1C4F-4A4E-A26B-4C9F745EBF20}" presName="sibTrans" presStyleLbl="sibTrans1D1" presStyleIdx="7" presStyleCnt="11"/>
      <dgm:spPr/>
    </dgm:pt>
    <dgm:pt modelId="{5F596250-7239-4D5C-B065-EE4B93F21794}" type="pres">
      <dgm:prSet presAssocID="{27E30CAF-1C4F-4A4E-A26B-4C9F745EBF20}" presName="connectorText" presStyleLbl="sibTrans1D1" presStyleIdx="7" presStyleCnt="11"/>
      <dgm:spPr/>
    </dgm:pt>
    <dgm:pt modelId="{DEAFAF5B-B41B-4239-98CD-680F5F956559}" type="pres">
      <dgm:prSet presAssocID="{EC71F1C0-1B27-4AAF-A8E7-840566FDB31D}" presName="node" presStyleLbl="node1" presStyleIdx="8" presStyleCnt="12">
        <dgm:presLayoutVars>
          <dgm:bulletEnabled val="1"/>
        </dgm:presLayoutVars>
      </dgm:prSet>
      <dgm:spPr/>
    </dgm:pt>
    <dgm:pt modelId="{7A6CDA2D-D394-4164-A0B9-A6EF09DC0D51}" type="pres">
      <dgm:prSet presAssocID="{44082DB5-2F1C-49B6-B580-AE8A21BBADB2}" presName="sibTrans" presStyleLbl="sibTrans1D1" presStyleIdx="8" presStyleCnt="11"/>
      <dgm:spPr/>
    </dgm:pt>
    <dgm:pt modelId="{BE82174D-5A50-4049-B86C-35719CDFBAF3}" type="pres">
      <dgm:prSet presAssocID="{44082DB5-2F1C-49B6-B580-AE8A21BBADB2}" presName="connectorText" presStyleLbl="sibTrans1D1" presStyleIdx="8" presStyleCnt="11"/>
      <dgm:spPr/>
    </dgm:pt>
    <dgm:pt modelId="{0F1169FB-DED2-496A-A195-74D9DAAA3D8A}" type="pres">
      <dgm:prSet presAssocID="{5424AD8A-F7FA-4519-957B-CFB0167092D0}" presName="node" presStyleLbl="node1" presStyleIdx="9" presStyleCnt="12">
        <dgm:presLayoutVars>
          <dgm:bulletEnabled val="1"/>
        </dgm:presLayoutVars>
      </dgm:prSet>
      <dgm:spPr/>
    </dgm:pt>
    <dgm:pt modelId="{05D9B7CC-46C5-42BD-8448-5DD720728851}" type="pres">
      <dgm:prSet presAssocID="{61F720EC-475A-4AFA-92CC-2491AE029065}" presName="sibTrans" presStyleLbl="sibTrans1D1" presStyleIdx="9" presStyleCnt="11"/>
      <dgm:spPr/>
    </dgm:pt>
    <dgm:pt modelId="{93F3C79C-99C7-4ED1-99AF-A68137A95F95}" type="pres">
      <dgm:prSet presAssocID="{61F720EC-475A-4AFA-92CC-2491AE029065}" presName="connectorText" presStyleLbl="sibTrans1D1" presStyleIdx="9" presStyleCnt="11"/>
      <dgm:spPr/>
    </dgm:pt>
    <dgm:pt modelId="{B9EE72F6-914E-4A2D-9D33-15F679C7DD88}" type="pres">
      <dgm:prSet presAssocID="{BA9C7FB7-909E-455B-A25C-F48E21A1CFFC}" presName="node" presStyleLbl="node1" presStyleIdx="10" presStyleCnt="12">
        <dgm:presLayoutVars>
          <dgm:bulletEnabled val="1"/>
        </dgm:presLayoutVars>
      </dgm:prSet>
      <dgm:spPr/>
    </dgm:pt>
    <dgm:pt modelId="{7CDDF3A2-F02D-495A-9565-AE6085127378}" type="pres">
      <dgm:prSet presAssocID="{3D8EAD6F-3CB0-4400-BEBF-70A5C7C08626}" presName="sibTrans" presStyleLbl="sibTrans1D1" presStyleIdx="10" presStyleCnt="11"/>
      <dgm:spPr/>
    </dgm:pt>
    <dgm:pt modelId="{D423A85F-1A9C-4D26-8AB1-6AC19E5924A2}" type="pres">
      <dgm:prSet presAssocID="{3D8EAD6F-3CB0-4400-BEBF-70A5C7C08626}" presName="connectorText" presStyleLbl="sibTrans1D1" presStyleIdx="10" presStyleCnt="11"/>
      <dgm:spPr/>
    </dgm:pt>
    <dgm:pt modelId="{1868CCA0-E632-45D0-B040-BF393CFF9D2B}" type="pres">
      <dgm:prSet presAssocID="{C2D66334-81EF-4A50-9377-D4854E616A71}" presName="node" presStyleLbl="node1" presStyleIdx="11" presStyleCnt="12">
        <dgm:presLayoutVars>
          <dgm:bulletEnabled val="1"/>
        </dgm:presLayoutVars>
      </dgm:prSet>
      <dgm:spPr/>
    </dgm:pt>
  </dgm:ptLst>
  <dgm:cxnLst>
    <dgm:cxn modelId="{485DD500-24B6-4BBB-A4BC-F2942A632D52}" type="presOf" srcId="{C9BC728C-5544-4FB4-8473-919C62D933D4}" destId="{D10380F0-3FDC-4E3F-9152-9EA01C207114}" srcOrd="0" destOrd="0" presId="urn:microsoft.com/office/officeart/2016/7/layout/RepeatingBendingProcessNew"/>
    <dgm:cxn modelId="{5C820F03-7A4A-4062-A6EF-001099D65362}" type="presOf" srcId="{8FAD69D3-3B3C-4F6A-BD15-B72D34A860D8}" destId="{0E9FC139-73DE-4FF6-B212-5B413D414F04}" srcOrd="0" destOrd="0" presId="urn:microsoft.com/office/officeart/2016/7/layout/RepeatingBendingProcessNew"/>
    <dgm:cxn modelId="{8948BE0B-02DE-4E65-9DCC-97F99AD4D6CE}" type="presOf" srcId="{13B69EA5-0E02-4ADC-9BD2-CB450987E7A9}" destId="{08261CED-3398-402D-897F-93563A9366F9}" srcOrd="0" destOrd="0" presId="urn:microsoft.com/office/officeart/2016/7/layout/RepeatingBendingProcessNew"/>
    <dgm:cxn modelId="{B328C010-D611-4986-90B0-DA5DC0D14B64}" type="presOf" srcId="{27E30CAF-1C4F-4A4E-A26B-4C9F745EBF20}" destId="{5F596250-7239-4D5C-B065-EE4B93F21794}" srcOrd="1" destOrd="0" presId="urn:microsoft.com/office/officeart/2016/7/layout/RepeatingBendingProcessNew"/>
    <dgm:cxn modelId="{8D013921-6A73-4415-822F-4631BBCDAC00}" srcId="{E5366FE1-47C8-4992-B931-E4D552998F2C}" destId="{1CB08F62-45B9-47C1-B73A-64122C0FF858}" srcOrd="4" destOrd="0" parTransId="{D0AD9F57-1748-48FE-BFAB-7F26DE0682ED}" sibTransId="{8FAD69D3-3B3C-4F6A-BD15-B72D34A860D8}"/>
    <dgm:cxn modelId="{121CD924-E313-4B2E-BBF4-F321A4FC9770}" type="presOf" srcId="{549495A7-3168-4B31-98D7-808F38862ECA}" destId="{CAA158B4-D5DF-4623-A299-ACF17C8B9E41}" srcOrd="0" destOrd="0" presId="urn:microsoft.com/office/officeart/2016/7/layout/RepeatingBendingProcessNew"/>
    <dgm:cxn modelId="{C46D3125-A02F-4E5E-BCCC-596C6FFFA966}" srcId="{E5366FE1-47C8-4992-B931-E4D552998F2C}" destId="{BA9C7FB7-909E-455B-A25C-F48E21A1CFFC}" srcOrd="10" destOrd="0" parTransId="{953AF96A-64C4-4FAA-9340-5CEDA7444850}" sibTransId="{3D8EAD6F-3CB0-4400-BEBF-70A5C7C08626}"/>
    <dgm:cxn modelId="{C70F8C26-55C6-4819-A944-37BB600F84CB}" srcId="{E5366FE1-47C8-4992-B931-E4D552998F2C}" destId="{549495A7-3168-4B31-98D7-808F38862ECA}" srcOrd="6" destOrd="0" parTransId="{F17B81A7-570B-48B4-A347-5C45A804C090}" sibTransId="{061BAECA-3553-475C-A280-F91D04F4BADF}"/>
    <dgm:cxn modelId="{EE4E8627-6F0A-4B2B-819D-D6399A16FD6C}" type="presOf" srcId="{F8B66743-0A14-491F-8B01-CC6BF9B412D1}" destId="{B4590978-04F8-4B0D-ACE6-442608F074C3}" srcOrd="0" destOrd="0" presId="urn:microsoft.com/office/officeart/2016/7/layout/RepeatingBendingProcessNew"/>
    <dgm:cxn modelId="{2C207729-ED4A-41C1-BA99-8AB75513B73B}" type="presOf" srcId="{472091B5-15AD-45FF-8FF6-36F7C3CB7004}" destId="{421AF980-9FD5-4CE7-80E8-003445BA9A77}" srcOrd="1" destOrd="0" presId="urn:microsoft.com/office/officeart/2016/7/layout/RepeatingBendingProcessNew"/>
    <dgm:cxn modelId="{40FA952A-3DE0-4DAA-8197-1D7A6EFB9343}" type="presOf" srcId="{27E30CAF-1C4F-4A4E-A26B-4C9F745EBF20}" destId="{355F4D35-44EE-449A-936C-E344179AD965}" srcOrd="0" destOrd="0" presId="urn:microsoft.com/office/officeart/2016/7/layout/RepeatingBendingProcessNew"/>
    <dgm:cxn modelId="{9C64C836-B2DE-4DD6-B17B-606D5024AD1D}" type="presOf" srcId="{53509502-2939-416A-8CBF-41E86E67BCBE}" destId="{33015DE7-76CE-4D3F-BD60-1E188C707FA7}" srcOrd="0" destOrd="0" presId="urn:microsoft.com/office/officeart/2016/7/layout/RepeatingBendingProcessNew"/>
    <dgm:cxn modelId="{A2B63A39-5F23-4A1C-B9C8-5960EB03636B}" type="presOf" srcId="{ACBC2D23-BED9-4A4C-9DF3-A7DC7719D600}" destId="{ECE50F5A-C116-419C-A11B-C0D37C36C2D7}" srcOrd="0" destOrd="0" presId="urn:microsoft.com/office/officeart/2016/7/layout/RepeatingBendingProcessNew"/>
    <dgm:cxn modelId="{4F3B545D-2B68-44F4-BA59-963C5B1012F2}" type="presOf" srcId="{D676601E-9451-4F30-A7B7-4110F7FB5759}" destId="{557BC524-B453-473A-A1FC-30624CC69C47}" srcOrd="1" destOrd="0" presId="urn:microsoft.com/office/officeart/2016/7/layout/RepeatingBendingProcessNew"/>
    <dgm:cxn modelId="{2CC55262-F4DB-4BF7-B637-A844B7934634}" type="presOf" srcId="{C9BC728C-5544-4FB4-8473-919C62D933D4}" destId="{E835D358-A75B-444D-9C3B-3C318C35DB87}" srcOrd="1" destOrd="0" presId="urn:microsoft.com/office/officeart/2016/7/layout/RepeatingBendingProcessNew"/>
    <dgm:cxn modelId="{163E6247-1825-49EF-B1D0-E37E361214BB}" type="presOf" srcId="{95483AE4-CBBA-4CC8-AE00-2E44A73307BD}" destId="{11E88B73-7E52-4EC5-BB7C-43D9E7BA62BC}" srcOrd="1" destOrd="0" presId="urn:microsoft.com/office/officeart/2016/7/layout/RepeatingBendingProcessNew"/>
    <dgm:cxn modelId="{5411856A-33B5-48FE-BCF4-55EE87608A03}" srcId="{E5366FE1-47C8-4992-B931-E4D552998F2C}" destId="{53509502-2939-416A-8CBF-41E86E67BCBE}" srcOrd="1" destOrd="0" parTransId="{ECF665C3-6B19-47D2-93D6-CC34F4EEA08D}" sibTransId="{D676601E-9451-4F30-A7B7-4110F7FB5759}"/>
    <dgm:cxn modelId="{5D1CB96B-83EB-42CF-AAD9-2DC617F56009}" type="presOf" srcId="{C2D66334-81EF-4A50-9377-D4854E616A71}" destId="{1868CCA0-E632-45D0-B040-BF393CFF9D2B}" srcOrd="0" destOrd="0" presId="urn:microsoft.com/office/officeart/2016/7/layout/RepeatingBendingProcessNew"/>
    <dgm:cxn modelId="{FA38E34E-DC04-4AFA-9667-44085B9A268F}" type="presOf" srcId="{6A7F17D6-8B21-4B5F-94FF-033B90C22916}" destId="{464D678F-94C3-48F7-8B55-FC73B7ED626B}" srcOrd="0" destOrd="0" presId="urn:microsoft.com/office/officeart/2016/7/layout/RepeatingBendingProcessNew"/>
    <dgm:cxn modelId="{0E226950-90A5-46D8-A17C-2B921713E3A8}" srcId="{E5366FE1-47C8-4992-B931-E4D552998F2C}" destId="{F8B66743-0A14-491F-8B01-CC6BF9B412D1}" srcOrd="5" destOrd="0" parTransId="{7E21A033-2B9C-4E21-B655-903FFB8362CE}" sibTransId="{95483AE4-CBBA-4CC8-AE00-2E44A73307BD}"/>
    <dgm:cxn modelId="{E1D50B72-335C-483A-ABFD-6EB8D31EECE7}" srcId="{E5366FE1-47C8-4992-B931-E4D552998F2C}" destId="{EC71F1C0-1B27-4AAF-A8E7-840566FDB31D}" srcOrd="8" destOrd="0" parTransId="{85D54100-5CC4-4A52-8892-C686F57E95D9}" sibTransId="{44082DB5-2F1C-49B6-B580-AE8A21BBADB2}"/>
    <dgm:cxn modelId="{355B3554-216C-4CA8-9FB3-4BAB8F535F3D}" srcId="{E5366FE1-47C8-4992-B931-E4D552998F2C}" destId="{8493B912-E9CF-4E66-8334-95F0F5574396}" srcOrd="0" destOrd="0" parTransId="{E65982B2-46A6-4338-9512-F71E076AF4E9}" sibTransId="{6A7F17D6-8B21-4B5F-94FF-033B90C22916}"/>
    <dgm:cxn modelId="{EBB00177-BCC1-4B1E-8B5A-3ABD45168CCC}" type="presOf" srcId="{95483AE4-CBBA-4CC8-AE00-2E44A73307BD}" destId="{DA2CB457-B26F-408D-9B0F-640B17C81822}" srcOrd="0" destOrd="0" presId="urn:microsoft.com/office/officeart/2016/7/layout/RepeatingBendingProcessNew"/>
    <dgm:cxn modelId="{26F5AC86-592A-495D-88C8-C0C83C16CE60}" srcId="{E5366FE1-47C8-4992-B931-E4D552998F2C}" destId="{5424AD8A-F7FA-4519-957B-CFB0167092D0}" srcOrd="9" destOrd="0" parTransId="{ABCF07A3-DE13-4792-9BD3-3A59D214B622}" sibTransId="{61F720EC-475A-4AFA-92CC-2491AE029065}"/>
    <dgm:cxn modelId="{F511FB87-533C-4AE1-8408-BBFE5EFBBFE6}" type="presOf" srcId="{472091B5-15AD-45FF-8FF6-36F7C3CB7004}" destId="{357107D9-7076-47A1-974F-2223C0BB2E94}" srcOrd="0" destOrd="0" presId="urn:microsoft.com/office/officeart/2016/7/layout/RepeatingBendingProcessNew"/>
    <dgm:cxn modelId="{E62E2291-08F7-4E18-8BBD-A1D05643B19C}" type="presOf" srcId="{61F720EC-475A-4AFA-92CC-2491AE029065}" destId="{93F3C79C-99C7-4ED1-99AF-A68137A95F95}" srcOrd="1" destOrd="0" presId="urn:microsoft.com/office/officeart/2016/7/layout/RepeatingBendingProcessNew"/>
    <dgm:cxn modelId="{27040697-2753-47C8-ACCA-C506E5103FCC}" type="presOf" srcId="{5424AD8A-F7FA-4519-957B-CFB0167092D0}" destId="{0F1169FB-DED2-496A-A195-74D9DAAA3D8A}" srcOrd="0" destOrd="0" presId="urn:microsoft.com/office/officeart/2016/7/layout/RepeatingBendingProcessNew"/>
    <dgm:cxn modelId="{1132EAA0-0B7B-41D9-A2C7-821139814B2C}" type="presOf" srcId="{3D8EAD6F-3CB0-4400-BEBF-70A5C7C08626}" destId="{D423A85F-1A9C-4D26-8AB1-6AC19E5924A2}" srcOrd="1" destOrd="0" presId="urn:microsoft.com/office/officeart/2016/7/layout/RepeatingBendingProcessNew"/>
    <dgm:cxn modelId="{68BD53A5-9ABB-487A-9FBE-C019F54E3F25}" type="presOf" srcId="{061BAECA-3553-475C-A280-F91D04F4BADF}" destId="{36AB39A0-E85D-48F7-97DF-B7FCF0BDDC2D}" srcOrd="0" destOrd="0" presId="urn:microsoft.com/office/officeart/2016/7/layout/RepeatingBendingProcessNew"/>
    <dgm:cxn modelId="{6043B0AB-F47F-48B1-A21D-775234043E60}" srcId="{E5366FE1-47C8-4992-B931-E4D552998F2C}" destId="{26A255A5-1C68-4CCE-90F4-C19733695B4B}" srcOrd="2" destOrd="0" parTransId="{E3D3B3D0-62C6-4768-B65E-9A6B5F663181}" sibTransId="{C9BC728C-5544-4FB4-8473-919C62D933D4}"/>
    <dgm:cxn modelId="{BBE06AAF-CA65-4F97-88BE-4605F281511F}" type="presOf" srcId="{1CB08F62-45B9-47C1-B73A-64122C0FF858}" destId="{69CBC120-CDE6-4E89-8308-C6C3C7F7A66E}" srcOrd="0" destOrd="0" presId="urn:microsoft.com/office/officeart/2016/7/layout/RepeatingBendingProcessNew"/>
    <dgm:cxn modelId="{28DB2AB2-B5F3-416A-A3E4-A8D39D4EAA7B}" type="presOf" srcId="{8493B912-E9CF-4E66-8334-95F0F5574396}" destId="{23233019-1456-44C2-A6BD-9AA9D39ECB97}" srcOrd="0" destOrd="0" presId="urn:microsoft.com/office/officeart/2016/7/layout/RepeatingBendingProcessNew"/>
    <dgm:cxn modelId="{2F0FD9B3-4FC4-4553-81C8-B5C23E10CF14}" type="presOf" srcId="{EC71F1C0-1B27-4AAF-A8E7-840566FDB31D}" destId="{DEAFAF5B-B41B-4239-98CD-680F5F956559}" srcOrd="0" destOrd="0" presId="urn:microsoft.com/office/officeart/2016/7/layout/RepeatingBendingProcessNew"/>
    <dgm:cxn modelId="{E6667FB7-5AF4-4661-95B0-4BDC91280248}" type="presOf" srcId="{8FAD69D3-3B3C-4F6A-BD15-B72D34A860D8}" destId="{141B75F8-AA8B-4BE0-A8E4-9B5AA645DC13}" srcOrd="1" destOrd="0" presId="urn:microsoft.com/office/officeart/2016/7/layout/RepeatingBendingProcessNew"/>
    <dgm:cxn modelId="{9374FCB7-A02F-4FED-AA65-C82F418BEF69}" srcId="{E5366FE1-47C8-4992-B931-E4D552998F2C}" destId="{C2D66334-81EF-4A50-9377-D4854E616A71}" srcOrd="11" destOrd="0" parTransId="{678D4558-33F2-473D-8AC6-16CCF0CC2B90}" sibTransId="{3662736E-A93D-4B5F-94CE-A89C813CE96B}"/>
    <dgm:cxn modelId="{155CF8B9-C8FA-48ED-9648-DE30568949B4}" type="presOf" srcId="{D676601E-9451-4F30-A7B7-4110F7FB5759}" destId="{7ABFF7FB-3191-40A5-B275-45FA69274960}" srcOrd="0" destOrd="0" presId="urn:microsoft.com/office/officeart/2016/7/layout/RepeatingBendingProcessNew"/>
    <dgm:cxn modelId="{835860BB-030C-43F8-BB40-2BC4561126CA}" type="presOf" srcId="{26A255A5-1C68-4CCE-90F4-C19733695B4B}" destId="{BD6F1961-D95E-44B6-85AF-3D64EA39BFB6}" srcOrd="0" destOrd="0" presId="urn:microsoft.com/office/officeart/2016/7/layout/RepeatingBendingProcessNew"/>
    <dgm:cxn modelId="{EA551EBE-DB72-4203-BEFB-9C6800746452}" type="presOf" srcId="{61F720EC-475A-4AFA-92CC-2491AE029065}" destId="{05D9B7CC-46C5-42BD-8448-5DD720728851}" srcOrd="0" destOrd="0" presId="urn:microsoft.com/office/officeart/2016/7/layout/RepeatingBendingProcessNew"/>
    <dgm:cxn modelId="{569DFCC6-F910-432B-B582-82CF2F9B59F2}" type="presOf" srcId="{E5366FE1-47C8-4992-B931-E4D552998F2C}" destId="{5153D133-7EF8-4ADA-8CCF-75898E9F7BF0}" srcOrd="0" destOrd="0" presId="urn:microsoft.com/office/officeart/2016/7/layout/RepeatingBendingProcessNew"/>
    <dgm:cxn modelId="{D1B401CB-7F60-470C-A2C7-CD2FF4CCDA60}" srcId="{E5366FE1-47C8-4992-B931-E4D552998F2C}" destId="{13B69EA5-0E02-4ADC-9BD2-CB450987E7A9}" srcOrd="3" destOrd="0" parTransId="{F8A2227A-A2F7-4A45-82B3-8427BA91B382}" sibTransId="{472091B5-15AD-45FF-8FF6-36F7C3CB7004}"/>
    <dgm:cxn modelId="{96F57DCD-EE3C-462A-B6ED-BF163B0F7CD5}" type="presOf" srcId="{6A7F17D6-8B21-4B5F-94FF-033B90C22916}" destId="{AFA3EB9D-0F63-4E35-9378-93EB335E0C71}" srcOrd="1" destOrd="0" presId="urn:microsoft.com/office/officeart/2016/7/layout/RepeatingBendingProcessNew"/>
    <dgm:cxn modelId="{2A3323D1-5649-49CA-80DC-EEBC9F74F62F}" type="presOf" srcId="{BA9C7FB7-909E-455B-A25C-F48E21A1CFFC}" destId="{B9EE72F6-914E-4A2D-9D33-15F679C7DD88}" srcOrd="0" destOrd="0" presId="urn:microsoft.com/office/officeart/2016/7/layout/RepeatingBendingProcessNew"/>
    <dgm:cxn modelId="{5AF244DF-630A-46E0-AFC5-1C93190205CF}" type="presOf" srcId="{061BAECA-3553-475C-A280-F91D04F4BADF}" destId="{5CEBABBD-D49B-4A67-A289-7334AA7323FF}" srcOrd="1" destOrd="0" presId="urn:microsoft.com/office/officeart/2016/7/layout/RepeatingBendingProcessNew"/>
    <dgm:cxn modelId="{9E7DCCE2-9C53-4667-9ACD-0855FABFEA89}" type="presOf" srcId="{44082DB5-2F1C-49B6-B580-AE8A21BBADB2}" destId="{7A6CDA2D-D394-4164-A0B9-A6EF09DC0D51}" srcOrd="0" destOrd="0" presId="urn:microsoft.com/office/officeart/2016/7/layout/RepeatingBendingProcessNew"/>
    <dgm:cxn modelId="{DD31F6F2-9299-48AC-82DB-3E1571F5EC9E}" srcId="{E5366FE1-47C8-4992-B931-E4D552998F2C}" destId="{ACBC2D23-BED9-4A4C-9DF3-A7DC7719D600}" srcOrd="7" destOrd="0" parTransId="{95BBC6DF-8459-41C4-9A95-537F5C3A16C4}" sibTransId="{27E30CAF-1C4F-4A4E-A26B-4C9F745EBF20}"/>
    <dgm:cxn modelId="{6A5D76F4-0BBB-4274-8256-CA25ED376162}" type="presOf" srcId="{44082DB5-2F1C-49B6-B580-AE8A21BBADB2}" destId="{BE82174D-5A50-4049-B86C-35719CDFBAF3}" srcOrd="1" destOrd="0" presId="urn:microsoft.com/office/officeart/2016/7/layout/RepeatingBendingProcessNew"/>
    <dgm:cxn modelId="{40C92AF9-5631-4980-BD69-C473F4010486}" type="presOf" srcId="{3D8EAD6F-3CB0-4400-BEBF-70A5C7C08626}" destId="{7CDDF3A2-F02D-495A-9565-AE6085127378}" srcOrd="0" destOrd="0" presId="urn:microsoft.com/office/officeart/2016/7/layout/RepeatingBendingProcessNew"/>
    <dgm:cxn modelId="{AF22FD80-A858-4757-B561-DDDC548F887B}" type="presParOf" srcId="{5153D133-7EF8-4ADA-8CCF-75898E9F7BF0}" destId="{23233019-1456-44C2-A6BD-9AA9D39ECB97}" srcOrd="0" destOrd="0" presId="urn:microsoft.com/office/officeart/2016/7/layout/RepeatingBendingProcessNew"/>
    <dgm:cxn modelId="{DEC1C293-C9E3-4FAE-8954-182FF2087A2E}" type="presParOf" srcId="{5153D133-7EF8-4ADA-8CCF-75898E9F7BF0}" destId="{464D678F-94C3-48F7-8B55-FC73B7ED626B}" srcOrd="1" destOrd="0" presId="urn:microsoft.com/office/officeart/2016/7/layout/RepeatingBendingProcessNew"/>
    <dgm:cxn modelId="{2F064F82-4BA7-4525-94F0-E9AD1F92E8FB}" type="presParOf" srcId="{464D678F-94C3-48F7-8B55-FC73B7ED626B}" destId="{AFA3EB9D-0F63-4E35-9378-93EB335E0C71}" srcOrd="0" destOrd="0" presId="urn:microsoft.com/office/officeart/2016/7/layout/RepeatingBendingProcessNew"/>
    <dgm:cxn modelId="{DAD3933F-9739-44E7-9768-B6BE5BD3146E}" type="presParOf" srcId="{5153D133-7EF8-4ADA-8CCF-75898E9F7BF0}" destId="{33015DE7-76CE-4D3F-BD60-1E188C707FA7}" srcOrd="2" destOrd="0" presId="urn:microsoft.com/office/officeart/2016/7/layout/RepeatingBendingProcessNew"/>
    <dgm:cxn modelId="{6289E241-9141-4728-BFC0-406F5431C33D}" type="presParOf" srcId="{5153D133-7EF8-4ADA-8CCF-75898E9F7BF0}" destId="{7ABFF7FB-3191-40A5-B275-45FA69274960}" srcOrd="3" destOrd="0" presId="urn:microsoft.com/office/officeart/2016/7/layout/RepeatingBendingProcessNew"/>
    <dgm:cxn modelId="{664B5CD8-59F4-4091-A08F-502DB949EB15}" type="presParOf" srcId="{7ABFF7FB-3191-40A5-B275-45FA69274960}" destId="{557BC524-B453-473A-A1FC-30624CC69C47}" srcOrd="0" destOrd="0" presId="urn:microsoft.com/office/officeart/2016/7/layout/RepeatingBendingProcessNew"/>
    <dgm:cxn modelId="{7A83C7FC-FE15-4940-856C-2F5D9ED5DCBC}" type="presParOf" srcId="{5153D133-7EF8-4ADA-8CCF-75898E9F7BF0}" destId="{BD6F1961-D95E-44B6-85AF-3D64EA39BFB6}" srcOrd="4" destOrd="0" presId="urn:microsoft.com/office/officeart/2016/7/layout/RepeatingBendingProcessNew"/>
    <dgm:cxn modelId="{AFBA9E1E-775C-439D-92C4-245F1FDF8640}" type="presParOf" srcId="{5153D133-7EF8-4ADA-8CCF-75898E9F7BF0}" destId="{D10380F0-3FDC-4E3F-9152-9EA01C207114}" srcOrd="5" destOrd="0" presId="urn:microsoft.com/office/officeart/2016/7/layout/RepeatingBendingProcessNew"/>
    <dgm:cxn modelId="{3D54942C-7F90-4C2A-BAB9-F4DA428C6B01}" type="presParOf" srcId="{D10380F0-3FDC-4E3F-9152-9EA01C207114}" destId="{E835D358-A75B-444D-9C3B-3C318C35DB87}" srcOrd="0" destOrd="0" presId="urn:microsoft.com/office/officeart/2016/7/layout/RepeatingBendingProcessNew"/>
    <dgm:cxn modelId="{7146C7A1-9D3C-43F4-8E27-1AD3D68165AE}" type="presParOf" srcId="{5153D133-7EF8-4ADA-8CCF-75898E9F7BF0}" destId="{08261CED-3398-402D-897F-93563A9366F9}" srcOrd="6" destOrd="0" presId="urn:microsoft.com/office/officeart/2016/7/layout/RepeatingBendingProcessNew"/>
    <dgm:cxn modelId="{EB892CE1-C482-48E8-B605-DA3FFCE74A9D}" type="presParOf" srcId="{5153D133-7EF8-4ADA-8CCF-75898E9F7BF0}" destId="{357107D9-7076-47A1-974F-2223C0BB2E94}" srcOrd="7" destOrd="0" presId="urn:microsoft.com/office/officeart/2016/7/layout/RepeatingBendingProcessNew"/>
    <dgm:cxn modelId="{72B0F241-B21D-4CF8-AC8B-3A8D3DA2C4BC}" type="presParOf" srcId="{357107D9-7076-47A1-974F-2223C0BB2E94}" destId="{421AF980-9FD5-4CE7-80E8-003445BA9A77}" srcOrd="0" destOrd="0" presId="urn:microsoft.com/office/officeart/2016/7/layout/RepeatingBendingProcessNew"/>
    <dgm:cxn modelId="{5CA03EA8-29C5-4ADC-A37B-DE574BF36040}" type="presParOf" srcId="{5153D133-7EF8-4ADA-8CCF-75898E9F7BF0}" destId="{69CBC120-CDE6-4E89-8308-C6C3C7F7A66E}" srcOrd="8" destOrd="0" presId="urn:microsoft.com/office/officeart/2016/7/layout/RepeatingBendingProcessNew"/>
    <dgm:cxn modelId="{B92F5FA9-ED32-43ED-961B-24DFF15B6DAD}" type="presParOf" srcId="{5153D133-7EF8-4ADA-8CCF-75898E9F7BF0}" destId="{0E9FC139-73DE-4FF6-B212-5B413D414F04}" srcOrd="9" destOrd="0" presId="urn:microsoft.com/office/officeart/2016/7/layout/RepeatingBendingProcessNew"/>
    <dgm:cxn modelId="{AE6CCFF2-63A1-44CF-8E10-E68115E3D38D}" type="presParOf" srcId="{0E9FC139-73DE-4FF6-B212-5B413D414F04}" destId="{141B75F8-AA8B-4BE0-A8E4-9B5AA645DC13}" srcOrd="0" destOrd="0" presId="urn:microsoft.com/office/officeart/2016/7/layout/RepeatingBendingProcessNew"/>
    <dgm:cxn modelId="{931774B2-0620-4F06-9F15-3091145E6B49}" type="presParOf" srcId="{5153D133-7EF8-4ADA-8CCF-75898E9F7BF0}" destId="{B4590978-04F8-4B0D-ACE6-442608F074C3}" srcOrd="10" destOrd="0" presId="urn:microsoft.com/office/officeart/2016/7/layout/RepeatingBendingProcessNew"/>
    <dgm:cxn modelId="{22454F03-A535-4078-8C02-79698E4B98B2}" type="presParOf" srcId="{5153D133-7EF8-4ADA-8CCF-75898E9F7BF0}" destId="{DA2CB457-B26F-408D-9B0F-640B17C81822}" srcOrd="11" destOrd="0" presId="urn:microsoft.com/office/officeart/2016/7/layout/RepeatingBendingProcessNew"/>
    <dgm:cxn modelId="{64F4C45D-12FE-442D-BD5D-60F7E5EFF3E2}" type="presParOf" srcId="{DA2CB457-B26F-408D-9B0F-640B17C81822}" destId="{11E88B73-7E52-4EC5-BB7C-43D9E7BA62BC}" srcOrd="0" destOrd="0" presId="urn:microsoft.com/office/officeart/2016/7/layout/RepeatingBendingProcessNew"/>
    <dgm:cxn modelId="{BDB1CBA4-8072-4B84-81B4-936E6D308EB2}" type="presParOf" srcId="{5153D133-7EF8-4ADA-8CCF-75898E9F7BF0}" destId="{CAA158B4-D5DF-4623-A299-ACF17C8B9E41}" srcOrd="12" destOrd="0" presId="urn:microsoft.com/office/officeart/2016/7/layout/RepeatingBendingProcessNew"/>
    <dgm:cxn modelId="{E75A2813-87D3-4E89-8D75-7022DBD4AD11}" type="presParOf" srcId="{5153D133-7EF8-4ADA-8CCF-75898E9F7BF0}" destId="{36AB39A0-E85D-48F7-97DF-B7FCF0BDDC2D}" srcOrd="13" destOrd="0" presId="urn:microsoft.com/office/officeart/2016/7/layout/RepeatingBendingProcessNew"/>
    <dgm:cxn modelId="{4CBD04BB-89A3-4279-8031-443A2BD92CC5}" type="presParOf" srcId="{36AB39A0-E85D-48F7-97DF-B7FCF0BDDC2D}" destId="{5CEBABBD-D49B-4A67-A289-7334AA7323FF}" srcOrd="0" destOrd="0" presId="urn:microsoft.com/office/officeart/2016/7/layout/RepeatingBendingProcessNew"/>
    <dgm:cxn modelId="{3BAEF2B5-B27A-45D8-98CE-4B39D219022F}" type="presParOf" srcId="{5153D133-7EF8-4ADA-8CCF-75898E9F7BF0}" destId="{ECE50F5A-C116-419C-A11B-C0D37C36C2D7}" srcOrd="14" destOrd="0" presId="urn:microsoft.com/office/officeart/2016/7/layout/RepeatingBendingProcessNew"/>
    <dgm:cxn modelId="{D31B5660-4163-4D0E-A7F7-556F22C5F313}" type="presParOf" srcId="{5153D133-7EF8-4ADA-8CCF-75898E9F7BF0}" destId="{355F4D35-44EE-449A-936C-E344179AD965}" srcOrd="15" destOrd="0" presId="urn:microsoft.com/office/officeart/2016/7/layout/RepeatingBendingProcessNew"/>
    <dgm:cxn modelId="{7569AAF7-5E18-43D2-8703-380B466E9080}" type="presParOf" srcId="{355F4D35-44EE-449A-936C-E344179AD965}" destId="{5F596250-7239-4D5C-B065-EE4B93F21794}" srcOrd="0" destOrd="0" presId="urn:microsoft.com/office/officeart/2016/7/layout/RepeatingBendingProcessNew"/>
    <dgm:cxn modelId="{D7004C89-BAD9-4BD0-85E3-499CCF2E39B3}" type="presParOf" srcId="{5153D133-7EF8-4ADA-8CCF-75898E9F7BF0}" destId="{DEAFAF5B-B41B-4239-98CD-680F5F956559}" srcOrd="16" destOrd="0" presId="urn:microsoft.com/office/officeart/2016/7/layout/RepeatingBendingProcessNew"/>
    <dgm:cxn modelId="{31E43A44-AEF7-4C72-889A-6816D8578A99}" type="presParOf" srcId="{5153D133-7EF8-4ADA-8CCF-75898E9F7BF0}" destId="{7A6CDA2D-D394-4164-A0B9-A6EF09DC0D51}" srcOrd="17" destOrd="0" presId="urn:microsoft.com/office/officeart/2016/7/layout/RepeatingBendingProcessNew"/>
    <dgm:cxn modelId="{BF903257-FD4D-435D-9484-B7C351D443F4}" type="presParOf" srcId="{7A6CDA2D-D394-4164-A0B9-A6EF09DC0D51}" destId="{BE82174D-5A50-4049-B86C-35719CDFBAF3}" srcOrd="0" destOrd="0" presId="urn:microsoft.com/office/officeart/2016/7/layout/RepeatingBendingProcessNew"/>
    <dgm:cxn modelId="{6C0C5145-AFA2-446D-A65A-245E08088B92}" type="presParOf" srcId="{5153D133-7EF8-4ADA-8CCF-75898E9F7BF0}" destId="{0F1169FB-DED2-496A-A195-74D9DAAA3D8A}" srcOrd="18" destOrd="0" presId="urn:microsoft.com/office/officeart/2016/7/layout/RepeatingBendingProcessNew"/>
    <dgm:cxn modelId="{3A24A0ED-F83A-4275-A85A-441682BDB701}" type="presParOf" srcId="{5153D133-7EF8-4ADA-8CCF-75898E9F7BF0}" destId="{05D9B7CC-46C5-42BD-8448-5DD720728851}" srcOrd="19" destOrd="0" presId="urn:microsoft.com/office/officeart/2016/7/layout/RepeatingBendingProcessNew"/>
    <dgm:cxn modelId="{BFDC9281-4AC5-4668-B0E2-389C47A7E2EC}" type="presParOf" srcId="{05D9B7CC-46C5-42BD-8448-5DD720728851}" destId="{93F3C79C-99C7-4ED1-99AF-A68137A95F95}" srcOrd="0" destOrd="0" presId="urn:microsoft.com/office/officeart/2016/7/layout/RepeatingBendingProcessNew"/>
    <dgm:cxn modelId="{74CBA6A9-302B-43A7-9E09-3E79C0236A0E}" type="presParOf" srcId="{5153D133-7EF8-4ADA-8CCF-75898E9F7BF0}" destId="{B9EE72F6-914E-4A2D-9D33-15F679C7DD88}" srcOrd="20" destOrd="0" presId="urn:microsoft.com/office/officeart/2016/7/layout/RepeatingBendingProcessNew"/>
    <dgm:cxn modelId="{3A4076B3-DAC3-44BD-A1F0-1AED15D6717A}" type="presParOf" srcId="{5153D133-7EF8-4ADA-8CCF-75898E9F7BF0}" destId="{7CDDF3A2-F02D-495A-9565-AE6085127378}" srcOrd="21" destOrd="0" presId="urn:microsoft.com/office/officeart/2016/7/layout/RepeatingBendingProcessNew"/>
    <dgm:cxn modelId="{152A3B57-0FAF-49E7-A381-B6258B4E3F3C}" type="presParOf" srcId="{7CDDF3A2-F02D-495A-9565-AE6085127378}" destId="{D423A85F-1A9C-4D26-8AB1-6AC19E5924A2}" srcOrd="0" destOrd="0" presId="urn:microsoft.com/office/officeart/2016/7/layout/RepeatingBendingProcessNew"/>
    <dgm:cxn modelId="{7F249170-E1A2-42AE-AF9F-85B01B4FE0DF}" type="presParOf" srcId="{5153D133-7EF8-4ADA-8CCF-75898E9F7BF0}" destId="{1868CCA0-E632-45D0-B040-BF393CFF9D2B}" srcOrd="22"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00613B-F433-4723-8E75-2748C4F67D73}" type="doc">
      <dgm:prSet loTypeId="urn:microsoft.com/office/officeart/2005/8/layout/hProcess9" loCatId="process" qsTypeId="urn:microsoft.com/office/officeart/2005/8/quickstyle/simple1" qsCatId="simple" csTypeId="urn:microsoft.com/office/officeart/2005/8/colors/colorful1" csCatId="colorful"/>
      <dgm:spPr/>
      <dgm:t>
        <a:bodyPr/>
        <a:lstStyle/>
        <a:p>
          <a:endParaRPr lang="en-US"/>
        </a:p>
      </dgm:t>
    </dgm:pt>
    <dgm:pt modelId="{279A9A02-6F31-405B-8AD7-414226952B4B}">
      <dgm:prSet/>
      <dgm:spPr/>
      <dgm:t>
        <a:bodyPr/>
        <a:lstStyle/>
        <a:p>
          <a:r>
            <a:rPr lang="en-NZ"/>
            <a:t>RCI revealed problems with historic disposal of care records: too many “lost”</a:t>
          </a:r>
          <a:endParaRPr lang="en-US"/>
        </a:p>
      </dgm:t>
    </dgm:pt>
    <dgm:pt modelId="{7CF5E91E-ECE9-4689-8813-EC364355A520}" type="parTrans" cxnId="{3AABBD41-0F4A-4F88-BB2B-B45F2CB93C51}">
      <dgm:prSet/>
      <dgm:spPr/>
      <dgm:t>
        <a:bodyPr/>
        <a:lstStyle/>
        <a:p>
          <a:endParaRPr lang="en-US"/>
        </a:p>
      </dgm:t>
    </dgm:pt>
    <dgm:pt modelId="{7B6D4A19-26D6-4B7D-88A0-70179B974802}" type="sibTrans" cxnId="{3AABBD41-0F4A-4F88-BB2B-B45F2CB93C51}">
      <dgm:prSet/>
      <dgm:spPr/>
      <dgm:t>
        <a:bodyPr/>
        <a:lstStyle/>
        <a:p>
          <a:endParaRPr lang="en-US"/>
        </a:p>
      </dgm:t>
    </dgm:pt>
    <dgm:pt modelId="{1B017A52-3387-4810-B9C3-072B78B8E2C8}">
      <dgm:prSet/>
      <dgm:spPr/>
      <dgm:t>
        <a:bodyPr/>
        <a:lstStyle/>
        <a:p>
          <a:r>
            <a:rPr lang="en-NZ"/>
            <a:t>Barrier to justice, connection, life story</a:t>
          </a:r>
          <a:endParaRPr lang="en-US"/>
        </a:p>
      </dgm:t>
    </dgm:pt>
    <dgm:pt modelId="{4E2DF605-8ED0-4CD2-9FA7-D1C92C5D4A51}" type="parTrans" cxnId="{DE8E0832-DF10-4B09-818D-3E7D41BA2BC2}">
      <dgm:prSet/>
      <dgm:spPr/>
      <dgm:t>
        <a:bodyPr/>
        <a:lstStyle/>
        <a:p>
          <a:endParaRPr lang="en-US"/>
        </a:p>
      </dgm:t>
    </dgm:pt>
    <dgm:pt modelId="{F0D06586-D4A1-43BA-B3A8-5A7C90721651}" type="sibTrans" cxnId="{DE8E0832-DF10-4B09-818D-3E7D41BA2BC2}">
      <dgm:prSet/>
      <dgm:spPr/>
      <dgm:t>
        <a:bodyPr/>
        <a:lstStyle/>
        <a:p>
          <a:endParaRPr lang="en-US"/>
        </a:p>
      </dgm:t>
    </dgm:pt>
    <dgm:pt modelId="{D18773F5-745E-453E-9E00-F5D180434C7A}">
      <dgm:prSet/>
      <dgm:spPr/>
      <dgm:t>
        <a:bodyPr/>
        <a:lstStyle/>
        <a:p>
          <a:r>
            <a:rPr lang="en-NZ"/>
            <a:t>We are reviewing the rules – disposal settings</a:t>
          </a:r>
          <a:endParaRPr lang="en-US"/>
        </a:p>
      </dgm:t>
    </dgm:pt>
    <dgm:pt modelId="{6EDC14FE-B763-4271-BD6D-9DB195D81F69}" type="parTrans" cxnId="{F1EBBF18-BE13-4FF2-9B5A-171CE1140641}">
      <dgm:prSet/>
      <dgm:spPr/>
      <dgm:t>
        <a:bodyPr/>
        <a:lstStyle/>
        <a:p>
          <a:endParaRPr lang="en-US"/>
        </a:p>
      </dgm:t>
    </dgm:pt>
    <dgm:pt modelId="{167D96AF-24C7-4AAD-9650-EA8868B866A4}" type="sibTrans" cxnId="{F1EBBF18-BE13-4FF2-9B5A-171CE1140641}">
      <dgm:prSet/>
      <dgm:spPr/>
      <dgm:t>
        <a:bodyPr/>
        <a:lstStyle/>
        <a:p>
          <a:endParaRPr lang="en-US"/>
        </a:p>
      </dgm:t>
    </dgm:pt>
    <dgm:pt modelId="{66905BC7-3442-4DEE-807A-55306580E72F}">
      <dgm:prSet/>
      <dgm:spPr/>
      <dgm:t>
        <a:bodyPr/>
        <a:lstStyle/>
        <a:p>
          <a:r>
            <a:rPr lang="en-NZ"/>
            <a:t>What should be kept?</a:t>
          </a:r>
          <a:endParaRPr lang="en-US"/>
        </a:p>
      </dgm:t>
    </dgm:pt>
    <dgm:pt modelId="{02814CF6-C22B-4E06-9EF4-7C0D812C28F5}" type="parTrans" cxnId="{B87EA671-E2BD-4045-9A20-DA3A19EAC4DA}">
      <dgm:prSet/>
      <dgm:spPr/>
      <dgm:t>
        <a:bodyPr/>
        <a:lstStyle/>
        <a:p>
          <a:endParaRPr lang="en-US"/>
        </a:p>
      </dgm:t>
    </dgm:pt>
    <dgm:pt modelId="{D71286A8-8725-4457-AF16-504E0F1A9E10}" type="sibTrans" cxnId="{B87EA671-E2BD-4045-9A20-DA3A19EAC4DA}">
      <dgm:prSet/>
      <dgm:spPr/>
      <dgm:t>
        <a:bodyPr/>
        <a:lstStyle/>
        <a:p>
          <a:endParaRPr lang="en-US"/>
        </a:p>
      </dgm:t>
    </dgm:pt>
    <dgm:pt modelId="{E0D3E330-671D-49AA-80DA-DDC957FCFB59}">
      <dgm:prSet/>
      <dgm:spPr/>
      <dgm:t>
        <a:bodyPr/>
        <a:lstStyle/>
        <a:p>
          <a:r>
            <a:rPr lang="en-NZ"/>
            <a:t>For how long?</a:t>
          </a:r>
          <a:endParaRPr lang="en-US"/>
        </a:p>
      </dgm:t>
    </dgm:pt>
    <dgm:pt modelId="{691FB267-B168-4112-BAFC-F6FFF82B71C9}" type="parTrans" cxnId="{CFA28589-4837-443F-8455-D3233C43F5DF}">
      <dgm:prSet/>
      <dgm:spPr/>
      <dgm:t>
        <a:bodyPr/>
        <a:lstStyle/>
        <a:p>
          <a:endParaRPr lang="en-US"/>
        </a:p>
      </dgm:t>
    </dgm:pt>
    <dgm:pt modelId="{89D06E2C-E080-4F96-8986-5868454F08C6}" type="sibTrans" cxnId="{CFA28589-4837-443F-8455-D3233C43F5DF}">
      <dgm:prSet/>
      <dgm:spPr/>
      <dgm:t>
        <a:bodyPr/>
        <a:lstStyle/>
        <a:p>
          <a:endParaRPr lang="en-US"/>
        </a:p>
      </dgm:t>
    </dgm:pt>
    <dgm:pt modelId="{1B96FC7D-6970-47B7-9869-94762FC28255}">
      <dgm:prSet/>
      <dgm:spPr/>
      <dgm:t>
        <a:bodyPr/>
        <a:lstStyle/>
        <a:p>
          <a:r>
            <a:rPr lang="en-NZ"/>
            <a:t>What happens to them afterwards?</a:t>
          </a:r>
          <a:endParaRPr lang="en-US"/>
        </a:p>
      </dgm:t>
    </dgm:pt>
    <dgm:pt modelId="{5033FEDD-21F3-4595-B1C8-E1E880BA5CE0}" type="parTrans" cxnId="{9DFD7F28-5CDC-4B7A-A6C2-B6925EF4040C}">
      <dgm:prSet/>
      <dgm:spPr/>
      <dgm:t>
        <a:bodyPr/>
        <a:lstStyle/>
        <a:p>
          <a:endParaRPr lang="en-US"/>
        </a:p>
      </dgm:t>
    </dgm:pt>
    <dgm:pt modelId="{4208EDFA-9812-4537-A9CF-529A03D36892}" type="sibTrans" cxnId="{9DFD7F28-5CDC-4B7A-A6C2-B6925EF4040C}">
      <dgm:prSet/>
      <dgm:spPr/>
      <dgm:t>
        <a:bodyPr/>
        <a:lstStyle/>
        <a:p>
          <a:endParaRPr lang="en-US"/>
        </a:p>
      </dgm:t>
    </dgm:pt>
    <dgm:pt modelId="{9CBA42C2-F682-4068-86DC-7F064CE7E477}">
      <dgm:prSet/>
      <dgm:spPr/>
      <dgm:t>
        <a:bodyPr/>
        <a:lstStyle/>
        <a:p>
          <a:r>
            <a:rPr lang="en-NZ"/>
            <a:t>Who has a say?</a:t>
          </a:r>
          <a:endParaRPr lang="en-US"/>
        </a:p>
      </dgm:t>
    </dgm:pt>
    <dgm:pt modelId="{10848D97-EA1A-4EF8-9DFE-B60EB4A2F2FC}" type="parTrans" cxnId="{5B5BD2E5-AB9C-480E-B42D-BE16FD378528}">
      <dgm:prSet/>
      <dgm:spPr/>
      <dgm:t>
        <a:bodyPr/>
        <a:lstStyle/>
        <a:p>
          <a:endParaRPr lang="en-US"/>
        </a:p>
      </dgm:t>
    </dgm:pt>
    <dgm:pt modelId="{45B71DB6-E5C2-4102-8E2F-6EC4DD4AEE31}" type="sibTrans" cxnId="{5B5BD2E5-AB9C-480E-B42D-BE16FD378528}">
      <dgm:prSet/>
      <dgm:spPr/>
      <dgm:t>
        <a:bodyPr/>
        <a:lstStyle/>
        <a:p>
          <a:endParaRPr lang="en-US"/>
        </a:p>
      </dgm:t>
    </dgm:pt>
    <dgm:pt modelId="{26F5A2D8-3BFD-4F75-BC00-08D90AA866D1}" type="pres">
      <dgm:prSet presAssocID="{C900613B-F433-4723-8E75-2748C4F67D73}" presName="CompostProcess" presStyleCnt="0">
        <dgm:presLayoutVars>
          <dgm:dir/>
          <dgm:resizeHandles val="exact"/>
        </dgm:presLayoutVars>
      </dgm:prSet>
      <dgm:spPr/>
    </dgm:pt>
    <dgm:pt modelId="{EADCEBA0-6B3D-45AE-A31C-6FDAAFC11DCA}" type="pres">
      <dgm:prSet presAssocID="{C900613B-F433-4723-8E75-2748C4F67D73}" presName="arrow" presStyleLbl="bgShp" presStyleIdx="0" presStyleCnt="1"/>
      <dgm:spPr/>
    </dgm:pt>
    <dgm:pt modelId="{B0A7792B-5012-4578-9D2D-020DCA0E069F}" type="pres">
      <dgm:prSet presAssocID="{C900613B-F433-4723-8E75-2748C4F67D73}" presName="linearProcess" presStyleCnt="0"/>
      <dgm:spPr/>
    </dgm:pt>
    <dgm:pt modelId="{E05D8367-8101-4010-8901-F1EDC3DFC67A}" type="pres">
      <dgm:prSet presAssocID="{279A9A02-6F31-405B-8AD7-414226952B4B}" presName="textNode" presStyleLbl="node1" presStyleIdx="0" presStyleCnt="3">
        <dgm:presLayoutVars>
          <dgm:bulletEnabled val="1"/>
        </dgm:presLayoutVars>
      </dgm:prSet>
      <dgm:spPr/>
    </dgm:pt>
    <dgm:pt modelId="{E9621DC6-1FBD-4C96-97FE-D767243482FF}" type="pres">
      <dgm:prSet presAssocID="{7B6D4A19-26D6-4B7D-88A0-70179B974802}" presName="sibTrans" presStyleCnt="0"/>
      <dgm:spPr/>
    </dgm:pt>
    <dgm:pt modelId="{BBC178D0-004A-4140-90B1-CD102078A8C6}" type="pres">
      <dgm:prSet presAssocID="{1B017A52-3387-4810-B9C3-072B78B8E2C8}" presName="textNode" presStyleLbl="node1" presStyleIdx="1" presStyleCnt="3">
        <dgm:presLayoutVars>
          <dgm:bulletEnabled val="1"/>
        </dgm:presLayoutVars>
      </dgm:prSet>
      <dgm:spPr/>
    </dgm:pt>
    <dgm:pt modelId="{3F48CC7C-8016-47C0-98D7-F364306704CC}" type="pres">
      <dgm:prSet presAssocID="{F0D06586-D4A1-43BA-B3A8-5A7C90721651}" presName="sibTrans" presStyleCnt="0"/>
      <dgm:spPr/>
    </dgm:pt>
    <dgm:pt modelId="{AFECD49C-4366-47B8-B3AE-C380CFBDBCA7}" type="pres">
      <dgm:prSet presAssocID="{D18773F5-745E-453E-9E00-F5D180434C7A}" presName="textNode" presStyleLbl="node1" presStyleIdx="2" presStyleCnt="3">
        <dgm:presLayoutVars>
          <dgm:bulletEnabled val="1"/>
        </dgm:presLayoutVars>
      </dgm:prSet>
      <dgm:spPr/>
    </dgm:pt>
  </dgm:ptLst>
  <dgm:cxnLst>
    <dgm:cxn modelId="{9173560D-F755-433D-BC9F-135CF7C33192}" type="presOf" srcId="{66905BC7-3442-4DEE-807A-55306580E72F}" destId="{AFECD49C-4366-47B8-B3AE-C380CFBDBCA7}" srcOrd="0" destOrd="1" presId="urn:microsoft.com/office/officeart/2005/8/layout/hProcess9"/>
    <dgm:cxn modelId="{F1EBBF18-BE13-4FF2-9B5A-171CE1140641}" srcId="{C900613B-F433-4723-8E75-2748C4F67D73}" destId="{D18773F5-745E-453E-9E00-F5D180434C7A}" srcOrd="2" destOrd="0" parTransId="{6EDC14FE-B763-4271-BD6D-9DB195D81F69}" sibTransId="{167D96AF-24C7-4AAD-9650-EA8868B866A4}"/>
    <dgm:cxn modelId="{9DFD7F28-5CDC-4B7A-A6C2-B6925EF4040C}" srcId="{D18773F5-745E-453E-9E00-F5D180434C7A}" destId="{1B96FC7D-6970-47B7-9869-94762FC28255}" srcOrd="2" destOrd="0" parTransId="{5033FEDD-21F3-4595-B1C8-E1E880BA5CE0}" sibTransId="{4208EDFA-9812-4537-A9CF-529A03D36892}"/>
    <dgm:cxn modelId="{9EC9392D-2C58-4164-9C17-2FA3367EFB0F}" type="presOf" srcId="{E0D3E330-671D-49AA-80DA-DDC957FCFB59}" destId="{AFECD49C-4366-47B8-B3AE-C380CFBDBCA7}" srcOrd="0" destOrd="2" presId="urn:microsoft.com/office/officeart/2005/8/layout/hProcess9"/>
    <dgm:cxn modelId="{DE8E0832-DF10-4B09-818D-3E7D41BA2BC2}" srcId="{C900613B-F433-4723-8E75-2748C4F67D73}" destId="{1B017A52-3387-4810-B9C3-072B78B8E2C8}" srcOrd="1" destOrd="0" parTransId="{4E2DF605-8ED0-4CD2-9FA7-D1C92C5D4A51}" sibTransId="{F0D06586-D4A1-43BA-B3A8-5A7C90721651}"/>
    <dgm:cxn modelId="{C6D87332-6664-452A-9CFF-68F49E289D0C}" type="presOf" srcId="{D18773F5-745E-453E-9E00-F5D180434C7A}" destId="{AFECD49C-4366-47B8-B3AE-C380CFBDBCA7}" srcOrd="0" destOrd="0" presId="urn:microsoft.com/office/officeart/2005/8/layout/hProcess9"/>
    <dgm:cxn modelId="{BB343241-A414-4067-A197-71FCF93B2AB5}" type="presOf" srcId="{1B96FC7D-6970-47B7-9869-94762FC28255}" destId="{AFECD49C-4366-47B8-B3AE-C380CFBDBCA7}" srcOrd="0" destOrd="3" presId="urn:microsoft.com/office/officeart/2005/8/layout/hProcess9"/>
    <dgm:cxn modelId="{3AABBD41-0F4A-4F88-BB2B-B45F2CB93C51}" srcId="{C900613B-F433-4723-8E75-2748C4F67D73}" destId="{279A9A02-6F31-405B-8AD7-414226952B4B}" srcOrd="0" destOrd="0" parTransId="{7CF5E91E-ECE9-4689-8813-EC364355A520}" sibTransId="{7B6D4A19-26D6-4B7D-88A0-70179B974802}"/>
    <dgm:cxn modelId="{9D4DFF43-688F-49E5-B8A9-8EC2E7BB6C2D}" type="presOf" srcId="{C900613B-F433-4723-8E75-2748C4F67D73}" destId="{26F5A2D8-3BFD-4F75-BC00-08D90AA866D1}" srcOrd="0" destOrd="0" presId="urn:microsoft.com/office/officeart/2005/8/layout/hProcess9"/>
    <dgm:cxn modelId="{FBF51F6D-7591-4F5A-B05A-4234072568B4}" type="presOf" srcId="{279A9A02-6F31-405B-8AD7-414226952B4B}" destId="{E05D8367-8101-4010-8901-F1EDC3DFC67A}" srcOrd="0" destOrd="0" presId="urn:microsoft.com/office/officeart/2005/8/layout/hProcess9"/>
    <dgm:cxn modelId="{B87EA671-E2BD-4045-9A20-DA3A19EAC4DA}" srcId="{D18773F5-745E-453E-9E00-F5D180434C7A}" destId="{66905BC7-3442-4DEE-807A-55306580E72F}" srcOrd="0" destOrd="0" parTransId="{02814CF6-C22B-4E06-9EF4-7C0D812C28F5}" sibTransId="{D71286A8-8725-4457-AF16-504E0F1A9E10}"/>
    <dgm:cxn modelId="{9F6EFB86-DA0A-4241-8010-F894DFCEE019}" type="presOf" srcId="{1B017A52-3387-4810-B9C3-072B78B8E2C8}" destId="{BBC178D0-004A-4140-90B1-CD102078A8C6}" srcOrd="0" destOrd="0" presId="urn:microsoft.com/office/officeart/2005/8/layout/hProcess9"/>
    <dgm:cxn modelId="{CFA28589-4837-443F-8455-D3233C43F5DF}" srcId="{D18773F5-745E-453E-9E00-F5D180434C7A}" destId="{E0D3E330-671D-49AA-80DA-DDC957FCFB59}" srcOrd="1" destOrd="0" parTransId="{691FB267-B168-4112-BAFC-F6FFF82B71C9}" sibTransId="{89D06E2C-E080-4F96-8986-5868454F08C6}"/>
    <dgm:cxn modelId="{D561F2B6-4388-4ED7-B240-5C7DE43C2C98}" type="presOf" srcId="{9CBA42C2-F682-4068-86DC-7F064CE7E477}" destId="{AFECD49C-4366-47B8-B3AE-C380CFBDBCA7}" srcOrd="0" destOrd="4" presId="urn:microsoft.com/office/officeart/2005/8/layout/hProcess9"/>
    <dgm:cxn modelId="{5B5BD2E5-AB9C-480E-B42D-BE16FD378528}" srcId="{D18773F5-745E-453E-9E00-F5D180434C7A}" destId="{9CBA42C2-F682-4068-86DC-7F064CE7E477}" srcOrd="3" destOrd="0" parTransId="{10848D97-EA1A-4EF8-9DFE-B60EB4A2F2FC}" sibTransId="{45B71DB6-E5C2-4102-8E2F-6EC4DD4AEE31}"/>
    <dgm:cxn modelId="{5F75358A-9F0A-437E-BF31-35339699743D}" type="presParOf" srcId="{26F5A2D8-3BFD-4F75-BC00-08D90AA866D1}" destId="{EADCEBA0-6B3D-45AE-A31C-6FDAAFC11DCA}" srcOrd="0" destOrd="0" presId="urn:microsoft.com/office/officeart/2005/8/layout/hProcess9"/>
    <dgm:cxn modelId="{FD49970F-1958-494F-8E23-3EAB3C05CC4E}" type="presParOf" srcId="{26F5A2D8-3BFD-4F75-BC00-08D90AA866D1}" destId="{B0A7792B-5012-4578-9D2D-020DCA0E069F}" srcOrd="1" destOrd="0" presId="urn:microsoft.com/office/officeart/2005/8/layout/hProcess9"/>
    <dgm:cxn modelId="{BF79B6F9-07C6-4D38-ADDA-751AB8B24EC5}" type="presParOf" srcId="{B0A7792B-5012-4578-9D2D-020DCA0E069F}" destId="{E05D8367-8101-4010-8901-F1EDC3DFC67A}" srcOrd="0" destOrd="0" presId="urn:microsoft.com/office/officeart/2005/8/layout/hProcess9"/>
    <dgm:cxn modelId="{41566945-AFB8-440D-BA50-07D9098E36DC}" type="presParOf" srcId="{B0A7792B-5012-4578-9D2D-020DCA0E069F}" destId="{E9621DC6-1FBD-4C96-97FE-D767243482FF}" srcOrd="1" destOrd="0" presId="urn:microsoft.com/office/officeart/2005/8/layout/hProcess9"/>
    <dgm:cxn modelId="{1AFE5979-6C77-407C-8EBD-F31CA13CAB1B}" type="presParOf" srcId="{B0A7792B-5012-4578-9D2D-020DCA0E069F}" destId="{BBC178D0-004A-4140-90B1-CD102078A8C6}" srcOrd="2" destOrd="0" presId="urn:microsoft.com/office/officeart/2005/8/layout/hProcess9"/>
    <dgm:cxn modelId="{50E7B5CC-C373-479D-AA41-C1497AE822BF}" type="presParOf" srcId="{B0A7792B-5012-4578-9D2D-020DCA0E069F}" destId="{3F48CC7C-8016-47C0-98D7-F364306704CC}" srcOrd="3" destOrd="0" presId="urn:microsoft.com/office/officeart/2005/8/layout/hProcess9"/>
    <dgm:cxn modelId="{BD0C7C9A-2343-41F3-9CD0-DA0CFB0C6723}" type="presParOf" srcId="{B0A7792B-5012-4578-9D2D-020DCA0E069F}" destId="{AFECD49C-4366-47B8-B3AE-C380CFBDBCA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46BA6-2AB7-4EC0-937C-9EDC9D730E2D}">
      <dsp:nvSpPr>
        <dsp:cNvPr id="0" name=""/>
        <dsp:cNvSpPr/>
      </dsp:nvSpPr>
      <dsp:spPr>
        <a:xfrm>
          <a:off x="0" y="1389"/>
          <a:ext cx="11311371" cy="5922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34E5CA-EF31-430A-8980-ECCC1E002C04}">
      <dsp:nvSpPr>
        <dsp:cNvPr id="0" name=""/>
        <dsp:cNvSpPr/>
      </dsp:nvSpPr>
      <dsp:spPr>
        <a:xfrm>
          <a:off x="179148" y="134641"/>
          <a:ext cx="325725" cy="3257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C433DF-F231-40AC-9DE6-86B8EEBE0E26}">
      <dsp:nvSpPr>
        <dsp:cNvPr id="0" name=""/>
        <dsp:cNvSpPr/>
      </dsp:nvSpPr>
      <dsp:spPr>
        <a:xfrm>
          <a:off x="684023" y="1389"/>
          <a:ext cx="10627347" cy="59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77" tIns="62677" rIns="62677" bIns="62677" numCol="1" spcCol="1270" anchor="ctr" anchorCtr="0">
          <a:noAutofit/>
        </a:bodyPr>
        <a:lstStyle/>
        <a:p>
          <a:pPr marL="0" lvl="0" indent="0" algn="l" defTabSz="844550">
            <a:lnSpc>
              <a:spcPct val="100000"/>
            </a:lnSpc>
            <a:spcBef>
              <a:spcPct val="0"/>
            </a:spcBef>
            <a:spcAft>
              <a:spcPct val="35000"/>
            </a:spcAft>
            <a:buNone/>
          </a:pPr>
          <a:r>
            <a:rPr lang="en-NZ" sz="1900" kern="1200"/>
            <a:t>What makes a “good” record? Structure? Examples?</a:t>
          </a:r>
          <a:endParaRPr lang="en-US" sz="1900" kern="1200"/>
        </a:p>
      </dsp:txBody>
      <dsp:txXfrm>
        <a:off x="684023" y="1389"/>
        <a:ext cx="10627347" cy="592228"/>
      </dsp:txXfrm>
    </dsp:sp>
    <dsp:sp modelId="{D4E91BAA-F837-4F7D-A7A5-F1586F1AB818}">
      <dsp:nvSpPr>
        <dsp:cNvPr id="0" name=""/>
        <dsp:cNvSpPr/>
      </dsp:nvSpPr>
      <dsp:spPr>
        <a:xfrm>
          <a:off x="0" y="741674"/>
          <a:ext cx="11311371" cy="5922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162802-6934-49C5-884F-15EEF1014CFE}">
      <dsp:nvSpPr>
        <dsp:cNvPr id="0" name=""/>
        <dsp:cNvSpPr/>
      </dsp:nvSpPr>
      <dsp:spPr>
        <a:xfrm>
          <a:off x="179148" y="874926"/>
          <a:ext cx="325725" cy="3257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AEB73C-CC22-4123-9203-ACB5978623ED}">
      <dsp:nvSpPr>
        <dsp:cNvPr id="0" name=""/>
        <dsp:cNvSpPr/>
      </dsp:nvSpPr>
      <dsp:spPr>
        <a:xfrm>
          <a:off x="684023" y="741674"/>
          <a:ext cx="10627347" cy="59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77" tIns="62677" rIns="62677" bIns="62677" numCol="1" spcCol="1270" anchor="ctr" anchorCtr="0">
          <a:noAutofit/>
        </a:bodyPr>
        <a:lstStyle/>
        <a:p>
          <a:pPr marL="0" lvl="0" indent="0" algn="l" defTabSz="844550">
            <a:lnSpc>
              <a:spcPct val="100000"/>
            </a:lnSpc>
            <a:spcBef>
              <a:spcPct val="0"/>
            </a:spcBef>
            <a:spcAft>
              <a:spcPct val="35000"/>
            </a:spcAft>
            <a:buNone/>
          </a:pPr>
          <a:r>
            <a:rPr lang="en-NZ" sz="1900" kern="1200" dirty="0"/>
            <a:t>Best practice policy for NGOs re records management obligations</a:t>
          </a:r>
          <a:endParaRPr lang="en-US" sz="1900" kern="1200" dirty="0"/>
        </a:p>
      </dsp:txBody>
      <dsp:txXfrm>
        <a:off x="684023" y="741674"/>
        <a:ext cx="10627347" cy="592228"/>
      </dsp:txXfrm>
    </dsp:sp>
    <dsp:sp modelId="{843D3384-1501-4BEA-BB19-2C7813589F3D}">
      <dsp:nvSpPr>
        <dsp:cNvPr id="0" name=""/>
        <dsp:cNvSpPr/>
      </dsp:nvSpPr>
      <dsp:spPr>
        <a:xfrm>
          <a:off x="0" y="1481959"/>
          <a:ext cx="11311371" cy="5922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C1F9EA-5944-408D-8764-1170341FB976}">
      <dsp:nvSpPr>
        <dsp:cNvPr id="0" name=""/>
        <dsp:cNvSpPr/>
      </dsp:nvSpPr>
      <dsp:spPr>
        <a:xfrm>
          <a:off x="179148" y="1615211"/>
          <a:ext cx="325725" cy="3257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FC6576-F29B-468F-80CB-F9469F54E8E5}">
      <dsp:nvSpPr>
        <dsp:cNvPr id="0" name=""/>
        <dsp:cNvSpPr/>
      </dsp:nvSpPr>
      <dsp:spPr>
        <a:xfrm>
          <a:off x="684023" y="1481959"/>
          <a:ext cx="10627347" cy="59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77" tIns="62677" rIns="62677" bIns="62677" numCol="1" spcCol="1270" anchor="ctr" anchorCtr="0">
          <a:noAutofit/>
        </a:bodyPr>
        <a:lstStyle/>
        <a:p>
          <a:pPr marL="0" lvl="0" indent="0" algn="l" defTabSz="844550">
            <a:lnSpc>
              <a:spcPct val="100000"/>
            </a:lnSpc>
            <a:spcBef>
              <a:spcPct val="0"/>
            </a:spcBef>
            <a:spcAft>
              <a:spcPct val="35000"/>
            </a:spcAft>
            <a:buNone/>
          </a:pPr>
          <a:r>
            <a:rPr lang="en-NZ" sz="1900" kern="1200"/>
            <a:t>Practical guidance, not general statements</a:t>
          </a:r>
          <a:endParaRPr lang="en-US" sz="1900" kern="1200"/>
        </a:p>
      </dsp:txBody>
      <dsp:txXfrm>
        <a:off x="684023" y="1481959"/>
        <a:ext cx="10627347" cy="592228"/>
      </dsp:txXfrm>
    </dsp:sp>
    <dsp:sp modelId="{E100A985-8496-47A6-8E53-BA14C3C35C5D}">
      <dsp:nvSpPr>
        <dsp:cNvPr id="0" name=""/>
        <dsp:cNvSpPr/>
      </dsp:nvSpPr>
      <dsp:spPr>
        <a:xfrm>
          <a:off x="0" y="2222245"/>
          <a:ext cx="11311371" cy="5922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35758F-8290-4231-B7C5-C77DE50293D9}">
      <dsp:nvSpPr>
        <dsp:cNvPr id="0" name=""/>
        <dsp:cNvSpPr/>
      </dsp:nvSpPr>
      <dsp:spPr>
        <a:xfrm>
          <a:off x="179148" y="2355496"/>
          <a:ext cx="325725" cy="3257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BAF217-E8FA-4258-A537-6DA454420E4F}">
      <dsp:nvSpPr>
        <dsp:cNvPr id="0" name=""/>
        <dsp:cNvSpPr/>
      </dsp:nvSpPr>
      <dsp:spPr>
        <a:xfrm>
          <a:off x="684023" y="2222245"/>
          <a:ext cx="10627347" cy="59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77" tIns="62677" rIns="62677" bIns="62677" numCol="1" spcCol="1270" anchor="ctr" anchorCtr="0">
          <a:noAutofit/>
        </a:bodyPr>
        <a:lstStyle/>
        <a:p>
          <a:pPr marL="0" lvl="0" indent="0" algn="l" defTabSz="844550">
            <a:lnSpc>
              <a:spcPct val="100000"/>
            </a:lnSpc>
            <a:spcBef>
              <a:spcPct val="0"/>
            </a:spcBef>
            <a:spcAft>
              <a:spcPct val="35000"/>
            </a:spcAft>
            <a:buNone/>
          </a:pPr>
          <a:r>
            <a:rPr lang="en-NZ" sz="1900" kern="1200" dirty="0"/>
            <a:t>Advice on digitisation of records – can the original be destroyed?</a:t>
          </a:r>
          <a:endParaRPr lang="en-US" sz="1900" kern="1200" dirty="0"/>
        </a:p>
      </dsp:txBody>
      <dsp:txXfrm>
        <a:off x="684023" y="2222245"/>
        <a:ext cx="10627347" cy="592228"/>
      </dsp:txXfrm>
    </dsp:sp>
    <dsp:sp modelId="{158C0D8B-2607-42EE-8F4D-A256968192F7}">
      <dsp:nvSpPr>
        <dsp:cNvPr id="0" name=""/>
        <dsp:cNvSpPr/>
      </dsp:nvSpPr>
      <dsp:spPr>
        <a:xfrm>
          <a:off x="0" y="2962530"/>
          <a:ext cx="11311371" cy="5922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CC0CFA-3107-4F7F-9770-25CCBFADDA78}">
      <dsp:nvSpPr>
        <dsp:cNvPr id="0" name=""/>
        <dsp:cNvSpPr/>
      </dsp:nvSpPr>
      <dsp:spPr>
        <a:xfrm>
          <a:off x="179148" y="3095781"/>
          <a:ext cx="325725" cy="3257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3D4BD0-36FD-4718-A744-286BFCDB0651}">
      <dsp:nvSpPr>
        <dsp:cNvPr id="0" name=""/>
        <dsp:cNvSpPr/>
      </dsp:nvSpPr>
      <dsp:spPr>
        <a:xfrm>
          <a:off x="684023" y="2962530"/>
          <a:ext cx="10627347" cy="59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77" tIns="62677" rIns="62677" bIns="62677" numCol="1" spcCol="1270" anchor="ctr" anchorCtr="0">
          <a:noAutofit/>
        </a:bodyPr>
        <a:lstStyle/>
        <a:p>
          <a:pPr marL="0" lvl="0" indent="0" algn="l" defTabSz="844550">
            <a:lnSpc>
              <a:spcPct val="100000"/>
            </a:lnSpc>
            <a:spcBef>
              <a:spcPct val="0"/>
            </a:spcBef>
            <a:spcAft>
              <a:spcPct val="35000"/>
            </a:spcAft>
            <a:buNone/>
          </a:pPr>
          <a:r>
            <a:rPr lang="en-NZ" sz="1900" kern="1200"/>
            <a:t>How to manage large volumes of records that cannot be destroyed</a:t>
          </a:r>
          <a:endParaRPr lang="en-US" sz="1900" kern="1200"/>
        </a:p>
      </dsp:txBody>
      <dsp:txXfrm>
        <a:off x="684023" y="2962530"/>
        <a:ext cx="10627347" cy="592228"/>
      </dsp:txXfrm>
    </dsp:sp>
    <dsp:sp modelId="{F8778637-7B33-4D23-9F63-9AA677FE68E5}">
      <dsp:nvSpPr>
        <dsp:cNvPr id="0" name=""/>
        <dsp:cNvSpPr/>
      </dsp:nvSpPr>
      <dsp:spPr>
        <a:xfrm>
          <a:off x="0" y="3702815"/>
          <a:ext cx="11311371" cy="5922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93915A-EFEF-4850-86B5-E958D0AFE8CA}">
      <dsp:nvSpPr>
        <dsp:cNvPr id="0" name=""/>
        <dsp:cNvSpPr/>
      </dsp:nvSpPr>
      <dsp:spPr>
        <a:xfrm>
          <a:off x="179148" y="3836066"/>
          <a:ext cx="325725" cy="3257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E372A3-BA49-4195-B5A4-2FFF096EB434}">
      <dsp:nvSpPr>
        <dsp:cNvPr id="0" name=""/>
        <dsp:cNvSpPr/>
      </dsp:nvSpPr>
      <dsp:spPr>
        <a:xfrm>
          <a:off x="684023" y="3702815"/>
          <a:ext cx="10627347" cy="592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77" tIns="62677" rIns="62677" bIns="62677" numCol="1" spcCol="1270" anchor="ctr" anchorCtr="0">
          <a:noAutofit/>
        </a:bodyPr>
        <a:lstStyle/>
        <a:p>
          <a:pPr marL="0" lvl="0" indent="0" algn="l" defTabSz="844550">
            <a:lnSpc>
              <a:spcPct val="100000"/>
            </a:lnSpc>
            <a:spcBef>
              <a:spcPct val="0"/>
            </a:spcBef>
            <a:spcAft>
              <a:spcPct val="35000"/>
            </a:spcAft>
            <a:buNone/>
          </a:pPr>
          <a:r>
            <a:rPr lang="en-NZ" sz="1900" kern="1200"/>
            <a:t>Offsite storage – is it OK?</a:t>
          </a:r>
          <a:endParaRPr lang="en-US" sz="1900" kern="1200"/>
        </a:p>
      </dsp:txBody>
      <dsp:txXfrm>
        <a:off x="684023" y="3702815"/>
        <a:ext cx="10627347" cy="592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D678F-94C3-48F7-8B55-FC73B7ED626B}">
      <dsp:nvSpPr>
        <dsp:cNvPr id="0" name=""/>
        <dsp:cNvSpPr/>
      </dsp:nvSpPr>
      <dsp:spPr>
        <a:xfrm>
          <a:off x="2669704" y="533944"/>
          <a:ext cx="411666" cy="91440"/>
        </a:xfrm>
        <a:custGeom>
          <a:avLst/>
          <a:gdLst/>
          <a:ahLst/>
          <a:cxnLst/>
          <a:rect l="0" t="0" r="0" b="0"/>
          <a:pathLst>
            <a:path>
              <a:moveTo>
                <a:pt x="0" y="45720"/>
              </a:moveTo>
              <a:lnTo>
                <a:pt x="411666"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4480" y="577453"/>
        <a:ext cx="22113" cy="4422"/>
      </dsp:txXfrm>
    </dsp:sp>
    <dsp:sp modelId="{23233019-1456-44C2-A6BD-9AA9D39ECB97}">
      <dsp:nvSpPr>
        <dsp:cNvPr id="0" name=""/>
        <dsp:cNvSpPr/>
      </dsp:nvSpPr>
      <dsp:spPr>
        <a:xfrm>
          <a:off x="748607" y="2795"/>
          <a:ext cx="1922896" cy="115373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Leadership, collaboration, research, advice and guidance, standards-setting, monitoring</a:t>
          </a:r>
          <a:endParaRPr lang="en-US" sz="1300" kern="1200"/>
        </a:p>
      </dsp:txBody>
      <dsp:txXfrm>
        <a:off x="748607" y="2795"/>
        <a:ext cx="1922896" cy="1153737"/>
      </dsp:txXfrm>
    </dsp:sp>
    <dsp:sp modelId="{7ABFF7FB-3191-40A5-B275-45FA69274960}">
      <dsp:nvSpPr>
        <dsp:cNvPr id="0" name=""/>
        <dsp:cNvSpPr/>
      </dsp:nvSpPr>
      <dsp:spPr>
        <a:xfrm>
          <a:off x="5034866" y="533944"/>
          <a:ext cx="411666" cy="91440"/>
        </a:xfrm>
        <a:custGeom>
          <a:avLst/>
          <a:gdLst/>
          <a:ahLst/>
          <a:cxnLst/>
          <a:rect l="0" t="0" r="0" b="0"/>
          <a:pathLst>
            <a:path>
              <a:moveTo>
                <a:pt x="0" y="45720"/>
              </a:moveTo>
              <a:lnTo>
                <a:pt x="411666" y="45720"/>
              </a:lnTo>
            </a:path>
          </a:pathLst>
        </a:custGeom>
        <a:noFill/>
        <a:ln w="12700" cap="flat" cmpd="sng" algn="ctr">
          <a:solidFill>
            <a:schemeClr val="accent2">
              <a:hueOff val="644361"/>
              <a:satOff val="-1849"/>
              <a:lumOff val="-2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NZ" sz="500" kern="1200"/>
        </a:p>
      </dsp:txBody>
      <dsp:txXfrm>
        <a:off x="5229643" y="577453"/>
        <a:ext cx="22113" cy="4422"/>
      </dsp:txXfrm>
    </dsp:sp>
    <dsp:sp modelId="{33015DE7-76CE-4D3F-BD60-1E188C707FA7}">
      <dsp:nvSpPr>
        <dsp:cNvPr id="0" name=""/>
        <dsp:cNvSpPr/>
      </dsp:nvSpPr>
      <dsp:spPr>
        <a:xfrm>
          <a:off x="3113770" y="2795"/>
          <a:ext cx="1922896" cy="1153737"/>
        </a:xfrm>
        <a:prstGeom prst="rect">
          <a:avLst/>
        </a:prstGeom>
        <a:solidFill>
          <a:schemeClr val="accent2">
            <a:hueOff val="585783"/>
            <a:satOff val="-1681"/>
            <a:lumOff val="-2692"/>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Taking our lead from survivors and checking back</a:t>
          </a:r>
        </a:p>
      </dsp:txBody>
      <dsp:txXfrm>
        <a:off x="3113770" y="2795"/>
        <a:ext cx="1922896" cy="1153737"/>
      </dsp:txXfrm>
    </dsp:sp>
    <dsp:sp modelId="{D10380F0-3FDC-4E3F-9152-9EA01C207114}">
      <dsp:nvSpPr>
        <dsp:cNvPr id="0" name=""/>
        <dsp:cNvSpPr/>
      </dsp:nvSpPr>
      <dsp:spPr>
        <a:xfrm>
          <a:off x="7400029" y="533944"/>
          <a:ext cx="411666" cy="91440"/>
        </a:xfrm>
        <a:custGeom>
          <a:avLst/>
          <a:gdLst/>
          <a:ahLst/>
          <a:cxnLst/>
          <a:rect l="0" t="0" r="0" b="0"/>
          <a:pathLst>
            <a:path>
              <a:moveTo>
                <a:pt x="0" y="45720"/>
              </a:moveTo>
              <a:lnTo>
                <a:pt x="411666" y="45720"/>
              </a:lnTo>
            </a:path>
          </a:pathLst>
        </a:custGeom>
        <a:noFill/>
        <a:ln w="12700" cap="flat" cmpd="sng" algn="ctr">
          <a:solidFill>
            <a:schemeClr val="accent2">
              <a:hueOff val="1288723"/>
              <a:satOff val="-3699"/>
              <a:lumOff val="-5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4806" y="577453"/>
        <a:ext cx="22113" cy="4422"/>
      </dsp:txXfrm>
    </dsp:sp>
    <dsp:sp modelId="{BD6F1961-D95E-44B6-85AF-3D64EA39BFB6}">
      <dsp:nvSpPr>
        <dsp:cNvPr id="0" name=""/>
        <dsp:cNvSpPr/>
      </dsp:nvSpPr>
      <dsp:spPr>
        <a:xfrm>
          <a:off x="5478933" y="2795"/>
          <a:ext cx="1922896" cy="1153737"/>
        </a:xfrm>
        <a:prstGeom prst="rect">
          <a:avLst/>
        </a:prstGeom>
        <a:solidFill>
          <a:schemeClr val="accent2">
            <a:hueOff val="1171566"/>
            <a:satOff val="-3362"/>
            <a:lumOff val="-5383"/>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Working with Crown Response Office</a:t>
          </a:r>
          <a:endParaRPr lang="en-US" sz="1300" kern="1200"/>
        </a:p>
      </dsp:txBody>
      <dsp:txXfrm>
        <a:off x="5478933" y="2795"/>
        <a:ext cx="1922896" cy="1153737"/>
      </dsp:txXfrm>
    </dsp:sp>
    <dsp:sp modelId="{357107D9-7076-47A1-974F-2223C0BB2E94}">
      <dsp:nvSpPr>
        <dsp:cNvPr id="0" name=""/>
        <dsp:cNvSpPr/>
      </dsp:nvSpPr>
      <dsp:spPr>
        <a:xfrm>
          <a:off x="1710055" y="1154733"/>
          <a:ext cx="7095488" cy="411666"/>
        </a:xfrm>
        <a:custGeom>
          <a:avLst/>
          <a:gdLst/>
          <a:ahLst/>
          <a:cxnLst/>
          <a:rect l="0" t="0" r="0" b="0"/>
          <a:pathLst>
            <a:path>
              <a:moveTo>
                <a:pt x="7095488" y="0"/>
              </a:moveTo>
              <a:lnTo>
                <a:pt x="7095488" y="222933"/>
              </a:lnTo>
              <a:lnTo>
                <a:pt x="0" y="222933"/>
              </a:lnTo>
              <a:lnTo>
                <a:pt x="0" y="411666"/>
              </a:lnTo>
            </a:path>
          </a:pathLst>
        </a:custGeom>
        <a:noFill/>
        <a:ln w="12700" cap="flat" cmpd="sng" algn="ctr">
          <a:solidFill>
            <a:schemeClr val="accent2">
              <a:hueOff val="1933084"/>
              <a:satOff val="-5548"/>
              <a:lumOff val="-8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68" y="1358355"/>
        <a:ext cx="355462" cy="4422"/>
      </dsp:txXfrm>
    </dsp:sp>
    <dsp:sp modelId="{08261CED-3398-402D-897F-93563A9366F9}">
      <dsp:nvSpPr>
        <dsp:cNvPr id="0" name=""/>
        <dsp:cNvSpPr/>
      </dsp:nvSpPr>
      <dsp:spPr>
        <a:xfrm>
          <a:off x="7844095" y="2795"/>
          <a:ext cx="1922896" cy="1153737"/>
        </a:xfrm>
        <a:prstGeom prst="rect">
          <a:avLst/>
        </a:prstGeom>
        <a:solidFill>
          <a:schemeClr val="accent2">
            <a:hueOff val="1757349"/>
            <a:satOff val="-5044"/>
            <a:lumOff val="-807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Agency Records Working Group</a:t>
          </a:r>
          <a:endParaRPr lang="en-US" sz="1300" kern="1200"/>
        </a:p>
      </dsp:txBody>
      <dsp:txXfrm>
        <a:off x="7844095" y="2795"/>
        <a:ext cx="1922896" cy="1153737"/>
      </dsp:txXfrm>
    </dsp:sp>
    <dsp:sp modelId="{0E9FC139-73DE-4FF6-B212-5B413D414F04}">
      <dsp:nvSpPr>
        <dsp:cNvPr id="0" name=""/>
        <dsp:cNvSpPr/>
      </dsp:nvSpPr>
      <dsp:spPr>
        <a:xfrm>
          <a:off x="2669704" y="2129949"/>
          <a:ext cx="411666" cy="91440"/>
        </a:xfrm>
        <a:custGeom>
          <a:avLst/>
          <a:gdLst/>
          <a:ahLst/>
          <a:cxnLst/>
          <a:rect l="0" t="0" r="0" b="0"/>
          <a:pathLst>
            <a:path>
              <a:moveTo>
                <a:pt x="0" y="45720"/>
              </a:moveTo>
              <a:lnTo>
                <a:pt x="411666" y="45720"/>
              </a:lnTo>
            </a:path>
          </a:pathLst>
        </a:custGeom>
        <a:noFill/>
        <a:ln w="12700" cap="flat" cmpd="sng" algn="ctr">
          <a:solidFill>
            <a:schemeClr val="accent2">
              <a:hueOff val="2577445"/>
              <a:satOff val="-7397"/>
              <a:lumOff val="-1184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4480" y="2173457"/>
        <a:ext cx="22113" cy="4422"/>
      </dsp:txXfrm>
    </dsp:sp>
    <dsp:sp modelId="{69CBC120-CDE6-4E89-8308-C6C3C7F7A66E}">
      <dsp:nvSpPr>
        <dsp:cNvPr id="0" name=""/>
        <dsp:cNvSpPr/>
      </dsp:nvSpPr>
      <dsp:spPr>
        <a:xfrm>
          <a:off x="748607" y="1598800"/>
          <a:ext cx="1922896" cy="1153737"/>
        </a:xfrm>
        <a:prstGeom prst="rect">
          <a:avLst/>
        </a:prstGeom>
        <a:solidFill>
          <a:schemeClr val="accent2">
            <a:hueOff val="2343132"/>
            <a:satOff val="-6725"/>
            <a:lumOff val="-1076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Care records management working group</a:t>
          </a:r>
          <a:endParaRPr lang="en-US" sz="1300" kern="1200"/>
        </a:p>
      </dsp:txBody>
      <dsp:txXfrm>
        <a:off x="748607" y="1598800"/>
        <a:ext cx="1922896" cy="1153737"/>
      </dsp:txXfrm>
    </dsp:sp>
    <dsp:sp modelId="{DA2CB457-B26F-408D-9B0F-640B17C81822}">
      <dsp:nvSpPr>
        <dsp:cNvPr id="0" name=""/>
        <dsp:cNvSpPr/>
      </dsp:nvSpPr>
      <dsp:spPr>
        <a:xfrm>
          <a:off x="5034866" y="2129949"/>
          <a:ext cx="411666" cy="91440"/>
        </a:xfrm>
        <a:custGeom>
          <a:avLst/>
          <a:gdLst/>
          <a:ahLst/>
          <a:cxnLst/>
          <a:rect l="0" t="0" r="0" b="0"/>
          <a:pathLst>
            <a:path>
              <a:moveTo>
                <a:pt x="0" y="45720"/>
              </a:moveTo>
              <a:lnTo>
                <a:pt x="411666" y="45720"/>
              </a:lnTo>
            </a:path>
          </a:pathLst>
        </a:custGeom>
        <a:noFill/>
        <a:ln w="12700" cap="flat" cmpd="sng" algn="ctr">
          <a:solidFill>
            <a:schemeClr val="accent2">
              <a:hueOff val="3221807"/>
              <a:satOff val="-9246"/>
              <a:lumOff val="-148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3" y="2173457"/>
        <a:ext cx="22113" cy="4422"/>
      </dsp:txXfrm>
    </dsp:sp>
    <dsp:sp modelId="{B4590978-04F8-4B0D-ACE6-442608F074C3}">
      <dsp:nvSpPr>
        <dsp:cNvPr id="0" name=""/>
        <dsp:cNvSpPr/>
      </dsp:nvSpPr>
      <dsp:spPr>
        <a:xfrm>
          <a:off x="3113770" y="1598800"/>
          <a:ext cx="1922896" cy="1153737"/>
        </a:xfrm>
        <a:prstGeom prst="rect">
          <a:avLst/>
        </a:prstGeom>
        <a:solidFill>
          <a:schemeClr val="accent2">
            <a:hueOff val="2928915"/>
            <a:satOff val="-8406"/>
            <a:lumOff val="-1345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dirty="0"/>
            <a:t>Other monitors – Ombudsman, Privacy Commissioner, Children’s Commissioner, etc</a:t>
          </a:r>
          <a:endParaRPr lang="en-US" sz="1300" kern="1200" dirty="0"/>
        </a:p>
      </dsp:txBody>
      <dsp:txXfrm>
        <a:off x="3113770" y="1598800"/>
        <a:ext cx="1922896" cy="1153737"/>
      </dsp:txXfrm>
    </dsp:sp>
    <dsp:sp modelId="{36AB39A0-E85D-48F7-97DF-B7FCF0BDDC2D}">
      <dsp:nvSpPr>
        <dsp:cNvPr id="0" name=""/>
        <dsp:cNvSpPr/>
      </dsp:nvSpPr>
      <dsp:spPr>
        <a:xfrm>
          <a:off x="7400029" y="2129949"/>
          <a:ext cx="411666" cy="91440"/>
        </a:xfrm>
        <a:custGeom>
          <a:avLst/>
          <a:gdLst/>
          <a:ahLst/>
          <a:cxnLst/>
          <a:rect l="0" t="0" r="0" b="0"/>
          <a:pathLst>
            <a:path>
              <a:moveTo>
                <a:pt x="0" y="45720"/>
              </a:moveTo>
              <a:lnTo>
                <a:pt x="411666" y="45720"/>
              </a:lnTo>
            </a:path>
          </a:pathLst>
        </a:custGeom>
        <a:noFill/>
        <a:ln w="12700" cap="flat" cmpd="sng" algn="ctr">
          <a:solidFill>
            <a:schemeClr val="accent2">
              <a:hueOff val="3866169"/>
              <a:satOff val="-11096"/>
              <a:lumOff val="-17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NZ" sz="500" kern="1200"/>
        </a:p>
      </dsp:txBody>
      <dsp:txXfrm>
        <a:off x="7594806" y="2173457"/>
        <a:ext cx="22113" cy="4422"/>
      </dsp:txXfrm>
    </dsp:sp>
    <dsp:sp modelId="{CAA158B4-D5DF-4623-A299-ACF17C8B9E41}">
      <dsp:nvSpPr>
        <dsp:cNvPr id="0" name=""/>
        <dsp:cNvSpPr/>
      </dsp:nvSpPr>
      <dsp:spPr>
        <a:xfrm>
          <a:off x="5478933" y="1598800"/>
          <a:ext cx="1922896" cy="1153737"/>
        </a:xfrm>
        <a:prstGeom prst="rect">
          <a:avLst/>
        </a:prstGeom>
        <a:solidFill>
          <a:schemeClr val="accent2">
            <a:hueOff val="3514698"/>
            <a:satOff val="-10087"/>
            <a:lumOff val="-1615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In partnership with Māori knowledge-holders</a:t>
          </a:r>
        </a:p>
      </dsp:txBody>
      <dsp:txXfrm>
        <a:off x="5478933" y="1598800"/>
        <a:ext cx="1922896" cy="1153737"/>
      </dsp:txXfrm>
    </dsp:sp>
    <dsp:sp modelId="{355F4D35-44EE-449A-936C-E344179AD965}">
      <dsp:nvSpPr>
        <dsp:cNvPr id="0" name=""/>
        <dsp:cNvSpPr/>
      </dsp:nvSpPr>
      <dsp:spPr>
        <a:xfrm>
          <a:off x="1710055" y="2750737"/>
          <a:ext cx="7095488" cy="411666"/>
        </a:xfrm>
        <a:custGeom>
          <a:avLst/>
          <a:gdLst/>
          <a:ahLst/>
          <a:cxnLst/>
          <a:rect l="0" t="0" r="0" b="0"/>
          <a:pathLst>
            <a:path>
              <a:moveTo>
                <a:pt x="7095488" y="0"/>
              </a:moveTo>
              <a:lnTo>
                <a:pt x="7095488" y="222933"/>
              </a:lnTo>
              <a:lnTo>
                <a:pt x="0" y="222933"/>
              </a:lnTo>
              <a:lnTo>
                <a:pt x="0" y="411666"/>
              </a:lnTo>
            </a:path>
          </a:pathLst>
        </a:custGeom>
        <a:noFill/>
        <a:ln w="12700" cap="flat" cmpd="sng" algn="ctr">
          <a:solidFill>
            <a:schemeClr val="accent2">
              <a:hueOff val="4510529"/>
              <a:satOff val="-12945"/>
              <a:lumOff val="-2072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68" y="2954359"/>
        <a:ext cx="355462" cy="4422"/>
      </dsp:txXfrm>
    </dsp:sp>
    <dsp:sp modelId="{ECE50F5A-C116-419C-A11B-C0D37C36C2D7}">
      <dsp:nvSpPr>
        <dsp:cNvPr id="0" name=""/>
        <dsp:cNvSpPr/>
      </dsp:nvSpPr>
      <dsp:spPr>
        <a:xfrm>
          <a:off x="7844095" y="1598800"/>
          <a:ext cx="1922896" cy="1153737"/>
        </a:xfrm>
        <a:prstGeom prst="rect">
          <a:avLst/>
        </a:prstGeom>
        <a:solidFill>
          <a:schemeClr val="accent2">
            <a:hueOff val="4100481"/>
            <a:satOff val="-11768"/>
            <a:lumOff val="-18842"/>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CAB – Kōnae; Survivor Experience Service - Records Support</a:t>
          </a:r>
          <a:endParaRPr lang="en-US" sz="1300" kern="1200"/>
        </a:p>
      </dsp:txBody>
      <dsp:txXfrm>
        <a:off x="7844095" y="1598800"/>
        <a:ext cx="1922896" cy="1153737"/>
      </dsp:txXfrm>
    </dsp:sp>
    <dsp:sp modelId="{7A6CDA2D-D394-4164-A0B9-A6EF09DC0D51}">
      <dsp:nvSpPr>
        <dsp:cNvPr id="0" name=""/>
        <dsp:cNvSpPr/>
      </dsp:nvSpPr>
      <dsp:spPr>
        <a:xfrm>
          <a:off x="2669704" y="3725953"/>
          <a:ext cx="411666" cy="91440"/>
        </a:xfrm>
        <a:custGeom>
          <a:avLst/>
          <a:gdLst/>
          <a:ahLst/>
          <a:cxnLst/>
          <a:rect l="0" t="0" r="0" b="0"/>
          <a:pathLst>
            <a:path>
              <a:moveTo>
                <a:pt x="0" y="45720"/>
              </a:moveTo>
              <a:lnTo>
                <a:pt x="411666" y="45720"/>
              </a:lnTo>
            </a:path>
          </a:pathLst>
        </a:custGeom>
        <a:noFill/>
        <a:ln w="12700" cap="flat" cmpd="sng" algn="ctr">
          <a:solidFill>
            <a:schemeClr val="accent2">
              <a:hueOff val="5154891"/>
              <a:satOff val="-14794"/>
              <a:lumOff val="-2368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4480" y="3769461"/>
        <a:ext cx="22113" cy="4422"/>
      </dsp:txXfrm>
    </dsp:sp>
    <dsp:sp modelId="{DEAFAF5B-B41B-4239-98CD-680F5F956559}">
      <dsp:nvSpPr>
        <dsp:cNvPr id="0" name=""/>
        <dsp:cNvSpPr/>
      </dsp:nvSpPr>
      <dsp:spPr>
        <a:xfrm>
          <a:off x="748607" y="3194804"/>
          <a:ext cx="1922896" cy="1153737"/>
        </a:xfrm>
        <a:prstGeom prst="rect">
          <a:avLst/>
        </a:prstGeom>
        <a:solidFill>
          <a:schemeClr val="accent2">
            <a:hueOff val="4686264"/>
            <a:satOff val="-13449"/>
            <a:lumOff val="-21534"/>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Archives NZ’s own holdings</a:t>
          </a:r>
          <a:endParaRPr lang="en-US" sz="1300" kern="1200"/>
        </a:p>
      </dsp:txBody>
      <dsp:txXfrm>
        <a:off x="748607" y="3194804"/>
        <a:ext cx="1922896" cy="1153737"/>
      </dsp:txXfrm>
    </dsp:sp>
    <dsp:sp modelId="{05D9B7CC-46C5-42BD-8448-5DD720728851}">
      <dsp:nvSpPr>
        <dsp:cNvPr id="0" name=""/>
        <dsp:cNvSpPr/>
      </dsp:nvSpPr>
      <dsp:spPr>
        <a:xfrm>
          <a:off x="5034866" y="3725953"/>
          <a:ext cx="411666" cy="91440"/>
        </a:xfrm>
        <a:custGeom>
          <a:avLst/>
          <a:gdLst/>
          <a:ahLst/>
          <a:cxnLst/>
          <a:rect l="0" t="0" r="0" b="0"/>
          <a:pathLst>
            <a:path>
              <a:moveTo>
                <a:pt x="0" y="45720"/>
              </a:moveTo>
              <a:lnTo>
                <a:pt x="411666" y="45720"/>
              </a:lnTo>
            </a:path>
          </a:pathLst>
        </a:custGeom>
        <a:noFill/>
        <a:ln w="12700" cap="flat" cmpd="sng" algn="ctr">
          <a:solidFill>
            <a:schemeClr val="accent2">
              <a:hueOff val="5799252"/>
              <a:satOff val="-16644"/>
              <a:lumOff val="-2664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3" y="3769461"/>
        <a:ext cx="22113" cy="4422"/>
      </dsp:txXfrm>
    </dsp:sp>
    <dsp:sp modelId="{0F1169FB-DED2-496A-A195-74D9DAAA3D8A}">
      <dsp:nvSpPr>
        <dsp:cNvPr id="0" name=""/>
        <dsp:cNvSpPr/>
      </dsp:nvSpPr>
      <dsp:spPr>
        <a:xfrm>
          <a:off x="3113770" y="3194804"/>
          <a:ext cx="1922896" cy="1153737"/>
        </a:xfrm>
        <a:prstGeom prst="rect">
          <a:avLst/>
        </a:prstGeom>
        <a:solidFill>
          <a:schemeClr val="accent2">
            <a:hueOff val="5272048"/>
            <a:satOff val="-15131"/>
            <a:lumOff val="-24226"/>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Research / analysis and reporting</a:t>
          </a:r>
          <a:endParaRPr lang="en-US" sz="1300" kern="1200"/>
        </a:p>
      </dsp:txBody>
      <dsp:txXfrm>
        <a:off x="3113770" y="3194804"/>
        <a:ext cx="1922896" cy="1153737"/>
      </dsp:txXfrm>
    </dsp:sp>
    <dsp:sp modelId="{7CDDF3A2-F02D-495A-9565-AE6085127378}">
      <dsp:nvSpPr>
        <dsp:cNvPr id="0" name=""/>
        <dsp:cNvSpPr/>
      </dsp:nvSpPr>
      <dsp:spPr>
        <a:xfrm>
          <a:off x="7400029" y="3725953"/>
          <a:ext cx="411666" cy="91440"/>
        </a:xfrm>
        <a:custGeom>
          <a:avLst/>
          <a:gdLst/>
          <a:ahLst/>
          <a:cxnLst/>
          <a:rect l="0" t="0" r="0" b="0"/>
          <a:pathLst>
            <a:path>
              <a:moveTo>
                <a:pt x="0" y="45720"/>
              </a:moveTo>
              <a:lnTo>
                <a:pt x="411666" y="45720"/>
              </a:lnTo>
            </a:path>
          </a:pathLst>
        </a:custGeom>
        <a:noFill/>
        <a:ln w="12700" cap="flat" cmpd="sng" algn="ctr">
          <a:solidFill>
            <a:schemeClr val="accent2">
              <a:hueOff val="6443614"/>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4806" y="3769461"/>
        <a:ext cx="22113" cy="4422"/>
      </dsp:txXfrm>
    </dsp:sp>
    <dsp:sp modelId="{B9EE72F6-914E-4A2D-9D33-15F679C7DD88}">
      <dsp:nvSpPr>
        <dsp:cNvPr id="0" name=""/>
        <dsp:cNvSpPr/>
      </dsp:nvSpPr>
      <dsp:spPr>
        <a:xfrm>
          <a:off x="5478933" y="3194804"/>
          <a:ext cx="1922896" cy="1153737"/>
        </a:xfrm>
        <a:prstGeom prst="rect">
          <a:avLst/>
        </a:prstGeom>
        <a:solidFill>
          <a:schemeClr val="accent2">
            <a:hueOff val="5857831"/>
            <a:satOff val="-16812"/>
            <a:lumOff val="-2691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General and more tailored advice</a:t>
          </a:r>
          <a:endParaRPr lang="en-US" sz="1300" kern="1200"/>
        </a:p>
      </dsp:txBody>
      <dsp:txXfrm>
        <a:off x="5478933" y="3194804"/>
        <a:ext cx="1922896" cy="1153737"/>
      </dsp:txXfrm>
    </dsp:sp>
    <dsp:sp modelId="{1868CCA0-E632-45D0-B040-BF393CFF9D2B}">
      <dsp:nvSpPr>
        <dsp:cNvPr id="0" name=""/>
        <dsp:cNvSpPr/>
      </dsp:nvSpPr>
      <dsp:spPr>
        <a:xfrm>
          <a:off x="7844095" y="3194804"/>
          <a:ext cx="1922896" cy="1153737"/>
        </a:xfrm>
        <a:prstGeom prst="rect">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NZ" sz="1300" kern="1200"/>
            <a:t>User friendly, accessible, discoverable</a:t>
          </a:r>
          <a:endParaRPr lang="en-US" sz="1300" kern="1200"/>
        </a:p>
      </dsp:txBody>
      <dsp:txXfrm>
        <a:off x="7844095" y="3194804"/>
        <a:ext cx="1922896" cy="1153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CEBA0-6B3D-45AE-A31C-6FDAAFC11DCA}">
      <dsp:nvSpPr>
        <dsp:cNvPr id="0" name=""/>
        <dsp:cNvSpPr/>
      </dsp:nvSpPr>
      <dsp:spPr>
        <a:xfrm>
          <a:off x="754379" y="0"/>
          <a:ext cx="8549640" cy="378608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5D8367-8101-4010-8901-F1EDC3DFC67A}">
      <dsp:nvSpPr>
        <dsp:cNvPr id="0" name=""/>
        <dsp:cNvSpPr/>
      </dsp:nvSpPr>
      <dsp:spPr>
        <a:xfrm>
          <a:off x="340846" y="1135824"/>
          <a:ext cx="3017520" cy="1514432"/>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NZ" sz="1400" kern="1200"/>
            <a:t>RCI revealed problems with historic disposal of care records: too many “lost”</a:t>
          </a:r>
          <a:endParaRPr lang="en-US" sz="1400" kern="1200"/>
        </a:p>
      </dsp:txBody>
      <dsp:txXfrm>
        <a:off x="414774" y="1209752"/>
        <a:ext cx="2869664" cy="1366576"/>
      </dsp:txXfrm>
    </dsp:sp>
    <dsp:sp modelId="{BBC178D0-004A-4140-90B1-CD102078A8C6}">
      <dsp:nvSpPr>
        <dsp:cNvPr id="0" name=""/>
        <dsp:cNvSpPr/>
      </dsp:nvSpPr>
      <dsp:spPr>
        <a:xfrm>
          <a:off x="3520439" y="1135824"/>
          <a:ext cx="3017520" cy="1514432"/>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NZ" sz="1400" kern="1200"/>
            <a:t>Barrier to justice, connection, life story</a:t>
          </a:r>
          <a:endParaRPr lang="en-US" sz="1400" kern="1200"/>
        </a:p>
      </dsp:txBody>
      <dsp:txXfrm>
        <a:off x="3594367" y="1209752"/>
        <a:ext cx="2869664" cy="1366576"/>
      </dsp:txXfrm>
    </dsp:sp>
    <dsp:sp modelId="{AFECD49C-4366-47B8-B3AE-C380CFBDBCA7}">
      <dsp:nvSpPr>
        <dsp:cNvPr id="0" name=""/>
        <dsp:cNvSpPr/>
      </dsp:nvSpPr>
      <dsp:spPr>
        <a:xfrm>
          <a:off x="6700033" y="1135824"/>
          <a:ext cx="3017520" cy="1514432"/>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NZ" sz="1400" kern="1200"/>
            <a:t>We are reviewing the rules – disposal settings</a:t>
          </a:r>
          <a:endParaRPr lang="en-US" sz="1400" kern="1200"/>
        </a:p>
        <a:p>
          <a:pPr marL="57150" lvl="1" indent="-57150" algn="l" defTabSz="488950">
            <a:lnSpc>
              <a:spcPct val="90000"/>
            </a:lnSpc>
            <a:spcBef>
              <a:spcPct val="0"/>
            </a:spcBef>
            <a:spcAft>
              <a:spcPct val="15000"/>
            </a:spcAft>
            <a:buChar char="•"/>
          </a:pPr>
          <a:r>
            <a:rPr lang="en-NZ" sz="1100" kern="1200"/>
            <a:t>What should be kept?</a:t>
          </a:r>
          <a:endParaRPr lang="en-US" sz="1100" kern="1200"/>
        </a:p>
        <a:p>
          <a:pPr marL="57150" lvl="1" indent="-57150" algn="l" defTabSz="488950">
            <a:lnSpc>
              <a:spcPct val="90000"/>
            </a:lnSpc>
            <a:spcBef>
              <a:spcPct val="0"/>
            </a:spcBef>
            <a:spcAft>
              <a:spcPct val="15000"/>
            </a:spcAft>
            <a:buChar char="•"/>
          </a:pPr>
          <a:r>
            <a:rPr lang="en-NZ" sz="1100" kern="1200"/>
            <a:t>For how long?</a:t>
          </a:r>
          <a:endParaRPr lang="en-US" sz="1100" kern="1200"/>
        </a:p>
        <a:p>
          <a:pPr marL="57150" lvl="1" indent="-57150" algn="l" defTabSz="488950">
            <a:lnSpc>
              <a:spcPct val="90000"/>
            </a:lnSpc>
            <a:spcBef>
              <a:spcPct val="0"/>
            </a:spcBef>
            <a:spcAft>
              <a:spcPct val="15000"/>
            </a:spcAft>
            <a:buChar char="•"/>
          </a:pPr>
          <a:r>
            <a:rPr lang="en-NZ" sz="1100" kern="1200"/>
            <a:t>What happens to them afterwards?</a:t>
          </a:r>
          <a:endParaRPr lang="en-US" sz="1100" kern="1200"/>
        </a:p>
        <a:p>
          <a:pPr marL="57150" lvl="1" indent="-57150" algn="l" defTabSz="488950">
            <a:lnSpc>
              <a:spcPct val="90000"/>
            </a:lnSpc>
            <a:spcBef>
              <a:spcPct val="0"/>
            </a:spcBef>
            <a:spcAft>
              <a:spcPct val="15000"/>
            </a:spcAft>
            <a:buChar char="•"/>
          </a:pPr>
          <a:r>
            <a:rPr lang="en-NZ" sz="1100" kern="1200"/>
            <a:t>Who has a say?</a:t>
          </a:r>
          <a:endParaRPr lang="en-US" sz="1100" kern="1200"/>
        </a:p>
      </dsp:txBody>
      <dsp:txXfrm>
        <a:off x="6773961" y="1209752"/>
        <a:ext cx="2869664" cy="136657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28315C43-5E0D-429D-BF88-CCB2E7F3E65D}" type="datetimeFigureOut">
              <a:rPr lang="en-NZ" smtClean="0"/>
              <a:t>10/08/2026</a:t>
            </a:fld>
            <a:endParaRPr lang="en-NZ"/>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1119D1EA-0895-41DD-8C53-E7D7B6946D12}" type="slidenum">
              <a:rPr lang="en-NZ" smtClean="0"/>
              <a:t>‹#›</a:t>
            </a:fld>
            <a:endParaRPr lang="en-NZ"/>
          </a:p>
        </p:txBody>
      </p:sp>
    </p:spTree>
    <p:extLst>
      <p:ext uri="{BB962C8B-B14F-4D97-AF65-F5344CB8AC3E}">
        <p14:creationId xmlns:p14="http://schemas.microsoft.com/office/powerpoint/2010/main" val="377282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1</a:t>
            </a:fld>
            <a:endParaRPr lang="en-NZ"/>
          </a:p>
        </p:txBody>
      </p:sp>
    </p:spTree>
    <p:extLst>
      <p:ext uri="{BB962C8B-B14F-4D97-AF65-F5344CB8AC3E}">
        <p14:creationId xmlns:p14="http://schemas.microsoft.com/office/powerpoint/2010/main" val="2432552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2</a:t>
            </a:fld>
            <a:endParaRPr lang="en-NZ"/>
          </a:p>
        </p:txBody>
      </p:sp>
    </p:spTree>
    <p:extLst>
      <p:ext uri="{BB962C8B-B14F-4D97-AF65-F5344CB8AC3E}">
        <p14:creationId xmlns:p14="http://schemas.microsoft.com/office/powerpoint/2010/main" val="1012110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defTabSz="966612">
              <a:defRPr/>
            </a:pPr>
            <a:endParaRPr lang="en-NZ" sz="11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510903">
              <a:defRPr/>
            </a:pPr>
            <a:fld id="{733CF688-47AE-49EB-8905-C6EF1D4A3B61}" type="slidenum">
              <a:rPr lang="en-NZ">
                <a:solidFill>
                  <a:prstClr val="black"/>
                </a:solidFill>
                <a:latin typeface="Aptos" panose="02110004020202020204"/>
              </a:rPr>
              <a:pPr defTabSz="510903">
                <a:defRPr/>
              </a:pPr>
              <a:t>3</a:t>
            </a:fld>
            <a:endParaRPr lang="en-NZ">
              <a:solidFill>
                <a:prstClr val="black"/>
              </a:solidFill>
              <a:latin typeface="Aptos" panose="02110004020202020204"/>
            </a:endParaRPr>
          </a:p>
        </p:txBody>
      </p:sp>
    </p:spTree>
    <p:extLst>
      <p:ext uri="{BB962C8B-B14F-4D97-AF65-F5344CB8AC3E}">
        <p14:creationId xmlns:p14="http://schemas.microsoft.com/office/powerpoint/2010/main" val="2920752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p:txBody>
      </p:sp>
      <p:sp>
        <p:nvSpPr>
          <p:cNvPr id="4" name="Slide Number Placeholder 3"/>
          <p:cNvSpPr>
            <a:spLocks noGrp="1"/>
          </p:cNvSpPr>
          <p:nvPr>
            <p:ph type="sldNum" sz="quarter" idx="5"/>
          </p:nvPr>
        </p:nvSpPr>
        <p:spPr/>
        <p:txBody>
          <a:bodyPr/>
          <a:lstStyle/>
          <a:p>
            <a:pPr marL="0" marR="0" lvl="0" indent="0" algn="r" defTabSz="510903" rtl="0" eaLnBrk="1" fontAlgn="auto" latinLnBrk="0" hangingPunct="1">
              <a:lnSpc>
                <a:spcPct val="100000"/>
              </a:lnSpc>
              <a:spcBef>
                <a:spcPts val="0"/>
              </a:spcBef>
              <a:spcAft>
                <a:spcPts val="0"/>
              </a:spcAft>
              <a:buClrTx/>
              <a:buSzTx/>
              <a:buFontTx/>
              <a:buNone/>
              <a:tabLst/>
              <a:defRPr/>
            </a:pPr>
            <a:fld id="{733CF688-47AE-49EB-8905-C6EF1D4A3B61}" type="slidenum">
              <a:rPr kumimoji="0" lang="en-NZ"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510903" rtl="0" eaLnBrk="1" fontAlgn="auto" latinLnBrk="0" hangingPunct="1">
                <a:lnSpc>
                  <a:spcPct val="100000"/>
                </a:lnSpc>
                <a:spcBef>
                  <a:spcPts val="0"/>
                </a:spcBef>
                <a:spcAft>
                  <a:spcPts val="0"/>
                </a:spcAft>
                <a:buClrTx/>
                <a:buSzTx/>
                <a:buFontTx/>
                <a:buNone/>
                <a:tabLst/>
                <a:defRPr/>
              </a:pPr>
              <a:t>4</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9547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5</a:t>
            </a:fld>
            <a:endParaRPr lang="en-NZ"/>
          </a:p>
        </p:txBody>
      </p:sp>
    </p:spTree>
    <p:extLst>
      <p:ext uri="{BB962C8B-B14F-4D97-AF65-F5344CB8AC3E}">
        <p14:creationId xmlns:p14="http://schemas.microsoft.com/office/powerpoint/2010/main" val="1614922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46" name="Google Shape;44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1312" name="Google Shape;1312;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4"/>
        <p:cNvGrpSpPr/>
        <p:nvPr/>
      </p:nvGrpSpPr>
      <p:grpSpPr>
        <a:xfrm>
          <a:off x="0" y="0"/>
          <a:ext cx="0" cy="0"/>
          <a:chOff x="0" y="0"/>
          <a:chExt cx="0" cy="0"/>
        </a:xfrm>
      </p:grpSpPr>
      <p:sp>
        <p:nvSpPr>
          <p:cNvPr id="1335" name="Google Shape;1335;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1336" name="Google Shape;1336;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9</a:t>
            </a:fld>
            <a:endParaRPr lang="en-NZ"/>
          </a:p>
        </p:txBody>
      </p:sp>
    </p:spTree>
    <p:extLst>
      <p:ext uri="{BB962C8B-B14F-4D97-AF65-F5344CB8AC3E}">
        <p14:creationId xmlns:p14="http://schemas.microsoft.com/office/powerpoint/2010/main" val="1979778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10</a:t>
            </a:fld>
            <a:endParaRPr lang="en-NZ"/>
          </a:p>
        </p:txBody>
      </p:sp>
    </p:spTree>
    <p:extLst>
      <p:ext uri="{BB962C8B-B14F-4D97-AF65-F5344CB8AC3E}">
        <p14:creationId xmlns:p14="http://schemas.microsoft.com/office/powerpoint/2010/main" val="3954127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85EA5-22C8-5B5F-2FFA-FCFBD40CC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75487-8CDD-11B3-371A-14B231FE7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BE95D-928E-C839-438F-F9BB03DCE198}"/>
              </a:ext>
            </a:extLst>
          </p:cNvPr>
          <p:cNvSpPr>
            <a:spLocks noGrp="1"/>
          </p:cNvSpPr>
          <p:nvPr>
            <p:ph type="body" idx="1"/>
          </p:nvPr>
        </p:nvSpPr>
        <p:spPr/>
        <p:txBody>
          <a:bodyPr/>
          <a:lstStyle/>
          <a:p>
            <a:pPr marL="0" indent="0">
              <a:lnSpc>
                <a:spcPct val="90000"/>
              </a:lnSpc>
              <a:spcBef>
                <a:spcPts val="1117"/>
              </a:spcBef>
              <a:buFont typeface="Arial"/>
              <a:buNone/>
            </a:pPr>
            <a:endParaRPr lang="en-NZ" dirty="0"/>
          </a:p>
        </p:txBody>
      </p:sp>
      <p:sp>
        <p:nvSpPr>
          <p:cNvPr id="4" name="Slide Number Placeholder 3">
            <a:extLst>
              <a:ext uri="{FF2B5EF4-FFF2-40B4-BE49-F238E27FC236}">
                <a16:creationId xmlns:a16="http://schemas.microsoft.com/office/drawing/2014/main" id="{ED8C6E48-6BE9-2A3A-E6A7-F19E308AB1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A14775-1187-4A80-A639-420F0E2A02A3}"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2812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12</a:t>
            </a:fld>
            <a:endParaRPr lang="en-NZ"/>
          </a:p>
        </p:txBody>
      </p:sp>
    </p:spTree>
    <p:extLst>
      <p:ext uri="{BB962C8B-B14F-4D97-AF65-F5344CB8AC3E}">
        <p14:creationId xmlns:p14="http://schemas.microsoft.com/office/powerpoint/2010/main" val="2825273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13</a:t>
            </a:fld>
            <a:endParaRPr lang="en-NZ"/>
          </a:p>
        </p:txBody>
      </p:sp>
    </p:spTree>
    <p:extLst>
      <p:ext uri="{BB962C8B-B14F-4D97-AF65-F5344CB8AC3E}">
        <p14:creationId xmlns:p14="http://schemas.microsoft.com/office/powerpoint/2010/main" val="4127999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14</a:t>
            </a:fld>
            <a:endParaRPr lang="en-NZ"/>
          </a:p>
        </p:txBody>
      </p:sp>
    </p:spTree>
    <p:extLst>
      <p:ext uri="{BB962C8B-B14F-4D97-AF65-F5344CB8AC3E}">
        <p14:creationId xmlns:p14="http://schemas.microsoft.com/office/powerpoint/2010/main" val="2413079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119D1EA-0895-41DD-8C53-E7D7B6946D12}" type="slidenum">
              <a:rPr lang="en-NZ" smtClean="0"/>
              <a:t>15</a:t>
            </a:fld>
            <a:endParaRPr lang="en-NZ"/>
          </a:p>
        </p:txBody>
      </p:sp>
    </p:spTree>
    <p:extLst>
      <p:ext uri="{BB962C8B-B14F-4D97-AF65-F5344CB8AC3E}">
        <p14:creationId xmlns:p14="http://schemas.microsoft.com/office/powerpoint/2010/main" val="3144740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1806">
              <a:lnSpc>
                <a:spcPct val="115000"/>
              </a:lnSpc>
              <a:spcAft>
                <a:spcPts val="670"/>
              </a:spcAft>
              <a:buSzPts val="1200"/>
              <a:defRPr/>
            </a:pPr>
            <a:endParaRPr lang="en-NZ" sz="11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19D1EA-0895-41DD-8C53-E7D7B6946D12}" type="slidenum">
              <a:rPr kumimoji="0" lang="en-NZ"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NZ"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6534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lnSpc>
                <a:spcPct val="115000"/>
              </a:lnSpc>
              <a:spcAft>
                <a:spcPts val="634"/>
              </a:spcAft>
              <a:buSzPts val="1200"/>
              <a:defRPr/>
            </a:pPr>
            <a:endParaRPr lang="en-NZ" sz="11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1AA14775-1187-4A80-A639-420F0E2A02A3}" type="slidenum">
              <a:rPr lang="en-NZ" smtClean="0"/>
              <a:t>18</a:t>
            </a:fld>
            <a:endParaRPr lang="en-NZ"/>
          </a:p>
        </p:txBody>
      </p:sp>
    </p:spTree>
    <p:extLst>
      <p:ext uri="{BB962C8B-B14F-4D97-AF65-F5344CB8AC3E}">
        <p14:creationId xmlns:p14="http://schemas.microsoft.com/office/powerpoint/2010/main" val="2795962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AA14775-1187-4A80-A639-420F0E2A02A3}" type="slidenum">
              <a:rPr lang="en-NZ" smtClean="0"/>
              <a:t>20</a:t>
            </a:fld>
            <a:endParaRPr lang="en-NZ"/>
          </a:p>
        </p:txBody>
      </p:sp>
    </p:spTree>
    <p:extLst>
      <p:ext uri="{BB962C8B-B14F-4D97-AF65-F5344CB8AC3E}">
        <p14:creationId xmlns:p14="http://schemas.microsoft.com/office/powerpoint/2010/main" val="596740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72" name="Google Shape;47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3.svg"/><Relationship Id="rId5" Type="http://schemas.openxmlformats.org/officeDocument/2006/relationships/image" Target="../media/image6.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emf"/><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16A2-13B5-35E4-902A-410C6EC134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9A937733-FE8B-7BA2-840B-9016100B42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E7026711-5419-EDB7-51A0-43223D50F5A5}"/>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5" name="Footer Placeholder 4">
            <a:extLst>
              <a:ext uri="{FF2B5EF4-FFF2-40B4-BE49-F238E27FC236}">
                <a16:creationId xmlns:a16="http://schemas.microsoft.com/office/drawing/2014/main" id="{5D1EEABE-6573-BD94-2893-4AB8F3EB070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F338B9C-8E84-D3CD-1B2B-8D893022FF57}"/>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1152123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E7771-2917-D3FF-DC02-5BF5011B3179}"/>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66AD54CB-CC6C-DA66-D7A8-25A5BB9C90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779C7B5-488D-31FA-AAB4-685149FBB8A4}"/>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5" name="Footer Placeholder 4">
            <a:extLst>
              <a:ext uri="{FF2B5EF4-FFF2-40B4-BE49-F238E27FC236}">
                <a16:creationId xmlns:a16="http://schemas.microsoft.com/office/drawing/2014/main" id="{27B150F5-08D9-9FCA-60D9-6642CE0EBDC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B1A64B0-4541-F8C3-EC2A-FFE9DC538A6A}"/>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397007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A6973-6E12-63AF-3ECF-0201214C5B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4CB665D3-2147-B2BB-E045-483E64DF98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6CECEB-343D-2AD7-629F-2D427C0EB1FD}"/>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5" name="Footer Placeholder 4">
            <a:extLst>
              <a:ext uri="{FF2B5EF4-FFF2-40B4-BE49-F238E27FC236}">
                <a16:creationId xmlns:a16="http://schemas.microsoft.com/office/drawing/2014/main" id="{DB8775BC-89F7-9760-AE07-38B22C16EE9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2072FBF-CD11-51FA-C140-2571FB60263A}"/>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3668133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FF508-A1D0-0A36-EBB8-7290224BCE2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0A3FF0B-9A8F-6558-68BA-B73F2DF1AF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A2B78917-517F-E3D6-0C27-F425EE9645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2F6358D9-472D-B991-FB95-10A9093D28A5}"/>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6" name="Footer Placeholder 5">
            <a:extLst>
              <a:ext uri="{FF2B5EF4-FFF2-40B4-BE49-F238E27FC236}">
                <a16:creationId xmlns:a16="http://schemas.microsoft.com/office/drawing/2014/main" id="{4BB54004-BD52-FFD2-D60F-E9E3C074B3DC}"/>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A058515-D12E-34AB-A629-4AA8589D039F}"/>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3121290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A674-B909-3286-684D-47A94B525258}"/>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B820C7A6-3112-BF33-1661-C1944411F8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473DAD-DCF8-9024-F018-6BDC934173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25FEA708-636E-8AB1-344B-C9EF522E8C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188626-988E-A16E-06D8-A7301EF380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F7CA786A-FC5E-C375-AC08-D1E8FF0C407C}"/>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8" name="Footer Placeholder 7">
            <a:extLst>
              <a:ext uri="{FF2B5EF4-FFF2-40B4-BE49-F238E27FC236}">
                <a16:creationId xmlns:a16="http://schemas.microsoft.com/office/drawing/2014/main" id="{6E3529C8-F4FE-2379-EE33-C5DF73757320}"/>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D9AECFF1-8D85-59F0-D3B4-B093D821C891}"/>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997514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17738-1816-E690-0715-10646251AB3F}"/>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3F1BA423-BD49-BCD2-2904-144BA07ACF41}"/>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4" name="Footer Placeholder 3">
            <a:extLst>
              <a:ext uri="{FF2B5EF4-FFF2-40B4-BE49-F238E27FC236}">
                <a16:creationId xmlns:a16="http://schemas.microsoft.com/office/drawing/2014/main" id="{BE676BD3-FDF3-F4AE-176B-CD9D8DA893D7}"/>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64CBE526-F12B-0529-ECBD-1F7FF0C6F588}"/>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265648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0E7D45-BDBD-C0DC-1848-7B7DAE553A6C}"/>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3" name="Footer Placeholder 2">
            <a:extLst>
              <a:ext uri="{FF2B5EF4-FFF2-40B4-BE49-F238E27FC236}">
                <a16:creationId xmlns:a16="http://schemas.microsoft.com/office/drawing/2014/main" id="{35DC0B16-3AEC-33A1-A793-A8B9B9D5B54E}"/>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1043DE9D-D6E7-FA4C-D22D-100207454FE1}"/>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1026219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6CBCD-EA22-C224-4CBD-B277C17D8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3DEA65A8-52D9-1E26-AA98-8F75BE7793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6A1BFEA0-BE5C-83C3-8F52-BE8E98D0B3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937EF2-FC39-377B-6622-4BADFBD17923}"/>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6" name="Footer Placeholder 5">
            <a:extLst>
              <a:ext uri="{FF2B5EF4-FFF2-40B4-BE49-F238E27FC236}">
                <a16:creationId xmlns:a16="http://schemas.microsoft.com/office/drawing/2014/main" id="{F506A967-A0D3-9E67-C8EE-E916BB2A00D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A74E04D4-73FD-C1E5-5639-BFD18C9BC593}"/>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236316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89ABF-AA1A-D0A6-B418-C132B68F04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F564B101-E923-7883-612E-2B4D1C7FD4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D2447BC9-2358-684A-EF6E-2144FB684D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2F076D-4FC7-AD68-A1B9-DD445BADEFA8}"/>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6" name="Footer Placeholder 5">
            <a:extLst>
              <a:ext uri="{FF2B5EF4-FFF2-40B4-BE49-F238E27FC236}">
                <a16:creationId xmlns:a16="http://schemas.microsoft.com/office/drawing/2014/main" id="{126AB458-BFD9-7CB0-83BB-DF206D12F064}"/>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EB4C841D-EDF0-59EC-08FD-921051BF1DAF}"/>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2808888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02061-DFF7-251A-AF34-18B942876E5C}"/>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C3A24DC5-48CB-F6A7-50AD-3E688ED9B1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ED137E06-E3CF-0A4C-1627-2C94D414CC44}"/>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5" name="Footer Placeholder 4">
            <a:extLst>
              <a:ext uri="{FF2B5EF4-FFF2-40B4-BE49-F238E27FC236}">
                <a16:creationId xmlns:a16="http://schemas.microsoft.com/office/drawing/2014/main" id="{D9BF9C90-EAE9-612C-88DE-092A4889F2F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B82207B-F35C-CBBC-DAE0-4D74CDB09A53}"/>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34425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A02622-EFB3-1B4C-3EE3-4528070DC1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2A1530E3-AA88-F947-0F2A-01B70DB1BB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E1C4B143-BD91-B7CC-3307-314886CDD7AD}"/>
              </a:ext>
            </a:extLst>
          </p:cNvPr>
          <p:cNvSpPr>
            <a:spLocks noGrp="1"/>
          </p:cNvSpPr>
          <p:nvPr>
            <p:ph type="dt" sz="half" idx="10"/>
          </p:nvPr>
        </p:nvSpPr>
        <p:spPr/>
        <p:txBody>
          <a:bodyPr/>
          <a:lstStyle/>
          <a:p>
            <a:fld id="{3A7C7984-7697-4CD3-A795-EB2EC10B8A33}" type="datetimeFigureOut">
              <a:rPr lang="en-NZ" smtClean="0"/>
              <a:t>10/08/2026</a:t>
            </a:fld>
            <a:endParaRPr lang="en-NZ"/>
          </a:p>
        </p:txBody>
      </p:sp>
      <p:sp>
        <p:nvSpPr>
          <p:cNvPr id="5" name="Footer Placeholder 4">
            <a:extLst>
              <a:ext uri="{FF2B5EF4-FFF2-40B4-BE49-F238E27FC236}">
                <a16:creationId xmlns:a16="http://schemas.microsoft.com/office/drawing/2014/main" id="{1EC2D84A-376F-4F24-C069-A093D573E07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4722C8D3-4654-FC24-F45D-6E15457DA396}"/>
              </a:ext>
            </a:extLst>
          </p:cNvPr>
          <p:cNvSpPr>
            <a:spLocks noGrp="1"/>
          </p:cNvSpPr>
          <p:nvPr>
            <p:ph type="sldNum" sz="quarter" idx="12"/>
          </p:nvPr>
        </p:nvSpPr>
        <p:spPr/>
        <p:txBody>
          <a:bodyPr/>
          <a:lstStyle/>
          <a:p>
            <a:fld id="{023EF0A5-C6D7-4D4D-AAE4-27DDACED2D61}" type="slidenum">
              <a:rPr lang="en-NZ" smtClean="0"/>
              <a:t>‹#›</a:t>
            </a:fld>
            <a:endParaRPr lang="en-NZ"/>
          </a:p>
        </p:txBody>
      </p:sp>
    </p:spTree>
    <p:extLst>
      <p:ext uri="{BB962C8B-B14F-4D97-AF65-F5344CB8AC3E}">
        <p14:creationId xmlns:p14="http://schemas.microsoft.com/office/powerpoint/2010/main" val="258758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1">
    <p:bg>
      <p:bgPr>
        <a:solidFill>
          <a:schemeClr val="bg2">
            <a:alpha val="7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58C96-64A1-41FC-88D0-AF444CA9DB67}"/>
              </a:ext>
            </a:extLst>
          </p:cNvPr>
          <p:cNvSpPr>
            <a:spLocks noGrp="1"/>
          </p:cNvSpPr>
          <p:nvPr>
            <p:ph type="ctrTitle"/>
          </p:nvPr>
        </p:nvSpPr>
        <p:spPr>
          <a:xfrm>
            <a:off x="407988" y="1449451"/>
            <a:ext cx="6478844" cy="2152308"/>
          </a:xfrm>
        </p:spPr>
        <p:txBody>
          <a:bodyPr anchor="b"/>
          <a:lstStyle>
            <a:lvl1pPr algn="l">
              <a:defRPr sz="6000" b="1">
                <a:solidFill>
                  <a:schemeClr val="tx1">
                    <a:lumMod val="50000"/>
                  </a:schemeClr>
                </a:solidFill>
              </a:defRPr>
            </a:lvl1pPr>
          </a:lstStyle>
          <a:p>
            <a:r>
              <a:rPr lang="en-US" dirty="0"/>
              <a:t>Click to edit Master title style</a:t>
            </a:r>
            <a:endParaRPr lang="en-NZ" dirty="0"/>
          </a:p>
        </p:txBody>
      </p:sp>
      <p:sp>
        <p:nvSpPr>
          <p:cNvPr id="3" name="Subtitle 2">
            <a:extLst>
              <a:ext uri="{FF2B5EF4-FFF2-40B4-BE49-F238E27FC236}">
                <a16:creationId xmlns:a16="http://schemas.microsoft.com/office/drawing/2014/main" id="{9C27CDB7-CBE4-40F0-AA81-F7E70199F046}"/>
              </a:ext>
            </a:extLst>
          </p:cNvPr>
          <p:cNvSpPr>
            <a:spLocks noGrp="1"/>
          </p:cNvSpPr>
          <p:nvPr>
            <p:ph type="subTitle" idx="1"/>
          </p:nvPr>
        </p:nvSpPr>
        <p:spPr>
          <a:xfrm>
            <a:off x="407988" y="3688750"/>
            <a:ext cx="11306216" cy="1569049"/>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NZ" dirty="0"/>
          </a:p>
        </p:txBody>
      </p:sp>
      <p:pic>
        <p:nvPicPr>
          <p:cNvPr id="13" name="Picture 12">
            <a:extLst>
              <a:ext uri="{FF2B5EF4-FFF2-40B4-BE49-F238E27FC236}">
                <a16:creationId xmlns:a16="http://schemas.microsoft.com/office/drawing/2014/main" id="{0148D99E-CCCB-4D8E-8FA0-B95CBBC03E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4544" y="5732885"/>
            <a:ext cx="2409660" cy="749672"/>
          </a:xfrm>
          <a:prstGeom prst="rect">
            <a:avLst/>
          </a:prstGeom>
        </p:spPr>
      </p:pic>
      <p:pic>
        <p:nvPicPr>
          <p:cNvPr id="5" name="Graphic 4">
            <a:extLst>
              <a:ext uri="{FF2B5EF4-FFF2-40B4-BE49-F238E27FC236}">
                <a16:creationId xmlns:a16="http://schemas.microsoft.com/office/drawing/2014/main" id="{3A843711-8471-425C-982B-A7CDA2F607C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8829" y="5602896"/>
            <a:ext cx="2657475" cy="1009650"/>
          </a:xfrm>
          <a:prstGeom prst="rect">
            <a:avLst/>
          </a:prstGeom>
        </p:spPr>
      </p:pic>
      <p:pic>
        <p:nvPicPr>
          <p:cNvPr id="7" name="Graphic 6">
            <a:extLst>
              <a:ext uri="{FF2B5EF4-FFF2-40B4-BE49-F238E27FC236}">
                <a16:creationId xmlns:a16="http://schemas.microsoft.com/office/drawing/2014/main" id="{CB6BEE03-21D0-406D-A19D-C15C1ED415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92771" y="172518"/>
            <a:ext cx="3799229" cy="3256482"/>
          </a:xfrm>
          <a:prstGeom prst="rect">
            <a:avLst/>
          </a:prstGeom>
        </p:spPr>
      </p:pic>
    </p:spTree>
    <p:extLst>
      <p:ext uri="{BB962C8B-B14F-4D97-AF65-F5344CB8AC3E}">
        <p14:creationId xmlns:p14="http://schemas.microsoft.com/office/powerpoint/2010/main" val="335947590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58C96-64A1-41FC-88D0-AF444CA9DB67}"/>
              </a:ext>
            </a:extLst>
          </p:cNvPr>
          <p:cNvSpPr>
            <a:spLocks noGrp="1"/>
          </p:cNvSpPr>
          <p:nvPr>
            <p:ph type="ctrTitle"/>
          </p:nvPr>
        </p:nvSpPr>
        <p:spPr>
          <a:xfrm>
            <a:off x="407988" y="1449451"/>
            <a:ext cx="6066953" cy="2152308"/>
          </a:xfrm>
        </p:spPr>
        <p:txBody>
          <a:bodyPr anchor="b"/>
          <a:lstStyle>
            <a:lvl1pPr algn="l">
              <a:defRPr sz="6000" b="1">
                <a:solidFill>
                  <a:schemeClr val="tx1"/>
                </a:solidFill>
              </a:defRPr>
            </a:lvl1pPr>
          </a:lstStyle>
          <a:p>
            <a:r>
              <a:rPr lang="en-US" dirty="0"/>
              <a:t>Click to edit Master title style</a:t>
            </a:r>
            <a:endParaRPr lang="en-NZ" dirty="0"/>
          </a:p>
        </p:txBody>
      </p:sp>
      <p:sp>
        <p:nvSpPr>
          <p:cNvPr id="3" name="Subtitle 2">
            <a:extLst>
              <a:ext uri="{FF2B5EF4-FFF2-40B4-BE49-F238E27FC236}">
                <a16:creationId xmlns:a16="http://schemas.microsoft.com/office/drawing/2014/main" id="{9C27CDB7-CBE4-40F0-AA81-F7E70199F046}"/>
              </a:ext>
            </a:extLst>
          </p:cNvPr>
          <p:cNvSpPr>
            <a:spLocks noGrp="1"/>
          </p:cNvSpPr>
          <p:nvPr>
            <p:ph type="subTitle" idx="1"/>
          </p:nvPr>
        </p:nvSpPr>
        <p:spPr>
          <a:xfrm>
            <a:off x="407988" y="3688750"/>
            <a:ext cx="11306216" cy="1569049"/>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NZ" dirty="0"/>
          </a:p>
        </p:txBody>
      </p:sp>
      <p:pic>
        <p:nvPicPr>
          <p:cNvPr id="8" name="Picture 7">
            <a:extLst>
              <a:ext uri="{FF2B5EF4-FFF2-40B4-BE49-F238E27FC236}">
                <a16:creationId xmlns:a16="http://schemas.microsoft.com/office/drawing/2014/main" id="{62C104E7-C9BB-47F9-A3F0-A2D841D7B05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1428" y="5646944"/>
            <a:ext cx="2108401" cy="835613"/>
          </a:xfrm>
          <a:prstGeom prst="rect">
            <a:avLst/>
          </a:prstGeom>
        </p:spPr>
      </p:pic>
      <p:pic>
        <p:nvPicPr>
          <p:cNvPr id="13" name="Picture 12">
            <a:extLst>
              <a:ext uri="{FF2B5EF4-FFF2-40B4-BE49-F238E27FC236}">
                <a16:creationId xmlns:a16="http://schemas.microsoft.com/office/drawing/2014/main" id="{0148D99E-CCCB-4D8E-8FA0-B95CBBC03E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04544" y="5732885"/>
            <a:ext cx="2409660" cy="749672"/>
          </a:xfrm>
          <a:prstGeom prst="rect">
            <a:avLst/>
          </a:prstGeom>
        </p:spPr>
      </p:pic>
      <p:pic>
        <p:nvPicPr>
          <p:cNvPr id="12" name="Picture 11">
            <a:extLst>
              <a:ext uri="{FF2B5EF4-FFF2-40B4-BE49-F238E27FC236}">
                <a16:creationId xmlns:a16="http://schemas.microsoft.com/office/drawing/2014/main" id="{56D649DE-655B-4DE6-B955-619D0AAB07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04544" y="5732885"/>
            <a:ext cx="2409660" cy="749672"/>
          </a:xfrm>
          <a:prstGeom prst="rect">
            <a:avLst/>
          </a:prstGeom>
        </p:spPr>
      </p:pic>
      <p:pic>
        <p:nvPicPr>
          <p:cNvPr id="7" name="Graphic 6">
            <a:extLst>
              <a:ext uri="{FF2B5EF4-FFF2-40B4-BE49-F238E27FC236}">
                <a16:creationId xmlns:a16="http://schemas.microsoft.com/office/drawing/2014/main" id="{6F9BAC75-DDAF-4A94-B1D9-8A191134E07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3907" y="5521933"/>
            <a:ext cx="2895600" cy="1171575"/>
          </a:xfrm>
          <a:prstGeom prst="rect">
            <a:avLst/>
          </a:prstGeom>
        </p:spPr>
      </p:pic>
      <p:pic>
        <p:nvPicPr>
          <p:cNvPr id="9" name="Graphic 8">
            <a:extLst>
              <a:ext uri="{FF2B5EF4-FFF2-40B4-BE49-F238E27FC236}">
                <a16:creationId xmlns:a16="http://schemas.microsoft.com/office/drawing/2014/main" id="{C895DF52-614D-4B56-9879-088C5CCAB7C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92771" y="172518"/>
            <a:ext cx="3799229" cy="3256482"/>
          </a:xfrm>
          <a:prstGeom prst="rect">
            <a:avLst/>
          </a:prstGeom>
        </p:spPr>
      </p:pic>
    </p:spTree>
    <p:extLst>
      <p:ext uri="{BB962C8B-B14F-4D97-AF65-F5344CB8AC3E}">
        <p14:creationId xmlns:p14="http://schemas.microsoft.com/office/powerpoint/2010/main" val="259887824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3534-40C2-4404-9EF8-189C4B9A995F}"/>
              </a:ext>
            </a:extLst>
          </p:cNvPr>
          <p:cNvSpPr>
            <a:spLocks noGrp="1"/>
          </p:cNvSpPr>
          <p:nvPr>
            <p:ph type="title"/>
          </p:nvPr>
        </p:nvSpPr>
        <p:spPr>
          <a:xfrm>
            <a:off x="407988" y="353243"/>
            <a:ext cx="11311371" cy="1325563"/>
          </a:xfrm>
        </p:spPr>
        <p:txBody>
          <a:bodyPr/>
          <a:lstStyle>
            <a:lvl1pPr>
              <a:defRPr b="1">
                <a:solidFill>
                  <a:schemeClr val="tx1"/>
                </a:solidFill>
              </a:defRPr>
            </a:lvl1pPr>
          </a:lstStyle>
          <a:p>
            <a:r>
              <a:rPr lang="en-US" dirty="0"/>
              <a:t>Click to edit Master title style</a:t>
            </a:r>
            <a:endParaRPr lang="en-NZ" dirty="0"/>
          </a:p>
        </p:txBody>
      </p:sp>
      <p:sp>
        <p:nvSpPr>
          <p:cNvPr id="3" name="Content Placeholder 2">
            <a:extLst>
              <a:ext uri="{FF2B5EF4-FFF2-40B4-BE49-F238E27FC236}">
                <a16:creationId xmlns:a16="http://schemas.microsoft.com/office/drawing/2014/main" id="{58D7EDC6-1DA6-430A-B0EF-2EDF67085D60}"/>
              </a:ext>
            </a:extLst>
          </p:cNvPr>
          <p:cNvSpPr>
            <a:spLocks noGrp="1"/>
          </p:cNvSpPr>
          <p:nvPr>
            <p:ph idx="1"/>
          </p:nvPr>
        </p:nvSpPr>
        <p:spPr>
          <a:xfrm>
            <a:off x="407988" y="1832905"/>
            <a:ext cx="11311371" cy="42964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4" name="Footer Placeholder 3">
            <a:extLst>
              <a:ext uri="{FF2B5EF4-FFF2-40B4-BE49-F238E27FC236}">
                <a16:creationId xmlns:a16="http://schemas.microsoft.com/office/drawing/2014/main" id="{5D7FA6F7-70D5-437F-A4E0-FD71DD0FB51B}"/>
              </a:ext>
            </a:extLst>
          </p:cNvPr>
          <p:cNvSpPr>
            <a:spLocks noGrp="1"/>
          </p:cNvSpPr>
          <p:nvPr>
            <p:ph type="ftr" sz="quarter" idx="10"/>
          </p:nvPr>
        </p:nvSpPr>
        <p:spPr/>
        <p:txBody>
          <a:bodyPr/>
          <a:lstStyle/>
          <a:p>
            <a:r>
              <a:rPr lang="en-NZ"/>
              <a:t>IN-CONFIDENCE</a:t>
            </a:r>
            <a:endParaRPr lang="en-NZ" dirty="0"/>
          </a:p>
        </p:txBody>
      </p:sp>
      <p:sp>
        <p:nvSpPr>
          <p:cNvPr id="5" name="Slide Number Placeholder 4">
            <a:extLst>
              <a:ext uri="{FF2B5EF4-FFF2-40B4-BE49-F238E27FC236}">
                <a16:creationId xmlns:a16="http://schemas.microsoft.com/office/drawing/2014/main" id="{B3661466-E13E-47CD-8118-6FA62A3C06A6}"/>
              </a:ext>
            </a:extLst>
          </p:cNvPr>
          <p:cNvSpPr>
            <a:spLocks noGrp="1"/>
          </p:cNvSpPr>
          <p:nvPr>
            <p:ph type="sldNum" sz="quarter" idx="11"/>
          </p:nvPr>
        </p:nvSpPr>
        <p:spPr/>
        <p:txBody>
          <a:bodyPr/>
          <a:lstStyle/>
          <a:p>
            <a:fld id="{A06F0E36-BA34-477C-A825-A2E143A3160E}" type="slidenum">
              <a:rPr lang="en-NZ" smtClean="0"/>
              <a:pPr/>
              <a:t>‹#›</a:t>
            </a:fld>
            <a:endParaRPr lang="en-NZ" dirty="0"/>
          </a:p>
        </p:txBody>
      </p:sp>
      <p:pic>
        <p:nvPicPr>
          <p:cNvPr id="12" name="Graphic 11">
            <a:extLst>
              <a:ext uri="{FF2B5EF4-FFF2-40B4-BE49-F238E27FC236}">
                <a16:creationId xmlns:a16="http://schemas.microsoft.com/office/drawing/2014/main" id="{35F55D2B-FBDD-4383-8262-415106C8AF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13" name="Straight Connector 12">
            <a:extLst>
              <a:ext uri="{FF2B5EF4-FFF2-40B4-BE49-F238E27FC236}">
                <a16:creationId xmlns:a16="http://schemas.microsoft.com/office/drawing/2014/main" id="{A5DAC3A2-D88F-434C-BB59-222EA955C311}"/>
              </a:ext>
            </a:extLst>
          </p:cNvPr>
          <p:cNvCxnSpPr>
            <a:cxnSpLocks/>
          </p:cNvCxnSpPr>
          <p:nvPr userDrawn="1"/>
        </p:nvCxnSpPr>
        <p:spPr>
          <a:xfrm>
            <a:off x="-65903" y="6318423"/>
            <a:ext cx="11792849" cy="391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0971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lternative Content Slide 1">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E3709-E9CD-436F-8ADE-27D577B38248}"/>
              </a:ext>
            </a:extLst>
          </p:cNvPr>
          <p:cNvSpPr>
            <a:spLocks noGrp="1"/>
          </p:cNvSpPr>
          <p:nvPr>
            <p:ph type="title"/>
          </p:nvPr>
        </p:nvSpPr>
        <p:spPr>
          <a:xfrm>
            <a:off x="407988" y="572373"/>
            <a:ext cx="11335433" cy="2575383"/>
          </a:xfrm>
        </p:spPr>
        <p:txBody>
          <a:bodyPr anchor="b"/>
          <a:lstStyle>
            <a:lvl1pPr>
              <a:defRPr sz="6000" b="1">
                <a:solidFill>
                  <a:schemeClr val="tx1">
                    <a:lumMod val="50000"/>
                  </a:schemeClr>
                </a:solidFill>
              </a:defRPr>
            </a:lvl1p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id="{99D60D6F-9C32-40C9-92D1-437E7DC3F16B}"/>
              </a:ext>
            </a:extLst>
          </p:cNvPr>
          <p:cNvSpPr>
            <a:spLocks noGrp="1"/>
          </p:cNvSpPr>
          <p:nvPr>
            <p:ph type="body" idx="1"/>
          </p:nvPr>
        </p:nvSpPr>
        <p:spPr>
          <a:xfrm>
            <a:off x="407988" y="3157803"/>
            <a:ext cx="11335433" cy="2971535"/>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Footer Placeholder 3">
            <a:extLst>
              <a:ext uri="{FF2B5EF4-FFF2-40B4-BE49-F238E27FC236}">
                <a16:creationId xmlns:a16="http://schemas.microsoft.com/office/drawing/2014/main" id="{E707DC4B-FF22-4B97-BBAB-A0A3D99169A8}"/>
              </a:ext>
            </a:extLst>
          </p:cNvPr>
          <p:cNvSpPr>
            <a:spLocks noGrp="1"/>
          </p:cNvSpPr>
          <p:nvPr>
            <p:ph type="ftr" sz="quarter" idx="10"/>
          </p:nvPr>
        </p:nvSpPr>
        <p:spPr/>
        <p:txBody>
          <a:bodyPr/>
          <a:lstStyle>
            <a:lvl1pPr>
              <a:defRPr>
                <a:solidFill>
                  <a:schemeClr val="tx1"/>
                </a:solidFill>
              </a:defRPr>
            </a:lvl1pPr>
          </a:lstStyle>
          <a:p>
            <a:r>
              <a:rPr lang="en-NZ"/>
              <a:t>IN-CONFIDENCE</a:t>
            </a:r>
            <a:endParaRPr lang="en-NZ" dirty="0"/>
          </a:p>
        </p:txBody>
      </p:sp>
      <p:sp>
        <p:nvSpPr>
          <p:cNvPr id="5" name="Slide Number Placeholder 4">
            <a:extLst>
              <a:ext uri="{FF2B5EF4-FFF2-40B4-BE49-F238E27FC236}">
                <a16:creationId xmlns:a16="http://schemas.microsoft.com/office/drawing/2014/main" id="{690A6F5C-D893-4A90-96E8-10DA421614AE}"/>
              </a:ext>
            </a:extLst>
          </p:cNvPr>
          <p:cNvSpPr>
            <a:spLocks noGrp="1"/>
          </p:cNvSpPr>
          <p:nvPr>
            <p:ph type="sldNum" sz="quarter" idx="11"/>
          </p:nvPr>
        </p:nvSpPr>
        <p:spPr/>
        <p:txBody>
          <a:bodyPr/>
          <a:lstStyle>
            <a:lvl1pPr>
              <a:defRPr>
                <a:solidFill>
                  <a:schemeClr val="tx1"/>
                </a:solidFill>
              </a:defRPr>
            </a:lvl1pPr>
          </a:lstStyle>
          <a:p>
            <a:fld id="{A06F0E36-BA34-477C-A825-A2E143A3160E}" type="slidenum">
              <a:rPr lang="en-NZ" smtClean="0"/>
              <a:pPr/>
              <a:t>‹#›</a:t>
            </a:fld>
            <a:endParaRPr lang="en-NZ" dirty="0"/>
          </a:p>
        </p:txBody>
      </p:sp>
      <p:pic>
        <p:nvPicPr>
          <p:cNvPr id="11" name="Graphic 10">
            <a:extLst>
              <a:ext uri="{FF2B5EF4-FFF2-40B4-BE49-F238E27FC236}">
                <a16:creationId xmlns:a16="http://schemas.microsoft.com/office/drawing/2014/main" id="{D0ED71C3-ACC7-4E24-AE9D-B7F77750A9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12" name="Straight Connector 11">
            <a:extLst>
              <a:ext uri="{FF2B5EF4-FFF2-40B4-BE49-F238E27FC236}">
                <a16:creationId xmlns:a16="http://schemas.microsoft.com/office/drawing/2014/main" id="{BDA0D913-99D6-4F47-BFD0-0C705A04E4C4}"/>
              </a:ext>
            </a:extLst>
          </p:cNvPr>
          <p:cNvCxnSpPr>
            <a:cxnSpLocks/>
          </p:cNvCxnSpPr>
          <p:nvPr userDrawn="1"/>
        </p:nvCxnSpPr>
        <p:spPr>
          <a:xfrm>
            <a:off x="-65903" y="6318423"/>
            <a:ext cx="11792849" cy="391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868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lternative Content Slide 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E3709-E9CD-436F-8ADE-27D577B38248}"/>
              </a:ext>
            </a:extLst>
          </p:cNvPr>
          <p:cNvSpPr>
            <a:spLocks noGrp="1"/>
          </p:cNvSpPr>
          <p:nvPr>
            <p:ph type="title"/>
          </p:nvPr>
        </p:nvSpPr>
        <p:spPr>
          <a:xfrm>
            <a:off x="407988" y="572374"/>
            <a:ext cx="11335433" cy="2540774"/>
          </a:xfrm>
        </p:spPr>
        <p:txBody>
          <a:bodyPr anchor="b"/>
          <a:lstStyle>
            <a:lvl1pPr>
              <a:defRPr sz="6000">
                <a:solidFill>
                  <a:schemeClr val="tx1"/>
                </a:solidFill>
              </a:defRPr>
            </a:lvl1p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id="{99D60D6F-9C32-40C9-92D1-437E7DC3F16B}"/>
              </a:ext>
            </a:extLst>
          </p:cNvPr>
          <p:cNvSpPr>
            <a:spLocks noGrp="1"/>
          </p:cNvSpPr>
          <p:nvPr>
            <p:ph type="body" idx="1"/>
          </p:nvPr>
        </p:nvSpPr>
        <p:spPr>
          <a:xfrm>
            <a:off x="407988" y="3175969"/>
            <a:ext cx="11335433" cy="2953369"/>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Footer Placeholder 3">
            <a:extLst>
              <a:ext uri="{FF2B5EF4-FFF2-40B4-BE49-F238E27FC236}">
                <a16:creationId xmlns:a16="http://schemas.microsoft.com/office/drawing/2014/main" id="{DD028C4B-0661-48D5-B4D3-155071260FCC}"/>
              </a:ext>
            </a:extLst>
          </p:cNvPr>
          <p:cNvSpPr>
            <a:spLocks noGrp="1"/>
          </p:cNvSpPr>
          <p:nvPr>
            <p:ph type="ftr" sz="quarter" idx="10"/>
          </p:nvPr>
        </p:nvSpPr>
        <p:spPr/>
        <p:txBody>
          <a:bodyPr/>
          <a:lstStyle>
            <a:lvl1pPr>
              <a:defRPr>
                <a:solidFill>
                  <a:schemeClr val="bg1"/>
                </a:solidFill>
              </a:defRPr>
            </a:lvl1pPr>
          </a:lstStyle>
          <a:p>
            <a:r>
              <a:rPr lang="en-NZ"/>
              <a:t>IN-CONFIDENCE</a:t>
            </a:r>
            <a:endParaRPr lang="en-NZ" dirty="0"/>
          </a:p>
        </p:txBody>
      </p:sp>
      <p:sp>
        <p:nvSpPr>
          <p:cNvPr id="5" name="Slide Number Placeholder 4">
            <a:extLst>
              <a:ext uri="{FF2B5EF4-FFF2-40B4-BE49-F238E27FC236}">
                <a16:creationId xmlns:a16="http://schemas.microsoft.com/office/drawing/2014/main" id="{EDA1E192-1B8C-426E-BE83-20D3C94B0390}"/>
              </a:ext>
            </a:extLst>
          </p:cNvPr>
          <p:cNvSpPr>
            <a:spLocks noGrp="1"/>
          </p:cNvSpPr>
          <p:nvPr>
            <p:ph type="sldNum" sz="quarter" idx="11"/>
          </p:nvPr>
        </p:nvSpPr>
        <p:spPr/>
        <p:txBody>
          <a:bodyPr/>
          <a:lstStyle>
            <a:lvl1pPr>
              <a:defRPr>
                <a:solidFill>
                  <a:schemeClr val="bg1"/>
                </a:solidFill>
              </a:defRPr>
            </a:lvl1pPr>
          </a:lstStyle>
          <a:p>
            <a:fld id="{A06F0E36-BA34-477C-A825-A2E143A3160E}" type="slidenum">
              <a:rPr lang="en-NZ" smtClean="0"/>
              <a:pPr/>
              <a:t>‹#›</a:t>
            </a:fld>
            <a:endParaRPr lang="en-NZ" dirty="0"/>
          </a:p>
        </p:txBody>
      </p:sp>
      <p:pic>
        <p:nvPicPr>
          <p:cNvPr id="9" name="Graphic 8">
            <a:extLst>
              <a:ext uri="{FF2B5EF4-FFF2-40B4-BE49-F238E27FC236}">
                <a16:creationId xmlns:a16="http://schemas.microsoft.com/office/drawing/2014/main" id="{148D733F-A605-4D73-860C-1EFB788BF4B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11" name="Straight Connector 10">
            <a:extLst>
              <a:ext uri="{FF2B5EF4-FFF2-40B4-BE49-F238E27FC236}">
                <a16:creationId xmlns:a16="http://schemas.microsoft.com/office/drawing/2014/main" id="{ED251297-C580-41BE-8295-24DE14BD7728}"/>
              </a:ext>
            </a:extLst>
          </p:cNvPr>
          <p:cNvCxnSpPr>
            <a:cxnSpLocks/>
          </p:cNvCxnSpPr>
          <p:nvPr userDrawn="1"/>
        </p:nvCxnSpPr>
        <p:spPr>
          <a:xfrm>
            <a:off x="-65903" y="6318423"/>
            <a:ext cx="11792849" cy="39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9055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Content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0BA327-62B9-44CD-8B60-5FA43DE19A1D}"/>
              </a:ext>
            </a:extLst>
          </p:cNvPr>
          <p:cNvSpPr>
            <a:spLocks noGrp="1"/>
          </p:cNvSpPr>
          <p:nvPr>
            <p:ph idx="1"/>
          </p:nvPr>
        </p:nvSpPr>
        <p:spPr>
          <a:xfrm>
            <a:off x="5175625" y="509551"/>
            <a:ext cx="6567796" cy="56197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11" name="Picture Placeholder 5">
            <a:extLst>
              <a:ext uri="{FF2B5EF4-FFF2-40B4-BE49-F238E27FC236}">
                <a16:creationId xmlns:a16="http://schemas.microsoft.com/office/drawing/2014/main" id="{5F8167AA-A06F-4508-BE64-23EAD136DFF7}"/>
              </a:ext>
            </a:extLst>
          </p:cNvPr>
          <p:cNvSpPr>
            <a:spLocks noGrp="1"/>
          </p:cNvSpPr>
          <p:nvPr>
            <p:ph type="pic" sz="quarter" idx="10"/>
          </p:nvPr>
        </p:nvSpPr>
        <p:spPr>
          <a:xfrm>
            <a:off x="407988" y="509551"/>
            <a:ext cx="4345625" cy="5619787"/>
          </a:xfrm>
        </p:spPr>
        <p:txBody>
          <a:bodyPr/>
          <a:lstStyle/>
          <a:p>
            <a:endParaRPr lang="en-NZ" dirty="0"/>
          </a:p>
        </p:txBody>
      </p:sp>
      <p:sp>
        <p:nvSpPr>
          <p:cNvPr id="2" name="Footer Placeholder 1">
            <a:extLst>
              <a:ext uri="{FF2B5EF4-FFF2-40B4-BE49-F238E27FC236}">
                <a16:creationId xmlns:a16="http://schemas.microsoft.com/office/drawing/2014/main" id="{F5897C5A-B6E8-4419-ADAA-2BFC58C1976D}"/>
              </a:ext>
            </a:extLst>
          </p:cNvPr>
          <p:cNvSpPr>
            <a:spLocks noGrp="1"/>
          </p:cNvSpPr>
          <p:nvPr>
            <p:ph type="ftr" sz="quarter" idx="11"/>
          </p:nvPr>
        </p:nvSpPr>
        <p:spPr/>
        <p:txBody>
          <a:bodyPr/>
          <a:lstStyle/>
          <a:p>
            <a:r>
              <a:rPr lang="en-NZ"/>
              <a:t>IN-CONFIDENCE</a:t>
            </a:r>
            <a:endParaRPr lang="en-NZ" dirty="0"/>
          </a:p>
        </p:txBody>
      </p:sp>
      <p:sp>
        <p:nvSpPr>
          <p:cNvPr id="4" name="Slide Number Placeholder 3">
            <a:extLst>
              <a:ext uri="{FF2B5EF4-FFF2-40B4-BE49-F238E27FC236}">
                <a16:creationId xmlns:a16="http://schemas.microsoft.com/office/drawing/2014/main" id="{FA4524B9-E5BF-4140-93EC-6737596501A5}"/>
              </a:ext>
            </a:extLst>
          </p:cNvPr>
          <p:cNvSpPr>
            <a:spLocks noGrp="1"/>
          </p:cNvSpPr>
          <p:nvPr>
            <p:ph type="sldNum" sz="quarter" idx="12"/>
          </p:nvPr>
        </p:nvSpPr>
        <p:spPr/>
        <p:txBody>
          <a:bodyPr/>
          <a:lstStyle/>
          <a:p>
            <a:fld id="{A06F0E36-BA34-477C-A825-A2E143A3160E}" type="slidenum">
              <a:rPr lang="en-NZ" smtClean="0"/>
              <a:pPr/>
              <a:t>‹#›</a:t>
            </a:fld>
            <a:endParaRPr lang="en-NZ" dirty="0"/>
          </a:p>
        </p:txBody>
      </p:sp>
      <p:pic>
        <p:nvPicPr>
          <p:cNvPr id="10" name="Graphic 9">
            <a:extLst>
              <a:ext uri="{FF2B5EF4-FFF2-40B4-BE49-F238E27FC236}">
                <a16:creationId xmlns:a16="http://schemas.microsoft.com/office/drawing/2014/main" id="{FDFB61C1-A1B0-4F8A-AA0B-649C3FA643F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12" name="Straight Connector 11">
            <a:extLst>
              <a:ext uri="{FF2B5EF4-FFF2-40B4-BE49-F238E27FC236}">
                <a16:creationId xmlns:a16="http://schemas.microsoft.com/office/drawing/2014/main" id="{8B4A1696-43E4-4FAC-BFAD-141BDB9416AA}"/>
              </a:ext>
            </a:extLst>
          </p:cNvPr>
          <p:cNvCxnSpPr>
            <a:cxnSpLocks/>
          </p:cNvCxnSpPr>
          <p:nvPr userDrawn="1"/>
        </p:nvCxnSpPr>
        <p:spPr>
          <a:xfrm>
            <a:off x="-65903" y="6318423"/>
            <a:ext cx="11792849" cy="391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120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Multipe 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B80F5-28FB-473D-A35F-ADC98B460E88}"/>
              </a:ext>
            </a:extLst>
          </p:cNvPr>
          <p:cNvSpPr>
            <a:spLocks noGrp="1"/>
          </p:cNvSpPr>
          <p:nvPr>
            <p:ph type="title"/>
          </p:nvPr>
        </p:nvSpPr>
        <p:spPr>
          <a:xfrm>
            <a:off x="407988" y="457200"/>
            <a:ext cx="4345625" cy="1600200"/>
          </a:xfrm>
        </p:spPr>
        <p:txBody>
          <a:bodyPr anchor="b"/>
          <a:lstStyle>
            <a:lvl1pPr>
              <a:defRPr sz="3200" b="1">
                <a:solidFill>
                  <a:schemeClr val="tx1"/>
                </a:solidFill>
              </a:defRPr>
            </a:lvl1pPr>
          </a:lstStyle>
          <a:p>
            <a:r>
              <a:rPr lang="en-US" dirty="0"/>
              <a:t>Click to edit Master title style</a:t>
            </a:r>
            <a:endParaRPr lang="en-NZ" dirty="0"/>
          </a:p>
        </p:txBody>
      </p:sp>
      <p:sp>
        <p:nvSpPr>
          <p:cNvPr id="3" name="Content Placeholder 2">
            <a:extLst>
              <a:ext uri="{FF2B5EF4-FFF2-40B4-BE49-F238E27FC236}">
                <a16:creationId xmlns:a16="http://schemas.microsoft.com/office/drawing/2014/main" id="{E70BA327-62B9-44CD-8B60-5FA43DE19A1D}"/>
              </a:ext>
            </a:extLst>
          </p:cNvPr>
          <p:cNvSpPr>
            <a:spLocks noGrp="1"/>
          </p:cNvSpPr>
          <p:nvPr>
            <p:ph idx="1"/>
          </p:nvPr>
        </p:nvSpPr>
        <p:spPr>
          <a:xfrm>
            <a:off x="5032189" y="457200"/>
            <a:ext cx="6711232" cy="56721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DE4C6F30-9113-4921-BCB0-DB789DD50207}"/>
              </a:ext>
            </a:extLst>
          </p:cNvPr>
          <p:cNvSpPr>
            <a:spLocks noGrp="1"/>
          </p:cNvSpPr>
          <p:nvPr>
            <p:ph type="body" sz="half" idx="2"/>
          </p:nvPr>
        </p:nvSpPr>
        <p:spPr>
          <a:xfrm>
            <a:off x="407988" y="2057400"/>
            <a:ext cx="4345625" cy="40719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Footer Placeholder 4">
            <a:extLst>
              <a:ext uri="{FF2B5EF4-FFF2-40B4-BE49-F238E27FC236}">
                <a16:creationId xmlns:a16="http://schemas.microsoft.com/office/drawing/2014/main" id="{2647AD04-BCEF-4305-AD72-6352FDC6A182}"/>
              </a:ext>
            </a:extLst>
          </p:cNvPr>
          <p:cNvSpPr>
            <a:spLocks noGrp="1"/>
          </p:cNvSpPr>
          <p:nvPr>
            <p:ph type="ftr" sz="quarter" idx="10"/>
          </p:nvPr>
        </p:nvSpPr>
        <p:spPr/>
        <p:txBody>
          <a:bodyPr/>
          <a:lstStyle/>
          <a:p>
            <a:r>
              <a:rPr lang="en-NZ"/>
              <a:t>IN-CONFIDENCE</a:t>
            </a:r>
            <a:endParaRPr lang="en-NZ" dirty="0"/>
          </a:p>
        </p:txBody>
      </p:sp>
      <p:sp>
        <p:nvSpPr>
          <p:cNvPr id="6" name="Slide Number Placeholder 5">
            <a:extLst>
              <a:ext uri="{FF2B5EF4-FFF2-40B4-BE49-F238E27FC236}">
                <a16:creationId xmlns:a16="http://schemas.microsoft.com/office/drawing/2014/main" id="{484879BD-89BB-4AE3-A69F-C858FC4E2774}"/>
              </a:ext>
            </a:extLst>
          </p:cNvPr>
          <p:cNvSpPr>
            <a:spLocks noGrp="1"/>
          </p:cNvSpPr>
          <p:nvPr>
            <p:ph type="sldNum" sz="quarter" idx="11"/>
          </p:nvPr>
        </p:nvSpPr>
        <p:spPr/>
        <p:txBody>
          <a:bodyPr/>
          <a:lstStyle/>
          <a:p>
            <a:fld id="{A06F0E36-BA34-477C-A825-A2E143A3160E}" type="slidenum">
              <a:rPr lang="en-NZ" smtClean="0"/>
              <a:pPr/>
              <a:t>‹#›</a:t>
            </a:fld>
            <a:endParaRPr lang="en-NZ" dirty="0"/>
          </a:p>
        </p:txBody>
      </p:sp>
      <p:pic>
        <p:nvPicPr>
          <p:cNvPr id="11" name="Graphic 10">
            <a:extLst>
              <a:ext uri="{FF2B5EF4-FFF2-40B4-BE49-F238E27FC236}">
                <a16:creationId xmlns:a16="http://schemas.microsoft.com/office/drawing/2014/main" id="{40940823-6EAD-4333-B4F0-FE642308B2B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12" name="Straight Connector 11">
            <a:extLst>
              <a:ext uri="{FF2B5EF4-FFF2-40B4-BE49-F238E27FC236}">
                <a16:creationId xmlns:a16="http://schemas.microsoft.com/office/drawing/2014/main" id="{EAA2C1A3-607A-4A10-8325-52C844452485}"/>
              </a:ext>
            </a:extLst>
          </p:cNvPr>
          <p:cNvCxnSpPr>
            <a:cxnSpLocks/>
          </p:cNvCxnSpPr>
          <p:nvPr userDrawn="1"/>
        </p:nvCxnSpPr>
        <p:spPr>
          <a:xfrm>
            <a:off x="-65903" y="6318423"/>
            <a:ext cx="11792849" cy="391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984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Only Slide">
    <p:bg>
      <p:bgPr>
        <a:solidFill>
          <a:schemeClr val="accent5"/>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042D8C8-7CFA-4130-BB26-69C66F9EDB72}"/>
              </a:ext>
            </a:extLst>
          </p:cNvPr>
          <p:cNvSpPr>
            <a:spLocks noGrp="1"/>
          </p:cNvSpPr>
          <p:nvPr>
            <p:ph type="pic" sz="quarter" idx="10"/>
          </p:nvPr>
        </p:nvSpPr>
        <p:spPr>
          <a:xfrm>
            <a:off x="407989" y="579438"/>
            <a:ext cx="11334750" cy="5549900"/>
          </a:xfrm>
        </p:spPr>
        <p:txBody>
          <a:bodyPr/>
          <a:lstStyle>
            <a:lvl1pPr>
              <a:defRPr>
                <a:solidFill>
                  <a:schemeClr val="bg1"/>
                </a:solidFill>
              </a:defRPr>
            </a:lvl1pPr>
          </a:lstStyle>
          <a:p>
            <a:endParaRPr lang="en-NZ" dirty="0"/>
          </a:p>
        </p:txBody>
      </p:sp>
      <p:sp>
        <p:nvSpPr>
          <p:cNvPr id="2" name="Footer Placeholder 1">
            <a:extLst>
              <a:ext uri="{FF2B5EF4-FFF2-40B4-BE49-F238E27FC236}">
                <a16:creationId xmlns:a16="http://schemas.microsoft.com/office/drawing/2014/main" id="{1217FF72-A1A3-403A-B97C-FA7A002365B7}"/>
              </a:ext>
            </a:extLst>
          </p:cNvPr>
          <p:cNvSpPr>
            <a:spLocks noGrp="1"/>
          </p:cNvSpPr>
          <p:nvPr>
            <p:ph type="ftr" sz="quarter" idx="11"/>
          </p:nvPr>
        </p:nvSpPr>
        <p:spPr/>
        <p:txBody>
          <a:bodyPr/>
          <a:lstStyle>
            <a:lvl1pPr>
              <a:defRPr>
                <a:solidFill>
                  <a:schemeClr val="tx1"/>
                </a:solidFill>
              </a:defRPr>
            </a:lvl1pPr>
          </a:lstStyle>
          <a:p>
            <a:r>
              <a:rPr lang="en-NZ"/>
              <a:t>IN-CONFIDENCE</a:t>
            </a:r>
            <a:endParaRPr lang="en-NZ" dirty="0"/>
          </a:p>
        </p:txBody>
      </p:sp>
      <p:sp>
        <p:nvSpPr>
          <p:cNvPr id="5" name="Slide Number Placeholder 4">
            <a:extLst>
              <a:ext uri="{FF2B5EF4-FFF2-40B4-BE49-F238E27FC236}">
                <a16:creationId xmlns:a16="http://schemas.microsoft.com/office/drawing/2014/main" id="{DF64A734-DBDA-494A-B3A8-3074FC3F67AF}"/>
              </a:ext>
            </a:extLst>
          </p:cNvPr>
          <p:cNvSpPr>
            <a:spLocks noGrp="1"/>
          </p:cNvSpPr>
          <p:nvPr>
            <p:ph type="sldNum" sz="quarter" idx="12"/>
          </p:nvPr>
        </p:nvSpPr>
        <p:spPr/>
        <p:txBody>
          <a:bodyPr/>
          <a:lstStyle>
            <a:lvl1pPr>
              <a:defRPr>
                <a:solidFill>
                  <a:schemeClr val="tx1"/>
                </a:solidFill>
              </a:defRPr>
            </a:lvl1pPr>
          </a:lstStyle>
          <a:p>
            <a:fld id="{A06F0E36-BA34-477C-A825-A2E143A3160E}" type="slidenum">
              <a:rPr lang="en-NZ" smtClean="0"/>
              <a:pPr/>
              <a:t>‹#›</a:t>
            </a:fld>
            <a:endParaRPr lang="en-NZ" dirty="0"/>
          </a:p>
        </p:txBody>
      </p:sp>
      <p:pic>
        <p:nvPicPr>
          <p:cNvPr id="9" name="Graphic 8">
            <a:extLst>
              <a:ext uri="{FF2B5EF4-FFF2-40B4-BE49-F238E27FC236}">
                <a16:creationId xmlns:a16="http://schemas.microsoft.com/office/drawing/2014/main" id="{F094A6FC-614E-4B19-B81F-2D8A7463A8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10" name="Straight Connector 9">
            <a:extLst>
              <a:ext uri="{FF2B5EF4-FFF2-40B4-BE49-F238E27FC236}">
                <a16:creationId xmlns:a16="http://schemas.microsoft.com/office/drawing/2014/main" id="{07D0CA8A-840B-4222-B435-36108074E400}"/>
              </a:ext>
            </a:extLst>
          </p:cNvPr>
          <p:cNvCxnSpPr>
            <a:cxnSpLocks/>
          </p:cNvCxnSpPr>
          <p:nvPr userDrawn="1"/>
        </p:nvCxnSpPr>
        <p:spPr>
          <a:xfrm>
            <a:off x="-65903" y="6318423"/>
            <a:ext cx="11792849" cy="39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098089"/>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3534-40C2-4404-9EF8-189C4B9A995F}"/>
              </a:ext>
            </a:extLst>
          </p:cNvPr>
          <p:cNvSpPr>
            <a:spLocks noGrp="1"/>
          </p:cNvSpPr>
          <p:nvPr>
            <p:ph type="title"/>
          </p:nvPr>
        </p:nvSpPr>
        <p:spPr>
          <a:xfrm>
            <a:off x="407989" y="565393"/>
            <a:ext cx="4551189" cy="5285504"/>
          </a:xfrm>
        </p:spPr>
        <p:txBody>
          <a:bodyPr anchor="ctr" anchorCtr="0"/>
          <a:lstStyle>
            <a:lvl1pPr>
              <a:defRPr b="1">
                <a:solidFill>
                  <a:schemeClr val="tx1"/>
                </a:solidFill>
              </a:defRPr>
            </a:lvl1pPr>
          </a:lstStyle>
          <a:p>
            <a:r>
              <a:rPr lang="en-US" dirty="0"/>
              <a:t>Click to edit Master title style</a:t>
            </a:r>
            <a:endParaRPr lang="en-NZ" dirty="0"/>
          </a:p>
        </p:txBody>
      </p:sp>
      <p:sp>
        <p:nvSpPr>
          <p:cNvPr id="3" name="Footer Placeholder 2">
            <a:extLst>
              <a:ext uri="{FF2B5EF4-FFF2-40B4-BE49-F238E27FC236}">
                <a16:creationId xmlns:a16="http://schemas.microsoft.com/office/drawing/2014/main" id="{32442A1D-BF96-44BC-9ABE-7A5BE33978D8}"/>
              </a:ext>
            </a:extLst>
          </p:cNvPr>
          <p:cNvSpPr>
            <a:spLocks noGrp="1"/>
          </p:cNvSpPr>
          <p:nvPr>
            <p:ph type="ftr" sz="quarter" idx="10"/>
          </p:nvPr>
        </p:nvSpPr>
        <p:spPr/>
        <p:txBody>
          <a:bodyPr/>
          <a:lstStyle/>
          <a:p>
            <a:r>
              <a:rPr lang="en-NZ"/>
              <a:t>IN-CONFIDENCE</a:t>
            </a:r>
            <a:endParaRPr lang="en-NZ" dirty="0"/>
          </a:p>
        </p:txBody>
      </p:sp>
      <p:sp>
        <p:nvSpPr>
          <p:cNvPr id="4" name="Slide Number Placeholder 3">
            <a:extLst>
              <a:ext uri="{FF2B5EF4-FFF2-40B4-BE49-F238E27FC236}">
                <a16:creationId xmlns:a16="http://schemas.microsoft.com/office/drawing/2014/main" id="{C479920D-E083-423F-949F-397F40D1E107}"/>
              </a:ext>
            </a:extLst>
          </p:cNvPr>
          <p:cNvSpPr>
            <a:spLocks noGrp="1"/>
          </p:cNvSpPr>
          <p:nvPr>
            <p:ph type="sldNum" sz="quarter" idx="11"/>
          </p:nvPr>
        </p:nvSpPr>
        <p:spPr/>
        <p:txBody>
          <a:bodyPr/>
          <a:lstStyle/>
          <a:p>
            <a:fld id="{A06F0E36-BA34-477C-A825-A2E143A3160E}" type="slidenum">
              <a:rPr lang="en-NZ" smtClean="0"/>
              <a:pPr/>
              <a:t>‹#›</a:t>
            </a:fld>
            <a:endParaRPr lang="en-NZ" dirty="0"/>
          </a:p>
        </p:txBody>
      </p:sp>
      <p:pic>
        <p:nvPicPr>
          <p:cNvPr id="27" name="Graphic 26">
            <a:extLst>
              <a:ext uri="{FF2B5EF4-FFF2-40B4-BE49-F238E27FC236}">
                <a16:creationId xmlns:a16="http://schemas.microsoft.com/office/drawing/2014/main" id="{237D1893-EC2A-4CAB-B682-626411CAE89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28" name="Straight Connector 27">
            <a:extLst>
              <a:ext uri="{FF2B5EF4-FFF2-40B4-BE49-F238E27FC236}">
                <a16:creationId xmlns:a16="http://schemas.microsoft.com/office/drawing/2014/main" id="{10346C84-3B57-415A-9466-954AFEC11030}"/>
              </a:ext>
            </a:extLst>
          </p:cNvPr>
          <p:cNvCxnSpPr>
            <a:cxnSpLocks/>
          </p:cNvCxnSpPr>
          <p:nvPr userDrawn="1"/>
        </p:nvCxnSpPr>
        <p:spPr>
          <a:xfrm>
            <a:off x="-65903" y="6318423"/>
            <a:ext cx="11792849" cy="391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9" name="Graphic 28">
            <a:extLst>
              <a:ext uri="{FF2B5EF4-FFF2-40B4-BE49-F238E27FC236}">
                <a16:creationId xmlns:a16="http://schemas.microsoft.com/office/drawing/2014/main" id="{C08AC14E-3CB7-43F5-A865-5F8DD087474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24066" y="319764"/>
            <a:ext cx="6738421" cy="5775789"/>
          </a:xfrm>
          <a:prstGeom prst="rect">
            <a:avLst/>
          </a:prstGeom>
        </p:spPr>
      </p:pic>
    </p:spTree>
    <p:extLst>
      <p:ext uri="{BB962C8B-B14F-4D97-AF65-F5344CB8AC3E}">
        <p14:creationId xmlns:p14="http://schemas.microsoft.com/office/powerpoint/2010/main" val="41802030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ternative Section Header Slide">
    <p:bg>
      <p:bgPr>
        <a:solidFill>
          <a:schemeClr val="bg2">
            <a:alpha val="32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3534-40C2-4404-9EF8-189C4B9A995F}"/>
              </a:ext>
            </a:extLst>
          </p:cNvPr>
          <p:cNvSpPr>
            <a:spLocks noGrp="1"/>
          </p:cNvSpPr>
          <p:nvPr>
            <p:ph type="title"/>
          </p:nvPr>
        </p:nvSpPr>
        <p:spPr>
          <a:xfrm>
            <a:off x="407989" y="565393"/>
            <a:ext cx="4551189" cy="5285504"/>
          </a:xfrm>
        </p:spPr>
        <p:txBody>
          <a:bodyPr anchor="ctr" anchorCtr="0"/>
          <a:lstStyle>
            <a:lvl1pPr>
              <a:defRPr b="1">
                <a:solidFill>
                  <a:schemeClr val="tx1"/>
                </a:solidFill>
              </a:defRPr>
            </a:lvl1pPr>
          </a:lstStyle>
          <a:p>
            <a:r>
              <a:rPr lang="en-US" dirty="0"/>
              <a:t>Click to edit Master title style</a:t>
            </a:r>
            <a:endParaRPr lang="en-NZ" dirty="0"/>
          </a:p>
        </p:txBody>
      </p:sp>
      <p:sp>
        <p:nvSpPr>
          <p:cNvPr id="3" name="Footer Placeholder 2">
            <a:extLst>
              <a:ext uri="{FF2B5EF4-FFF2-40B4-BE49-F238E27FC236}">
                <a16:creationId xmlns:a16="http://schemas.microsoft.com/office/drawing/2014/main" id="{32442A1D-BF96-44BC-9ABE-7A5BE33978D8}"/>
              </a:ext>
            </a:extLst>
          </p:cNvPr>
          <p:cNvSpPr>
            <a:spLocks noGrp="1"/>
          </p:cNvSpPr>
          <p:nvPr>
            <p:ph type="ftr" sz="quarter" idx="10"/>
          </p:nvPr>
        </p:nvSpPr>
        <p:spPr/>
        <p:txBody>
          <a:bodyPr/>
          <a:lstStyle/>
          <a:p>
            <a:r>
              <a:rPr lang="en-NZ"/>
              <a:t>IN-CONFIDENCE</a:t>
            </a:r>
            <a:endParaRPr lang="en-NZ" dirty="0"/>
          </a:p>
        </p:txBody>
      </p:sp>
      <p:sp>
        <p:nvSpPr>
          <p:cNvPr id="4" name="Slide Number Placeholder 3">
            <a:extLst>
              <a:ext uri="{FF2B5EF4-FFF2-40B4-BE49-F238E27FC236}">
                <a16:creationId xmlns:a16="http://schemas.microsoft.com/office/drawing/2014/main" id="{C479920D-E083-423F-949F-397F40D1E107}"/>
              </a:ext>
            </a:extLst>
          </p:cNvPr>
          <p:cNvSpPr>
            <a:spLocks noGrp="1"/>
          </p:cNvSpPr>
          <p:nvPr>
            <p:ph type="sldNum" sz="quarter" idx="11"/>
          </p:nvPr>
        </p:nvSpPr>
        <p:spPr/>
        <p:txBody>
          <a:bodyPr/>
          <a:lstStyle/>
          <a:p>
            <a:fld id="{A06F0E36-BA34-477C-A825-A2E143A3160E}" type="slidenum">
              <a:rPr lang="en-NZ" smtClean="0"/>
              <a:pPr/>
              <a:t>‹#›</a:t>
            </a:fld>
            <a:endParaRPr lang="en-NZ" dirty="0"/>
          </a:p>
        </p:txBody>
      </p:sp>
      <p:pic>
        <p:nvPicPr>
          <p:cNvPr id="27" name="Graphic 26">
            <a:extLst>
              <a:ext uri="{FF2B5EF4-FFF2-40B4-BE49-F238E27FC236}">
                <a16:creationId xmlns:a16="http://schemas.microsoft.com/office/drawing/2014/main" id="{237D1893-EC2A-4CAB-B682-626411CAE89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988" y="6424947"/>
            <a:ext cx="432271" cy="370518"/>
          </a:xfrm>
          <a:prstGeom prst="rect">
            <a:avLst/>
          </a:prstGeom>
        </p:spPr>
      </p:pic>
      <p:cxnSp>
        <p:nvCxnSpPr>
          <p:cNvPr id="28" name="Straight Connector 27">
            <a:extLst>
              <a:ext uri="{FF2B5EF4-FFF2-40B4-BE49-F238E27FC236}">
                <a16:creationId xmlns:a16="http://schemas.microsoft.com/office/drawing/2014/main" id="{10346C84-3B57-415A-9466-954AFEC11030}"/>
              </a:ext>
            </a:extLst>
          </p:cNvPr>
          <p:cNvCxnSpPr>
            <a:cxnSpLocks/>
          </p:cNvCxnSpPr>
          <p:nvPr userDrawn="1"/>
        </p:nvCxnSpPr>
        <p:spPr>
          <a:xfrm>
            <a:off x="-65903" y="6318423"/>
            <a:ext cx="11792849" cy="391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9" name="Graphic 28">
            <a:extLst>
              <a:ext uri="{FF2B5EF4-FFF2-40B4-BE49-F238E27FC236}">
                <a16:creationId xmlns:a16="http://schemas.microsoft.com/office/drawing/2014/main" id="{C08AC14E-3CB7-43F5-A865-5F8DD087474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24066" y="319764"/>
            <a:ext cx="6738421" cy="5775789"/>
          </a:xfrm>
          <a:prstGeom prst="rect">
            <a:avLst/>
          </a:prstGeom>
        </p:spPr>
      </p:pic>
    </p:spTree>
    <p:extLst>
      <p:ext uri="{BB962C8B-B14F-4D97-AF65-F5344CB8AC3E}">
        <p14:creationId xmlns:p14="http://schemas.microsoft.com/office/powerpoint/2010/main" val="1588700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5"/>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E39FDF6-36CE-4321-9D40-8C49789A0F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10952" y="3725562"/>
            <a:ext cx="2827469" cy="895865"/>
          </a:xfrm>
          <a:prstGeom prst="rect">
            <a:avLst/>
          </a:prstGeom>
        </p:spPr>
      </p:pic>
      <p:pic>
        <p:nvPicPr>
          <p:cNvPr id="15" name="Graphic 14">
            <a:extLst>
              <a:ext uri="{FF2B5EF4-FFF2-40B4-BE49-F238E27FC236}">
                <a16:creationId xmlns:a16="http://schemas.microsoft.com/office/drawing/2014/main" id="{387DBF8F-64C1-487B-B2A8-EECDB6B0CEB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1780" y="2083986"/>
            <a:ext cx="3370799" cy="1280662"/>
          </a:xfrm>
          <a:prstGeom prst="rect">
            <a:avLst/>
          </a:prstGeom>
        </p:spPr>
      </p:pic>
      <p:pic>
        <p:nvPicPr>
          <p:cNvPr id="19" name="Graphic 18">
            <a:extLst>
              <a:ext uri="{FF2B5EF4-FFF2-40B4-BE49-F238E27FC236}">
                <a16:creationId xmlns:a16="http://schemas.microsoft.com/office/drawing/2014/main" id="{7703D703-C3F8-43F8-BCFA-D9A201663E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4887" y="420292"/>
            <a:ext cx="6738421" cy="5775789"/>
          </a:xfrm>
          <a:prstGeom prst="rect">
            <a:avLst/>
          </a:prstGeom>
        </p:spPr>
      </p:pic>
    </p:spTree>
    <p:extLst>
      <p:ext uri="{BB962C8B-B14F-4D97-AF65-F5344CB8AC3E}">
        <p14:creationId xmlns:p14="http://schemas.microsoft.com/office/powerpoint/2010/main" val="1472969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
        <p:cNvGrpSpPr/>
        <p:nvPr/>
      </p:nvGrpSpPr>
      <p:grpSpPr>
        <a:xfrm>
          <a:off x="0" y="0"/>
          <a:ext cx="0" cy="0"/>
          <a:chOff x="0" y="0"/>
          <a:chExt cx="0" cy="0"/>
        </a:xfrm>
      </p:grpSpPr>
      <p:sp>
        <p:nvSpPr>
          <p:cNvPr id="10" name="Google Shape;10;p64"/>
          <p:cNvSpPr txBox="1">
            <a:spLocks noGrp="1"/>
          </p:cNvSpPr>
          <p:nvPr>
            <p:ph type="sldNum" idx="12"/>
          </p:nvPr>
        </p:nvSpPr>
        <p:spPr>
          <a:xfrm>
            <a:off x="11330665" y="6251679"/>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Lato"/>
                <a:ea typeface="Lato"/>
                <a:cs typeface="Lato"/>
                <a:sym typeface="La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29693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A069CB8-F204-4D06-B913-C5A26A89888A}" type="datetimeFigureOut">
              <a:rPr lang="en-US" dirty="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130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BB376-B19C-488D-ABEB-03C7E6E9E3E0}" type="datetimeFigureOut">
              <a:rPr lang="en-US" dirty="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a:p>
        </p:txBody>
      </p:sp>
    </p:spTree>
    <p:extLst>
      <p:ext uri="{BB962C8B-B14F-4D97-AF65-F5344CB8AC3E}">
        <p14:creationId xmlns:p14="http://schemas.microsoft.com/office/powerpoint/2010/main" val="4287272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5005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9E2A62-1983-43A1-A163-D8AA46534C80}" type="datetimeFigureOut">
              <a:rPr lang="en-US" dirty="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802211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8F3E3B-34E3-4345-B2A1-994B83598A9C}" type="datetimeFigureOut">
              <a:rPr lang="en-US" dirty="0"/>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846107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816C96-82A1-4D77-8ADA-627AC6FE3D65}" type="datetimeFigureOut">
              <a:rPr lang="en-US" dirty="0"/>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64116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7" name="Date Placeholder 6"/>
          <p:cNvSpPr>
            <a:spLocks noGrp="1"/>
          </p:cNvSpPr>
          <p:nvPr>
            <p:ph type="dt" sz="half" idx="10"/>
          </p:nvPr>
        </p:nvSpPr>
        <p:spPr/>
        <p:txBody>
          <a:bodyPr/>
          <a:lstStyle/>
          <a:p>
            <a:fld id="{1D102C1E-28F2-47E9-802D-339E64E2F920}" type="datetimeFigureOut">
              <a:rPr lang="en-US" dirty="0"/>
              <a:t>8/10/2026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070531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8/10/2026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3015680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7235740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B6E300-0A13-4A81-945A-7333C271A069}" type="datetimeFigureOut">
              <a:rPr lang="en-US" dirty="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5158939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71962-1EA4-46E7-BCB0-F36CE46D1A59}" type="datetimeFigureOut">
              <a:rPr lang="en-US" dirty="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60602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7D0E8E-26EE-0E0C-AF17-B1D5D28978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4997561-3DAC-7458-419C-D5BEDEBB31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A111602-560A-4734-4972-9D4955F66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7C7984-7697-4CD3-A795-EB2EC10B8A33}" type="datetimeFigureOut">
              <a:rPr lang="en-NZ" smtClean="0"/>
              <a:t>10/08/2026</a:t>
            </a:fld>
            <a:endParaRPr lang="en-NZ"/>
          </a:p>
        </p:txBody>
      </p:sp>
      <p:sp>
        <p:nvSpPr>
          <p:cNvPr id="5" name="Footer Placeholder 4">
            <a:extLst>
              <a:ext uri="{FF2B5EF4-FFF2-40B4-BE49-F238E27FC236}">
                <a16:creationId xmlns:a16="http://schemas.microsoft.com/office/drawing/2014/main" id="{67116757-790E-6714-C2C8-35C5630EDA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CFFFBFA5-1762-D7FF-0FED-A93E1064D1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3EF0A5-C6D7-4D4D-AAE4-27DDACED2D61}" type="slidenum">
              <a:rPr lang="en-NZ" smtClean="0"/>
              <a:t>‹#›</a:t>
            </a:fld>
            <a:endParaRPr lang="en-NZ"/>
          </a:p>
        </p:txBody>
      </p:sp>
    </p:spTree>
    <p:extLst>
      <p:ext uri="{BB962C8B-B14F-4D97-AF65-F5344CB8AC3E}">
        <p14:creationId xmlns:p14="http://schemas.microsoft.com/office/powerpoint/2010/main" val="1030716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60B07-AC84-45DD-B1AC-864258C5E648}"/>
              </a:ext>
            </a:extLst>
          </p:cNvPr>
          <p:cNvSpPr>
            <a:spLocks noGrp="1"/>
          </p:cNvSpPr>
          <p:nvPr>
            <p:ph type="title"/>
          </p:nvPr>
        </p:nvSpPr>
        <p:spPr>
          <a:xfrm>
            <a:off x="407988" y="365125"/>
            <a:ext cx="10647612" cy="1325563"/>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id="{F4A99D47-7D77-446E-B5AD-B119B2EF9EC4}"/>
              </a:ext>
            </a:extLst>
          </p:cNvPr>
          <p:cNvSpPr>
            <a:spLocks noGrp="1"/>
          </p:cNvSpPr>
          <p:nvPr>
            <p:ph type="body" idx="1"/>
          </p:nvPr>
        </p:nvSpPr>
        <p:spPr>
          <a:xfrm>
            <a:off x="407988" y="1825625"/>
            <a:ext cx="10647612" cy="43037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8" name="TextBox 7">
            <a:extLst>
              <a:ext uri="{FF2B5EF4-FFF2-40B4-BE49-F238E27FC236}">
                <a16:creationId xmlns:a16="http://schemas.microsoft.com/office/drawing/2014/main" id="{3447E595-3E82-47E5-9C86-5DDC55DE3855}"/>
              </a:ext>
            </a:extLst>
          </p:cNvPr>
          <p:cNvSpPr txBox="1"/>
          <p:nvPr userDrawn="1"/>
        </p:nvSpPr>
        <p:spPr>
          <a:xfrm>
            <a:off x="4896829" y="6602466"/>
            <a:ext cx="2398341" cy="205629"/>
          </a:xfrm>
          <a:prstGeom prst="rect">
            <a:avLst/>
          </a:prstGeom>
          <a:noFill/>
        </p:spPr>
        <p:txBody>
          <a:bodyPr wrap="square" lIns="36000" tIns="18000" rIns="36000" bIns="18000" rtlCol="0">
            <a:spAutoFit/>
          </a:bodyPr>
          <a:lstStyle/>
          <a:p>
            <a:pPr algn="ctr"/>
            <a:r>
              <a:rPr lang="en-NZ" sz="1100" dirty="0">
                <a:solidFill>
                  <a:schemeClr val="tx1"/>
                </a:solidFill>
              </a:rPr>
              <a:t>&lt;CLASSIFICATION&gt;</a:t>
            </a:r>
          </a:p>
        </p:txBody>
      </p:sp>
      <p:sp>
        <p:nvSpPr>
          <p:cNvPr id="5" name="Footer Placeholder 3">
            <a:extLst>
              <a:ext uri="{FF2B5EF4-FFF2-40B4-BE49-F238E27FC236}">
                <a16:creationId xmlns:a16="http://schemas.microsoft.com/office/drawing/2014/main" id="{E40894DA-8701-4376-A849-F2002A45A119}"/>
              </a:ext>
            </a:extLst>
          </p:cNvPr>
          <p:cNvSpPr>
            <a:spLocks noGrp="1"/>
          </p:cNvSpPr>
          <p:nvPr>
            <p:ph type="ftr" sz="quarter" idx="3"/>
          </p:nvPr>
        </p:nvSpPr>
        <p:spPr>
          <a:xfrm>
            <a:off x="7124281" y="6433690"/>
            <a:ext cx="4164205" cy="365125"/>
          </a:xfrm>
          <a:prstGeom prst="rect">
            <a:avLst/>
          </a:prstGeom>
        </p:spPr>
        <p:txBody>
          <a:bodyPr vert="horz" lIns="91440" tIns="45720" rIns="91440" bIns="45720" rtlCol="0" anchor="ctr"/>
          <a:lstStyle>
            <a:lvl1pPr algn="r">
              <a:defRPr sz="1200">
                <a:solidFill>
                  <a:schemeClr val="tx1"/>
                </a:solidFill>
              </a:defRPr>
            </a:lvl1pPr>
          </a:lstStyle>
          <a:p>
            <a:r>
              <a:rPr lang="en-NZ"/>
              <a:t>IN-CONFIDENCE</a:t>
            </a:r>
            <a:endParaRPr lang="en-NZ" dirty="0"/>
          </a:p>
        </p:txBody>
      </p:sp>
      <p:sp>
        <p:nvSpPr>
          <p:cNvPr id="6" name="Slide Number Placeholder 4">
            <a:extLst>
              <a:ext uri="{FF2B5EF4-FFF2-40B4-BE49-F238E27FC236}">
                <a16:creationId xmlns:a16="http://schemas.microsoft.com/office/drawing/2014/main" id="{0FB61C3C-860F-4A46-9957-238B90F70801}"/>
              </a:ext>
            </a:extLst>
          </p:cNvPr>
          <p:cNvSpPr>
            <a:spLocks noGrp="1"/>
          </p:cNvSpPr>
          <p:nvPr>
            <p:ph type="sldNum" sz="quarter" idx="4"/>
          </p:nvPr>
        </p:nvSpPr>
        <p:spPr>
          <a:xfrm>
            <a:off x="10602368" y="6433689"/>
            <a:ext cx="1124578" cy="365125"/>
          </a:xfrm>
          <a:prstGeom prst="rect">
            <a:avLst/>
          </a:prstGeom>
        </p:spPr>
        <p:txBody>
          <a:bodyPr vert="horz" lIns="91440" tIns="45720" rIns="91440" bIns="45720" rtlCol="0" anchor="ctr"/>
          <a:lstStyle>
            <a:lvl1pPr algn="r">
              <a:defRPr sz="1200">
                <a:solidFill>
                  <a:schemeClr val="tx1"/>
                </a:solidFill>
              </a:defRPr>
            </a:lvl1pPr>
          </a:lstStyle>
          <a:p>
            <a:fld id="{A06F0E36-BA34-477C-A825-A2E143A3160E}" type="slidenum">
              <a:rPr lang="en-NZ" smtClean="0"/>
              <a:pPr/>
              <a:t>‹#›</a:t>
            </a:fld>
            <a:endParaRPr lang="en-NZ" dirty="0"/>
          </a:p>
        </p:txBody>
      </p:sp>
    </p:spTree>
    <p:extLst>
      <p:ext uri="{BB962C8B-B14F-4D97-AF65-F5344CB8AC3E}">
        <p14:creationId xmlns:p14="http://schemas.microsoft.com/office/powerpoint/2010/main" val="640402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7" r:id="rId12"/>
  </p:sldLayoutIdLst>
  <p:hf sldNum="0" hdr="0" dt="0"/>
  <p:txStyles>
    <p:titleStyle>
      <a:lvl1pPr algn="l" defTabSz="914400" rtl="0" eaLnBrk="1" latinLnBrk="0" hangingPunct="1">
        <a:lnSpc>
          <a:spcPct val="90000"/>
        </a:lnSpc>
        <a:spcBef>
          <a:spcPct val="0"/>
        </a:spcBef>
        <a:buNone/>
        <a:defRPr sz="4400" u="none" kern="1200" baseline="0">
          <a:ln>
            <a:noFill/>
          </a:ln>
          <a:solidFill>
            <a:schemeClr val="tx1"/>
          </a:solidFill>
          <a:uFill>
            <a:solidFill>
              <a:schemeClr val="bg2"/>
            </a:solidFill>
          </a:u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p15:clr>
            <a:srgbClr val="F26B43"/>
          </p15:clr>
        </p15:guide>
        <p15:guide id="2" pos="25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Z"/>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8/10/2026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42469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archives.govt.nz/manage-informatio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archives.govt.nz/manage-information/the-care-records-definition/care-records-framewor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hyperlink" Target="https://archivists.org.au/Web/Web/Careers/Professional-Training/A-Trauma-Informed-Approach-to-Managing-Archives.asp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BCF6-7DC0-4549-AFA5-591ADF5FE096}"/>
              </a:ext>
            </a:extLst>
          </p:cNvPr>
          <p:cNvSpPr>
            <a:spLocks noGrp="1"/>
          </p:cNvSpPr>
          <p:nvPr>
            <p:ph type="ctrTitle"/>
          </p:nvPr>
        </p:nvSpPr>
        <p:spPr>
          <a:xfrm>
            <a:off x="407988" y="1449451"/>
            <a:ext cx="7859712" cy="2152308"/>
          </a:xfrm>
        </p:spPr>
        <p:txBody>
          <a:bodyPr>
            <a:normAutofit fontScale="90000"/>
          </a:bodyPr>
          <a:lstStyle/>
          <a:p>
            <a:r>
              <a:rPr lang="en-NZ" dirty="0"/>
              <a:t>Improving recordkeeping in response to the Abuse in Care RCI – progress since August 2026</a:t>
            </a:r>
          </a:p>
        </p:txBody>
      </p:sp>
      <p:sp>
        <p:nvSpPr>
          <p:cNvPr id="3" name="Subtitle 2">
            <a:extLst>
              <a:ext uri="{FF2B5EF4-FFF2-40B4-BE49-F238E27FC236}">
                <a16:creationId xmlns:a16="http://schemas.microsoft.com/office/drawing/2014/main" id="{B4F54441-929F-42AF-A319-732932574DDB}"/>
              </a:ext>
            </a:extLst>
          </p:cNvPr>
          <p:cNvSpPr>
            <a:spLocks noGrp="1"/>
          </p:cNvSpPr>
          <p:nvPr>
            <p:ph type="subTitle" idx="1"/>
          </p:nvPr>
        </p:nvSpPr>
        <p:spPr/>
        <p:txBody>
          <a:bodyPr/>
          <a:lstStyle/>
          <a:p>
            <a:r>
              <a:rPr lang="en-NZ" dirty="0"/>
              <a:t>DSS Provider Quality Forum</a:t>
            </a:r>
          </a:p>
          <a:p>
            <a:r>
              <a:rPr lang="en-NZ" dirty="0"/>
              <a:t>12 August 2026</a:t>
            </a:r>
          </a:p>
        </p:txBody>
      </p:sp>
      <p:sp>
        <p:nvSpPr>
          <p:cNvPr id="4" name="Rectangle 3">
            <a:extLst>
              <a:ext uri="{FF2B5EF4-FFF2-40B4-BE49-F238E27FC236}">
                <a16:creationId xmlns:a16="http://schemas.microsoft.com/office/drawing/2014/main" id="{56470FCD-477A-9294-84B7-A4B17F85FA6F}"/>
              </a:ext>
            </a:extLst>
          </p:cNvPr>
          <p:cNvSpPr/>
          <p:nvPr/>
        </p:nvSpPr>
        <p:spPr>
          <a:xfrm>
            <a:off x="5374433" y="6531429"/>
            <a:ext cx="1548881" cy="32657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287724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61BF1-F710-59B7-85C7-F7D5FCE297B9}"/>
              </a:ext>
            </a:extLst>
          </p:cNvPr>
          <p:cNvSpPr>
            <a:spLocks noGrp="1"/>
          </p:cNvSpPr>
          <p:nvPr>
            <p:ph type="title"/>
          </p:nvPr>
        </p:nvSpPr>
        <p:spPr>
          <a:xfrm>
            <a:off x="407988" y="353243"/>
            <a:ext cx="11311371" cy="1325563"/>
          </a:xfrm>
        </p:spPr>
        <p:txBody>
          <a:bodyPr anchor="ctr">
            <a:normAutofit/>
          </a:bodyPr>
          <a:lstStyle/>
          <a:p>
            <a:r>
              <a:rPr lang="en-NZ" dirty="0"/>
              <a:t>What you asked</a:t>
            </a:r>
          </a:p>
        </p:txBody>
      </p:sp>
      <p:sp>
        <p:nvSpPr>
          <p:cNvPr id="4" name="Footer Placeholder 3">
            <a:extLst>
              <a:ext uri="{FF2B5EF4-FFF2-40B4-BE49-F238E27FC236}">
                <a16:creationId xmlns:a16="http://schemas.microsoft.com/office/drawing/2014/main" id="{0330CD4D-EE0D-AF6B-33EF-DB1B584C2866}"/>
              </a:ext>
            </a:extLst>
          </p:cNvPr>
          <p:cNvSpPr>
            <a:spLocks noGrp="1"/>
          </p:cNvSpPr>
          <p:nvPr>
            <p:ph type="ftr" sz="quarter" idx="10"/>
          </p:nvPr>
        </p:nvSpPr>
        <p:spPr>
          <a:xfrm>
            <a:off x="4409656" y="6492875"/>
            <a:ext cx="4164205" cy="365125"/>
          </a:xfrm>
          <a:solidFill>
            <a:schemeClr val="bg1">
              <a:lumMod val="95000"/>
            </a:schemeClr>
          </a:solidFill>
        </p:spPr>
        <p:txBody>
          <a:bodyPr anchor="ctr">
            <a:normAutofit/>
          </a:bodyPr>
          <a:lstStyle/>
          <a:p>
            <a:pPr algn="ctr">
              <a:spcAft>
                <a:spcPts val="600"/>
              </a:spcAft>
            </a:pPr>
            <a:r>
              <a:rPr lang="en-NZ" dirty="0"/>
              <a:t>UNCLASSIFIED</a:t>
            </a:r>
          </a:p>
        </p:txBody>
      </p:sp>
      <p:graphicFrame>
        <p:nvGraphicFramePr>
          <p:cNvPr id="6" name="Content Placeholder 2">
            <a:extLst>
              <a:ext uri="{FF2B5EF4-FFF2-40B4-BE49-F238E27FC236}">
                <a16:creationId xmlns:a16="http://schemas.microsoft.com/office/drawing/2014/main" id="{330843D6-3B44-5635-36BB-BB363CF759D1}"/>
              </a:ext>
            </a:extLst>
          </p:cNvPr>
          <p:cNvGraphicFramePr>
            <a:graphicFrameLocks noGrp="1"/>
          </p:cNvGraphicFramePr>
          <p:nvPr>
            <p:ph idx="1"/>
            <p:extLst>
              <p:ext uri="{D42A27DB-BD31-4B8C-83A1-F6EECF244321}">
                <p14:modId xmlns:p14="http://schemas.microsoft.com/office/powerpoint/2010/main" val="1766271132"/>
              </p:ext>
            </p:extLst>
          </p:nvPr>
        </p:nvGraphicFramePr>
        <p:xfrm>
          <a:off x="407988" y="1832905"/>
          <a:ext cx="11311371" cy="4296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0255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E6A8C-05A0-3BA8-B003-699CC9E0442C}"/>
              </a:ext>
            </a:extLst>
          </p:cNvPr>
          <p:cNvSpPr>
            <a:spLocks noGrp="1"/>
          </p:cNvSpPr>
          <p:nvPr>
            <p:ph type="title"/>
          </p:nvPr>
        </p:nvSpPr>
        <p:spPr>
          <a:xfrm>
            <a:off x="4974771" y="253946"/>
            <a:ext cx="6574972" cy="1450757"/>
          </a:xfrm>
        </p:spPr>
        <p:txBody>
          <a:bodyPr>
            <a:normAutofit/>
          </a:bodyPr>
          <a:lstStyle/>
          <a:p>
            <a:r>
              <a:rPr lang="en-US" dirty="0"/>
              <a:t>The Care Records Framework</a:t>
            </a:r>
            <a:endParaRPr lang="en-NZ" dirty="0"/>
          </a:p>
        </p:txBody>
      </p:sp>
      <p:sp>
        <p:nvSpPr>
          <p:cNvPr id="10" name="Content Placeholder 2">
            <a:extLst>
              <a:ext uri="{FF2B5EF4-FFF2-40B4-BE49-F238E27FC236}">
                <a16:creationId xmlns:a16="http://schemas.microsoft.com/office/drawing/2014/main" id="{9D1D0060-DBF3-2563-8BAA-919A7F78F92A}"/>
              </a:ext>
            </a:extLst>
          </p:cNvPr>
          <p:cNvSpPr>
            <a:spLocks noGrp="1"/>
          </p:cNvSpPr>
          <p:nvPr>
            <p:ph idx="1"/>
          </p:nvPr>
        </p:nvSpPr>
        <p:spPr>
          <a:xfrm>
            <a:off x="4974769" y="2198914"/>
            <a:ext cx="6776507" cy="4405140"/>
          </a:xfrm>
        </p:spPr>
        <p:txBody>
          <a:bodyPr vert="horz" lIns="0" tIns="45720" rIns="0" bIns="45720" rtlCol="0">
            <a:normAutofit/>
          </a:bodyPr>
          <a:lstStyle/>
          <a:p>
            <a:pPr>
              <a:spcAft>
                <a:spcPts val="600"/>
              </a:spcAft>
            </a:pPr>
            <a:r>
              <a:rPr lang="en-NZ" sz="1400" b="1" dirty="0">
                <a:latin typeface="+mj-lt"/>
              </a:rPr>
              <a:t>Principles for all care records processes</a:t>
            </a:r>
          </a:p>
          <a:p>
            <a:pPr marL="383540" lvl="1">
              <a:spcAft>
                <a:spcPts val="600"/>
              </a:spcAft>
              <a:buFont typeface="Wingdings" panose="05000000000000000000" pitchFamily="2" charset="2"/>
              <a:buChar char="q"/>
            </a:pPr>
            <a:r>
              <a:rPr lang="en-NZ" sz="1400" dirty="0"/>
              <a:t> Build trust – Proactive communication, follow up, and do what you say you’ll do</a:t>
            </a:r>
            <a:endParaRPr lang="en-NZ" sz="1400" dirty="0">
              <a:ea typeface="Calibri" panose="020F0502020204030204"/>
              <a:cs typeface="Calibri" panose="020F0502020204030204"/>
            </a:endParaRPr>
          </a:p>
          <a:p>
            <a:pPr lvl="1">
              <a:spcAft>
                <a:spcPts val="600"/>
              </a:spcAft>
              <a:buFont typeface="Wingdings" panose="05000000000000000000" pitchFamily="2" charset="2"/>
              <a:buChar char="q"/>
            </a:pPr>
            <a:r>
              <a:rPr lang="en-NZ" sz="1400" dirty="0"/>
              <a:t> Build organisational trust and competence in : </a:t>
            </a:r>
          </a:p>
          <a:p>
            <a:pPr marL="566420" lvl="2">
              <a:spcAft>
                <a:spcPts val="600"/>
              </a:spcAft>
              <a:buFont typeface="Wingdings" panose="05000000000000000000" pitchFamily="2" charset="2"/>
              <a:buChar char="q"/>
            </a:pPr>
            <a:r>
              <a:rPr lang="en-NZ" sz="1400" dirty="0"/>
              <a:t>Te Tiriti o Waitangi and relevance to care records</a:t>
            </a:r>
            <a:endParaRPr lang="en-NZ" sz="1400" dirty="0">
              <a:ea typeface="Calibri" panose="020F0502020204030204"/>
              <a:cs typeface="Calibri" panose="020F0502020204030204"/>
            </a:endParaRPr>
          </a:p>
          <a:p>
            <a:pPr lvl="2">
              <a:spcAft>
                <a:spcPts val="600"/>
              </a:spcAft>
              <a:buFont typeface="Wingdings" panose="05000000000000000000" pitchFamily="2" charset="2"/>
              <a:buChar char="q"/>
            </a:pPr>
            <a:r>
              <a:rPr lang="en-NZ" sz="1400" dirty="0"/>
              <a:t>Cultural competence and impacts of systemic racism</a:t>
            </a:r>
          </a:p>
          <a:p>
            <a:pPr lvl="2">
              <a:spcAft>
                <a:spcPts val="600"/>
              </a:spcAft>
              <a:buFont typeface="Wingdings" panose="05000000000000000000" pitchFamily="2" charset="2"/>
              <a:buChar char="q"/>
            </a:pPr>
            <a:r>
              <a:rPr lang="en-NZ" sz="1400" dirty="0"/>
              <a:t> Disability competence, responsiveness and understanding of impacts of systemic ableism</a:t>
            </a:r>
          </a:p>
          <a:p>
            <a:pPr marL="566420" lvl="2">
              <a:spcAft>
                <a:spcPts val="600"/>
              </a:spcAft>
              <a:buFont typeface="Wingdings" panose="05000000000000000000" pitchFamily="2" charset="2"/>
              <a:buChar char="q"/>
            </a:pPr>
            <a:r>
              <a:rPr lang="en-NZ" sz="1400" dirty="0"/>
              <a:t> Impacts of trauma and abuse in care in New Zealand and manage risk of vicarious trauma</a:t>
            </a:r>
            <a:endParaRPr lang="en-NZ" sz="1400" dirty="0">
              <a:ea typeface="Calibri" panose="020F0502020204030204"/>
              <a:cs typeface="Calibri" panose="020F0502020204030204"/>
            </a:endParaRPr>
          </a:p>
          <a:p>
            <a:pPr>
              <a:spcAft>
                <a:spcPts val="600"/>
              </a:spcAft>
            </a:pPr>
            <a:r>
              <a:rPr lang="en-NZ" sz="1400" b="1" dirty="0">
                <a:latin typeface="+mj-lt"/>
              </a:rPr>
              <a:t>Further principles for creating, managing and providing access to care records</a:t>
            </a:r>
          </a:p>
          <a:p>
            <a:pPr marL="383540" lvl="1">
              <a:buFont typeface="Wingdings" panose="05000000000000000000" pitchFamily="2" charset="2"/>
              <a:buChar char="q"/>
            </a:pPr>
            <a:r>
              <a:rPr lang="en-NZ" sz="1400" dirty="0"/>
              <a:t> Emphasise co-creation, accuracy, respect, safety, and rights to access one’s own life story</a:t>
            </a:r>
            <a:endParaRPr lang="en-NZ" sz="1400" dirty="0">
              <a:ea typeface="Calibri" panose="020F0502020204030204"/>
              <a:cs typeface="Calibri" panose="020F0502020204030204"/>
            </a:endParaRPr>
          </a:p>
          <a:p>
            <a:pPr marL="201168" lvl="1" indent="0">
              <a:buNone/>
            </a:pPr>
            <a:endParaRPr lang="en-NZ" sz="1400" dirty="0"/>
          </a:p>
          <a:p>
            <a:pPr marL="201168" lvl="1" indent="0">
              <a:buNone/>
            </a:pPr>
            <a:r>
              <a:rPr lang="en-NZ" sz="1400" b="1" dirty="0">
                <a:latin typeface="+mj-lt"/>
              </a:rPr>
              <a:t>https://www.abuseinquiryresponse.govt.nz/about-us/crown-response/the-care-records-framework</a:t>
            </a:r>
          </a:p>
          <a:p>
            <a:endParaRPr lang="en-NZ" sz="1400" dirty="0"/>
          </a:p>
        </p:txBody>
      </p:sp>
      <p:pic>
        <p:nvPicPr>
          <p:cNvPr id="8" name="Picture 7" descr="Drawings on colorful paper">
            <a:extLst>
              <a:ext uri="{FF2B5EF4-FFF2-40B4-BE49-F238E27FC236}">
                <a16:creationId xmlns:a16="http://schemas.microsoft.com/office/drawing/2014/main" id="{89A6E81E-C2DC-6F10-CA10-5D791A342CDF}"/>
              </a:ext>
            </a:extLst>
          </p:cNvPr>
          <p:cNvPicPr>
            <a:picLocks noChangeAspect="1"/>
          </p:cNvPicPr>
          <p:nvPr/>
        </p:nvPicPr>
        <p:blipFill>
          <a:blip r:embed="rId3"/>
          <a:srcRect l="17261" r="37519" b="1"/>
          <a:stretch>
            <a:fillRect/>
          </a:stretch>
        </p:blipFill>
        <p:spPr>
          <a:xfrm>
            <a:off x="4123" y="14851"/>
            <a:ext cx="4626066" cy="6848174"/>
          </a:xfrm>
          <a:prstGeom prst="rect">
            <a:avLst/>
          </a:prstGeom>
        </p:spPr>
      </p:pic>
      <p:sp>
        <p:nvSpPr>
          <p:cNvPr id="4" name="TextBox 3">
            <a:extLst>
              <a:ext uri="{FF2B5EF4-FFF2-40B4-BE49-F238E27FC236}">
                <a16:creationId xmlns:a16="http://schemas.microsoft.com/office/drawing/2014/main" id="{21CB3E89-2416-392A-EE56-0F209594EF40}"/>
              </a:ext>
            </a:extLst>
          </p:cNvPr>
          <p:cNvSpPr txBox="1"/>
          <p:nvPr/>
        </p:nvSpPr>
        <p:spPr>
          <a:xfrm>
            <a:off x="9261231" y="6408616"/>
            <a:ext cx="29307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aseline="0">
                <a:solidFill>
                  <a:srgbClr val="FFFFFF"/>
                </a:solidFill>
                <a:latin typeface="Calibri Light"/>
                <a:ea typeface="Segoe UI"/>
                <a:cs typeface="Segoe UI"/>
              </a:rPr>
              <a:t>Crown </a:t>
            </a:r>
            <a:r>
              <a:rPr lang="en-US">
                <a:solidFill>
                  <a:srgbClr val="FFFFFF"/>
                </a:solidFill>
                <a:latin typeface="Calibri Light"/>
                <a:ea typeface="Segoe UI"/>
                <a:cs typeface="Segoe UI"/>
              </a:rPr>
              <a:t>Response Programme</a:t>
            </a:r>
            <a:endParaRPr lang="en-US">
              <a:solidFill>
                <a:srgbClr val="FFFFFF"/>
              </a:solidFill>
              <a:ea typeface="Calibri"/>
              <a:cs typeface="Calibri"/>
            </a:endParaRPr>
          </a:p>
        </p:txBody>
      </p:sp>
    </p:spTree>
    <p:extLst>
      <p:ext uri="{BB962C8B-B14F-4D97-AF65-F5344CB8AC3E}">
        <p14:creationId xmlns:p14="http://schemas.microsoft.com/office/powerpoint/2010/main" val="112719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1E1E414-DA5C-9A52-EF53-9C5182761735}"/>
              </a:ext>
            </a:extLst>
          </p:cNvPr>
          <p:cNvPicPr>
            <a:picLocks noChangeAspect="1"/>
          </p:cNvPicPr>
          <p:nvPr/>
        </p:nvPicPr>
        <p:blipFill>
          <a:blip r:embed="rId3">
            <a:duotone>
              <a:schemeClr val="bg2">
                <a:shade val="45000"/>
                <a:satMod val="135000"/>
              </a:schemeClr>
              <a:prstClr val="white"/>
            </a:duotone>
          </a:blip>
          <a:srcRect t="14122"/>
          <a:stretch>
            <a:fillRect/>
          </a:stretch>
        </p:blipFill>
        <p:spPr>
          <a:xfrm>
            <a:off x="20" y="10"/>
            <a:ext cx="12191980" cy="6857990"/>
          </a:xfrm>
          <a:prstGeom prst="rect">
            <a:avLst/>
          </a:prstGeom>
        </p:spPr>
      </p:pic>
      <p:sp>
        <p:nvSpPr>
          <p:cNvPr id="25" name="Rectangle 2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itle 5">
            <a:extLst>
              <a:ext uri="{FF2B5EF4-FFF2-40B4-BE49-F238E27FC236}">
                <a16:creationId xmlns:a16="http://schemas.microsoft.com/office/drawing/2014/main" id="{382F066B-7AEC-B9B4-6B81-BDB84897D74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t>Working in partnership to lead change across recordkeeping in the care system</a:t>
            </a:r>
          </a:p>
        </p:txBody>
      </p:sp>
      <p:sp>
        <p:nvSpPr>
          <p:cNvPr id="19" name="TextBox 18">
            <a:extLst>
              <a:ext uri="{FF2B5EF4-FFF2-40B4-BE49-F238E27FC236}">
                <a16:creationId xmlns:a16="http://schemas.microsoft.com/office/drawing/2014/main" id="{0A8CEB48-56D2-3975-718B-702A71FB3F5E}"/>
              </a:ext>
            </a:extLst>
          </p:cNvPr>
          <p:cNvSpPr txBox="1"/>
          <p:nvPr/>
        </p:nvSpPr>
        <p:spPr>
          <a:xfrm>
            <a:off x="9261231" y="6408616"/>
            <a:ext cx="29307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Light"/>
                <a:ea typeface="Segoe UI"/>
                <a:cs typeface="Segoe UI"/>
              </a:rPr>
              <a:t>Crown Response Programme</a:t>
            </a:r>
            <a:endParaRPr kumimoji="0" lang="en-US" sz="1800" b="0" i="0" u="none" strike="noStrike" kern="1200" cap="none" spc="0" normalizeH="0" baseline="0" noProof="0">
              <a:ln>
                <a:noFill/>
              </a:ln>
              <a:solidFill>
                <a:srgbClr val="FFFFFF"/>
              </a:solidFill>
              <a:effectLst/>
              <a:uLnTx/>
              <a:uFillTx/>
              <a:latin typeface="Aptos" panose="02110004020202020204"/>
              <a:ea typeface="Calibri"/>
              <a:cs typeface="Calibri"/>
            </a:endParaRPr>
          </a:p>
        </p:txBody>
      </p:sp>
      <p:graphicFrame>
        <p:nvGraphicFramePr>
          <p:cNvPr id="10" name="TextBox 7">
            <a:extLst>
              <a:ext uri="{FF2B5EF4-FFF2-40B4-BE49-F238E27FC236}">
                <a16:creationId xmlns:a16="http://schemas.microsoft.com/office/drawing/2014/main" id="{7EC4A4E3-3B28-3C3D-67F7-92BE421721AF}"/>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59402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6F57E-6A4B-2534-41A2-20A6D034652F}"/>
              </a:ext>
            </a:extLst>
          </p:cNvPr>
          <p:cNvPicPr>
            <a:picLocks noChangeAspect="1"/>
          </p:cNvPicPr>
          <p:nvPr/>
        </p:nvPicPr>
        <p:blipFill>
          <a:blip r:embed="rId3"/>
          <a:stretch>
            <a:fillRect/>
          </a:stretch>
        </p:blipFill>
        <p:spPr>
          <a:xfrm>
            <a:off x="648574" y="104503"/>
            <a:ext cx="9089338" cy="5547111"/>
          </a:xfrm>
          <a:prstGeom prst="rect">
            <a:avLst/>
          </a:prstGeom>
        </p:spPr>
      </p:pic>
      <p:sp>
        <p:nvSpPr>
          <p:cNvPr id="4" name="TextBox 3">
            <a:extLst>
              <a:ext uri="{FF2B5EF4-FFF2-40B4-BE49-F238E27FC236}">
                <a16:creationId xmlns:a16="http://schemas.microsoft.com/office/drawing/2014/main" id="{31ED600E-DF25-5B8A-ADF2-FB980DA26051}"/>
              </a:ext>
            </a:extLst>
          </p:cNvPr>
          <p:cNvSpPr txBox="1"/>
          <p:nvPr/>
        </p:nvSpPr>
        <p:spPr>
          <a:xfrm>
            <a:off x="1828800" y="6035039"/>
            <a:ext cx="9653451" cy="584775"/>
          </a:xfrm>
          <a:prstGeom prst="rect">
            <a:avLst/>
          </a:prstGeom>
          <a:noFill/>
        </p:spPr>
        <p:txBody>
          <a:bodyPr wrap="square" rtlCol="0">
            <a:spAutoFit/>
          </a:bodyPr>
          <a:lstStyle/>
          <a:p>
            <a:r>
              <a:rPr lang="en-NZ" sz="3200" dirty="0">
                <a:hlinkClick r:id="rId4"/>
              </a:rPr>
              <a:t>https://www.archives.govt.nz/manage-information</a:t>
            </a:r>
            <a:endParaRPr lang="en-NZ" sz="3200" dirty="0"/>
          </a:p>
        </p:txBody>
      </p:sp>
    </p:spTree>
    <p:extLst>
      <p:ext uri="{BB962C8B-B14F-4D97-AF65-F5344CB8AC3E}">
        <p14:creationId xmlns:p14="http://schemas.microsoft.com/office/powerpoint/2010/main" val="424943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cxnSp>
        <p:nvCxnSpPr>
          <p:cNvPr id="448" name="Google Shape;448;p17"/>
          <p:cNvCxnSpPr/>
          <p:nvPr/>
        </p:nvCxnSpPr>
        <p:spPr>
          <a:xfrm>
            <a:off x="446867" y="855333"/>
            <a:ext cx="11149200" cy="5600"/>
          </a:xfrm>
          <a:prstGeom prst="straightConnector1">
            <a:avLst/>
          </a:prstGeom>
          <a:noFill/>
          <a:ln w="9525" cap="flat" cmpd="sng">
            <a:solidFill>
              <a:srgbClr val="3C4043"/>
            </a:solidFill>
            <a:prstDash val="solid"/>
            <a:round/>
            <a:headEnd type="none" w="sm" len="sm"/>
            <a:tailEnd type="none" w="sm" len="sm"/>
          </a:ln>
        </p:spPr>
      </p:cxnSp>
      <p:sp>
        <p:nvSpPr>
          <p:cNvPr id="449" name="Google Shape;449;p17"/>
          <p:cNvSpPr txBox="1">
            <a:spLocks noGrp="1"/>
          </p:cNvSpPr>
          <p:nvPr>
            <p:ph type="subTitle" idx="4294967295"/>
          </p:nvPr>
        </p:nvSpPr>
        <p:spPr>
          <a:xfrm>
            <a:off x="314700" y="336133"/>
            <a:ext cx="5718000" cy="519200"/>
          </a:xfrm>
          <a:prstGeom prst="rect">
            <a:avLst/>
          </a:prstGeom>
          <a:noFill/>
          <a:ln>
            <a:noFill/>
          </a:ln>
        </p:spPr>
        <p:txBody>
          <a:bodyPr spcFirstLastPara="1" vert="horz" wrap="square" lIns="121900" tIns="121900" rIns="121900" bIns="121900" rtlCol="0" anchor="t" anchorCtr="0">
            <a:noAutofit/>
          </a:bodyPr>
          <a:lstStyle/>
          <a:p>
            <a:pPr marL="0" indent="0">
              <a:lnSpc>
                <a:spcPct val="100000"/>
              </a:lnSpc>
              <a:spcBef>
                <a:spcPts val="400"/>
              </a:spcBef>
              <a:buClr>
                <a:srgbClr val="374151"/>
              </a:buClr>
              <a:buSzPts val="800"/>
              <a:buNone/>
            </a:pPr>
            <a:r>
              <a:rPr lang="en-AU" sz="1333" b="1">
                <a:solidFill>
                  <a:srgbClr val="374151"/>
                </a:solidFill>
                <a:latin typeface="Merriweather"/>
                <a:ea typeface="Merriweather"/>
                <a:cs typeface="Merriweather"/>
                <a:sym typeface="Merriweather"/>
              </a:rPr>
              <a:t>Te Rua Mahara Kāwanatanga | Archives New Zealand</a:t>
            </a:r>
          </a:p>
        </p:txBody>
      </p:sp>
      <p:sp>
        <p:nvSpPr>
          <p:cNvPr id="450" name="Google Shape;450;p17"/>
          <p:cNvSpPr txBox="1"/>
          <p:nvPr/>
        </p:nvSpPr>
        <p:spPr>
          <a:xfrm>
            <a:off x="7708967" y="359735"/>
            <a:ext cx="3887200" cy="502598"/>
          </a:xfrm>
          <a:prstGeom prst="rect">
            <a:avLst/>
          </a:prstGeom>
          <a:noFill/>
          <a:ln>
            <a:noFill/>
          </a:ln>
        </p:spPr>
        <p:txBody>
          <a:bodyPr spcFirstLastPara="1" wrap="square" lIns="121900" tIns="121900" rIns="121900" bIns="121900" anchor="t" anchorCtr="0">
            <a:spAutoFit/>
          </a:bodyPr>
          <a:lstStyle/>
          <a:p>
            <a:pPr algn="r">
              <a:spcBef>
                <a:spcPts val="400"/>
              </a:spcBef>
              <a:buClr>
                <a:srgbClr val="000000"/>
              </a:buClr>
              <a:buSzPts val="1000"/>
            </a:pPr>
            <a:r>
              <a:rPr lang="en-AU" sz="1333">
                <a:solidFill>
                  <a:srgbClr val="374151"/>
                </a:solidFill>
                <a:latin typeface="Merriweather"/>
                <a:ea typeface="Merriweather"/>
                <a:cs typeface="Merriweather"/>
                <a:sym typeface="Merriweather"/>
              </a:rPr>
              <a:t>Personae</a:t>
            </a:r>
          </a:p>
        </p:txBody>
      </p:sp>
      <p:sp>
        <p:nvSpPr>
          <p:cNvPr id="451" name="Google Shape;451;p17"/>
          <p:cNvSpPr txBox="1"/>
          <p:nvPr/>
        </p:nvSpPr>
        <p:spPr>
          <a:xfrm>
            <a:off x="477416" y="1158009"/>
            <a:ext cx="4943600" cy="1587200"/>
          </a:xfrm>
          <a:prstGeom prst="rect">
            <a:avLst/>
          </a:prstGeom>
          <a:noFill/>
          <a:ln>
            <a:noFill/>
          </a:ln>
        </p:spPr>
        <p:txBody>
          <a:bodyPr spcFirstLastPara="1" wrap="square" lIns="121900" tIns="0" rIns="121900" bIns="0" anchor="ctr" anchorCtr="0">
            <a:normAutofit fontScale="77500" lnSpcReduction="20000"/>
          </a:bodyPr>
          <a:lstStyle/>
          <a:p>
            <a:pPr>
              <a:lnSpc>
                <a:spcPct val="115000"/>
              </a:lnSpc>
              <a:spcBef>
                <a:spcPts val="1600"/>
              </a:spcBef>
              <a:spcAft>
                <a:spcPts val="1600"/>
              </a:spcAft>
              <a:buClr>
                <a:srgbClr val="000000"/>
              </a:buClr>
              <a:buSzPct val="100000"/>
            </a:pPr>
            <a:r>
              <a:rPr lang="en-AU" sz="3867" b="1">
                <a:solidFill>
                  <a:srgbClr val="813772"/>
                </a:solidFill>
                <a:latin typeface="Merriweather"/>
                <a:ea typeface="Merriweather"/>
                <a:cs typeface="Merriweather"/>
                <a:sym typeface="Merriweather"/>
              </a:rPr>
              <a:t>Meet Aroha</a:t>
            </a:r>
            <a:br>
              <a:rPr lang="en-AU" sz="3867" b="1">
                <a:solidFill>
                  <a:srgbClr val="000000"/>
                </a:solidFill>
                <a:latin typeface="Merriweather"/>
                <a:ea typeface="Merriweather"/>
                <a:cs typeface="Merriweather"/>
                <a:sym typeface="Merriweather"/>
              </a:rPr>
            </a:br>
            <a:r>
              <a:rPr lang="en-AU" sz="3200">
                <a:solidFill>
                  <a:srgbClr val="823873"/>
                </a:solidFill>
                <a:latin typeface="Merriweather Light"/>
                <a:ea typeface="Merriweather Light"/>
                <a:cs typeface="Merriweather Light"/>
                <a:sym typeface="Merriweather Light"/>
              </a:rPr>
              <a:t>The care sector service manager</a:t>
            </a:r>
            <a:endParaRPr lang="en-AU" sz="6000" b="1">
              <a:solidFill>
                <a:srgbClr val="813772"/>
              </a:solidFill>
              <a:latin typeface="Merriweather"/>
              <a:ea typeface="Merriweather"/>
              <a:cs typeface="Merriweather"/>
              <a:sym typeface="Merriweather"/>
            </a:endParaRPr>
          </a:p>
        </p:txBody>
      </p:sp>
      <p:sp>
        <p:nvSpPr>
          <p:cNvPr id="452" name="Google Shape;452;p17"/>
          <p:cNvSpPr txBox="1"/>
          <p:nvPr/>
        </p:nvSpPr>
        <p:spPr>
          <a:xfrm>
            <a:off x="446867" y="3341692"/>
            <a:ext cx="5113200" cy="3516400"/>
          </a:xfrm>
          <a:prstGeom prst="rect">
            <a:avLst/>
          </a:prstGeom>
          <a:noFill/>
          <a:ln>
            <a:noFill/>
          </a:ln>
        </p:spPr>
        <p:txBody>
          <a:bodyPr spcFirstLastPara="1" wrap="square" lIns="121900" tIns="60933" rIns="121900" bIns="60933" anchor="t" anchorCtr="0">
            <a:noAutofit/>
          </a:bodyPr>
          <a:lstStyle/>
          <a:p>
            <a:pPr>
              <a:spcBef>
                <a:spcPts val="400"/>
              </a:spcBef>
              <a:buClr>
                <a:srgbClr val="000000"/>
              </a:buClr>
              <a:buSzPts val="1100"/>
            </a:pPr>
            <a:r>
              <a:rPr lang="en-AU" sz="1467" b="1">
                <a:solidFill>
                  <a:srgbClr val="374151"/>
                </a:solidFill>
                <a:latin typeface="Arial"/>
                <a:ea typeface="Arial"/>
                <a:cs typeface="Arial"/>
                <a:sym typeface="Arial"/>
              </a:rPr>
              <a:t>Aroha is a service manager for a long-standing private care provider. She is responsible for ensuring her organisation’s record-keeping aligns with national care standards and contract specifications. She is dedicated to supporting people in their care to improve their quality of life, and to advocating for accessibility.</a:t>
            </a:r>
          </a:p>
          <a:p>
            <a:pPr>
              <a:spcBef>
                <a:spcPts val="400"/>
              </a:spcBef>
              <a:buClr>
                <a:srgbClr val="000000"/>
              </a:buClr>
              <a:buSzPts val="1100"/>
            </a:pPr>
            <a:r>
              <a:rPr lang="en-AU" sz="1467" b="1">
                <a:solidFill>
                  <a:srgbClr val="374151"/>
                </a:solidFill>
              </a:rPr>
              <a:t>She</a:t>
            </a:r>
            <a:r>
              <a:rPr lang="en-AU" sz="1467" b="1">
                <a:solidFill>
                  <a:srgbClr val="374151"/>
                </a:solidFill>
                <a:latin typeface="Arial"/>
                <a:ea typeface="Arial"/>
                <a:cs typeface="Arial"/>
                <a:sym typeface="Arial"/>
              </a:rPr>
              <a:t> needs to work within limited government resourcing. Aroha needs clear, practical guidance on how to comply with statutory requirements, particularly definitions of care records and explicit instruction on the obligations for independent/private providers.</a:t>
            </a:r>
            <a:endParaRPr lang="en-AU" sz="1467" b="1">
              <a:solidFill>
                <a:srgbClr val="000000"/>
              </a:solidFill>
              <a:latin typeface="Arial"/>
              <a:ea typeface="Arial"/>
              <a:cs typeface="Arial"/>
              <a:sym typeface="Arial"/>
            </a:endParaRPr>
          </a:p>
        </p:txBody>
      </p:sp>
      <p:cxnSp>
        <p:nvCxnSpPr>
          <p:cNvPr id="453" name="Google Shape;453;p17"/>
          <p:cNvCxnSpPr/>
          <p:nvPr/>
        </p:nvCxnSpPr>
        <p:spPr>
          <a:xfrm>
            <a:off x="548467" y="3237151"/>
            <a:ext cx="515600" cy="0"/>
          </a:xfrm>
          <a:prstGeom prst="straightConnector1">
            <a:avLst/>
          </a:prstGeom>
          <a:noFill/>
          <a:ln w="14300" cap="flat" cmpd="sng">
            <a:solidFill>
              <a:srgbClr val="A3BD0B"/>
            </a:solidFill>
            <a:prstDash val="solid"/>
            <a:round/>
            <a:headEnd type="none" w="sm" len="sm"/>
            <a:tailEnd type="none" w="sm" len="sm"/>
          </a:ln>
        </p:spPr>
      </p:cxnSp>
      <p:sp>
        <p:nvSpPr>
          <p:cNvPr id="454" name="Google Shape;454;p17"/>
          <p:cNvSpPr txBox="1"/>
          <p:nvPr/>
        </p:nvSpPr>
        <p:spPr>
          <a:xfrm>
            <a:off x="10287300" y="2104687"/>
            <a:ext cx="1438000" cy="1111802"/>
          </a:xfrm>
          <a:prstGeom prst="rect">
            <a:avLst/>
          </a:prstGeom>
          <a:noFill/>
          <a:ln>
            <a:noFill/>
          </a:ln>
        </p:spPr>
        <p:txBody>
          <a:bodyPr spcFirstLastPara="1" wrap="square" lIns="121900" tIns="121900" rIns="121900" bIns="121900" anchor="t" anchorCtr="0">
            <a:spAutoFit/>
          </a:bodyPr>
          <a:lstStyle/>
          <a:p>
            <a:pPr>
              <a:lnSpc>
                <a:spcPct val="115000"/>
              </a:lnSpc>
              <a:spcBef>
                <a:spcPts val="800"/>
              </a:spcBef>
              <a:spcAft>
                <a:spcPts val="800"/>
              </a:spcAft>
              <a:buClr>
                <a:srgbClr val="000000"/>
              </a:buClr>
              <a:buSzPts val="700"/>
            </a:pPr>
            <a:r>
              <a:rPr lang="en-AU" sz="933" b="1">
                <a:solidFill>
                  <a:srgbClr val="823873"/>
                </a:solidFill>
                <a:latin typeface="Nunito Sans"/>
                <a:ea typeface="Nunito Sans"/>
                <a:cs typeface="Nunito Sans"/>
                <a:sym typeface="Nunito Sans"/>
              </a:rPr>
              <a:t>Needs simple, accessible communication without jargon</a:t>
            </a:r>
            <a:endParaRPr lang="en-AU" sz="933">
              <a:solidFill>
                <a:srgbClr val="823873"/>
              </a:solidFill>
              <a:latin typeface="Arial"/>
              <a:ea typeface="Arial"/>
              <a:cs typeface="Arial"/>
              <a:sym typeface="Arial"/>
            </a:endParaRPr>
          </a:p>
        </p:txBody>
      </p:sp>
      <p:sp>
        <p:nvSpPr>
          <p:cNvPr id="455" name="Google Shape;455;p17"/>
          <p:cNvSpPr txBox="1"/>
          <p:nvPr/>
        </p:nvSpPr>
        <p:spPr>
          <a:xfrm>
            <a:off x="10000371" y="1313404"/>
            <a:ext cx="1438000" cy="946694"/>
          </a:xfrm>
          <a:prstGeom prst="rect">
            <a:avLst/>
          </a:prstGeom>
          <a:noFill/>
          <a:ln>
            <a:noFill/>
          </a:ln>
        </p:spPr>
        <p:txBody>
          <a:bodyPr spcFirstLastPara="1" wrap="square" lIns="121900" tIns="121900" rIns="121900" bIns="121900" anchor="t" anchorCtr="0">
            <a:spAutoFit/>
          </a:bodyPr>
          <a:lstStyle/>
          <a:p>
            <a:pPr>
              <a:lnSpc>
                <a:spcPct val="114999"/>
              </a:lnSpc>
              <a:spcBef>
                <a:spcPts val="800"/>
              </a:spcBef>
              <a:spcAft>
                <a:spcPts val="800"/>
              </a:spcAft>
              <a:buClr>
                <a:srgbClr val="000000"/>
              </a:buClr>
              <a:buSzPts val="700"/>
            </a:pPr>
            <a:r>
              <a:rPr lang="en-AU" sz="933" b="1">
                <a:solidFill>
                  <a:srgbClr val="823873"/>
                </a:solidFill>
                <a:latin typeface="Nunito Sans"/>
                <a:ea typeface="Nunito Sans"/>
                <a:cs typeface="Nunito Sans"/>
                <a:sym typeface="Nunito Sans"/>
              </a:rPr>
              <a:t>Requires clear, practical guidance on storing care records</a:t>
            </a:r>
            <a:endParaRPr lang="en-AU" sz="1867">
              <a:solidFill>
                <a:srgbClr val="000000"/>
              </a:solidFill>
              <a:latin typeface="Arial"/>
              <a:ea typeface="Arial"/>
              <a:cs typeface="Arial"/>
              <a:sym typeface="Arial"/>
            </a:endParaRPr>
          </a:p>
        </p:txBody>
      </p:sp>
      <p:sp>
        <p:nvSpPr>
          <p:cNvPr id="456" name="Google Shape;456;p17"/>
          <p:cNvSpPr txBox="1"/>
          <p:nvPr/>
        </p:nvSpPr>
        <p:spPr>
          <a:xfrm>
            <a:off x="6747707" y="1169613"/>
            <a:ext cx="1438000" cy="1111802"/>
          </a:xfrm>
          <a:prstGeom prst="rect">
            <a:avLst/>
          </a:prstGeom>
          <a:noFill/>
          <a:ln>
            <a:noFill/>
          </a:ln>
        </p:spPr>
        <p:txBody>
          <a:bodyPr spcFirstLastPara="1" wrap="square" lIns="121900" tIns="121900" rIns="121900" bIns="121900" anchor="t" anchorCtr="0">
            <a:spAutoFit/>
          </a:bodyPr>
          <a:lstStyle/>
          <a:p>
            <a:pPr>
              <a:lnSpc>
                <a:spcPct val="114999"/>
              </a:lnSpc>
              <a:spcBef>
                <a:spcPts val="800"/>
              </a:spcBef>
              <a:spcAft>
                <a:spcPts val="800"/>
              </a:spcAft>
              <a:buClr>
                <a:srgbClr val="000000"/>
              </a:buClr>
              <a:buSzPts val="700"/>
            </a:pPr>
            <a:r>
              <a:rPr lang="en-AU" sz="933" b="1">
                <a:solidFill>
                  <a:srgbClr val="823873"/>
                </a:solidFill>
                <a:latin typeface="Nunito Sans"/>
                <a:ea typeface="Nunito Sans"/>
                <a:cs typeface="Nunito Sans"/>
                <a:sym typeface="Nunito Sans"/>
              </a:rPr>
              <a:t>Manages a diverse team with varying experience and expertise</a:t>
            </a:r>
            <a:endParaRPr lang="en-AU" sz="1867">
              <a:solidFill>
                <a:srgbClr val="000000"/>
              </a:solidFill>
              <a:latin typeface="Arial"/>
              <a:ea typeface="Arial"/>
              <a:cs typeface="Arial"/>
              <a:sym typeface="Arial"/>
            </a:endParaRPr>
          </a:p>
        </p:txBody>
      </p:sp>
      <p:sp>
        <p:nvSpPr>
          <p:cNvPr id="457" name="Google Shape;457;p17"/>
          <p:cNvSpPr txBox="1"/>
          <p:nvPr/>
        </p:nvSpPr>
        <p:spPr>
          <a:xfrm>
            <a:off x="6270968" y="2006905"/>
            <a:ext cx="1107200" cy="1111802"/>
          </a:xfrm>
          <a:prstGeom prst="rect">
            <a:avLst/>
          </a:prstGeom>
          <a:noFill/>
          <a:ln>
            <a:noFill/>
          </a:ln>
        </p:spPr>
        <p:txBody>
          <a:bodyPr spcFirstLastPara="1" wrap="square" lIns="121900" tIns="121900" rIns="121900" bIns="121900" anchor="t" anchorCtr="0">
            <a:spAutoFit/>
          </a:bodyPr>
          <a:lstStyle/>
          <a:p>
            <a:pPr>
              <a:lnSpc>
                <a:spcPct val="114999"/>
              </a:lnSpc>
              <a:spcBef>
                <a:spcPts val="800"/>
              </a:spcBef>
              <a:spcAft>
                <a:spcPts val="800"/>
              </a:spcAft>
              <a:buClr>
                <a:srgbClr val="000000"/>
              </a:buClr>
              <a:buSzPts val="700"/>
            </a:pPr>
            <a:r>
              <a:rPr lang="en-AU" sz="933" b="1">
                <a:solidFill>
                  <a:srgbClr val="823873"/>
                </a:solidFill>
                <a:latin typeface="Nunito Sans"/>
                <a:ea typeface="Nunito Sans"/>
                <a:cs typeface="Nunito Sans"/>
                <a:sym typeface="Nunito Sans"/>
              </a:rPr>
              <a:t>Significant funding and resource constraints</a:t>
            </a:r>
            <a:endParaRPr lang="en-AU" sz="1467">
              <a:solidFill>
                <a:srgbClr val="000000"/>
              </a:solidFill>
              <a:latin typeface="Arial"/>
              <a:ea typeface="Arial"/>
              <a:cs typeface="Arial"/>
              <a:sym typeface="Arial"/>
            </a:endParaRPr>
          </a:p>
        </p:txBody>
      </p:sp>
      <p:sp>
        <p:nvSpPr>
          <p:cNvPr id="458" name="Google Shape;458;p17"/>
          <p:cNvSpPr txBox="1"/>
          <p:nvPr/>
        </p:nvSpPr>
        <p:spPr>
          <a:xfrm>
            <a:off x="6032700" y="3053487"/>
            <a:ext cx="1438000" cy="781584"/>
          </a:xfrm>
          <a:prstGeom prst="rect">
            <a:avLst/>
          </a:prstGeom>
          <a:noFill/>
          <a:ln>
            <a:noFill/>
          </a:ln>
        </p:spPr>
        <p:txBody>
          <a:bodyPr spcFirstLastPara="1" wrap="square" lIns="121900" tIns="121900" rIns="121900" bIns="121900" anchor="t" anchorCtr="0">
            <a:spAutoFit/>
          </a:bodyPr>
          <a:lstStyle/>
          <a:p>
            <a:pPr>
              <a:lnSpc>
                <a:spcPct val="114999"/>
              </a:lnSpc>
              <a:spcBef>
                <a:spcPts val="800"/>
              </a:spcBef>
              <a:spcAft>
                <a:spcPts val="800"/>
              </a:spcAft>
              <a:buClr>
                <a:srgbClr val="000000"/>
              </a:buClr>
              <a:buSzPts val="700"/>
            </a:pPr>
            <a:r>
              <a:rPr lang="en-AU" sz="933" b="1">
                <a:solidFill>
                  <a:srgbClr val="823873"/>
                </a:solidFill>
                <a:latin typeface="Nunito Sans"/>
                <a:ea typeface="Nunito Sans"/>
                <a:cs typeface="Nunito Sans"/>
                <a:sym typeface="Nunito Sans"/>
              </a:rPr>
              <a:t>Guided by strong social values</a:t>
            </a:r>
            <a:endParaRPr lang="en-AU" sz="1867">
              <a:solidFill>
                <a:srgbClr val="000000"/>
              </a:solidFill>
              <a:latin typeface="Arial"/>
              <a:ea typeface="Arial"/>
              <a:cs typeface="Arial"/>
              <a:sym typeface="Arial"/>
            </a:endParaRPr>
          </a:p>
        </p:txBody>
      </p:sp>
      <p:cxnSp>
        <p:nvCxnSpPr>
          <p:cNvPr id="459" name="Google Shape;459;p17"/>
          <p:cNvCxnSpPr/>
          <p:nvPr/>
        </p:nvCxnSpPr>
        <p:spPr>
          <a:xfrm rot="10800000">
            <a:off x="7200833" y="3308767"/>
            <a:ext cx="670000" cy="0"/>
          </a:xfrm>
          <a:prstGeom prst="straightConnector1">
            <a:avLst/>
          </a:prstGeom>
          <a:noFill/>
          <a:ln w="9525" cap="flat" cmpd="sng">
            <a:solidFill>
              <a:schemeClr val="dk2"/>
            </a:solidFill>
            <a:prstDash val="solid"/>
            <a:round/>
            <a:headEnd type="none" w="sm" len="sm"/>
            <a:tailEnd type="none" w="sm" len="sm"/>
          </a:ln>
        </p:spPr>
      </p:cxnSp>
      <p:pic>
        <p:nvPicPr>
          <p:cNvPr id="460" name="Google Shape;460;p17"/>
          <p:cNvPicPr preferRelativeResize="0"/>
          <p:nvPr/>
        </p:nvPicPr>
        <p:blipFill rotWithShape="1">
          <a:blip r:embed="rId3">
            <a:alphaModFix/>
          </a:blip>
          <a:srcRect/>
          <a:stretch/>
        </p:blipFill>
        <p:spPr>
          <a:xfrm>
            <a:off x="7249023" y="2264588"/>
            <a:ext cx="932661" cy="235400"/>
          </a:xfrm>
          <a:prstGeom prst="rect">
            <a:avLst/>
          </a:prstGeom>
          <a:noFill/>
          <a:ln>
            <a:noFill/>
          </a:ln>
        </p:spPr>
      </p:pic>
      <p:pic>
        <p:nvPicPr>
          <p:cNvPr id="461" name="Google Shape;461;p17"/>
          <p:cNvPicPr preferRelativeResize="0"/>
          <p:nvPr/>
        </p:nvPicPr>
        <p:blipFill rotWithShape="1">
          <a:blip r:embed="rId4">
            <a:alphaModFix/>
          </a:blip>
          <a:srcRect/>
          <a:stretch/>
        </p:blipFill>
        <p:spPr>
          <a:xfrm>
            <a:off x="7987963" y="1518635"/>
            <a:ext cx="580000" cy="508684"/>
          </a:xfrm>
          <a:prstGeom prst="rect">
            <a:avLst/>
          </a:prstGeom>
          <a:noFill/>
          <a:ln>
            <a:noFill/>
          </a:ln>
        </p:spPr>
      </p:pic>
      <p:pic>
        <p:nvPicPr>
          <p:cNvPr id="462" name="Google Shape;462;p17"/>
          <p:cNvPicPr preferRelativeResize="0"/>
          <p:nvPr/>
        </p:nvPicPr>
        <p:blipFill rotWithShape="1">
          <a:blip r:embed="rId5">
            <a:alphaModFix/>
          </a:blip>
          <a:srcRect/>
          <a:stretch/>
        </p:blipFill>
        <p:spPr>
          <a:xfrm>
            <a:off x="9210067" y="1541267"/>
            <a:ext cx="790300" cy="451600"/>
          </a:xfrm>
          <a:prstGeom prst="rect">
            <a:avLst/>
          </a:prstGeom>
          <a:noFill/>
          <a:ln>
            <a:noFill/>
          </a:ln>
        </p:spPr>
      </p:pic>
      <p:pic>
        <p:nvPicPr>
          <p:cNvPr id="463" name="Google Shape;463;p17"/>
          <p:cNvPicPr preferRelativeResize="0"/>
          <p:nvPr/>
        </p:nvPicPr>
        <p:blipFill rotWithShape="1">
          <a:blip r:embed="rId6">
            <a:alphaModFix/>
          </a:blip>
          <a:srcRect/>
          <a:stretch/>
        </p:blipFill>
        <p:spPr>
          <a:xfrm>
            <a:off x="9578067" y="2326003"/>
            <a:ext cx="709243" cy="235400"/>
          </a:xfrm>
          <a:prstGeom prst="rect">
            <a:avLst/>
          </a:prstGeom>
          <a:noFill/>
          <a:ln>
            <a:noFill/>
          </a:ln>
        </p:spPr>
      </p:pic>
      <p:sp>
        <p:nvSpPr>
          <p:cNvPr id="464" name="Google Shape;464;p17"/>
          <p:cNvSpPr/>
          <p:nvPr/>
        </p:nvSpPr>
        <p:spPr>
          <a:xfrm>
            <a:off x="7229500" y="2239967"/>
            <a:ext cx="62400" cy="62400"/>
          </a:xfrm>
          <a:prstGeom prst="ellipse">
            <a:avLst/>
          </a:prstGeom>
          <a:solidFill>
            <a:srgbClr val="A3BD0B"/>
          </a:solidFill>
          <a:ln>
            <a:noFill/>
          </a:ln>
        </p:spPr>
        <p:txBody>
          <a:bodyPr spcFirstLastPara="1" wrap="square" lIns="121900" tIns="121900" rIns="121900" bIns="121900" anchor="ctr" anchorCtr="0">
            <a:noAutofit/>
          </a:bodyPr>
          <a:lstStyle/>
          <a:p>
            <a:pPr algn="ctr">
              <a:buClr>
                <a:srgbClr val="000000"/>
              </a:buClr>
              <a:buSzPts val="1800"/>
            </a:pPr>
            <a:endParaRPr lang="en-AU" sz="2400">
              <a:solidFill>
                <a:srgbClr val="000000"/>
              </a:solidFill>
              <a:latin typeface="Lato"/>
              <a:ea typeface="Lato"/>
              <a:cs typeface="Lato"/>
              <a:sym typeface="Lato"/>
            </a:endParaRPr>
          </a:p>
        </p:txBody>
      </p:sp>
      <p:sp>
        <p:nvSpPr>
          <p:cNvPr id="465" name="Google Shape;465;p17"/>
          <p:cNvSpPr/>
          <p:nvPr/>
        </p:nvSpPr>
        <p:spPr>
          <a:xfrm>
            <a:off x="7159167" y="3277567"/>
            <a:ext cx="62400" cy="62400"/>
          </a:xfrm>
          <a:prstGeom prst="ellipse">
            <a:avLst/>
          </a:prstGeom>
          <a:solidFill>
            <a:srgbClr val="A3BD0B"/>
          </a:solidFill>
          <a:ln>
            <a:noFill/>
          </a:ln>
        </p:spPr>
        <p:txBody>
          <a:bodyPr spcFirstLastPara="1" wrap="square" lIns="121900" tIns="121900" rIns="121900" bIns="121900" anchor="ctr" anchorCtr="0">
            <a:noAutofit/>
          </a:bodyPr>
          <a:lstStyle/>
          <a:p>
            <a:pPr algn="ctr">
              <a:buClr>
                <a:srgbClr val="000000"/>
              </a:buClr>
              <a:buSzPts val="1800"/>
            </a:pPr>
            <a:r>
              <a:rPr lang="en-AU" sz="2400">
                <a:solidFill>
                  <a:srgbClr val="000000"/>
                </a:solidFill>
                <a:latin typeface="Lato"/>
                <a:ea typeface="Lato"/>
                <a:cs typeface="Lato"/>
                <a:sym typeface="Lato"/>
              </a:rPr>
              <a:t> </a:t>
            </a:r>
          </a:p>
        </p:txBody>
      </p:sp>
      <p:sp>
        <p:nvSpPr>
          <p:cNvPr id="466" name="Google Shape;466;p17"/>
          <p:cNvSpPr/>
          <p:nvPr/>
        </p:nvSpPr>
        <p:spPr>
          <a:xfrm>
            <a:off x="10248833" y="2302367"/>
            <a:ext cx="62400" cy="62400"/>
          </a:xfrm>
          <a:prstGeom prst="ellipse">
            <a:avLst/>
          </a:prstGeom>
          <a:solidFill>
            <a:srgbClr val="A3BD0B"/>
          </a:solidFill>
          <a:ln>
            <a:noFill/>
          </a:ln>
        </p:spPr>
        <p:txBody>
          <a:bodyPr spcFirstLastPara="1" wrap="square" lIns="121900" tIns="121900" rIns="121900" bIns="121900" anchor="ctr" anchorCtr="0">
            <a:noAutofit/>
          </a:bodyPr>
          <a:lstStyle/>
          <a:p>
            <a:pPr algn="ctr">
              <a:buClr>
                <a:srgbClr val="000000"/>
              </a:buClr>
              <a:buSzPts val="1800"/>
            </a:pPr>
            <a:endParaRPr lang="en-AU" sz="2400">
              <a:solidFill>
                <a:srgbClr val="000000"/>
              </a:solidFill>
              <a:latin typeface="Lato"/>
              <a:ea typeface="Lato"/>
              <a:cs typeface="Lato"/>
              <a:sym typeface="Lato"/>
            </a:endParaRPr>
          </a:p>
        </p:txBody>
      </p:sp>
      <p:sp>
        <p:nvSpPr>
          <p:cNvPr id="467" name="Google Shape;467;p17"/>
          <p:cNvSpPr/>
          <p:nvPr/>
        </p:nvSpPr>
        <p:spPr>
          <a:xfrm>
            <a:off x="7958233" y="1489833"/>
            <a:ext cx="62400" cy="62400"/>
          </a:xfrm>
          <a:prstGeom prst="ellipse">
            <a:avLst/>
          </a:prstGeom>
          <a:solidFill>
            <a:srgbClr val="A3BD0B"/>
          </a:solidFill>
          <a:ln>
            <a:noFill/>
          </a:ln>
        </p:spPr>
        <p:txBody>
          <a:bodyPr spcFirstLastPara="1" wrap="square" lIns="121900" tIns="121900" rIns="121900" bIns="121900" anchor="ctr" anchorCtr="0">
            <a:noAutofit/>
          </a:bodyPr>
          <a:lstStyle/>
          <a:p>
            <a:pPr algn="ctr">
              <a:buClr>
                <a:srgbClr val="000000"/>
              </a:buClr>
              <a:buSzPts val="1800"/>
            </a:pPr>
            <a:endParaRPr lang="en-AU" sz="2400">
              <a:solidFill>
                <a:srgbClr val="000000"/>
              </a:solidFill>
              <a:latin typeface="Lato"/>
              <a:ea typeface="Lato"/>
              <a:cs typeface="Lato"/>
              <a:sym typeface="Lato"/>
            </a:endParaRPr>
          </a:p>
        </p:txBody>
      </p:sp>
      <p:sp>
        <p:nvSpPr>
          <p:cNvPr id="468" name="Google Shape;468;p17"/>
          <p:cNvSpPr/>
          <p:nvPr/>
        </p:nvSpPr>
        <p:spPr>
          <a:xfrm>
            <a:off x="9957067" y="1515733"/>
            <a:ext cx="62400" cy="62400"/>
          </a:xfrm>
          <a:prstGeom prst="ellipse">
            <a:avLst/>
          </a:prstGeom>
          <a:solidFill>
            <a:srgbClr val="A3BD0B"/>
          </a:solidFill>
          <a:ln>
            <a:noFill/>
          </a:ln>
        </p:spPr>
        <p:txBody>
          <a:bodyPr spcFirstLastPara="1" wrap="square" lIns="121900" tIns="121900" rIns="121900" bIns="121900" anchor="ctr" anchorCtr="0">
            <a:noAutofit/>
          </a:bodyPr>
          <a:lstStyle/>
          <a:p>
            <a:pPr algn="ctr">
              <a:buClr>
                <a:srgbClr val="000000"/>
              </a:buClr>
              <a:buSzPts val="1800"/>
            </a:pPr>
            <a:endParaRPr lang="en-AU" sz="2400">
              <a:solidFill>
                <a:srgbClr val="000000"/>
              </a:solidFill>
              <a:latin typeface="Lato"/>
              <a:ea typeface="Lato"/>
              <a:cs typeface="Lato"/>
              <a:sym typeface="Lato"/>
            </a:endParaRPr>
          </a:p>
        </p:txBody>
      </p:sp>
      <p:pic>
        <p:nvPicPr>
          <p:cNvPr id="469" name="Google Shape;469;p17"/>
          <p:cNvPicPr preferRelativeResize="0"/>
          <p:nvPr/>
        </p:nvPicPr>
        <p:blipFill rotWithShape="1">
          <a:blip r:embed="rId7">
            <a:alphaModFix/>
          </a:blip>
          <a:srcRect/>
          <a:stretch/>
        </p:blipFill>
        <p:spPr>
          <a:xfrm>
            <a:off x="7229505" y="2132900"/>
            <a:ext cx="3267299" cy="476853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cxnSp>
        <p:nvCxnSpPr>
          <p:cNvPr id="1314" name="Google Shape;1314;p56"/>
          <p:cNvCxnSpPr/>
          <p:nvPr/>
        </p:nvCxnSpPr>
        <p:spPr>
          <a:xfrm>
            <a:off x="446867" y="855333"/>
            <a:ext cx="11149200" cy="5600"/>
          </a:xfrm>
          <a:prstGeom prst="straightConnector1">
            <a:avLst/>
          </a:prstGeom>
          <a:noFill/>
          <a:ln w="9525" cap="flat" cmpd="sng">
            <a:solidFill>
              <a:srgbClr val="3C4043"/>
            </a:solidFill>
            <a:prstDash val="solid"/>
            <a:round/>
            <a:headEnd type="none" w="sm" len="sm"/>
            <a:tailEnd type="none" w="sm" len="sm"/>
          </a:ln>
        </p:spPr>
      </p:cxnSp>
      <p:sp>
        <p:nvSpPr>
          <p:cNvPr id="1315" name="Google Shape;1315;p56"/>
          <p:cNvSpPr txBox="1">
            <a:spLocks noGrp="1"/>
          </p:cNvSpPr>
          <p:nvPr>
            <p:ph type="subTitle" idx="4294967295"/>
          </p:nvPr>
        </p:nvSpPr>
        <p:spPr>
          <a:xfrm>
            <a:off x="314700" y="336133"/>
            <a:ext cx="5718000" cy="519200"/>
          </a:xfrm>
          <a:prstGeom prst="rect">
            <a:avLst/>
          </a:prstGeom>
          <a:noFill/>
          <a:ln>
            <a:noFill/>
          </a:ln>
        </p:spPr>
        <p:txBody>
          <a:bodyPr spcFirstLastPara="1" vert="horz" wrap="square" lIns="121900" tIns="121900" rIns="121900" bIns="121900" rtlCol="0" anchor="t" anchorCtr="0">
            <a:noAutofit/>
          </a:bodyPr>
          <a:lstStyle/>
          <a:p>
            <a:pPr marL="0" indent="0">
              <a:lnSpc>
                <a:spcPct val="100000"/>
              </a:lnSpc>
              <a:spcBef>
                <a:spcPts val="373"/>
              </a:spcBef>
              <a:buClr>
                <a:schemeClr val="dk1"/>
              </a:buClr>
              <a:buSzPts val="2100"/>
              <a:buNone/>
            </a:pPr>
            <a:r>
              <a:rPr lang="en-AU" sz="1333" b="1">
                <a:solidFill>
                  <a:srgbClr val="374151"/>
                </a:solidFill>
                <a:latin typeface="Merriweather"/>
                <a:ea typeface="Merriweather"/>
                <a:cs typeface="Merriweather"/>
                <a:sym typeface="Merriweather"/>
              </a:rPr>
              <a:t>Te Rua Mahara Kāwanatanga | Archives New Zealand</a:t>
            </a:r>
          </a:p>
        </p:txBody>
      </p:sp>
      <p:sp>
        <p:nvSpPr>
          <p:cNvPr id="1316" name="Google Shape;1316;p56"/>
          <p:cNvSpPr txBox="1"/>
          <p:nvPr/>
        </p:nvSpPr>
        <p:spPr>
          <a:xfrm>
            <a:off x="7708967" y="359735"/>
            <a:ext cx="3887200" cy="502598"/>
          </a:xfrm>
          <a:prstGeom prst="rect">
            <a:avLst/>
          </a:prstGeom>
          <a:noFill/>
          <a:ln>
            <a:noFill/>
          </a:ln>
        </p:spPr>
        <p:txBody>
          <a:bodyPr spcFirstLastPara="1" wrap="square" lIns="121900" tIns="121900" rIns="121900" bIns="121900" anchor="t" anchorCtr="0">
            <a:spAutoFit/>
          </a:bodyPr>
          <a:lstStyle/>
          <a:p>
            <a:pPr algn="r">
              <a:spcBef>
                <a:spcPts val="373"/>
              </a:spcBef>
              <a:buClr>
                <a:srgbClr val="000000"/>
              </a:buClr>
              <a:buSzPts val="1000"/>
            </a:pPr>
            <a:endParaRPr lang="en-AU" sz="1333">
              <a:solidFill>
                <a:srgbClr val="374151"/>
              </a:solidFill>
              <a:latin typeface="Merriweather"/>
              <a:ea typeface="Merriweather"/>
              <a:cs typeface="Merriweather"/>
              <a:sym typeface="Merriweather"/>
            </a:endParaRPr>
          </a:p>
        </p:txBody>
      </p:sp>
      <p:sp>
        <p:nvSpPr>
          <p:cNvPr id="1317" name="Google Shape;1317;p56"/>
          <p:cNvSpPr txBox="1"/>
          <p:nvPr/>
        </p:nvSpPr>
        <p:spPr>
          <a:xfrm>
            <a:off x="345267" y="1014567"/>
            <a:ext cx="6671112" cy="984075"/>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spcAft>
                <a:spcPts val="1600"/>
              </a:spcAft>
              <a:buClr>
                <a:srgbClr val="000000"/>
              </a:buClr>
              <a:buSzPts val="1388"/>
            </a:pPr>
            <a:r>
              <a:rPr lang="en-AU" sz="1851" b="1">
                <a:solidFill>
                  <a:srgbClr val="813772"/>
                </a:solidFill>
                <a:latin typeface="Merriweather"/>
                <a:ea typeface="Merriweather"/>
                <a:cs typeface="Merriweather"/>
                <a:sym typeface="Merriweather"/>
              </a:rPr>
              <a:t>Top recommendations for prototyping and testing</a:t>
            </a:r>
            <a:endParaRPr lang="en-AU" sz="1867">
              <a:solidFill>
                <a:srgbClr val="000000"/>
              </a:solidFill>
              <a:latin typeface="Arial"/>
              <a:ea typeface="Arial"/>
              <a:cs typeface="Arial"/>
              <a:sym typeface="Arial"/>
            </a:endParaRPr>
          </a:p>
        </p:txBody>
      </p:sp>
      <p:sp>
        <p:nvSpPr>
          <p:cNvPr id="1318" name="Google Shape;1318;p56"/>
          <p:cNvSpPr txBox="1"/>
          <p:nvPr/>
        </p:nvSpPr>
        <p:spPr>
          <a:xfrm>
            <a:off x="402531" y="1893992"/>
            <a:ext cx="4385600" cy="666328"/>
          </a:xfrm>
          <a:prstGeom prst="rect">
            <a:avLst/>
          </a:prstGeom>
          <a:noFill/>
          <a:ln>
            <a:noFill/>
          </a:ln>
        </p:spPr>
        <p:txBody>
          <a:bodyPr spcFirstLastPara="1" wrap="square" lIns="121900" tIns="121900" rIns="121900" bIns="121900" anchor="t" anchorCtr="0">
            <a:noAutofit/>
          </a:bodyPr>
          <a:lstStyle/>
          <a:p>
            <a:pPr>
              <a:lnSpc>
                <a:spcPct val="115000"/>
              </a:lnSpc>
              <a:spcBef>
                <a:spcPts val="267"/>
              </a:spcBef>
              <a:buClr>
                <a:srgbClr val="000000"/>
              </a:buClr>
              <a:buSzPts val="1100"/>
            </a:pPr>
            <a:r>
              <a:rPr lang="en-AU" sz="1467" b="1">
                <a:solidFill>
                  <a:srgbClr val="823873"/>
                </a:solidFill>
                <a:latin typeface="Nunito"/>
                <a:ea typeface="Nunito"/>
                <a:cs typeface="Nunito"/>
                <a:sym typeface="Nunito"/>
              </a:rPr>
              <a:t>I. Main website improvements</a:t>
            </a:r>
          </a:p>
        </p:txBody>
      </p:sp>
      <p:sp>
        <p:nvSpPr>
          <p:cNvPr id="1319" name="Google Shape;1319;p56"/>
          <p:cNvSpPr/>
          <p:nvPr/>
        </p:nvSpPr>
        <p:spPr>
          <a:xfrm>
            <a:off x="9464258" y="2900162"/>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20" name="Google Shape;1320;p56"/>
          <p:cNvSpPr txBox="1"/>
          <p:nvPr/>
        </p:nvSpPr>
        <p:spPr>
          <a:xfrm>
            <a:off x="9364501" y="3337234"/>
            <a:ext cx="2131809" cy="1067225"/>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Provide explicit guidance for independent/private providers separate from the information for </a:t>
            </a:r>
            <a:br>
              <a:rPr lang="en-AU" sz="1067">
                <a:solidFill>
                  <a:schemeClr val="lt1"/>
                </a:solidFill>
                <a:latin typeface="Nunito"/>
                <a:ea typeface="Nunito"/>
                <a:cs typeface="Nunito"/>
                <a:sym typeface="Nunito"/>
              </a:rPr>
            </a:br>
            <a:r>
              <a:rPr lang="en-AU" sz="1067">
                <a:solidFill>
                  <a:schemeClr val="lt1"/>
                </a:solidFill>
                <a:latin typeface="Nunito"/>
                <a:ea typeface="Nunito"/>
                <a:cs typeface="Nunito"/>
                <a:sym typeface="Nunito"/>
              </a:rPr>
              <a:t>"public offices".</a:t>
            </a:r>
            <a:endParaRPr lang="en-AU" sz="2400"/>
          </a:p>
        </p:txBody>
      </p:sp>
      <p:sp>
        <p:nvSpPr>
          <p:cNvPr id="1321" name="Google Shape;1321;p56"/>
          <p:cNvSpPr txBox="1"/>
          <p:nvPr/>
        </p:nvSpPr>
        <p:spPr>
          <a:xfrm>
            <a:off x="10095431"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5</a:t>
            </a:r>
          </a:p>
        </p:txBody>
      </p:sp>
      <p:sp>
        <p:nvSpPr>
          <p:cNvPr id="1322" name="Google Shape;1322;p56"/>
          <p:cNvSpPr/>
          <p:nvPr/>
        </p:nvSpPr>
        <p:spPr>
          <a:xfrm>
            <a:off x="7231196" y="2900162"/>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23" name="Google Shape;1323;p56"/>
          <p:cNvSpPr/>
          <p:nvPr/>
        </p:nvSpPr>
        <p:spPr>
          <a:xfrm>
            <a:off x="4998136" y="2834849"/>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24" name="Google Shape;1324;p56"/>
          <p:cNvSpPr/>
          <p:nvPr/>
        </p:nvSpPr>
        <p:spPr>
          <a:xfrm>
            <a:off x="2765076" y="2900162"/>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25" name="Google Shape;1325;p56"/>
          <p:cNvSpPr/>
          <p:nvPr/>
        </p:nvSpPr>
        <p:spPr>
          <a:xfrm>
            <a:off x="532016" y="2878069"/>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26" name="Google Shape;1326;p56"/>
          <p:cNvSpPr txBox="1"/>
          <p:nvPr/>
        </p:nvSpPr>
        <p:spPr>
          <a:xfrm>
            <a:off x="423942" y="3337234"/>
            <a:ext cx="2131809" cy="1256059"/>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Improve the website search functionality </a:t>
            </a:r>
            <a:br>
              <a:rPr lang="en-AU" sz="1067">
                <a:solidFill>
                  <a:schemeClr val="lt1"/>
                </a:solidFill>
                <a:latin typeface="Nunito"/>
                <a:ea typeface="Nunito"/>
                <a:cs typeface="Nunito"/>
                <a:sym typeface="Nunito"/>
              </a:rPr>
            </a:br>
            <a:r>
              <a:rPr lang="en-AU" sz="1067">
                <a:solidFill>
                  <a:schemeClr val="lt1"/>
                </a:solidFill>
                <a:latin typeface="Nunito"/>
                <a:ea typeface="Nunito"/>
                <a:cs typeface="Nunito"/>
                <a:sym typeface="Nunito"/>
              </a:rPr>
              <a:t>to be more user-friendly </a:t>
            </a:r>
            <a:br>
              <a:rPr lang="en-AU" sz="1067">
                <a:solidFill>
                  <a:schemeClr val="lt1"/>
                </a:solidFill>
                <a:latin typeface="Nunito"/>
                <a:ea typeface="Nunito"/>
                <a:cs typeface="Nunito"/>
                <a:sym typeface="Nunito"/>
              </a:rPr>
            </a:br>
            <a:r>
              <a:rPr lang="en-AU" sz="1067">
                <a:solidFill>
                  <a:schemeClr val="lt1"/>
                </a:solidFill>
                <a:latin typeface="Nunito"/>
                <a:ea typeface="Nunito"/>
                <a:cs typeface="Nunito"/>
                <a:sym typeface="Nunito"/>
              </a:rPr>
              <a:t>and efficient, especially </a:t>
            </a:r>
            <a:br>
              <a:rPr lang="en-AU" sz="1067">
                <a:solidFill>
                  <a:schemeClr val="lt1"/>
                </a:solidFill>
                <a:latin typeface="Nunito"/>
                <a:ea typeface="Nunito"/>
                <a:cs typeface="Nunito"/>
                <a:sym typeface="Nunito"/>
              </a:rPr>
            </a:br>
            <a:r>
              <a:rPr lang="en-AU" sz="1067">
                <a:solidFill>
                  <a:schemeClr val="lt1"/>
                </a:solidFill>
                <a:latin typeface="Nunito"/>
                <a:ea typeface="Nunito"/>
                <a:cs typeface="Nunito"/>
                <a:sym typeface="Nunito"/>
              </a:rPr>
              <a:t>for common care-related queries.</a:t>
            </a:r>
            <a:endParaRPr lang="en-AU" sz="2400"/>
          </a:p>
        </p:txBody>
      </p:sp>
      <p:sp>
        <p:nvSpPr>
          <p:cNvPr id="1327" name="Google Shape;1327;p56"/>
          <p:cNvSpPr txBox="1"/>
          <p:nvPr/>
        </p:nvSpPr>
        <p:spPr>
          <a:xfrm>
            <a:off x="4884569" y="3337233"/>
            <a:ext cx="2131809" cy="878391"/>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Include an entry </a:t>
            </a:r>
          </a:p>
          <a:p>
            <a:pPr marL="247643" algn="ctr">
              <a:lnSpc>
                <a:spcPct val="115000"/>
              </a:lnSpc>
            </a:pPr>
            <a:r>
              <a:rPr lang="en-AU" sz="1067">
                <a:solidFill>
                  <a:schemeClr val="lt1"/>
                </a:solidFill>
                <a:latin typeface="Nunito"/>
                <a:ea typeface="Nunito"/>
                <a:cs typeface="Nunito"/>
                <a:sym typeface="Nunito"/>
              </a:rPr>
              <a:t>and link under </a:t>
            </a:r>
            <a:br>
              <a:rPr lang="en-AU" sz="1067">
                <a:solidFill>
                  <a:schemeClr val="lt1"/>
                </a:solidFill>
                <a:latin typeface="Nunito"/>
                <a:ea typeface="Nunito"/>
                <a:cs typeface="Nunito"/>
                <a:sym typeface="Nunito"/>
              </a:rPr>
            </a:br>
            <a:r>
              <a:rPr lang="en-AU" sz="1067">
                <a:solidFill>
                  <a:schemeClr val="lt1"/>
                </a:solidFill>
                <a:latin typeface="Nunito"/>
                <a:ea typeface="Nunito"/>
                <a:cs typeface="Nunito"/>
                <a:sym typeface="Nunito"/>
              </a:rPr>
              <a:t>“Care records” in </a:t>
            </a:r>
            <a:br>
              <a:rPr lang="en-AU" sz="1067">
                <a:solidFill>
                  <a:schemeClr val="lt1"/>
                </a:solidFill>
                <a:latin typeface="Nunito"/>
                <a:ea typeface="Nunito"/>
                <a:cs typeface="Nunito"/>
                <a:sym typeface="Nunito"/>
              </a:rPr>
            </a:br>
            <a:r>
              <a:rPr lang="en-AU" sz="1067">
                <a:solidFill>
                  <a:schemeClr val="lt1"/>
                </a:solidFill>
                <a:latin typeface="Nunito"/>
                <a:ea typeface="Nunito"/>
                <a:cs typeface="Nunito"/>
                <a:sym typeface="Nunito"/>
              </a:rPr>
              <a:t>the A-Z list.</a:t>
            </a:r>
            <a:endParaRPr lang="en-AU" sz="2400"/>
          </a:p>
        </p:txBody>
      </p:sp>
      <p:sp>
        <p:nvSpPr>
          <p:cNvPr id="1328" name="Google Shape;1328;p56"/>
          <p:cNvSpPr txBox="1"/>
          <p:nvPr/>
        </p:nvSpPr>
        <p:spPr>
          <a:xfrm>
            <a:off x="2639193" y="3337233"/>
            <a:ext cx="2131809" cy="1633726"/>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Create an easily discoverable, dedicated and prominent "Care Records" page under "Managing Information". This should be linked directly from the homepage.</a:t>
            </a:r>
            <a:endParaRPr lang="en-AU" sz="2400"/>
          </a:p>
        </p:txBody>
      </p:sp>
      <p:sp>
        <p:nvSpPr>
          <p:cNvPr id="1329" name="Google Shape;1329;p56"/>
          <p:cNvSpPr txBox="1"/>
          <p:nvPr/>
        </p:nvSpPr>
        <p:spPr>
          <a:xfrm>
            <a:off x="7129942" y="3337234"/>
            <a:ext cx="2131809" cy="1633726"/>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Clarify care records process with other agencies (e.g., who can request records, how they access them, and timelines for requests for inclusion in agency care record databases.</a:t>
            </a:r>
            <a:endParaRPr lang="en-AU" sz="2400"/>
          </a:p>
        </p:txBody>
      </p:sp>
      <p:sp>
        <p:nvSpPr>
          <p:cNvPr id="1330" name="Google Shape;1330;p56"/>
          <p:cNvSpPr txBox="1"/>
          <p:nvPr/>
        </p:nvSpPr>
        <p:spPr>
          <a:xfrm>
            <a:off x="116318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1</a:t>
            </a:r>
          </a:p>
        </p:txBody>
      </p:sp>
      <p:sp>
        <p:nvSpPr>
          <p:cNvPr id="1331" name="Google Shape;1331;p56"/>
          <p:cNvSpPr txBox="1"/>
          <p:nvPr/>
        </p:nvSpPr>
        <p:spPr>
          <a:xfrm>
            <a:off x="339624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2</a:t>
            </a:r>
          </a:p>
        </p:txBody>
      </p:sp>
      <p:sp>
        <p:nvSpPr>
          <p:cNvPr id="1332" name="Google Shape;1332;p56"/>
          <p:cNvSpPr txBox="1"/>
          <p:nvPr/>
        </p:nvSpPr>
        <p:spPr>
          <a:xfrm>
            <a:off x="562930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3</a:t>
            </a:r>
          </a:p>
        </p:txBody>
      </p:sp>
      <p:sp>
        <p:nvSpPr>
          <p:cNvPr id="1333" name="Google Shape;1333;p56"/>
          <p:cNvSpPr txBox="1"/>
          <p:nvPr/>
        </p:nvSpPr>
        <p:spPr>
          <a:xfrm>
            <a:off x="786236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7"/>
        <p:cNvGrpSpPr/>
        <p:nvPr/>
      </p:nvGrpSpPr>
      <p:grpSpPr>
        <a:xfrm>
          <a:off x="0" y="0"/>
          <a:ext cx="0" cy="0"/>
          <a:chOff x="0" y="0"/>
          <a:chExt cx="0" cy="0"/>
        </a:xfrm>
      </p:grpSpPr>
      <p:cxnSp>
        <p:nvCxnSpPr>
          <p:cNvPr id="1338" name="Google Shape;1338;p57"/>
          <p:cNvCxnSpPr/>
          <p:nvPr/>
        </p:nvCxnSpPr>
        <p:spPr>
          <a:xfrm>
            <a:off x="446867" y="855333"/>
            <a:ext cx="11149200" cy="5600"/>
          </a:xfrm>
          <a:prstGeom prst="straightConnector1">
            <a:avLst/>
          </a:prstGeom>
          <a:noFill/>
          <a:ln w="9525" cap="flat" cmpd="sng">
            <a:solidFill>
              <a:srgbClr val="3C4043"/>
            </a:solidFill>
            <a:prstDash val="solid"/>
            <a:round/>
            <a:headEnd type="none" w="sm" len="sm"/>
            <a:tailEnd type="none" w="sm" len="sm"/>
          </a:ln>
        </p:spPr>
      </p:cxnSp>
      <p:sp>
        <p:nvSpPr>
          <p:cNvPr id="1339" name="Google Shape;1339;p57"/>
          <p:cNvSpPr txBox="1">
            <a:spLocks noGrp="1"/>
          </p:cNvSpPr>
          <p:nvPr>
            <p:ph type="subTitle" idx="4294967295"/>
          </p:nvPr>
        </p:nvSpPr>
        <p:spPr>
          <a:xfrm>
            <a:off x="314700" y="336133"/>
            <a:ext cx="5718000" cy="519200"/>
          </a:xfrm>
          <a:prstGeom prst="rect">
            <a:avLst/>
          </a:prstGeom>
          <a:noFill/>
          <a:ln>
            <a:noFill/>
          </a:ln>
        </p:spPr>
        <p:txBody>
          <a:bodyPr spcFirstLastPara="1" vert="horz" wrap="square" lIns="121900" tIns="121900" rIns="121900" bIns="121900" rtlCol="0" anchor="t" anchorCtr="0">
            <a:noAutofit/>
          </a:bodyPr>
          <a:lstStyle/>
          <a:p>
            <a:pPr marL="0" indent="0">
              <a:lnSpc>
                <a:spcPct val="100000"/>
              </a:lnSpc>
              <a:spcBef>
                <a:spcPts val="373"/>
              </a:spcBef>
              <a:buClr>
                <a:schemeClr val="dk1"/>
              </a:buClr>
              <a:buSzPts val="2100"/>
              <a:buNone/>
            </a:pPr>
            <a:r>
              <a:rPr lang="en-AU" sz="1333" b="1">
                <a:solidFill>
                  <a:srgbClr val="374151"/>
                </a:solidFill>
                <a:latin typeface="Merriweather"/>
                <a:ea typeface="Merriweather"/>
                <a:cs typeface="Merriweather"/>
                <a:sym typeface="Merriweather"/>
              </a:rPr>
              <a:t>Te Rua Mahara Kāwanatanga | Archives New Zealand</a:t>
            </a:r>
          </a:p>
        </p:txBody>
      </p:sp>
      <p:sp>
        <p:nvSpPr>
          <p:cNvPr id="1340" name="Google Shape;1340;p57"/>
          <p:cNvSpPr txBox="1"/>
          <p:nvPr/>
        </p:nvSpPr>
        <p:spPr>
          <a:xfrm>
            <a:off x="7708967" y="359735"/>
            <a:ext cx="3887200" cy="502598"/>
          </a:xfrm>
          <a:prstGeom prst="rect">
            <a:avLst/>
          </a:prstGeom>
          <a:noFill/>
          <a:ln>
            <a:noFill/>
          </a:ln>
        </p:spPr>
        <p:txBody>
          <a:bodyPr spcFirstLastPara="1" wrap="square" lIns="121900" tIns="121900" rIns="121900" bIns="121900" anchor="t" anchorCtr="0">
            <a:spAutoFit/>
          </a:bodyPr>
          <a:lstStyle/>
          <a:p>
            <a:pPr algn="r">
              <a:spcBef>
                <a:spcPts val="373"/>
              </a:spcBef>
              <a:buClr>
                <a:srgbClr val="000000"/>
              </a:buClr>
              <a:buSzPts val="1000"/>
            </a:pPr>
            <a:endParaRPr lang="en-AU" sz="1333">
              <a:solidFill>
                <a:srgbClr val="374151"/>
              </a:solidFill>
              <a:latin typeface="Merriweather"/>
              <a:ea typeface="Merriweather"/>
              <a:cs typeface="Merriweather"/>
              <a:sym typeface="Merriweather"/>
            </a:endParaRPr>
          </a:p>
        </p:txBody>
      </p:sp>
      <p:sp>
        <p:nvSpPr>
          <p:cNvPr id="1341" name="Google Shape;1341;p57"/>
          <p:cNvSpPr txBox="1"/>
          <p:nvPr/>
        </p:nvSpPr>
        <p:spPr>
          <a:xfrm>
            <a:off x="345267" y="1014567"/>
            <a:ext cx="6671112" cy="984075"/>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spcAft>
                <a:spcPts val="1600"/>
              </a:spcAft>
              <a:buClr>
                <a:srgbClr val="000000"/>
              </a:buClr>
              <a:buSzPts val="1388"/>
            </a:pPr>
            <a:r>
              <a:rPr lang="en-AU" sz="1851" b="1">
                <a:solidFill>
                  <a:srgbClr val="813772"/>
                </a:solidFill>
                <a:latin typeface="Merriweather"/>
                <a:ea typeface="Merriweather"/>
                <a:cs typeface="Merriweather"/>
                <a:sym typeface="Merriweather"/>
              </a:rPr>
              <a:t>Top recommendations for prototyping and testing</a:t>
            </a:r>
            <a:endParaRPr lang="en-AU" sz="1867">
              <a:solidFill>
                <a:srgbClr val="000000"/>
              </a:solidFill>
              <a:latin typeface="Arial"/>
              <a:ea typeface="Arial"/>
              <a:cs typeface="Arial"/>
              <a:sym typeface="Arial"/>
            </a:endParaRPr>
          </a:p>
        </p:txBody>
      </p:sp>
      <p:sp>
        <p:nvSpPr>
          <p:cNvPr id="1342" name="Google Shape;1342;p57"/>
          <p:cNvSpPr txBox="1"/>
          <p:nvPr/>
        </p:nvSpPr>
        <p:spPr>
          <a:xfrm>
            <a:off x="402531" y="1893992"/>
            <a:ext cx="4385600" cy="666328"/>
          </a:xfrm>
          <a:prstGeom prst="rect">
            <a:avLst/>
          </a:prstGeom>
          <a:noFill/>
          <a:ln>
            <a:noFill/>
          </a:ln>
        </p:spPr>
        <p:txBody>
          <a:bodyPr spcFirstLastPara="1" wrap="square" lIns="121900" tIns="121900" rIns="121900" bIns="121900" anchor="t" anchorCtr="0">
            <a:noAutofit/>
          </a:bodyPr>
          <a:lstStyle/>
          <a:p>
            <a:pPr marL="609585" indent="-397923">
              <a:lnSpc>
                <a:spcPct val="115000"/>
              </a:lnSpc>
              <a:spcBef>
                <a:spcPts val="267"/>
              </a:spcBef>
              <a:buClr>
                <a:srgbClr val="823873"/>
              </a:buClr>
              <a:buSzPts val="1100"/>
              <a:buFont typeface="Nunito"/>
              <a:buAutoNum type="romanUcPeriod"/>
            </a:pPr>
            <a:r>
              <a:rPr lang="en-AU" sz="1467" b="1">
                <a:solidFill>
                  <a:srgbClr val="823873"/>
                </a:solidFill>
                <a:latin typeface="Nunito"/>
                <a:ea typeface="Nunito"/>
                <a:cs typeface="Nunito"/>
                <a:sym typeface="Nunito"/>
              </a:rPr>
              <a:t>Main website improvements</a:t>
            </a:r>
          </a:p>
        </p:txBody>
      </p:sp>
      <p:sp>
        <p:nvSpPr>
          <p:cNvPr id="1343" name="Google Shape;1343;p57"/>
          <p:cNvSpPr/>
          <p:nvPr/>
        </p:nvSpPr>
        <p:spPr>
          <a:xfrm>
            <a:off x="7231196" y="2900162"/>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44" name="Google Shape;1344;p57"/>
          <p:cNvSpPr/>
          <p:nvPr/>
        </p:nvSpPr>
        <p:spPr>
          <a:xfrm>
            <a:off x="4998136" y="2900162"/>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45" name="Google Shape;1345;p57"/>
          <p:cNvSpPr/>
          <p:nvPr/>
        </p:nvSpPr>
        <p:spPr>
          <a:xfrm>
            <a:off x="2765076" y="2900162"/>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46" name="Google Shape;1346;p57"/>
          <p:cNvSpPr/>
          <p:nvPr/>
        </p:nvSpPr>
        <p:spPr>
          <a:xfrm>
            <a:off x="532016" y="2878069"/>
            <a:ext cx="2131809" cy="2131809"/>
          </a:xfrm>
          <a:prstGeom prst="ellipse">
            <a:avLst/>
          </a:prstGeom>
          <a:solidFill>
            <a:srgbClr val="813772"/>
          </a:solidFill>
          <a:ln w="25400" cap="flat" cmpd="sng">
            <a:solidFill>
              <a:srgbClr val="813772"/>
            </a:solidFill>
            <a:prstDash val="solid"/>
            <a:round/>
            <a:headEnd type="none" w="sm" len="sm"/>
            <a:tailEnd type="none" w="sm" len="sm"/>
          </a:ln>
        </p:spPr>
        <p:txBody>
          <a:bodyPr spcFirstLastPara="1" wrap="square" lIns="121900" tIns="60933" rIns="121900" bIns="60933" anchor="ctr" anchorCtr="0">
            <a:noAutofit/>
          </a:bodyPr>
          <a:lstStyle/>
          <a:p>
            <a:pPr algn="ctr"/>
            <a:endParaRPr lang="en-AU" sz="1867">
              <a:solidFill>
                <a:schemeClr val="lt1"/>
              </a:solidFill>
              <a:latin typeface="Arial"/>
              <a:ea typeface="Arial"/>
              <a:cs typeface="Arial"/>
              <a:sym typeface="Arial"/>
            </a:endParaRPr>
          </a:p>
        </p:txBody>
      </p:sp>
      <p:sp>
        <p:nvSpPr>
          <p:cNvPr id="1347" name="Google Shape;1347;p57"/>
          <p:cNvSpPr txBox="1"/>
          <p:nvPr/>
        </p:nvSpPr>
        <p:spPr>
          <a:xfrm>
            <a:off x="423942" y="3337234"/>
            <a:ext cx="2131809" cy="1067225"/>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Make "how to manage records" information equally as prominent on the homepage as the "find a record" gateway.</a:t>
            </a:r>
            <a:endParaRPr lang="en-AU" sz="2400"/>
          </a:p>
        </p:txBody>
      </p:sp>
      <p:sp>
        <p:nvSpPr>
          <p:cNvPr id="1348" name="Google Shape;1348;p57"/>
          <p:cNvSpPr txBox="1"/>
          <p:nvPr/>
        </p:nvSpPr>
        <p:spPr>
          <a:xfrm>
            <a:off x="4884569" y="3337233"/>
            <a:ext cx="2131809" cy="1444893"/>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Overhaul the landing page to reduce information overload. Implement clearer routes into key sections instead of requiring significant scrolling.</a:t>
            </a:r>
            <a:endParaRPr lang="en-AU" sz="2400"/>
          </a:p>
        </p:txBody>
      </p:sp>
      <p:sp>
        <p:nvSpPr>
          <p:cNvPr id="1349" name="Google Shape;1349;p57"/>
          <p:cNvSpPr txBox="1"/>
          <p:nvPr/>
        </p:nvSpPr>
        <p:spPr>
          <a:xfrm>
            <a:off x="2639193" y="3337234"/>
            <a:ext cx="2131809" cy="1067225"/>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1067">
                <a:solidFill>
                  <a:schemeClr val="lt1"/>
                </a:solidFill>
                <a:latin typeface="Nunito"/>
                <a:ea typeface="Nunito"/>
                <a:cs typeface="Nunito"/>
                <a:sym typeface="Nunito"/>
              </a:rPr>
              <a:t>Streamline language across the website to make it easier to read, remove jargon, and improve accessibility.</a:t>
            </a:r>
            <a:endParaRPr lang="en-AU" sz="2400"/>
          </a:p>
        </p:txBody>
      </p:sp>
      <p:sp>
        <p:nvSpPr>
          <p:cNvPr id="1350" name="Google Shape;1350;p57"/>
          <p:cNvSpPr txBox="1"/>
          <p:nvPr/>
        </p:nvSpPr>
        <p:spPr>
          <a:xfrm>
            <a:off x="6977051" y="3337234"/>
            <a:ext cx="2410547" cy="1278822"/>
          </a:xfrm>
          <a:prstGeom prst="rect">
            <a:avLst/>
          </a:prstGeom>
          <a:noFill/>
          <a:ln>
            <a:noFill/>
          </a:ln>
        </p:spPr>
        <p:txBody>
          <a:bodyPr spcFirstLastPara="1" wrap="square" lIns="121900" tIns="60933" rIns="121900" bIns="60933" anchor="t" anchorCtr="0">
            <a:spAutoFit/>
          </a:bodyPr>
          <a:lstStyle/>
          <a:p>
            <a:pPr marL="247643" algn="ctr">
              <a:lnSpc>
                <a:spcPct val="115000"/>
              </a:lnSpc>
            </a:pPr>
            <a:r>
              <a:rPr lang="en-AU" sz="933">
                <a:solidFill>
                  <a:schemeClr val="lt1"/>
                </a:solidFill>
                <a:latin typeface="Nunito"/>
                <a:ea typeface="Nunito"/>
                <a:cs typeface="Nunito"/>
                <a:sym typeface="Nunito"/>
              </a:rPr>
              <a:t>Point individuals seeking care </a:t>
            </a:r>
            <a:br>
              <a:rPr lang="en-AU" sz="933">
                <a:solidFill>
                  <a:schemeClr val="lt1"/>
                </a:solidFill>
                <a:latin typeface="Nunito"/>
                <a:ea typeface="Nunito"/>
                <a:cs typeface="Nunito"/>
                <a:sym typeface="Nunito"/>
              </a:rPr>
            </a:br>
            <a:r>
              <a:rPr lang="en-AU" sz="933">
                <a:solidFill>
                  <a:schemeClr val="lt1"/>
                </a:solidFill>
                <a:latin typeface="Nunito"/>
                <a:ea typeface="Nunito"/>
                <a:cs typeface="Nunito"/>
                <a:sym typeface="Nunito"/>
              </a:rPr>
              <a:t>records to </a:t>
            </a:r>
            <a:r>
              <a:rPr lang="en-AU" sz="933" err="1">
                <a:solidFill>
                  <a:schemeClr val="lt1"/>
                </a:solidFill>
                <a:latin typeface="Nunito"/>
                <a:ea typeface="Nunito"/>
                <a:cs typeface="Nunito"/>
                <a:sym typeface="Nunito"/>
              </a:rPr>
              <a:t>Kōnae</a:t>
            </a:r>
            <a:r>
              <a:rPr lang="en-AU" sz="933">
                <a:solidFill>
                  <a:schemeClr val="lt1"/>
                </a:solidFill>
                <a:latin typeface="Nunito"/>
                <a:ea typeface="Nunito"/>
                <a:cs typeface="Nunito"/>
                <a:sym typeface="Nunito"/>
              </a:rPr>
              <a:t> as their primary resource. Point providers to their lead government agency. It should be clear that Collections search is technical and more suited to someone with archival experience.</a:t>
            </a:r>
            <a:endParaRPr lang="en-AU" sz="2133"/>
          </a:p>
        </p:txBody>
      </p:sp>
      <p:sp>
        <p:nvSpPr>
          <p:cNvPr id="1351" name="Google Shape;1351;p57"/>
          <p:cNvSpPr txBox="1"/>
          <p:nvPr/>
        </p:nvSpPr>
        <p:spPr>
          <a:xfrm>
            <a:off x="116318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6</a:t>
            </a:r>
          </a:p>
        </p:txBody>
      </p:sp>
      <p:sp>
        <p:nvSpPr>
          <p:cNvPr id="1352" name="Google Shape;1352;p57"/>
          <p:cNvSpPr txBox="1"/>
          <p:nvPr/>
        </p:nvSpPr>
        <p:spPr>
          <a:xfrm>
            <a:off x="339624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7</a:t>
            </a:r>
          </a:p>
        </p:txBody>
      </p:sp>
      <p:sp>
        <p:nvSpPr>
          <p:cNvPr id="1353" name="Google Shape;1353;p57"/>
          <p:cNvSpPr txBox="1"/>
          <p:nvPr/>
        </p:nvSpPr>
        <p:spPr>
          <a:xfrm>
            <a:off x="562930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8</a:t>
            </a:r>
          </a:p>
        </p:txBody>
      </p:sp>
      <p:sp>
        <p:nvSpPr>
          <p:cNvPr id="1354" name="Google Shape;1354;p57"/>
          <p:cNvSpPr txBox="1"/>
          <p:nvPr/>
        </p:nvSpPr>
        <p:spPr>
          <a:xfrm>
            <a:off x="7862369" y="2856171"/>
            <a:ext cx="869463" cy="397200"/>
          </a:xfrm>
          <a:prstGeom prst="rect">
            <a:avLst/>
          </a:prstGeom>
          <a:noFill/>
          <a:ln>
            <a:noFill/>
          </a:ln>
        </p:spPr>
        <p:txBody>
          <a:bodyPr spcFirstLastPara="1" wrap="square" lIns="121900" tIns="121900" rIns="121900" bIns="121900" anchor="t" anchorCtr="0">
            <a:noAutofit/>
          </a:bodyPr>
          <a:lstStyle/>
          <a:p>
            <a:pPr algn="ctr">
              <a:buClr>
                <a:srgbClr val="000000"/>
              </a:buClr>
              <a:buSzPts val="1800"/>
            </a:pPr>
            <a:r>
              <a:rPr lang="en-AU" sz="2400" b="1">
                <a:solidFill>
                  <a:schemeClr val="lt1"/>
                </a:solidFill>
                <a:latin typeface="Merriweather"/>
                <a:ea typeface="Merriweather"/>
                <a:cs typeface="Merriweather"/>
                <a:sym typeface="Merriweather"/>
              </a:rPr>
              <a:t>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2D6F81-CFF6-CA89-E135-315B6094D93A}"/>
              </a:ext>
            </a:extLst>
          </p:cNvPr>
          <p:cNvPicPr>
            <a:picLocks noChangeAspect="1"/>
          </p:cNvPicPr>
          <p:nvPr/>
        </p:nvPicPr>
        <p:blipFill>
          <a:blip r:embed="rId3"/>
          <a:srcRect l="12938" t="1" b="357"/>
          <a:stretch>
            <a:fillRect/>
          </a:stretch>
        </p:blipFill>
        <p:spPr>
          <a:xfrm>
            <a:off x="0" y="142102"/>
            <a:ext cx="8813897" cy="6573795"/>
          </a:xfrm>
          <a:prstGeom prst="rect">
            <a:avLst/>
          </a:prstGeom>
        </p:spPr>
      </p:pic>
      <p:sp>
        <p:nvSpPr>
          <p:cNvPr id="4" name="TextBox 3">
            <a:extLst>
              <a:ext uri="{FF2B5EF4-FFF2-40B4-BE49-F238E27FC236}">
                <a16:creationId xmlns:a16="http://schemas.microsoft.com/office/drawing/2014/main" id="{BE8422D3-DB6C-0F97-1C50-66AEBE74462B}"/>
              </a:ext>
            </a:extLst>
          </p:cNvPr>
          <p:cNvSpPr txBox="1"/>
          <p:nvPr/>
        </p:nvSpPr>
        <p:spPr>
          <a:xfrm>
            <a:off x="8081319" y="3052119"/>
            <a:ext cx="3904735" cy="1938992"/>
          </a:xfrm>
          <a:prstGeom prst="rect">
            <a:avLst/>
          </a:prstGeom>
          <a:noFill/>
        </p:spPr>
        <p:txBody>
          <a:bodyPr wrap="square" rtlCol="0">
            <a:spAutoFit/>
          </a:bodyPr>
          <a:lstStyle/>
          <a:p>
            <a:r>
              <a:rPr lang="en-NZ" sz="2400" dirty="0">
                <a:hlinkClick r:id="rId4"/>
              </a:rPr>
              <a:t>https://www.archives.govt.nz/manage-information/the-care-records-definition/care-records-framework</a:t>
            </a:r>
            <a:endParaRPr lang="en-NZ" sz="2400" dirty="0"/>
          </a:p>
        </p:txBody>
      </p:sp>
    </p:spTree>
    <p:extLst>
      <p:ext uri="{BB962C8B-B14F-4D97-AF65-F5344CB8AC3E}">
        <p14:creationId xmlns:p14="http://schemas.microsoft.com/office/powerpoint/2010/main" val="2357669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FFFDAE-89C4-5034-952C-005488D0B55F}"/>
              </a:ext>
            </a:extLst>
          </p:cNvPr>
          <p:cNvPicPr>
            <a:picLocks noChangeAspect="1"/>
          </p:cNvPicPr>
          <p:nvPr/>
        </p:nvPicPr>
        <p:blipFill>
          <a:blip r:embed="rId3"/>
          <a:stretch>
            <a:fillRect/>
          </a:stretch>
        </p:blipFill>
        <p:spPr>
          <a:xfrm>
            <a:off x="302602" y="222421"/>
            <a:ext cx="11889397" cy="6580643"/>
          </a:xfrm>
          <a:prstGeom prst="rect">
            <a:avLst/>
          </a:prstGeom>
        </p:spPr>
      </p:pic>
    </p:spTree>
    <p:extLst>
      <p:ext uri="{BB962C8B-B14F-4D97-AF65-F5344CB8AC3E}">
        <p14:creationId xmlns:p14="http://schemas.microsoft.com/office/powerpoint/2010/main" val="985349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93567-710B-6870-7CCC-E005740BC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A50A0-C2EF-A0FE-E36F-824016EA439C}"/>
              </a:ext>
            </a:extLst>
          </p:cNvPr>
          <p:cNvSpPr>
            <a:spLocks noGrp="1"/>
          </p:cNvSpPr>
          <p:nvPr>
            <p:ph type="title"/>
          </p:nvPr>
        </p:nvSpPr>
        <p:spPr>
          <a:xfrm>
            <a:off x="1097280" y="286603"/>
            <a:ext cx="10058400" cy="1450757"/>
          </a:xfrm>
        </p:spPr>
        <p:txBody>
          <a:bodyPr>
            <a:normAutofit/>
          </a:bodyPr>
          <a:lstStyle/>
          <a:p>
            <a:r>
              <a:rPr lang="en-NZ"/>
              <a:t>Disposal review – what should happen to care records?</a:t>
            </a:r>
          </a:p>
        </p:txBody>
      </p:sp>
      <p:graphicFrame>
        <p:nvGraphicFramePr>
          <p:cNvPr id="6" name="Content Placeholder 3">
            <a:extLst>
              <a:ext uri="{FF2B5EF4-FFF2-40B4-BE49-F238E27FC236}">
                <a16:creationId xmlns:a16="http://schemas.microsoft.com/office/drawing/2014/main" id="{880171DB-B4C8-A416-FD98-156B652AD8EF}"/>
              </a:ext>
            </a:extLst>
          </p:cNvPr>
          <p:cNvGraphicFramePr>
            <a:graphicFrameLocks noGrp="1"/>
          </p:cNvGraphicFramePr>
          <p:nvPr>
            <p:ph idx="1"/>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D01EDD88-B841-C2F0-BB11-763159176244}"/>
              </a:ext>
            </a:extLst>
          </p:cNvPr>
          <p:cNvSpPr txBox="1"/>
          <p:nvPr/>
        </p:nvSpPr>
        <p:spPr>
          <a:xfrm>
            <a:off x="9261231" y="6408616"/>
            <a:ext cx="29307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Light"/>
                <a:ea typeface="Segoe UI"/>
                <a:cs typeface="Segoe UI"/>
              </a:rPr>
              <a:t>Crown Response </a:t>
            </a:r>
            <a:r>
              <a:rPr kumimoji="0" lang="en-US" sz="1800" b="0" i="0" u="none" strike="noStrike" kern="1200" cap="none" spc="0" normalizeH="0" baseline="0" noProof="0" err="1">
                <a:ln>
                  <a:noFill/>
                </a:ln>
                <a:solidFill>
                  <a:srgbClr val="FFFFFF"/>
                </a:solidFill>
                <a:effectLst/>
                <a:uLnTx/>
                <a:uFillTx/>
                <a:latin typeface="Calibri Light"/>
                <a:ea typeface="Segoe UI"/>
                <a:cs typeface="Segoe UI"/>
              </a:rPr>
              <a:t>Programme</a:t>
            </a:r>
            <a:endParaRPr kumimoji="0" lang="en-US" sz="1800" b="0" i="0" u="none" strike="noStrike" kern="1200" cap="none" spc="0" normalizeH="0" baseline="0" noProof="0" err="1">
              <a:ln>
                <a:noFill/>
              </a:ln>
              <a:solidFill>
                <a:srgbClr val="FFFFFF"/>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101731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E0D72-D96A-50D3-769B-00E5669A1B52}"/>
              </a:ext>
            </a:extLst>
          </p:cNvPr>
          <p:cNvPicPr>
            <a:picLocks noChangeAspect="1"/>
          </p:cNvPicPr>
          <p:nvPr/>
        </p:nvPicPr>
        <p:blipFill>
          <a:blip r:embed="rId3"/>
          <a:stretch>
            <a:fillRect/>
          </a:stretch>
        </p:blipFill>
        <p:spPr>
          <a:xfrm>
            <a:off x="6050280" y="1755415"/>
            <a:ext cx="5107715" cy="3611370"/>
          </a:xfrm>
          <a:prstGeom prst="rect">
            <a:avLst/>
          </a:prstGeom>
          <a:ln>
            <a:solidFill>
              <a:schemeClr val="accent1"/>
            </a:solidFill>
          </a:ln>
        </p:spPr>
      </p:pic>
      <p:pic>
        <p:nvPicPr>
          <p:cNvPr id="5" name="Picture 4">
            <a:extLst>
              <a:ext uri="{FF2B5EF4-FFF2-40B4-BE49-F238E27FC236}">
                <a16:creationId xmlns:a16="http://schemas.microsoft.com/office/drawing/2014/main" id="{0F124E39-E625-75F6-DD7F-150206D4C5D4}"/>
              </a:ext>
            </a:extLst>
          </p:cNvPr>
          <p:cNvPicPr>
            <a:picLocks noChangeAspect="1"/>
          </p:cNvPicPr>
          <p:nvPr/>
        </p:nvPicPr>
        <p:blipFill>
          <a:blip r:embed="rId4"/>
          <a:stretch>
            <a:fillRect/>
          </a:stretch>
        </p:blipFill>
        <p:spPr>
          <a:xfrm>
            <a:off x="735924" y="1755415"/>
            <a:ext cx="4995851" cy="3611370"/>
          </a:xfrm>
          <a:prstGeom prst="rect">
            <a:avLst/>
          </a:prstGeom>
          <a:ln>
            <a:solidFill>
              <a:schemeClr val="accent1"/>
            </a:solidFill>
          </a:ln>
        </p:spPr>
      </p:pic>
    </p:spTree>
    <p:extLst>
      <p:ext uri="{BB962C8B-B14F-4D97-AF65-F5344CB8AC3E}">
        <p14:creationId xmlns:p14="http://schemas.microsoft.com/office/powerpoint/2010/main" val="3600931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DAAF0-FAD9-5396-5689-DF97A98E709A}"/>
              </a:ext>
            </a:extLst>
          </p:cNvPr>
          <p:cNvPicPr>
            <a:picLocks noChangeAspect="1"/>
          </p:cNvPicPr>
          <p:nvPr/>
        </p:nvPicPr>
        <p:blipFill>
          <a:blip r:embed="rId3"/>
          <a:srcRect b="3005"/>
          <a:stretch>
            <a:fillRect/>
          </a:stretch>
        </p:blipFill>
        <p:spPr>
          <a:xfrm>
            <a:off x="0" y="-42839"/>
            <a:ext cx="7883610" cy="6900839"/>
          </a:xfrm>
          <a:prstGeom prst="rect">
            <a:avLst/>
          </a:prstGeom>
        </p:spPr>
      </p:pic>
      <p:sp>
        <p:nvSpPr>
          <p:cNvPr id="4" name="TextBox 3">
            <a:extLst>
              <a:ext uri="{FF2B5EF4-FFF2-40B4-BE49-F238E27FC236}">
                <a16:creationId xmlns:a16="http://schemas.microsoft.com/office/drawing/2014/main" id="{F23FF3FB-DF95-8AA0-D17C-71827E1D6161}"/>
              </a:ext>
            </a:extLst>
          </p:cNvPr>
          <p:cNvSpPr txBox="1"/>
          <p:nvPr/>
        </p:nvSpPr>
        <p:spPr>
          <a:xfrm>
            <a:off x="8044249" y="1865870"/>
            <a:ext cx="3422821" cy="1938992"/>
          </a:xfrm>
          <a:prstGeom prst="rect">
            <a:avLst/>
          </a:prstGeom>
          <a:noFill/>
        </p:spPr>
        <p:txBody>
          <a:bodyPr wrap="square" rtlCol="0">
            <a:spAutoFit/>
          </a:bodyPr>
          <a:lstStyle/>
          <a:p>
            <a:r>
              <a:rPr lang="en-NZ" sz="2400" dirty="0">
                <a:hlinkClick r:id="rId4"/>
              </a:rPr>
              <a:t>https://archivists.org.au/Web/Web/Careers/Professional-Training/A-Trauma-Informed-Approach-to-Managing-Archives.aspx</a:t>
            </a:r>
            <a:endParaRPr lang="en-NZ" sz="2400" dirty="0"/>
          </a:p>
        </p:txBody>
      </p:sp>
    </p:spTree>
    <p:extLst>
      <p:ext uri="{BB962C8B-B14F-4D97-AF65-F5344CB8AC3E}">
        <p14:creationId xmlns:p14="http://schemas.microsoft.com/office/powerpoint/2010/main" val="2860314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9C9D17-2E9D-3D41-95EC-61D6AF6429B4}"/>
              </a:ext>
            </a:extLst>
          </p:cNvPr>
          <p:cNvPicPr>
            <a:picLocks noChangeAspect="1"/>
          </p:cNvPicPr>
          <p:nvPr/>
        </p:nvPicPr>
        <p:blipFill>
          <a:blip r:embed="rId3"/>
          <a:stretch>
            <a:fillRect/>
          </a:stretch>
        </p:blipFill>
        <p:spPr>
          <a:xfrm>
            <a:off x="1166311" y="0"/>
            <a:ext cx="10807385" cy="6809015"/>
          </a:xfrm>
          <a:prstGeom prst="rect">
            <a:avLst/>
          </a:prstGeom>
        </p:spPr>
      </p:pic>
    </p:spTree>
    <p:extLst>
      <p:ext uri="{BB962C8B-B14F-4D97-AF65-F5344CB8AC3E}">
        <p14:creationId xmlns:p14="http://schemas.microsoft.com/office/powerpoint/2010/main" val="933409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3BF234-AC0E-5295-EB84-F219DFE8F82F}"/>
              </a:ext>
            </a:extLst>
          </p:cNvPr>
          <p:cNvPicPr>
            <a:picLocks noChangeAspect="1"/>
          </p:cNvPicPr>
          <p:nvPr/>
        </p:nvPicPr>
        <p:blipFill>
          <a:blip r:embed="rId3"/>
          <a:stretch>
            <a:fillRect/>
          </a:stretch>
        </p:blipFill>
        <p:spPr>
          <a:xfrm>
            <a:off x="5292013" y="2180511"/>
            <a:ext cx="6426530" cy="4476980"/>
          </a:xfrm>
          <a:prstGeom prst="rect">
            <a:avLst/>
          </a:prstGeom>
        </p:spPr>
      </p:pic>
      <p:pic>
        <p:nvPicPr>
          <p:cNvPr id="3" name="Picture 2">
            <a:extLst>
              <a:ext uri="{FF2B5EF4-FFF2-40B4-BE49-F238E27FC236}">
                <a16:creationId xmlns:a16="http://schemas.microsoft.com/office/drawing/2014/main" id="{C8FBD510-9FE5-5A32-4227-0EBD2D63128C}"/>
              </a:ext>
            </a:extLst>
          </p:cNvPr>
          <p:cNvPicPr>
            <a:picLocks noChangeAspect="1"/>
          </p:cNvPicPr>
          <p:nvPr/>
        </p:nvPicPr>
        <p:blipFill>
          <a:blip r:embed="rId4"/>
          <a:stretch>
            <a:fillRect/>
          </a:stretch>
        </p:blipFill>
        <p:spPr>
          <a:xfrm>
            <a:off x="570976" y="356762"/>
            <a:ext cx="10382784" cy="1485976"/>
          </a:xfrm>
          <a:prstGeom prst="rect">
            <a:avLst/>
          </a:prstGeom>
        </p:spPr>
      </p:pic>
      <p:pic>
        <p:nvPicPr>
          <p:cNvPr id="4" name="Content Placeholder 8" descr="A black and white image of a coat of arms&#10;&#10;AI-generated content may be incorrect.">
            <a:extLst>
              <a:ext uri="{FF2B5EF4-FFF2-40B4-BE49-F238E27FC236}">
                <a16:creationId xmlns:a16="http://schemas.microsoft.com/office/drawing/2014/main" id="{60856209-597F-9757-078C-D0E73168C2B0}"/>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Lst>
          </a:blip>
          <a:stretch>
            <a:fillRect/>
          </a:stretch>
        </p:blipFill>
        <p:spPr>
          <a:xfrm>
            <a:off x="407046" y="1978662"/>
            <a:ext cx="4607080" cy="2630866"/>
          </a:xfrm>
          <a:prstGeom prst="rect">
            <a:avLst/>
          </a:prstGeom>
          <a:ln>
            <a:solidFill>
              <a:schemeClr val="accent1"/>
            </a:solidFill>
          </a:ln>
        </p:spPr>
      </p:pic>
      <p:pic>
        <p:nvPicPr>
          <p:cNvPr id="6" name="Picture 5">
            <a:extLst>
              <a:ext uri="{FF2B5EF4-FFF2-40B4-BE49-F238E27FC236}">
                <a16:creationId xmlns:a16="http://schemas.microsoft.com/office/drawing/2014/main" id="{6F1AB390-DA80-A23F-1FCA-A942C102B3DA}"/>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7200"/>
                    </a14:imgEffect>
                  </a14:imgLayer>
                </a14:imgProps>
              </a:ext>
            </a:extLst>
          </a:blip>
          <a:stretch>
            <a:fillRect/>
          </a:stretch>
        </p:blipFill>
        <p:spPr>
          <a:xfrm>
            <a:off x="147554" y="4677489"/>
            <a:ext cx="6257808" cy="2015482"/>
          </a:xfrm>
          <a:prstGeom prst="rect">
            <a:avLst/>
          </a:prstGeom>
          <a:ln>
            <a:solidFill>
              <a:schemeClr val="accent1"/>
            </a:solidFill>
          </a:ln>
        </p:spPr>
      </p:pic>
    </p:spTree>
    <p:extLst>
      <p:ext uri="{BB962C8B-B14F-4D97-AF65-F5344CB8AC3E}">
        <p14:creationId xmlns:p14="http://schemas.microsoft.com/office/powerpoint/2010/main" val="3529672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158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D33A7-A883-0DD6-F4B5-ED282FC1B7AE}"/>
              </a:ext>
            </a:extLst>
          </p:cNvPr>
          <p:cNvSpPr>
            <a:spLocks noGrp="1"/>
          </p:cNvSpPr>
          <p:nvPr>
            <p:ph type="title"/>
          </p:nvPr>
        </p:nvSpPr>
        <p:spPr>
          <a:xfrm>
            <a:off x="466722" y="586855"/>
            <a:ext cx="7867050" cy="1045175"/>
          </a:xfrm>
        </p:spPr>
        <p:txBody>
          <a:bodyPr anchor="b">
            <a:normAutofit/>
          </a:bodyPr>
          <a:lstStyle/>
          <a:p>
            <a:pPr algn="r"/>
            <a:r>
              <a:rPr lang="en-NZ" sz="4000" dirty="0">
                <a:solidFill>
                  <a:schemeClr val="tx1"/>
                </a:solidFill>
              </a:rPr>
              <a:t>Care Records Framework - Purpose</a:t>
            </a:r>
          </a:p>
        </p:txBody>
      </p:sp>
      <p:sp>
        <p:nvSpPr>
          <p:cNvPr id="3" name="Content Placeholder 2">
            <a:extLst>
              <a:ext uri="{FF2B5EF4-FFF2-40B4-BE49-F238E27FC236}">
                <a16:creationId xmlns:a16="http://schemas.microsoft.com/office/drawing/2014/main" id="{75675915-0D7A-F394-124F-2974DF473E32}"/>
              </a:ext>
            </a:extLst>
          </p:cNvPr>
          <p:cNvSpPr>
            <a:spLocks noGrp="1"/>
          </p:cNvSpPr>
          <p:nvPr>
            <p:ph idx="1"/>
          </p:nvPr>
        </p:nvSpPr>
        <p:spPr>
          <a:xfrm>
            <a:off x="732940" y="1782501"/>
            <a:ext cx="10898884" cy="4488644"/>
          </a:xfrm>
        </p:spPr>
        <p:txBody>
          <a:bodyPr anchor="ctr">
            <a:normAutofit/>
          </a:bodyPr>
          <a:lstStyle/>
          <a:p>
            <a:pPr>
              <a:buNone/>
            </a:pPr>
            <a:r>
              <a:rPr lang="en-NZ" sz="2000" b="0" i="0" dirty="0">
                <a:effectLst/>
                <a:latin typeface="-apple-system"/>
              </a:rPr>
              <a:t>The purpose is to support a care experienced person to:</a:t>
            </a:r>
          </a:p>
          <a:p>
            <a:pPr>
              <a:buFont typeface="Arial" panose="020B0604020202020204" pitchFamily="34" charset="0"/>
              <a:buChar char="•"/>
            </a:pPr>
            <a:r>
              <a:rPr lang="en-NZ" sz="2000" b="0" i="0" dirty="0">
                <a:effectLst/>
                <a:latin typeface="-apple-system"/>
              </a:rPr>
              <a:t>Have their privacy protected and to have information about them kept safe</a:t>
            </a:r>
          </a:p>
          <a:p>
            <a:pPr>
              <a:buFont typeface="Arial" panose="020B0604020202020204" pitchFamily="34" charset="0"/>
              <a:buChar char="•"/>
            </a:pPr>
            <a:r>
              <a:rPr lang="en-NZ" sz="2000" b="0" i="0" dirty="0">
                <a:effectLst/>
                <a:latin typeface="-apple-system"/>
              </a:rPr>
              <a:t>Be free from discrimination and to be treated with respect and dignity</a:t>
            </a:r>
          </a:p>
          <a:p>
            <a:pPr>
              <a:buFont typeface="Arial" panose="020B0604020202020204" pitchFamily="34" charset="0"/>
              <a:buChar char="•"/>
            </a:pPr>
            <a:r>
              <a:rPr lang="en-NZ" sz="2000" b="0" i="0" dirty="0">
                <a:effectLst/>
                <a:latin typeface="-apple-system"/>
              </a:rPr>
              <a:t>Have access to information about them and their time in care</a:t>
            </a:r>
          </a:p>
          <a:p>
            <a:pPr>
              <a:buFont typeface="Arial" panose="020B0604020202020204" pitchFamily="34" charset="0"/>
              <a:buChar char="•"/>
            </a:pPr>
            <a:r>
              <a:rPr lang="en-NZ" sz="2000" b="0" i="0" dirty="0">
                <a:effectLst/>
                <a:latin typeface="-apple-system"/>
              </a:rPr>
              <a:t>Maintain or re-establish connections with family, whānau, hapū, iwi, whakapapa, culture and community​</a:t>
            </a:r>
          </a:p>
          <a:p>
            <a:pPr>
              <a:buFont typeface="Arial" panose="020B0604020202020204" pitchFamily="34" charset="0"/>
              <a:buChar char="•"/>
            </a:pPr>
            <a:r>
              <a:rPr lang="en-NZ" sz="2000" b="0" i="0" dirty="0">
                <a:effectLst/>
                <a:latin typeface="-apple-system"/>
              </a:rPr>
              <a:t>Preserve or reclaim identity</a:t>
            </a:r>
          </a:p>
          <a:p>
            <a:pPr>
              <a:buFont typeface="Arial" panose="020B0604020202020204" pitchFamily="34" charset="0"/>
              <a:buChar char="•"/>
            </a:pPr>
            <a:r>
              <a:rPr lang="en-NZ" sz="2000" b="0" i="0" dirty="0">
                <a:effectLst/>
                <a:latin typeface="-apple-system"/>
              </a:rPr>
              <a:t>Hold organisations making decisions to account</a:t>
            </a:r>
          </a:p>
          <a:p>
            <a:pPr>
              <a:buFont typeface="Arial" panose="020B0604020202020204" pitchFamily="34" charset="0"/>
              <a:buChar char="•"/>
            </a:pPr>
            <a:r>
              <a:rPr lang="en-NZ" sz="2000" b="0" i="0" dirty="0">
                <a:effectLst/>
                <a:latin typeface="-apple-system"/>
              </a:rPr>
              <a:t>Be involved in decisions that affect them and be supported to participate in those decisions</a:t>
            </a:r>
          </a:p>
          <a:p>
            <a:pPr>
              <a:buFont typeface="Arial" panose="020B0604020202020204" pitchFamily="34" charset="0"/>
              <a:buChar char="•"/>
            </a:pPr>
            <a:r>
              <a:rPr lang="en-NZ" sz="2000" b="0" i="0" dirty="0">
                <a:effectLst/>
                <a:latin typeface="-apple-system"/>
              </a:rPr>
              <a:t>Be able to interact with, understand, challenge, and use information about their time in care, including reasonable accommodations for people with disabilities.</a:t>
            </a:r>
          </a:p>
        </p:txBody>
      </p:sp>
    </p:spTree>
    <p:extLst>
      <p:ext uri="{BB962C8B-B14F-4D97-AF65-F5344CB8AC3E}">
        <p14:creationId xmlns:p14="http://schemas.microsoft.com/office/powerpoint/2010/main" val="3518283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5AC5-589A-DD8D-0B3C-819D571BDB72}"/>
              </a:ext>
            </a:extLst>
          </p:cNvPr>
          <p:cNvSpPr>
            <a:spLocks noGrp="1"/>
          </p:cNvSpPr>
          <p:nvPr>
            <p:ph type="title"/>
          </p:nvPr>
        </p:nvSpPr>
        <p:spPr>
          <a:xfrm>
            <a:off x="466722" y="2442257"/>
            <a:ext cx="3201366" cy="3067291"/>
          </a:xfrm>
        </p:spPr>
        <p:txBody>
          <a:bodyPr anchor="b">
            <a:normAutofit/>
          </a:bodyPr>
          <a:lstStyle/>
          <a:p>
            <a:pPr>
              <a:spcAft>
                <a:spcPts val="1200"/>
              </a:spcAft>
            </a:pPr>
            <a:br>
              <a:rPr lang="en-NZ" sz="4000" dirty="0">
                <a:latin typeface="Calibri" panose="020F0502020204030204" pitchFamily="34" charset="0"/>
                <a:ea typeface="Calibri" panose="020F0502020204030204" pitchFamily="34" charset="0"/>
                <a:cs typeface="Arial" panose="020B0604020202020204" pitchFamily="34" charset="0"/>
              </a:rPr>
            </a:br>
            <a:endParaRPr lang="en-NZ" sz="4000" dirty="0">
              <a:solidFill>
                <a:srgbClr val="FFFFFF"/>
              </a:solidFill>
            </a:endParaRPr>
          </a:p>
        </p:txBody>
      </p:sp>
      <p:sp>
        <p:nvSpPr>
          <p:cNvPr id="3" name="Content Placeholder 2">
            <a:extLst>
              <a:ext uri="{FF2B5EF4-FFF2-40B4-BE49-F238E27FC236}">
                <a16:creationId xmlns:a16="http://schemas.microsoft.com/office/drawing/2014/main" id="{2FE410DC-1692-AF90-D869-1036ADA3734F}"/>
              </a:ext>
            </a:extLst>
          </p:cNvPr>
          <p:cNvSpPr>
            <a:spLocks noGrp="1"/>
          </p:cNvSpPr>
          <p:nvPr>
            <p:ph idx="1"/>
          </p:nvPr>
        </p:nvSpPr>
        <p:spPr>
          <a:xfrm>
            <a:off x="4309822" y="1666754"/>
            <a:ext cx="7666462" cy="4676173"/>
          </a:xfrm>
        </p:spPr>
        <p:txBody>
          <a:bodyPr anchor="ctr">
            <a:normAutofit/>
          </a:bodyPr>
          <a:lstStyle/>
          <a:p>
            <a:pPr marL="342900" lvl="0" indent="-342900">
              <a:spcBef>
                <a:spcPts val="600"/>
              </a:spcBef>
              <a:spcAft>
                <a:spcPts val="600"/>
              </a:spcAft>
              <a:buFont typeface="Symbol" panose="05050102010706020507" pitchFamily="18" charset="2"/>
              <a:buChar char=""/>
            </a:pPr>
            <a:r>
              <a:rPr lang="en-NZ" sz="1800" b="1" dirty="0" err="1">
                <a:effectLst/>
                <a:latin typeface="Calibri" panose="020F0502020204030204" pitchFamily="34" charset="0"/>
                <a:ea typeface="Nunito Sans" panose="00000500000000000000" pitchFamily="2" charset="0"/>
                <a:cs typeface="Arial" panose="020B0604020202020204" pitchFamily="34" charset="0"/>
              </a:rPr>
              <a:t>Kaitiakitanga</a:t>
            </a:r>
            <a:r>
              <a:rPr lang="en-NZ" sz="1800" kern="100" dirty="0">
                <a:effectLst/>
                <a:latin typeface="Calibri" panose="020F0502020204030204" pitchFamily="34" charset="0"/>
                <a:ea typeface="Nunito Sans" panose="00000500000000000000" pitchFamily="2" charset="0"/>
                <a:cs typeface="Arial" panose="020B0604020202020204" pitchFamily="34" charset="0"/>
              </a:rPr>
              <a:t> -   Recognise care records as taonga with intergenerational value that must be actively protected in a way that people trust</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NZ" sz="1800" b="1" dirty="0" err="1">
                <a:effectLst/>
                <a:latin typeface="Calibri" panose="020F0502020204030204" pitchFamily="34" charset="0"/>
                <a:ea typeface="Nunito Sans" panose="00000500000000000000" pitchFamily="2" charset="0"/>
                <a:cs typeface="Arial" panose="020B0604020202020204" pitchFamily="34" charset="0"/>
              </a:rPr>
              <a:t>Manaakitanga</a:t>
            </a:r>
            <a:r>
              <a:rPr lang="en-NZ" sz="1800" kern="100" dirty="0">
                <a:effectLst/>
                <a:latin typeface="Calibri" panose="020F0502020204030204" pitchFamily="34" charset="0"/>
                <a:ea typeface="Nunito Sans" panose="00000500000000000000" pitchFamily="2" charset="0"/>
                <a:cs typeface="Arial" panose="020B0604020202020204" pitchFamily="34" charset="0"/>
              </a:rPr>
              <a:t> – Recognise and respect the mana and dignity of people and elevate this through compassion</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NZ" sz="1800" b="1" kern="100" dirty="0">
                <a:effectLst/>
                <a:latin typeface="Calibri" panose="020F0502020204030204" pitchFamily="34" charset="0"/>
                <a:ea typeface="Nunito Sans" panose="00000500000000000000" pitchFamily="2" charset="0"/>
                <a:cs typeface="Arial" panose="020B0604020202020204" pitchFamily="34" charset="0"/>
              </a:rPr>
              <a:t>He Tāngata </a:t>
            </a:r>
            <a:r>
              <a:rPr lang="en-NZ" sz="1800" kern="100" dirty="0">
                <a:effectLst/>
                <a:latin typeface="Calibri" panose="020F0502020204030204" pitchFamily="34" charset="0"/>
                <a:ea typeface="Nunito Sans" panose="00000500000000000000" pitchFamily="2" charset="0"/>
                <a:cs typeface="Arial" panose="020B0604020202020204" pitchFamily="34" charset="0"/>
              </a:rPr>
              <a:t>- ​Keep people at the centre of all that you do</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NZ" sz="1800" b="1" kern="100" dirty="0">
                <a:effectLst/>
                <a:latin typeface="Calibri" panose="020F0502020204030204" pitchFamily="34" charset="0"/>
                <a:ea typeface="Nunito Sans" panose="00000500000000000000" pitchFamily="2" charset="0"/>
                <a:cs typeface="Arial" panose="020B0604020202020204" pitchFamily="34" charset="0"/>
              </a:rPr>
              <a:t>Tino Rangatiratanga </a:t>
            </a:r>
            <a:r>
              <a:rPr lang="en-NZ" sz="1800" kern="100" dirty="0">
                <a:effectLst/>
                <a:latin typeface="Calibri" panose="020F0502020204030204" pitchFamily="34" charset="0"/>
                <a:ea typeface="Nunito Sans" panose="00000500000000000000" pitchFamily="2" charset="0"/>
                <a:cs typeface="Arial" panose="020B0604020202020204" pitchFamily="34" charset="0"/>
              </a:rPr>
              <a:t>– Uphold people’s rights and autonomy</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NZ" sz="1800" b="1" dirty="0" err="1">
                <a:effectLst/>
                <a:latin typeface="Calibri" panose="020F0502020204030204" pitchFamily="34" charset="0"/>
                <a:ea typeface="Nunito Sans" panose="00000500000000000000" pitchFamily="2" charset="0"/>
                <a:cs typeface="Arial" panose="020B0604020202020204" pitchFamily="34" charset="0"/>
              </a:rPr>
              <a:t>Mahitahitanga</a:t>
            </a:r>
            <a:r>
              <a:rPr lang="en-NZ" sz="1800" kern="100" dirty="0">
                <a:effectLst/>
                <a:latin typeface="Calibri" panose="020F0502020204030204" pitchFamily="34" charset="0"/>
                <a:ea typeface="Nunito Sans" panose="00000500000000000000" pitchFamily="2" charset="0"/>
                <a:cs typeface="Arial" panose="020B0604020202020204" pitchFamily="34" charset="0"/>
              </a:rPr>
              <a:t> - ​Work as equals to create and share knowledge</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NZ" sz="1800" b="1" kern="100" dirty="0">
                <a:effectLst/>
                <a:latin typeface="Calibri" panose="020F0502020204030204" pitchFamily="34" charset="0"/>
                <a:ea typeface="Nunito Sans" panose="00000500000000000000" pitchFamily="2" charset="0"/>
                <a:cs typeface="Arial" panose="020B0604020202020204" pitchFamily="34" charset="0"/>
              </a:rPr>
              <a:t>Whanaungatanga</a:t>
            </a:r>
            <a:r>
              <a:rPr lang="en-NZ" sz="1800" kern="100" dirty="0">
                <a:effectLst/>
                <a:latin typeface="Calibri" panose="020F0502020204030204" pitchFamily="34" charset="0"/>
                <a:ea typeface="Nunito Sans" panose="00000500000000000000" pitchFamily="2" charset="0"/>
                <a:cs typeface="Arial" panose="020B0604020202020204" pitchFamily="34" charset="0"/>
              </a:rPr>
              <a:t> - Recognise and nurture the whakapapa, kinship and connections that exist between people</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NZ" sz="1800" b="1" dirty="0">
                <a:effectLst/>
                <a:latin typeface="Calibri" panose="020F0502020204030204" pitchFamily="34" charset="0"/>
                <a:ea typeface="Nunito Sans" panose="00000500000000000000" pitchFamily="2" charset="0"/>
                <a:cs typeface="Arial" panose="020B0604020202020204" pitchFamily="34" charset="0"/>
              </a:rPr>
              <a:t>Ka </a:t>
            </a:r>
            <a:r>
              <a:rPr lang="en-NZ" sz="1800" b="1" dirty="0" err="1">
                <a:effectLst/>
                <a:latin typeface="Calibri" panose="020F0502020204030204" pitchFamily="34" charset="0"/>
                <a:ea typeface="Nunito Sans" panose="00000500000000000000" pitchFamily="2" charset="0"/>
                <a:cs typeface="Arial" panose="020B0604020202020204" pitchFamily="34" charset="0"/>
              </a:rPr>
              <a:t>mua</a:t>
            </a:r>
            <a:r>
              <a:rPr lang="en-NZ" sz="1800" b="1" dirty="0">
                <a:effectLst/>
                <a:latin typeface="Calibri" panose="020F0502020204030204" pitchFamily="34" charset="0"/>
                <a:ea typeface="Nunito Sans" panose="00000500000000000000" pitchFamily="2" charset="0"/>
                <a:cs typeface="Arial" panose="020B0604020202020204" pitchFamily="34" charset="0"/>
              </a:rPr>
              <a:t>, ka muri </a:t>
            </a:r>
            <a:r>
              <a:rPr lang="en-NZ" sz="1800" dirty="0">
                <a:effectLst/>
                <a:latin typeface="Calibri" panose="020F0502020204030204" pitchFamily="34" charset="0"/>
                <a:ea typeface="Nunito Sans" panose="00000500000000000000" pitchFamily="2" charset="0"/>
                <a:cs typeface="Arial" panose="020B0604020202020204" pitchFamily="34" charset="0"/>
              </a:rPr>
              <a:t>- Be open to new ideas</a:t>
            </a:r>
            <a:r>
              <a:rPr lang="en-NZ" sz="1800" kern="100" dirty="0">
                <a:effectLst/>
                <a:latin typeface="Calibri" panose="020F0502020204030204" pitchFamily="34" charset="0"/>
                <a:ea typeface="Nunito Sans" panose="00000500000000000000" pitchFamily="2" charset="0"/>
                <a:cs typeface="Arial" panose="020B0604020202020204" pitchFamily="34" charset="0"/>
              </a:rPr>
              <a:t> and willing to continuously learn and improve</a:t>
            </a:r>
            <a:endParaRPr lang="en-NZ"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Bef>
                <a:spcPts val="600"/>
              </a:spcBef>
              <a:spcAft>
                <a:spcPts val="1200"/>
              </a:spcAft>
              <a:buFont typeface="Symbol" panose="05050102010706020507" pitchFamily="18" charset="2"/>
              <a:buChar char=""/>
            </a:pPr>
            <a:r>
              <a:rPr lang="en-NZ" sz="1800" b="1" dirty="0" err="1">
                <a:effectLst/>
                <a:latin typeface="Calibri" panose="020F0502020204030204" pitchFamily="34" charset="0"/>
                <a:ea typeface="Nunito Sans" panose="00000500000000000000" pitchFamily="2" charset="0"/>
                <a:cs typeface="Arial" panose="020B0604020202020204" pitchFamily="34" charset="0"/>
              </a:rPr>
              <a:t>Whakatapoko</a:t>
            </a:r>
            <a:r>
              <a:rPr lang="en-NZ" sz="1800" kern="100" dirty="0">
                <a:effectLst/>
                <a:latin typeface="Calibri" panose="020F0502020204030204" pitchFamily="34" charset="0"/>
                <a:ea typeface="Nunito Sans" panose="00000500000000000000" pitchFamily="2" charset="0"/>
                <a:cs typeface="Arial" panose="020B0604020202020204" pitchFamily="34" charset="0"/>
              </a:rPr>
              <a:t>​ - Actively promote accessibility for the whole population​</a:t>
            </a:r>
            <a:endParaRPr lang="en-NZ"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itle 1">
            <a:extLst>
              <a:ext uri="{FF2B5EF4-FFF2-40B4-BE49-F238E27FC236}">
                <a16:creationId xmlns:a16="http://schemas.microsoft.com/office/drawing/2014/main" id="{7925451E-3640-5DC3-5E3F-5AB743BB6B05}"/>
              </a:ext>
            </a:extLst>
          </p:cNvPr>
          <p:cNvSpPr txBox="1">
            <a:spLocks/>
          </p:cNvSpPr>
          <p:nvPr/>
        </p:nvSpPr>
        <p:spPr>
          <a:xfrm>
            <a:off x="1157468" y="0"/>
            <a:ext cx="10457066" cy="1574157"/>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1200"/>
              </a:spcAft>
            </a:pPr>
            <a:r>
              <a:rPr lang="en-NZ" sz="4900" dirty="0">
                <a:solidFill>
                  <a:schemeClr val="tx1"/>
                </a:solidFill>
              </a:rPr>
              <a:t>Care Records Framework - Values</a:t>
            </a:r>
            <a:endParaRPr lang="en-NZ" sz="4000" dirty="0">
              <a:solidFill>
                <a:srgbClr val="FFFFFF"/>
              </a:solidFill>
            </a:endParaRPr>
          </a:p>
        </p:txBody>
      </p:sp>
      <p:pic>
        <p:nvPicPr>
          <p:cNvPr id="5" name="Content Placeholder 4">
            <a:extLst>
              <a:ext uri="{FF2B5EF4-FFF2-40B4-BE49-F238E27FC236}">
                <a16:creationId xmlns:a16="http://schemas.microsoft.com/office/drawing/2014/main" id="{92246F54-27BF-8300-F5D8-ED3CEC803149}"/>
              </a:ext>
            </a:extLst>
          </p:cNvPr>
          <p:cNvPicPr>
            <a:picLocks noChangeAspect="1"/>
          </p:cNvPicPr>
          <p:nvPr/>
        </p:nvPicPr>
        <p:blipFill>
          <a:blip r:embed="rId3"/>
          <a:srcRect l="23140" r="14677" b="1519"/>
          <a:stretch>
            <a:fillRect/>
          </a:stretch>
        </p:blipFill>
        <p:spPr>
          <a:xfrm>
            <a:off x="215716" y="2202299"/>
            <a:ext cx="4037365" cy="3307249"/>
          </a:xfrm>
          <a:prstGeom prst="rect">
            <a:avLst/>
          </a:prstGeom>
        </p:spPr>
      </p:pic>
    </p:spTree>
    <p:extLst>
      <p:ext uri="{BB962C8B-B14F-4D97-AF65-F5344CB8AC3E}">
        <p14:creationId xmlns:p14="http://schemas.microsoft.com/office/powerpoint/2010/main" val="3659568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DA10A8-1CD1-EDBC-56A5-B70CA53AFF6E}"/>
              </a:ext>
            </a:extLst>
          </p:cNvPr>
          <p:cNvPicPr>
            <a:picLocks noChangeAspect="1"/>
          </p:cNvPicPr>
          <p:nvPr/>
        </p:nvPicPr>
        <p:blipFill>
          <a:blip r:embed="rId2"/>
          <a:stretch>
            <a:fillRect/>
          </a:stretch>
        </p:blipFill>
        <p:spPr>
          <a:xfrm>
            <a:off x="1542816" y="911095"/>
            <a:ext cx="9106368" cy="5035809"/>
          </a:xfrm>
          <a:prstGeom prst="rect">
            <a:avLst/>
          </a:prstGeom>
        </p:spPr>
      </p:pic>
    </p:spTree>
    <p:extLst>
      <p:ext uri="{BB962C8B-B14F-4D97-AF65-F5344CB8AC3E}">
        <p14:creationId xmlns:p14="http://schemas.microsoft.com/office/powerpoint/2010/main" val="774990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03D449-7B6F-7AAE-352E-9E2222B73181}"/>
              </a:ext>
            </a:extLst>
          </p:cNvPr>
          <p:cNvPicPr>
            <a:picLocks noChangeAspect="1"/>
          </p:cNvPicPr>
          <p:nvPr/>
        </p:nvPicPr>
        <p:blipFill>
          <a:blip r:embed="rId3"/>
          <a:stretch>
            <a:fillRect/>
          </a:stretch>
        </p:blipFill>
        <p:spPr>
          <a:xfrm>
            <a:off x="1270000" y="286402"/>
            <a:ext cx="9575800" cy="6335609"/>
          </a:xfrm>
          <a:prstGeom prst="rect">
            <a:avLst/>
          </a:prstGeom>
        </p:spPr>
      </p:pic>
    </p:spTree>
    <p:extLst>
      <p:ext uri="{BB962C8B-B14F-4D97-AF65-F5344CB8AC3E}">
        <p14:creationId xmlns:p14="http://schemas.microsoft.com/office/powerpoint/2010/main" val="90436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cxnSp>
        <p:nvCxnSpPr>
          <p:cNvPr id="474" name="Google Shape;474;p18"/>
          <p:cNvCxnSpPr/>
          <p:nvPr/>
        </p:nvCxnSpPr>
        <p:spPr>
          <a:xfrm>
            <a:off x="446867" y="855333"/>
            <a:ext cx="11149200" cy="5600"/>
          </a:xfrm>
          <a:prstGeom prst="straightConnector1">
            <a:avLst/>
          </a:prstGeom>
          <a:noFill/>
          <a:ln w="9525" cap="flat" cmpd="sng">
            <a:solidFill>
              <a:srgbClr val="3C4043"/>
            </a:solidFill>
            <a:prstDash val="solid"/>
            <a:round/>
            <a:headEnd type="none" w="sm" len="sm"/>
            <a:tailEnd type="none" w="sm" len="sm"/>
          </a:ln>
        </p:spPr>
      </p:cxnSp>
      <p:sp>
        <p:nvSpPr>
          <p:cNvPr id="475" name="Google Shape;475;p18"/>
          <p:cNvSpPr txBox="1">
            <a:spLocks noGrp="1"/>
          </p:cNvSpPr>
          <p:nvPr>
            <p:ph type="subTitle" idx="4294967295"/>
          </p:nvPr>
        </p:nvSpPr>
        <p:spPr>
          <a:xfrm>
            <a:off x="314700" y="336133"/>
            <a:ext cx="5718000" cy="519200"/>
          </a:xfrm>
          <a:prstGeom prst="rect">
            <a:avLst/>
          </a:prstGeom>
          <a:noFill/>
          <a:ln>
            <a:noFill/>
          </a:ln>
        </p:spPr>
        <p:txBody>
          <a:bodyPr spcFirstLastPara="1" vert="horz" wrap="square" lIns="121900" tIns="121900" rIns="121900" bIns="121900" rtlCol="0" anchor="t" anchorCtr="0">
            <a:noAutofit/>
          </a:bodyPr>
          <a:lstStyle/>
          <a:p>
            <a:pPr marL="0" indent="0">
              <a:lnSpc>
                <a:spcPct val="100000"/>
              </a:lnSpc>
              <a:spcBef>
                <a:spcPts val="400"/>
              </a:spcBef>
              <a:buClr>
                <a:srgbClr val="374151"/>
              </a:buClr>
              <a:buSzPts val="800"/>
              <a:buNone/>
            </a:pPr>
            <a:r>
              <a:rPr lang="en-AU" sz="1333" b="1">
                <a:solidFill>
                  <a:srgbClr val="374151"/>
                </a:solidFill>
                <a:latin typeface="Merriweather"/>
                <a:ea typeface="Merriweather"/>
                <a:cs typeface="Merriweather"/>
                <a:sym typeface="Merriweather"/>
              </a:rPr>
              <a:t>Te Rua Mahara Kāwanatanga | Archives New Zealand</a:t>
            </a:r>
          </a:p>
        </p:txBody>
      </p:sp>
      <p:sp>
        <p:nvSpPr>
          <p:cNvPr id="476" name="Google Shape;476;p18"/>
          <p:cNvSpPr txBox="1"/>
          <p:nvPr/>
        </p:nvSpPr>
        <p:spPr>
          <a:xfrm>
            <a:off x="7708967" y="359735"/>
            <a:ext cx="3887200" cy="502598"/>
          </a:xfrm>
          <a:prstGeom prst="rect">
            <a:avLst/>
          </a:prstGeom>
          <a:noFill/>
          <a:ln>
            <a:noFill/>
          </a:ln>
        </p:spPr>
        <p:txBody>
          <a:bodyPr spcFirstLastPara="1" wrap="square" lIns="121900" tIns="121900" rIns="121900" bIns="121900" anchor="t" anchorCtr="0">
            <a:spAutoFit/>
          </a:bodyPr>
          <a:lstStyle/>
          <a:p>
            <a:pPr algn="r">
              <a:spcBef>
                <a:spcPts val="400"/>
              </a:spcBef>
              <a:buClr>
                <a:srgbClr val="000000"/>
              </a:buClr>
              <a:buSzPts val="1000"/>
            </a:pPr>
            <a:r>
              <a:rPr lang="en-AU" sz="1333">
                <a:solidFill>
                  <a:srgbClr val="374151"/>
                </a:solidFill>
                <a:latin typeface="Merriweather"/>
                <a:ea typeface="Merriweather"/>
                <a:cs typeface="Merriweather"/>
                <a:sym typeface="Merriweather"/>
              </a:rPr>
              <a:t>Personae</a:t>
            </a:r>
          </a:p>
        </p:txBody>
      </p:sp>
      <p:sp>
        <p:nvSpPr>
          <p:cNvPr id="477" name="Google Shape;477;p18"/>
          <p:cNvSpPr txBox="1"/>
          <p:nvPr/>
        </p:nvSpPr>
        <p:spPr>
          <a:xfrm>
            <a:off x="7079500" y="1573795"/>
            <a:ext cx="3738000" cy="4556400"/>
          </a:xfrm>
          <a:prstGeom prst="rect">
            <a:avLst/>
          </a:prstGeom>
          <a:noFill/>
          <a:ln>
            <a:noFill/>
          </a:ln>
        </p:spPr>
        <p:txBody>
          <a:bodyPr spcFirstLastPara="1" wrap="square" lIns="121900" tIns="121900" rIns="121900" bIns="121900" anchor="t" anchorCtr="0">
            <a:noAutofit/>
          </a:bodyPr>
          <a:lstStyle/>
          <a:p>
            <a:pPr marL="273044" indent="-273044">
              <a:lnSpc>
                <a:spcPct val="150000"/>
              </a:lnSpc>
              <a:spcBef>
                <a:spcPts val="1600"/>
              </a:spcBef>
              <a:buClr>
                <a:srgbClr val="000000"/>
              </a:buClr>
              <a:buSzPts val="700"/>
            </a:pPr>
            <a:r>
              <a:rPr lang="en-AU" sz="933" b="1">
                <a:solidFill>
                  <a:srgbClr val="823873"/>
                </a:solidFill>
                <a:latin typeface="Nunito"/>
                <a:ea typeface="Nunito"/>
                <a:cs typeface="Nunito"/>
                <a:sym typeface="Nunito"/>
              </a:rPr>
              <a:t>Current experience and key tasks</a:t>
            </a:r>
          </a:p>
          <a:p>
            <a:pPr marL="273044" indent="-273044">
              <a:lnSpc>
                <a:spcPct val="114999"/>
              </a:lnSpc>
              <a:spcBef>
                <a:spcPts val="267"/>
              </a:spcBef>
              <a:buClr>
                <a:srgbClr val="0D0D0D"/>
              </a:buClr>
              <a:buSzPts val="700"/>
              <a:buFont typeface="Arial"/>
              <a:buChar char="•"/>
            </a:pPr>
            <a:r>
              <a:rPr lang="en-AU" sz="933">
                <a:solidFill>
                  <a:srgbClr val="0D0D0D"/>
                </a:solidFill>
                <a:latin typeface="Nunito"/>
                <a:ea typeface="Nunito"/>
                <a:cs typeface="Nunito"/>
                <a:sym typeface="Nunito"/>
              </a:rPr>
              <a:t>Aroha is a hands-on leader who juggles many different responsibilities in her organisation, including recruiting and managing staff, liaising with government and other stakeholders, and managing funding applications. </a:t>
            </a:r>
            <a:endParaRPr lang="en-AU" sz="2400"/>
          </a:p>
          <a:p>
            <a:pPr marL="273044" indent="-273044">
              <a:lnSpc>
                <a:spcPct val="114999"/>
              </a:lnSpc>
              <a:buClr>
                <a:srgbClr val="0D0D0D"/>
              </a:buClr>
              <a:buSzPts val="700"/>
              <a:buFont typeface="Arial"/>
              <a:buChar char="•"/>
            </a:pPr>
            <a:r>
              <a:rPr lang="en-AU" sz="933">
                <a:solidFill>
                  <a:srgbClr val="0D0D0D"/>
                </a:solidFill>
                <a:latin typeface="Nunito"/>
                <a:ea typeface="Nunito"/>
                <a:cs typeface="Nunito"/>
                <a:sym typeface="Nunito"/>
              </a:rPr>
              <a:t>She is responsible for ensuring her organisation’s record-keeping aligns with national care standards and contract specifications.</a:t>
            </a:r>
          </a:p>
          <a:p>
            <a:pPr marL="273044" indent="-273044">
              <a:lnSpc>
                <a:spcPct val="114999"/>
              </a:lnSpc>
              <a:buClr>
                <a:srgbClr val="0D0D0D"/>
              </a:buClr>
              <a:buSzPts val="700"/>
              <a:buFont typeface="Arial"/>
              <a:buChar char="•"/>
            </a:pPr>
            <a:r>
              <a:rPr lang="en-AU" sz="933">
                <a:solidFill>
                  <a:srgbClr val="0D0D0D"/>
                </a:solidFill>
                <a:latin typeface="Nunito"/>
                <a:ea typeface="Nunito"/>
                <a:cs typeface="Nunito"/>
                <a:sym typeface="Nunito"/>
              </a:rPr>
              <a:t>She needs clarity on whether her organisation is creating public records, which is complicated depending on the funding and contract for service.</a:t>
            </a:r>
          </a:p>
          <a:p>
            <a:pPr marL="273044" indent="-273044">
              <a:lnSpc>
                <a:spcPct val="114999"/>
              </a:lnSpc>
              <a:buClr>
                <a:srgbClr val="0D0D0D"/>
              </a:buClr>
              <a:buSzPts val="700"/>
              <a:buFont typeface="Arial"/>
              <a:buChar char="•"/>
            </a:pPr>
            <a:r>
              <a:rPr lang="en-AU" sz="933">
                <a:solidFill>
                  <a:srgbClr val="0D0D0D"/>
                </a:solidFill>
                <a:latin typeface="Nunito"/>
                <a:ea typeface="Nunito"/>
                <a:cs typeface="Nunito"/>
                <a:sym typeface="Nunito"/>
              </a:rPr>
              <a:t>Her organisation has a hybrid recordkeeping system, where current records are managed digitally in a CRM, but they still hold "boxes and boxes” of old, hard-to-access paper-based files, including handwritten notes, incident reports, and medical care records. Periodically her organisation has to try and sort through the boxes to find records.</a:t>
            </a:r>
          </a:p>
          <a:p>
            <a:pPr marL="273044" indent="-273044">
              <a:lnSpc>
                <a:spcPct val="114999"/>
              </a:lnSpc>
              <a:buClr>
                <a:srgbClr val="0D0D0D"/>
              </a:buClr>
              <a:buSzPts val="700"/>
              <a:buFont typeface="Arial"/>
              <a:buChar char="•"/>
            </a:pPr>
            <a:r>
              <a:rPr lang="en-AU" sz="933">
                <a:solidFill>
                  <a:srgbClr val="0D0D0D"/>
                </a:solidFill>
                <a:latin typeface="Nunito"/>
                <a:ea typeface="Nunito"/>
                <a:cs typeface="Nunito"/>
                <a:sym typeface="Nunito"/>
              </a:rPr>
              <a:t>She has never visited the Archives NZ website. If she is looking for information around care records, she’d refer to the national care standards for support services and their contract service specifications.</a:t>
            </a:r>
          </a:p>
          <a:p>
            <a:pPr marL="273044" indent="-273044">
              <a:lnSpc>
                <a:spcPct val="114999"/>
              </a:lnSpc>
              <a:spcBef>
                <a:spcPts val="267"/>
              </a:spcBef>
              <a:spcAft>
                <a:spcPts val="2000"/>
              </a:spcAft>
              <a:buClr>
                <a:srgbClr val="000000"/>
              </a:buClr>
              <a:buSzPts val="1100"/>
            </a:pPr>
            <a:endParaRPr lang="en-AU" sz="1467">
              <a:solidFill>
                <a:srgbClr val="000000"/>
              </a:solidFill>
              <a:latin typeface="Nunito"/>
              <a:ea typeface="Nunito"/>
              <a:cs typeface="Nunito"/>
              <a:sym typeface="Nunito"/>
            </a:endParaRPr>
          </a:p>
        </p:txBody>
      </p:sp>
      <p:sp>
        <p:nvSpPr>
          <p:cNvPr id="478" name="Google Shape;478;p18"/>
          <p:cNvSpPr txBox="1"/>
          <p:nvPr/>
        </p:nvSpPr>
        <p:spPr>
          <a:xfrm>
            <a:off x="345267" y="1014567"/>
            <a:ext cx="4000000" cy="1199327"/>
          </a:xfrm>
          <a:prstGeom prst="rect">
            <a:avLst/>
          </a:prstGeom>
          <a:noFill/>
          <a:ln>
            <a:noFill/>
          </a:ln>
        </p:spPr>
        <p:txBody>
          <a:bodyPr spcFirstLastPara="1" wrap="square" lIns="121900" tIns="121900" rIns="121900" bIns="121900" anchor="t" anchorCtr="0">
            <a:spAutoFit/>
          </a:bodyPr>
          <a:lstStyle/>
          <a:p>
            <a:pPr>
              <a:lnSpc>
                <a:spcPct val="115000"/>
              </a:lnSpc>
              <a:spcBef>
                <a:spcPts val="1600"/>
              </a:spcBef>
              <a:spcAft>
                <a:spcPts val="1600"/>
              </a:spcAft>
              <a:buClr>
                <a:srgbClr val="000000"/>
              </a:buClr>
              <a:buSzPts val="1400"/>
            </a:pPr>
            <a:r>
              <a:rPr lang="en-AU" sz="1867" b="1">
                <a:solidFill>
                  <a:srgbClr val="813772"/>
                </a:solidFill>
                <a:latin typeface="Merriweather"/>
                <a:ea typeface="Merriweather"/>
                <a:cs typeface="Merriweather"/>
                <a:sym typeface="Merriweather"/>
              </a:rPr>
              <a:t>Meet Aroha</a:t>
            </a:r>
            <a:br>
              <a:rPr lang="en-AU" sz="1867" b="1">
                <a:solidFill>
                  <a:srgbClr val="000000"/>
                </a:solidFill>
                <a:latin typeface="Merriweather"/>
                <a:ea typeface="Merriweather"/>
                <a:cs typeface="Merriweather"/>
                <a:sym typeface="Merriweather"/>
              </a:rPr>
            </a:br>
            <a:r>
              <a:rPr lang="en-AU" sz="1200">
                <a:solidFill>
                  <a:srgbClr val="823873"/>
                </a:solidFill>
                <a:latin typeface="Merriweather Light"/>
                <a:ea typeface="Merriweather Light"/>
                <a:cs typeface="Merriweather Light"/>
                <a:sym typeface="Merriweather Light"/>
              </a:rPr>
              <a:t>The care sector service manager</a:t>
            </a:r>
            <a:endParaRPr lang="en-AU" sz="1867">
              <a:solidFill>
                <a:srgbClr val="000000"/>
              </a:solidFill>
              <a:latin typeface="Arial"/>
              <a:ea typeface="Arial"/>
              <a:cs typeface="Arial"/>
              <a:sym typeface="Arial"/>
            </a:endParaRPr>
          </a:p>
        </p:txBody>
      </p:sp>
      <p:sp>
        <p:nvSpPr>
          <p:cNvPr id="479" name="Google Shape;479;p18"/>
          <p:cNvSpPr txBox="1"/>
          <p:nvPr/>
        </p:nvSpPr>
        <p:spPr>
          <a:xfrm>
            <a:off x="369279" y="1776469"/>
            <a:ext cx="2445600" cy="3235782"/>
          </a:xfrm>
          <a:prstGeom prst="rect">
            <a:avLst/>
          </a:prstGeom>
          <a:noFill/>
          <a:ln>
            <a:noFill/>
          </a:ln>
        </p:spPr>
        <p:txBody>
          <a:bodyPr spcFirstLastPara="1" wrap="square" lIns="121900" tIns="121900" rIns="121900" bIns="121900" anchor="t" anchorCtr="0">
            <a:spAutoFit/>
          </a:bodyPr>
          <a:lstStyle/>
          <a:p>
            <a:pPr>
              <a:lnSpc>
                <a:spcPct val="114999"/>
              </a:lnSpc>
              <a:spcBef>
                <a:spcPts val="800"/>
              </a:spcBef>
              <a:buClr>
                <a:srgbClr val="000000"/>
              </a:buClr>
              <a:buSzPts val="700"/>
            </a:pPr>
            <a:r>
              <a:rPr lang="en-AU" sz="933" b="1">
                <a:solidFill>
                  <a:srgbClr val="823873"/>
                </a:solidFill>
                <a:latin typeface="Nunito Sans"/>
                <a:ea typeface="Nunito Sans"/>
                <a:cs typeface="Nunito Sans"/>
                <a:sym typeface="Nunito Sans"/>
              </a:rPr>
              <a:t>“My interest is around preserving a person's story really, along that journey, not just the provision of incidents a person had or what they had for breakfast. But more about the story of where their life has been, and them to being able to take that with them wherever they go as well.”</a:t>
            </a:r>
          </a:p>
          <a:p>
            <a:pPr>
              <a:lnSpc>
                <a:spcPct val="114999"/>
              </a:lnSpc>
              <a:spcBef>
                <a:spcPts val="800"/>
              </a:spcBef>
              <a:buClr>
                <a:srgbClr val="000000"/>
              </a:buClr>
              <a:buSzPts val="700"/>
            </a:pPr>
            <a:endParaRPr lang="en-AU" sz="933" b="1">
              <a:solidFill>
                <a:srgbClr val="823873"/>
              </a:solidFill>
              <a:latin typeface="Nunito Sans"/>
              <a:ea typeface="Nunito Sans"/>
              <a:cs typeface="Nunito Sans"/>
              <a:sym typeface="Nunito Sans"/>
            </a:endParaRPr>
          </a:p>
          <a:p>
            <a:pPr>
              <a:lnSpc>
                <a:spcPct val="114999"/>
              </a:lnSpc>
              <a:spcBef>
                <a:spcPts val="800"/>
              </a:spcBef>
              <a:buClr>
                <a:srgbClr val="000000"/>
              </a:buClr>
              <a:buSzPts val="700"/>
            </a:pPr>
            <a:r>
              <a:rPr lang="en-AU" sz="933" b="1">
                <a:solidFill>
                  <a:srgbClr val="823873"/>
                </a:solidFill>
                <a:latin typeface="Nunito Sans"/>
                <a:ea typeface="Nunito Sans"/>
                <a:cs typeface="Nunito Sans"/>
                <a:sym typeface="Nunito Sans"/>
              </a:rPr>
              <a:t>“We’re a charity and we don’t have the financial means to look after records in a fire-proof environment. It’s more by luck than design that we still have records.”</a:t>
            </a:r>
          </a:p>
          <a:p>
            <a:pPr>
              <a:lnSpc>
                <a:spcPct val="114999"/>
              </a:lnSpc>
              <a:spcBef>
                <a:spcPts val="800"/>
              </a:spcBef>
              <a:spcAft>
                <a:spcPts val="800"/>
              </a:spcAft>
              <a:buClr>
                <a:srgbClr val="000000"/>
              </a:buClr>
              <a:buSzPts val="700"/>
            </a:pPr>
            <a:endParaRPr lang="en-AU" sz="933" b="1">
              <a:solidFill>
                <a:srgbClr val="823873"/>
              </a:solidFill>
              <a:latin typeface="Nunito Sans"/>
              <a:ea typeface="Nunito Sans"/>
              <a:cs typeface="Nunito Sans"/>
              <a:sym typeface="Nunito Sans"/>
            </a:endParaRPr>
          </a:p>
        </p:txBody>
      </p:sp>
      <p:pic>
        <p:nvPicPr>
          <p:cNvPr id="480" name="Google Shape;480;p18"/>
          <p:cNvPicPr preferRelativeResize="0"/>
          <p:nvPr/>
        </p:nvPicPr>
        <p:blipFill rotWithShape="1">
          <a:blip r:embed="rId3">
            <a:alphaModFix/>
          </a:blip>
          <a:srcRect/>
          <a:stretch/>
        </p:blipFill>
        <p:spPr>
          <a:xfrm>
            <a:off x="3601027" y="2109834"/>
            <a:ext cx="3267299" cy="4768533"/>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4">
      <a:dk1>
        <a:srgbClr val="000000"/>
      </a:dk1>
      <a:lt1>
        <a:sysClr val="window" lastClr="FFFFFF"/>
      </a:lt1>
      <a:dk2>
        <a:srgbClr val="823974"/>
      </a:dk2>
      <a:lt2>
        <a:srgbClr val="F2FBBD"/>
      </a:lt2>
      <a:accent1>
        <a:srgbClr val="A3BD0B"/>
      </a:accent1>
      <a:accent2>
        <a:srgbClr val="1B7DA0"/>
      </a:accent2>
      <a:accent3>
        <a:srgbClr val="E21E32"/>
      </a:accent3>
      <a:accent4>
        <a:srgbClr val="1B7DA0"/>
      </a:accent4>
      <a:accent5>
        <a:srgbClr val="595959"/>
      </a:accent5>
      <a:accent6>
        <a:srgbClr val="823974"/>
      </a:accent6>
      <a:hlink>
        <a:srgbClr val="0563C1"/>
      </a:hlink>
      <a:folHlink>
        <a:srgbClr val="5959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a79a5ae-e2e8-4280-aef6-d71f99434535">
      <Terms xmlns="http://schemas.microsoft.com/office/infopath/2007/PartnerControls"/>
    </lcf76f155ced4ddcb4097134ff3c332f>
    <TaxKeywordTaxHTField xmlns="5750afb1-007a-481a-96df-a71c539b9a3e">
      <Terms xmlns="http://schemas.microsoft.com/office/infopath/2007/PartnerControls"/>
    </TaxKeywordTaxHTField>
    <_EndDate xmlns="http://schemas.microsoft.com/sharepoint/v3/fields">2025-06-26T12:00:00+00:00</_EndDate>
    <DIAProjectValue xmlns="b47a8afc-a025-4a10-a4d9-ae758e45876a" xsi:nil="true"/>
    <TaxCatchAll xmlns="5750afb1-007a-481a-96df-a71c539b9a3e">
      <Value>2</Value>
      <Value>3</Value>
    </TaxCatchAll>
    <DIANotes xmlns="b47a8afc-a025-4a10-a4d9-ae758e45876a" xsi:nil="true"/>
    <l5e14e385e2d4b5c92be69b779dafa95 xmlns="b47a8afc-a025-4a10-a4d9-ae758e45876a">
      <Terms xmlns="http://schemas.microsoft.com/office/infopath/2007/PartnerControls">
        <TermInfo xmlns="http://schemas.microsoft.com/office/infopath/2007/PartnerControls">
          <TermName xmlns="http://schemas.microsoft.com/office/infopath/2007/PartnerControls">UNCLASSIFIED</TermName>
          <TermId xmlns="http://schemas.microsoft.com/office/infopath/2007/PartnerControls">2c10f15e-4fe4-4bec-ae91-1116436da94b</TermId>
        </TermInfo>
      </Terms>
    </l5e14e385e2d4b5c92be69b779dafa95>
    <StartDate xmlns="http://schemas.microsoft.com/sharepoint/v3">2025-06-26T12:00:00+00:00</StartDate>
    <C3ProjectDocumentTypeNote xmlns="b47a8afc-a025-4a10-a4d9-ae758e45876a">
      <Terms xmlns="http://schemas.microsoft.com/office/infopath/2007/PartnerControls"/>
    </C3ProjectDocumentTypeNote>
    <C3TopicNote xmlns="b47a8afc-a025-4a10-a4d9-ae758e45876a">
      <Terms xmlns="http://schemas.microsoft.com/office/infopath/2007/PartnerControls"/>
    </C3TopicNote>
    <C3ProjectName xmlns="b47a8afc-a025-4a10-a4d9-ae758e45876a">Crown Response recordkeeping improvements</C3ProjectName>
    <_dlc_DocId xmlns="b47a8afc-a025-4a10-a4d9-ae758e45876a">KYDT2QVSND5F-1787471292-5982</_dlc_DocId>
    <_dlc_DocIdUrl xmlns="b47a8afc-a025-4a10-a4d9-ae758e45876a">
      <Url>https://azurediagovt.sharepoint.com/sites/ECMS-PRR/_layouts/15/DocIdRedir.aspx?ID=KYDT2QVSND5F-1787471292-5982</Url>
      <Description>KYDT2QVSND5F-1787471292-5982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file>

<file path=customXml/item4.xml><?xml version="1.0" encoding="utf-8"?>
<ct:contentTypeSchema xmlns:ct="http://schemas.microsoft.com/office/2006/metadata/contentType" xmlns:ma="http://schemas.microsoft.com/office/2006/metadata/properties/metaAttributes" ct:_="" ma:_="" ma:contentTypeName="Operational Project Document DIA" ma:contentTypeID="0x01010051E092AF9B01CC4BA6C60D0DF09BCE934E009AAFFEF71677174988CB2FAB633AB503" ma:contentTypeVersion="28" ma:contentTypeDescription="Use to denote the type of documents used within an operational project" ma:contentTypeScope="" ma:versionID="60e264ea6f4637fdeece526c239cfa0c">
  <xsd:schema xmlns:xsd="http://www.w3.org/2001/XMLSchema" xmlns:xs="http://www.w3.org/2001/XMLSchema" xmlns:p="http://schemas.microsoft.com/office/2006/metadata/properties" xmlns:ns1="http://schemas.microsoft.com/sharepoint/v3" xmlns:ns2="b47a8afc-a025-4a10-a4d9-ae758e45876a" xmlns:ns3="5750afb1-007a-481a-96df-a71c539b9a3e" xmlns:ns4="http://schemas.microsoft.com/sharepoint/v3/fields" xmlns:ns5="ea79a5ae-e2e8-4280-aef6-d71f99434535" targetNamespace="http://schemas.microsoft.com/office/2006/metadata/properties" ma:root="true" ma:fieldsID="011019232e6a7276c10fc6d7614b8ae4" ns1:_="" ns2:_="" ns3:_="" ns4:_="" ns5:_="">
    <xsd:import namespace="http://schemas.microsoft.com/sharepoint/v3"/>
    <xsd:import namespace="b47a8afc-a025-4a10-a4d9-ae758e45876a"/>
    <xsd:import namespace="5750afb1-007a-481a-96df-a71c539b9a3e"/>
    <xsd:import namespace="http://schemas.microsoft.com/sharepoint/v3/fields"/>
    <xsd:import namespace="ea79a5ae-e2e8-4280-aef6-d71f99434535"/>
    <xsd:element name="properties">
      <xsd:complexType>
        <xsd:sequence>
          <xsd:element name="documentManagement">
            <xsd:complexType>
              <xsd:all>
                <xsd:element ref="ns3:TaxCatchAll" minOccurs="0"/>
                <xsd:element ref="ns2:DIAProjectValue" minOccurs="0"/>
                <xsd:element ref="ns2:C3ProjectName" minOccurs="0"/>
                <xsd:element ref="ns4:_EndDate" minOccurs="0"/>
                <xsd:element ref="ns1:StartDate" minOccurs="0"/>
                <xsd:element ref="ns2:DIANotes" minOccurs="0"/>
                <xsd:element ref="ns2:C3TopicNote" minOccurs="0"/>
                <xsd:element ref="ns3:TaxKeywordTaxHTField" minOccurs="0"/>
                <xsd:element ref="ns3:TaxCatchAllLabel" minOccurs="0"/>
                <xsd:element ref="ns2:C3ProjectDocumentTypeNote" minOccurs="0"/>
                <xsd:element ref="ns2:l5e14e385e2d4b5c92be69b779dafa95" minOccurs="0"/>
                <xsd:element ref="ns2:_dlc_DocId" minOccurs="0"/>
                <xsd:element ref="ns2:_dlc_DocIdUrl" minOccurs="0"/>
                <xsd:element ref="ns2:_dlc_DocIdPersistId" minOccurs="0"/>
                <xsd:element ref="ns5:MediaServiceMetadata" minOccurs="0"/>
                <xsd:element ref="ns5:MediaServiceFastMetadata" minOccurs="0"/>
                <xsd:element ref="ns5:MediaServiceSearchProperties" minOccurs="0"/>
                <xsd:element ref="ns5:lcf76f155ced4ddcb4097134ff3c332f" minOccurs="0"/>
                <xsd:element ref="ns5:MediaServiceDateTaken" minOccurs="0"/>
                <xsd:element ref="ns5:MediaServiceOCR" minOccurs="0"/>
                <xsd:element ref="ns5:MediaServiceGenerationTime" minOccurs="0"/>
                <xsd:element ref="ns5:MediaServiceEventHashCode" minOccurs="0"/>
                <xsd:element ref="ns5: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tartDate" ma:index="15" nillable="true" ma:displayName="Start Date" ma:default="[today]" ma:format="DateOnly" ma:internalName="StartDate"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47a8afc-a025-4a10-a4d9-ae758e45876a" elementFormDefault="qualified">
    <xsd:import namespace="http://schemas.microsoft.com/office/2006/documentManagement/types"/>
    <xsd:import namespace="http://schemas.microsoft.com/office/infopath/2007/PartnerControls"/>
    <xsd:element name="DIAProjectValue" ma:index="12" nillable="true" ma:displayName="Project Value" ma:description="Proposed cost of the project" ma:internalName="DIAProjectValue" ma:readOnly="false">
      <xsd:simpleType>
        <xsd:restriction base="dms:Text"/>
      </xsd:simpleType>
    </xsd:element>
    <xsd:element name="C3ProjectName" ma:index="13" nillable="true" ma:displayName="Project Name" ma:internalName="C3ProjectName" ma:readOnly="false">
      <xsd:simpleType>
        <xsd:restriction base="dms:Text">
          <xsd:maxLength value="255"/>
        </xsd:restriction>
      </xsd:simpleType>
    </xsd:element>
    <xsd:element name="DIANotes" ma:index="17" nillable="true" ma:displayName="Notes" ma:description="Additional information, can include URL link to another document" ma:internalName="DIANotes" ma:readOnly="false">
      <xsd:simpleType>
        <xsd:restriction base="dms:Note">
          <xsd:maxLength value="255"/>
        </xsd:restriction>
      </xsd:simpleType>
    </xsd:element>
    <xsd:element name="C3TopicNote" ma:index="18" nillable="true" ma:taxonomy="true" ma:internalName="C3TopicNote" ma:taxonomyFieldName="C3Topic" ma:displayName="Topic" ma:indexed="true" ma:readOnly="false" ma:fieldId="{6a3fe89f-a6dd-4490-a9c1-3ef38d67b8c7}" ma:sspId="220cfdc9-10b9-451b-a41a-57414fe47a11" ma:termSetId="7e895fbc-a4bb-48ae-847c-131532e77699" ma:anchorId="2b310a52-4eb4-4218-81ff-58ee6cb236ff" ma:open="true" ma:isKeyword="false">
      <xsd:complexType>
        <xsd:sequence>
          <xsd:element ref="pc:Terms" minOccurs="0" maxOccurs="1"/>
        </xsd:sequence>
      </xsd:complexType>
    </xsd:element>
    <xsd:element name="C3ProjectDocumentTypeNote" ma:index="21" nillable="true" ma:taxonomy="true" ma:internalName="C3ProjectDocumentTypeNote" ma:taxonomyFieldName="C3ProjectDocumentType" ma:displayName="Project Document Type" ma:readOnly="false" ma:fieldId="{34fbba63-1669-4d38-beb4-245115adf0e7}" ma:sspId="220cfdc9-10b9-451b-a41a-57414fe47a11" ma:termSetId="76381174-3429-402c-bd29-8d75bd7c13b3" ma:anchorId="00000000-0000-0000-0000-000000000000" ma:open="true" ma:isKeyword="false">
      <xsd:complexType>
        <xsd:sequence>
          <xsd:element ref="pc:Terms" minOccurs="0" maxOccurs="1"/>
        </xsd:sequence>
      </xsd:complexType>
    </xsd:element>
    <xsd:element name="l5e14e385e2d4b5c92be69b779dafa95" ma:index="22" ma:taxonomy="true" ma:internalName="l5e14e385e2d4b5c92be69b779dafa95" ma:taxonomyFieldName="DIASecurityClassification" ma:displayName="Security Classification" ma:readOnly="false" ma:default="2;#UNCLASSIFIED|2c10f15e-4fe4-4bec-ae91-1116436da94b" ma:fieldId="{55e14e38-5e2d-4b5c-92be-69b779dafa95}" ma:sspId="220cfdc9-10b9-451b-a41a-57414fe47a11" ma:termSetId="00e9160e-5cc3-4f05-9047-e482ea24a95f" ma:anchorId="00000000-0000-0000-0000-000000000000" ma:open="false" ma:isKeyword="false">
      <xsd:complexType>
        <xsd:sequence>
          <xsd:element ref="pc:Terms" minOccurs="0" maxOccurs="1"/>
        </xsd:sequence>
      </xsd:complexType>
    </xsd:element>
    <xsd:element name="_dlc_DocId" ma:index="23" nillable="true" ma:displayName="Document ID Value" ma:description="The value of the document ID assigned to this item." ma:indexed="true" ma:internalName="_dlc_DocId" ma:readOnly="true">
      <xsd:simpleType>
        <xsd:restriction base="dms:Text"/>
      </xsd:simpleType>
    </xsd:element>
    <xsd:element name="_dlc_DocIdUrl" ma:index="2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5"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750afb1-007a-481a-96df-a71c539b9a3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8243c29e-40ac-4142-810d-9fb39dd5a3ef}" ma:internalName="TaxCatchAll" ma:readOnly="false" ma:showField="CatchAllData" ma:web="b47a8afc-a025-4a10-a4d9-ae758e45876a">
      <xsd:complexType>
        <xsd:complexContent>
          <xsd:extension base="dms:MultiChoiceLookup">
            <xsd:sequence>
              <xsd:element name="Value" type="dms:Lookup" maxOccurs="unbounded" minOccurs="0" nillable="true"/>
            </xsd:sequence>
          </xsd:extension>
        </xsd:complexContent>
      </xsd:complexType>
    </xsd:element>
    <xsd:element name="TaxKeywordTaxHTField" ma:index="19" nillable="true" ma:taxonomy="true" ma:internalName="TaxKeywordTaxHTField" ma:taxonomyFieldName="TaxKeyword" ma:displayName="Enterprise Keywords" ma:readOnly="false"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element name="TaxCatchAllLabel" ma:index="20" nillable="true" ma:displayName="Taxonomy Catch All Column1" ma:hidden="true" ma:list="{8243c29e-40ac-4142-810d-9fb39dd5a3ef}" ma:internalName="TaxCatchAllLabel" ma:readOnly="true" ma:showField="CatchAllDataLabel" ma:web="b47a8afc-a025-4a10-a4d9-ae758e45876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EndDate" ma:index="14" nillable="true" ma:displayName="End Date" ma:default="[today]" ma:format="DateOnly" ma:internalName="_EndDate"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79a5ae-e2e8-4280-aef6-d71f99434535" elementFormDefault="qualified">
    <xsd:import namespace="http://schemas.microsoft.com/office/2006/documentManagement/types"/>
    <xsd:import namespace="http://schemas.microsoft.com/office/infopath/2007/PartnerControls"/>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220cfdc9-10b9-451b-a41a-57414fe47a11" ma:termSetId="09814cd3-568e-fe90-9814-8d621ff8fb84" ma:anchorId="fba54fb3-c3e1-fe81-a776-ca4b69148c4d" ma:open="true" ma:isKeyword="false">
      <xsd:complexType>
        <xsd:sequence>
          <xsd:element ref="pc:Terms" minOccurs="0" maxOccurs="1"/>
        </xsd:sequence>
      </xsd:complexType>
    </xsd:element>
    <xsd:element name="MediaServiceDateTaken" ma:index="31" nillable="true" ma:displayName="MediaServiceDateTaken" ma:hidden="true" ma:indexed="true" ma:internalName="MediaServiceDateTaken" ma:readOnly="true">
      <xsd:simpleType>
        <xsd:restriction base="dms:Text"/>
      </xsd:simpleType>
    </xsd:element>
    <xsd:element name="MediaServiceOCR" ma:index="32" nillable="true" ma:displayName="Extracted Text"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88E05B-46FD-4673-8446-C1C2E4D6F843}">
  <ds:schemaRefs>
    <ds:schemaRef ds:uri="http://schemas.microsoft.com/office/infopath/2007/PartnerControls"/>
    <ds:schemaRef ds:uri="http://purl.org/dc/elements/1.1/"/>
    <ds:schemaRef ds:uri="http://purl.org/dc/dcmitype/"/>
    <ds:schemaRef ds:uri="http://schemas.microsoft.com/office/2006/metadata/properties"/>
    <ds:schemaRef ds:uri="5750afb1-007a-481a-96df-a71c539b9a3e"/>
    <ds:schemaRef ds:uri="http://www.w3.org/XML/1998/namespace"/>
    <ds:schemaRef ds:uri="http://purl.org/dc/terms/"/>
    <ds:schemaRef ds:uri="ea79a5ae-e2e8-4280-aef6-d71f99434535"/>
    <ds:schemaRef ds:uri="http://schemas.microsoft.com/office/2006/documentManagement/types"/>
    <ds:schemaRef ds:uri="b47a8afc-a025-4a10-a4d9-ae758e45876a"/>
    <ds:schemaRef ds:uri="http://schemas.openxmlformats.org/package/2006/metadata/core-properties"/>
    <ds:schemaRef ds:uri="http://schemas.microsoft.com/sharepoint/v3/fields"/>
    <ds:schemaRef ds:uri="http://schemas.microsoft.com/sharepoint/v3"/>
  </ds:schemaRefs>
</ds:datastoreItem>
</file>

<file path=customXml/itemProps2.xml><?xml version="1.0" encoding="utf-8"?>
<ds:datastoreItem xmlns:ds="http://schemas.openxmlformats.org/officeDocument/2006/customXml" ds:itemID="{A28AA205-B5AB-4BB5-AE95-8D7C1E04B078}">
  <ds:schemaRefs>
    <ds:schemaRef ds:uri="http://schemas.microsoft.com/sharepoint/events"/>
  </ds:schemaRefs>
</ds:datastoreItem>
</file>

<file path=customXml/itemProps3.xml><?xml version="1.0" encoding="utf-8"?>
<ds:datastoreItem xmlns:ds="http://schemas.openxmlformats.org/officeDocument/2006/customXml" ds:itemID="{288DF87D-3F21-4D04-8294-0DF8D09C8A9F}">
  <ds:schemaRefs>
    <ds:schemaRef ds:uri="http://schemas.microsoft.com/sharepoint/v3/contenttype/forms"/>
  </ds:schemaRefs>
</ds:datastoreItem>
</file>

<file path=customXml/itemProps4.xml><?xml version="1.0" encoding="utf-8"?>
<ds:datastoreItem xmlns:ds="http://schemas.openxmlformats.org/officeDocument/2006/customXml" ds:itemID="{8520519C-3953-4248-A774-EAE8F96E49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7a8afc-a025-4a10-a4d9-ae758e45876a"/>
    <ds:schemaRef ds:uri="5750afb1-007a-481a-96df-a71c539b9a3e"/>
    <ds:schemaRef ds:uri="http://schemas.microsoft.com/sharepoint/v3/fields"/>
    <ds:schemaRef ds:uri="ea79a5ae-e2e8-4280-aef6-d71f994345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5412</TotalTime>
  <Words>1364</Words>
  <Application>Microsoft Office PowerPoint</Application>
  <PresentationFormat>Widescreen</PresentationFormat>
  <Paragraphs>133</Paragraphs>
  <Slides>21</Slides>
  <Notes>19</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21</vt:i4>
      </vt:variant>
    </vt:vector>
  </HeadingPairs>
  <TitlesOfParts>
    <vt:vector size="37" baseType="lpstr">
      <vt:lpstr>-apple-system</vt:lpstr>
      <vt:lpstr>Aptos</vt:lpstr>
      <vt:lpstr>Aptos Display</vt:lpstr>
      <vt:lpstr>Arial</vt:lpstr>
      <vt:lpstr>Calibri</vt:lpstr>
      <vt:lpstr>Calibri Light</vt:lpstr>
      <vt:lpstr>Lato</vt:lpstr>
      <vt:lpstr>Merriweather</vt:lpstr>
      <vt:lpstr>Merriweather Light</vt:lpstr>
      <vt:lpstr>Nunito</vt:lpstr>
      <vt:lpstr>Nunito Sans</vt:lpstr>
      <vt:lpstr>Symbol</vt:lpstr>
      <vt:lpstr>Wingdings</vt:lpstr>
      <vt:lpstr>Office Theme</vt:lpstr>
      <vt:lpstr>1_Office Theme</vt:lpstr>
      <vt:lpstr>Retrospect</vt:lpstr>
      <vt:lpstr>Improving recordkeeping in response to the Abuse in Care RCI – progress since August 2026</vt:lpstr>
      <vt:lpstr>What you asked</vt:lpstr>
      <vt:lpstr>The Care Records Framework</vt:lpstr>
      <vt:lpstr>Working in partnership to lead change across recordkeeping in the care system</vt:lpstr>
      <vt:lpstr>PowerPoint Presentation</vt:lpstr>
      <vt:lpstr>PowerPoint Presentation</vt:lpstr>
      <vt:lpstr>PowerPoint Presentation</vt:lpstr>
      <vt:lpstr>PowerPoint Presentation</vt:lpstr>
      <vt:lpstr>PowerPoint Presentation</vt:lpstr>
      <vt:lpstr>PowerPoint Presentation</vt:lpstr>
      <vt:lpstr>Disposal review – what should happen to care records?</vt:lpstr>
      <vt:lpstr>PowerPoint Presentation</vt:lpstr>
      <vt:lpstr>PowerPoint Presentation</vt:lpstr>
      <vt:lpstr>PowerPoint Presentation</vt:lpstr>
      <vt:lpstr>PowerPoint Presentation</vt:lpstr>
      <vt:lpstr>PowerPoint Presentation</vt:lpstr>
      <vt:lpstr>Care Records Framework - Purpose</vt:lpstr>
      <vt:lpstr> </vt:lpstr>
      <vt:lpstr>PowerPoint Presentation</vt:lpstr>
      <vt:lpstr>PowerPoint Presentation</vt:lpstr>
      <vt:lpstr>PowerPoint Presentation</vt:lpstr>
    </vt:vector>
  </TitlesOfParts>
  <Company>Te Tari Taiwhenua Department of Internal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Belinda Battley</dc:creator>
  <cp:lastModifiedBy>Belinda Battley</cp:lastModifiedBy>
  <cp:revision>194</cp:revision>
  <cp:lastPrinted>2025-08-17T22:47:22Z</cp:lastPrinted>
  <dcterms:created xsi:type="dcterms:W3CDTF">2025-06-25T01:48:37Z</dcterms:created>
  <dcterms:modified xsi:type="dcterms:W3CDTF">2026-08-10T22:33:52Z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0x01010051E092AF9B01CC4BA6C60D0DF09BCE934E009AAFFEF71677174988CB2FAB633AB503</vt:lpwstr>
  </property>
  <property fmtid="{D5CDD505-2E9C-101B-9397-08002B2CF9AE}" pid="3" name="l682234a3adf48b991e2b54dd8ccb5e9">
    <vt:lpwstr>Correspondence|dcd6b05f-dc80-4336-b228-09aebf3d212c</vt:lpwstr>
  </property>
  <property fmtid="{D5CDD505-2E9C-101B-9397-08002B2CF9AE}" pid="4" name="_dlc_DocIdItemGuid">
    <vt:lpwstr>83282e2d-8b28-4479-b2de-c78327204832</vt:lpwstr>
  </property>
  <property fmtid="{D5CDD505-2E9C-101B-9397-08002B2CF9AE}" pid="5" name="C3ProjectDocumentType">
    <vt:lpwstr/>
  </property>
  <property fmtid="{D5CDD505-2E9C-101B-9397-08002B2CF9AE}" pid="6" name="DIASecurityClassification">
    <vt:lpwstr>2;#UNCLASSIFIED|2c10f15e-4fe4-4bec-ae91-1116436da94b</vt:lpwstr>
  </property>
  <property fmtid="{D5CDD505-2E9C-101B-9397-08002B2CF9AE}" pid="7" name="TaxKeyword">
    <vt:lpwstr/>
  </property>
  <property fmtid="{D5CDD505-2E9C-101B-9397-08002B2CF9AE}" pid="8" name="C3Topic">
    <vt:lpwstr/>
  </property>
  <property fmtid="{D5CDD505-2E9C-101B-9397-08002B2CF9AE}" pid="9" name="MediaServiceImageTags">
    <vt:lpwstr/>
  </property>
  <property fmtid="{D5CDD505-2E9C-101B-9397-08002B2CF9AE}" pid="10" name="DIAEmailContentType">
    <vt:lpwstr>3;#Correspondence|dcd6b05f-dc80-4336-b228-09aebf3d212c</vt:lpwstr>
  </property>
</Properties>
</file>