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Poppins" panose="00000500000000000000" pitchFamily="2" charset="0"/>
      <p:regular r:id="rId9"/>
    </p:embeddedFont>
    <p:embeddedFont>
      <p:font typeface="Poppins Bold" panose="00000800000000000000" charset="0"/>
      <p:regular r:id="rId10"/>
    </p:embeddedFont>
    <p:embeddedFont>
      <p:font typeface="Poppins Heavy" panose="020B0604020202020204" charset="0"/>
      <p:regular r:id="rId11"/>
    </p:embeddedFont>
    <p:embeddedFont>
      <p:font typeface="Poppins Italics" panose="020B0604020202020204" charset="0"/>
      <p:regular r:id="rId12"/>
    </p:embeddedFont>
    <p:embeddedFont>
      <p:font typeface="Poppins Medium" panose="020B0502040204020203" pitchFamily="2" charset="0"/>
      <p:regular r:id="rId13"/>
    </p:embeddedFont>
    <p:embeddedFont>
      <p:font typeface="Poppins Semi-Bold" panose="020B0604020202020204" charset="0"/>
      <p:regular r:id="rId14"/>
    </p:embeddedFont>
    <p:embeddedFont>
      <p:font typeface="Poppins Ultra-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0" y="3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vita Tuita" userId="8ad00aa2-004d-454f-927b-e717218c5585" providerId="ADAL" clId="{C99735D9-0F5C-49A6-8454-76EE1F63E848}"/>
    <pc:docChg chg="modSld">
      <pc:chgData name="Tevita Tuita" userId="8ad00aa2-004d-454f-927b-e717218c5585" providerId="ADAL" clId="{C99735D9-0F5C-49A6-8454-76EE1F63E848}" dt="2025-07-15T01:41:09.949" v="6" actId="20577"/>
      <pc:docMkLst>
        <pc:docMk/>
      </pc:docMkLst>
      <pc:sldChg chg="modSp mod">
        <pc:chgData name="Tevita Tuita" userId="8ad00aa2-004d-454f-927b-e717218c5585" providerId="ADAL" clId="{C99735D9-0F5C-49A6-8454-76EE1F63E848}" dt="2025-07-15T01:41:09.949" v="6" actId="20577"/>
        <pc:sldMkLst>
          <pc:docMk/>
          <pc:sldMk cId="0" sldId="261"/>
        </pc:sldMkLst>
        <pc:spChg chg="mod">
          <ac:chgData name="Tevita Tuita" userId="8ad00aa2-004d-454f-927b-e717218c5585" providerId="ADAL" clId="{C99735D9-0F5C-49A6-8454-76EE1F63E848}" dt="2025-07-15T01:41:09.949" v="6" actId="20577"/>
          <ac:spMkLst>
            <pc:docMk/>
            <pc:sldMk cId="0" sldId="261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>
            <a:off x="7189826" y="1779242"/>
            <a:ext cx="3908349" cy="826622"/>
          </a:xfrm>
          <a:custGeom>
            <a:avLst/>
            <a:gdLst/>
            <a:ahLst/>
            <a:cxnLst/>
            <a:rect l="l" t="t" r="r" b="b"/>
            <a:pathLst>
              <a:path w="3908349" h="826622">
                <a:moveTo>
                  <a:pt x="0" y="0"/>
                </a:moveTo>
                <a:lnTo>
                  <a:pt x="3908348" y="0"/>
                </a:lnTo>
                <a:lnTo>
                  <a:pt x="3908348" y="826622"/>
                </a:lnTo>
                <a:lnTo>
                  <a:pt x="0" y="826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3628801" y="3224989"/>
            <a:ext cx="11030397" cy="1565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29"/>
              </a:lnSpc>
            </a:pPr>
            <a:r>
              <a:rPr lang="en-US" sz="11536" b="1">
                <a:solidFill>
                  <a:srgbClr val="FFFFFF"/>
                </a:solidFill>
                <a:latin typeface="Poppins Heavy"/>
                <a:ea typeface="Poppins Heavy"/>
                <a:cs typeface="Poppins Heavy"/>
                <a:sym typeface="Poppins Heavy"/>
              </a:rPr>
              <a:t>PEOPLE FOR 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48703" y="8645229"/>
            <a:ext cx="3390593" cy="613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3"/>
              </a:lnSpc>
            </a:pPr>
            <a:r>
              <a:rPr lang="en-US" sz="1738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PRESENTED BY</a:t>
            </a:r>
          </a:p>
          <a:p>
            <a:pPr algn="ctr">
              <a:lnSpc>
                <a:spcPts val="2433"/>
              </a:lnSpc>
              <a:spcBef>
                <a:spcPct val="0"/>
              </a:spcBef>
            </a:pPr>
            <a:r>
              <a:rPr lang="en-US" sz="1738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TEVITA MANUOPANGAI TUITA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65761" y="5276734"/>
            <a:ext cx="6556478" cy="911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8"/>
              </a:lnSpc>
            </a:pP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Safeguarding our Pacific Communities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 rot="2700000">
            <a:off x="16229979" y="8423901"/>
            <a:ext cx="2058642" cy="2064089"/>
          </a:xfrm>
          <a:custGeom>
            <a:avLst/>
            <a:gdLst/>
            <a:ahLst/>
            <a:cxnLst/>
            <a:rect l="l" t="t" r="r" b="b"/>
            <a:pathLst>
              <a:path w="2058642" h="2064089">
                <a:moveTo>
                  <a:pt x="0" y="0"/>
                </a:moveTo>
                <a:lnTo>
                  <a:pt x="2058642" y="0"/>
                </a:lnTo>
                <a:lnTo>
                  <a:pt x="2058642" y="2064089"/>
                </a:lnTo>
                <a:lnTo>
                  <a:pt x="0" y="2064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4" name="Group 4"/>
          <p:cNvGrpSpPr/>
          <p:nvPr/>
        </p:nvGrpSpPr>
        <p:grpSpPr>
          <a:xfrm>
            <a:off x="1960737" y="3088148"/>
            <a:ext cx="7810048" cy="6801606"/>
            <a:chOff x="0" y="0"/>
            <a:chExt cx="10413397" cy="9068808"/>
          </a:xfrm>
        </p:grpSpPr>
        <p:sp>
          <p:nvSpPr>
            <p:cNvPr id="5" name="Freeform 5"/>
            <p:cNvSpPr/>
            <p:nvPr/>
          </p:nvSpPr>
          <p:spPr>
            <a:xfrm>
              <a:off x="1873467" y="0"/>
              <a:ext cx="5386579" cy="7849295"/>
            </a:xfrm>
            <a:custGeom>
              <a:avLst/>
              <a:gdLst/>
              <a:ahLst/>
              <a:cxnLst/>
              <a:rect l="l" t="t" r="r" b="b"/>
              <a:pathLst>
                <a:path w="5386579" h="7849295">
                  <a:moveTo>
                    <a:pt x="0" y="0"/>
                  </a:moveTo>
                  <a:lnTo>
                    <a:pt x="5386579" y="0"/>
                  </a:lnTo>
                  <a:lnTo>
                    <a:pt x="5386579" y="7849295"/>
                  </a:lnTo>
                  <a:lnTo>
                    <a:pt x="0" y="7849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6" name="Freeform 6"/>
            <p:cNvSpPr/>
            <p:nvPr/>
          </p:nvSpPr>
          <p:spPr>
            <a:xfrm rot="-5302386" flipH="1" flipV="1">
              <a:off x="3504722" y="1517825"/>
              <a:ext cx="1764703" cy="2283174"/>
            </a:xfrm>
            <a:custGeom>
              <a:avLst/>
              <a:gdLst/>
              <a:ahLst/>
              <a:cxnLst/>
              <a:rect l="l" t="t" r="r" b="b"/>
              <a:pathLst>
                <a:path w="1764703" h="2283174">
                  <a:moveTo>
                    <a:pt x="1764703" y="2283174"/>
                  </a:moveTo>
                  <a:lnTo>
                    <a:pt x="0" y="2283174"/>
                  </a:lnTo>
                  <a:lnTo>
                    <a:pt x="0" y="0"/>
                  </a:lnTo>
                  <a:lnTo>
                    <a:pt x="1764703" y="0"/>
                  </a:lnTo>
                  <a:lnTo>
                    <a:pt x="1764703" y="2283174"/>
                  </a:lnTo>
                  <a:close/>
                </a:path>
              </a:pathLst>
            </a:custGeom>
            <a:blipFill>
              <a:blip r:embed="rId6">
                <a:alphaModFix amt="8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511579" y="-76200"/>
              <a:ext cx="2549526" cy="613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13"/>
                </a:lnSpc>
                <a:spcBef>
                  <a:spcPct val="0"/>
                </a:spcBef>
              </a:pPr>
              <a:r>
                <a:rPr lang="en-US" sz="2652" b="1">
                  <a:solidFill>
                    <a:srgbClr val="0266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AUCKLAND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16032" y="498925"/>
              <a:ext cx="1940618" cy="179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Aiga Fiafia</a:t>
              </a:r>
            </a:p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Ola Fiafia</a:t>
              </a:r>
            </a:p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Matua Ola</a:t>
              </a:r>
            </a:p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Tupe Wise</a:t>
              </a:r>
            </a:p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Ola Lelei</a:t>
              </a:r>
            </a:p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Tagata Sa’ilimalo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490077" y="2852240"/>
              <a:ext cx="2923320" cy="613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13"/>
                </a:lnSpc>
                <a:spcBef>
                  <a:spcPct val="0"/>
                </a:spcBef>
              </a:pPr>
              <a:r>
                <a:rPr lang="en-US" sz="2652" b="1">
                  <a:solidFill>
                    <a:srgbClr val="0266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WELLINGTON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981428" y="3427365"/>
              <a:ext cx="1940618" cy="1493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Aiga Fiafia</a:t>
              </a:r>
            </a:p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Ola Fiafia</a:t>
              </a:r>
            </a:p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Tupe Wise</a:t>
              </a:r>
            </a:p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Ola Lelei</a:t>
              </a:r>
            </a:p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Tagata Sa’ilimalo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297970"/>
              <a:ext cx="3023158" cy="613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13"/>
                </a:lnSpc>
                <a:spcBef>
                  <a:spcPct val="0"/>
                </a:spcBef>
              </a:pPr>
              <a:r>
                <a:rPr lang="en-US" sz="2652" b="1">
                  <a:solidFill>
                    <a:srgbClr val="0266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CANTERBURY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91351" y="3873095"/>
              <a:ext cx="1940618" cy="1493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Aiga Fiafia</a:t>
              </a:r>
            </a:p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Ola Fiafia</a:t>
              </a:r>
            </a:p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Tupe Wise</a:t>
              </a:r>
            </a:p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Ola Lelei</a:t>
              </a:r>
            </a:p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Tagata Sa’ilimalo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566757" y="5780680"/>
              <a:ext cx="2923320" cy="613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13"/>
                </a:lnSpc>
                <a:spcBef>
                  <a:spcPct val="0"/>
                </a:spcBef>
              </a:pPr>
              <a:r>
                <a:rPr lang="en-US" sz="2652" b="1">
                  <a:solidFill>
                    <a:srgbClr val="0266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OTAGO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058108" y="6355805"/>
              <a:ext cx="1940618" cy="1493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Aiga Fiafia</a:t>
              </a:r>
            </a:p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Ola Fiafia</a:t>
              </a:r>
            </a:p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Tupe Wise</a:t>
              </a:r>
            </a:p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Ola Lelei</a:t>
              </a:r>
            </a:p>
            <a:p>
              <a:pPr algn="ctr">
                <a:lnSpc>
                  <a:spcPts val="1802"/>
                </a:lnSpc>
              </a:pPr>
              <a:r>
                <a:rPr lang="en-US" sz="1287" b="1">
                  <a:solidFill>
                    <a:srgbClr val="026666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Tagata Sa’ilimalo</a:t>
              </a:r>
            </a:p>
          </p:txBody>
        </p:sp>
        <p:sp>
          <p:nvSpPr>
            <p:cNvPr id="15" name="Freeform 15"/>
            <p:cNvSpPr/>
            <p:nvPr/>
          </p:nvSpPr>
          <p:spPr>
            <a:xfrm rot="-5094633" flipH="1">
              <a:off x="6068488" y="3862721"/>
              <a:ext cx="1986300" cy="2569876"/>
            </a:xfrm>
            <a:custGeom>
              <a:avLst/>
              <a:gdLst/>
              <a:ahLst/>
              <a:cxnLst/>
              <a:rect l="l" t="t" r="r" b="b"/>
              <a:pathLst>
                <a:path w="1986300" h="2569876">
                  <a:moveTo>
                    <a:pt x="1986300" y="0"/>
                  </a:moveTo>
                  <a:lnTo>
                    <a:pt x="0" y="0"/>
                  </a:lnTo>
                  <a:lnTo>
                    <a:pt x="0" y="2569876"/>
                  </a:lnTo>
                  <a:lnTo>
                    <a:pt x="1986300" y="2569876"/>
                  </a:lnTo>
                  <a:lnTo>
                    <a:pt x="1986300" y="0"/>
                  </a:lnTo>
                  <a:close/>
                </a:path>
              </a:pathLst>
            </a:custGeom>
            <a:blipFill>
              <a:blip r:embed="rId8">
                <a:alphaModFix amt="82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16"/>
            <p:cNvSpPr/>
            <p:nvPr/>
          </p:nvSpPr>
          <p:spPr>
            <a:xfrm rot="-5130968" flipH="1" flipV="1">
              <a:off x="2424479" y="4502303"/>
              <a:ext cx="1852315" cy="2396527"/>
            </a:xfrm>
            <a:custGeom>
              <a:avLst/>
              <a:gdLst/>
              <a:ahLst/>
              <a:cxnLst/>
              <a:rect l="l" t="t" r="r" b="b"/>
              <a:pathLst>
                <a:path w="1852315" h="2396527">
                  <a:moveTo>
                    <a:pt x="1852315" y="2396526"/>
                  </a:moveTo>
                  <a:lnTo>
                    <a:pt x="0" y="2396526"/>
                  </a:lnTo>
                  <a:lnTo>
                    <a:pt x="0" y="0"/>
                  </a:lnTo>
                  <a:lnTo>
                    <a:pt x="1852315" y="0"/>
                  </a:lnTo>
                  <a:lnTo>
                    <a:pt x="1852315" y="2396526"/>
                  </a:lnTo>
                  <a:close/>
                </a:path>
              </a:pathLst>
            </a:custGeom>
            <a:blipFill>
              <a:blip r:embed="rId10">
                <a:alphaModFix amt="82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7" name="Freeform 17"/>
            <p:cNvSpPr/>
            <p:nvPr/>
          </p:nvSpPr>
          <p:spPr>
            <a:xfrm rot="-5130968" flipH="1">
              <a:off x="3364001" y="6853544"/>
              <a:ext cx="1852315" cy="2396527"/>
            </a:xfrm>
            <a:custGeom>
              <a:avLst/>
              <a:gdLst/>
              <a:ahLst/>
              <a:cxnLst/>
              <a:rect l="l" t="t" r="r" b="b"/>
              <a:pathLst>
                <a:path w="1852315" h="2396527">
                  <a:moveTo>
                    <a:pt x="1852315" y="0"/>
                  </a:moveTo>
                  <a:lnTo>
                    <a:pt x="0" y="0"/>
                  </a:lnTo>
                  <a:lnTo>
                    <a:pt x="0" y="2396526"/>
                  </a:lnTo>
                  <a:lnTo>
                    <a:pt x="1852315" y="2396526"/>
                  </a:lnTo>
                  <a:lnTo>
                    <a:pt x="1852315" y="0"/>
                  </a:lnTo>
                  <a:close/>
                </a:path>
              </a:pathLst>
            </a:custGeom>
            <a:blipFill>
              <a:blip r:embed="rId12">
                <a:alphaModFix amt="82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7180246" y="39759"/>
            <a:ext cx="1019086" cy="1028700"/>
          </a:xfrm>
          <a:custGeom>
            <a:avLst/>
            <a:gdLst/>
            <a:ahLst/>
            <a:cxnLst/>
            <a:rect l="l" t="t" r="r" b="b"/>
            <a:pathLst>
              <a:path w="1019086" h="1028700">
                <a:moveTo>
                  <a:pt x="0" y="0"/>
                </a:moveTo>
                <a:lnTo>
                  <a:pt x="1019086" y="0"/>
                </a:lnTo>
                <a:lnTo>
                  <a:pt x="1019086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9" name="TextBox 19"/>
          <p:cNvSpPr txBox="1"/>
          <p:nvPr/>
        </p:nvSpPr>
        <p:spPr>
          <a:xfrm>
            <a:off x="6132912" y="955173"/>
            <a:ext cx="6022176" cy="84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7"/>
              </a:lnSpc>
            </a:pPr>
            <a:r>
              <a:rPr lang="en-US" sz="6298" b="1">
                <a:solidFill>
                  <a:srgbClr val="026666"/>
                </a:solidFill>
                <a:latin typeface="Poppins Heavy"/>
                <a:ea typeface="Poppins Heavy"/>
                <a:cs typeface="Poppins Heavy"/>
                <a:sym typeface="Poppins Heavy"/>
              </a:rPr>
              <a:t>VAKA TAUTUA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865761" y="1847463"/>
            <a:ext cx="6556478" cy="29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9"/>
              </a:lnSpc>
            </a:pPr>
            <a:r>
              <a:rPr lang="en-US" sz="2300">
                <a:solidFill>
                  <a:srgbClr val="026666"/>
                </a:solidFill>
                <a:latin typeface="Poppins"/>
                <a:ea typeface="Poppins"/>
                <a:cs typeface="Poppins"/>
                <a:sym typeface="Poppins"/>
              </a:rPr>
              <a:t>Nofo a Kāinga - Families caring for families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459419" y="4397858"/>
            <a:ext cx="6556478" cy="1491283"/>
            <a:chOff x="0" y="0"/>
            <a:chExt cx="8741971" cy="1988377"/>
          </a:xfrm>
        </p:grpSpPr>
        <p:sp>
          <p:nvSpPr>
            <p:cNvPr id="22" name="TextBox 22"/>
            <p:cNvSpPr txBox="1"/>
            <p:nvPr/>
          </p:nvSpPr>
          <p:spPr>
            <a:xfrm>
              <a:off x="1057849" y="508414"/>
              <a:ext cx="7684122" cy="1479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39"/>
                </a:lnSpc>
              </a:pPr>
              <a:r>
                <a:rPr lang="en-US" sz="2300" i="1">
                  <a:solidFill>
                    <a:srgbClr val="026666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Our mission is to strengthen ‘Nofo a Kāinga’ by connecting families with the services and supports they need to live their best life.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47625"/>
              <a:ext cx="8741971" cy="413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39"/>
                </a:lnSpc>
              </a:pPr>
              <a:r>
                <a:rPr lang="en-US" sz="2300" b="1">
                  <a:solidFill>
                    <a:srgbClr val="0266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Our mission: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9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143500"/>
            <a:ext cx="18288000" cy="6207276"/>
          </a:xfrm>
          <a:custGeom>
            <a:avLst/>
            <a:gdLst/>
            <a:ahLst/>
            <a:cxnLst/>
            <a:rect l="l" t="t" r="r" b="b"/>
            <a:pathLst>
              <a:path w="18288000" h="6207276">
                <a:moveTo>
                  <a:pt x="0" y="0"/>
                </a:moveTo>
                <a:lnTo>
                  <a:pt x="18288000" y="0"/>
                </a:lnTo>
                <a:lnTo>
                  <a:pt x="18288000" y="6207276"/>
                </a:lnTo>
                <a:lnTo>
                  <a:pt x="0" y="6207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71" t="-20401" r="-2085" b="-4742"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3" name="Group 3"/>
          <p:cNvGrpSpPr/>
          <p:nvPr/>
        </p:nvGrpSpPr>
        <p:grpSpPr>
          <a:xfrm>
            <a:off x="0" y="3272790"/>
            <a:ext cx="18288000" cy="3741420"/>
            <a:chOff x="0" y="0"/>
            <a:chExt cx="24384000" cy="49885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92000" cy="4988560"/>
            </a:xfrm>
            <a:custGeom>
              <a:avLst/>
              <a:gdLst/>
              <a:ahLst/>
              <a:cxnLst/>
              <a:rect l="l" t="t" r="r" b="b"/>
              <a:pathLst>
                <a:path w="12192000" h="4988560">
                  <a:moveTo>
                    <a:pt x="0" y="0"/>
                  </a:moveTo>
                  <a:lnTo>
                    <a:pt x="12192000" y="0"/>
                  </a:lnTo>
                  <a:lnTo>
                    <a:pt x="12192000" y="4988560"/>
                  </a:lnTo>
                  <a:lnTo>
                    <a:pt x="0" y="4988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192000" y="0"/>
              <a:ext cx="12192000" cy="4988560"/>
            </a:xfrm>
            <a:custGeom>
              <a:avLst/>
              <a:gdLst/>
              <a:ahLst/>
              <a:cxnLst/>
              <a:rect l="l" t="t" r="r" b="b"/>
              <a:pathLst>
                <a:path w="12192000" h="4988560">
                  <a:moveTo>
                    <a:pt x="0" y="0"/>
                  </a:moveTo>
                  <a:lnTo>
                    <a:pt x="12192000" y="0"/>
                  </a:lnTo>
                  <a:lnTo>
                    <a:pt x="12192000" y="4988560"/>
                  </a:lnTo>
                  <a:lnTo>
                    <a:pt x="0" y="4988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755736" y="4609767"/>
            <a:ext cx="22559876" cy="1067467"/>
            <a:chOff x="0" y="0"/>
            <a:chExt cx="30079835" cy="1423289"/>
          </a:xfrm>
        </p:grpSpPr>
        <p:sp>
          <p:nvSpPr>
            <p:cNvPr id="7" name="Freeform 7"/>
            <p:cNvSpPr/>
            <p:nvPr/>
          </p:nvSpPr>
          <p:spPr>
            <a:xfrm>
              <a:off x="14898087" y="0"/>
              <a:ext cx="15181748" cy="1423289"/>
            </a:xfrm>
            <a:custGeom>
              <a:avLst/>
              <a:gdLst/>
              <a:ahLst/>
              <a:cxnLst/>
              <a:rect l="l" t="t" r="r" b="b"/>
              <a:pathLst>
                <a:path w="15181748" h="1423289">
                  <a:moveTo>
                    <a:pt x="0" y="0"/>
                  </a:moveTo>
                  <a:lnTo>
                    <a:pt x="15181748" y="0"/>
                  </a:lnTo>
                  <a:lnTo>
                    <a:pt x="15181748" y="1423289"/>
                  </a:lnTo>
                  <a:lnTo>
                    <a:pt x="0" y="14232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5181748" cy="1423289"/>
            </a:xfrm>
            <a:custGeom>
              <a:avLst/>
              <a:gdLst/>
              <a:ahLst/>
              <a:cxnLst/>
              <a:rect l="l" t="t" r="r" b="b"/>
              <a:pathLst>
                <a:path w="15181748" h="1423289">
                  <a:moveTo>
                    <a:pt x="0" y="0"/>
                  </a:moveTo>
                  <a:lnTo>
                    <a:pt x="15181748" y="0"/>
                  </a:lnTo>
                  <a:lnTo>
                    <a:pt x="15181748" y="1423289"/>
                  </a:lnTo>
                  <a:lnTo>
                    <a:pt x="0" y="14232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9" name="Freeform 9"/>
          <p:cNvSpPr/>
          <p:nvPr/>
        </p:nvSpPr>
        <p:spPr>
          <a:xfrm>
            <a:off x="16889498" y="-25826"/>
            <a:ext cx="1321023" cy="1235572"/>
          </a:xfrm>
          <a:custGeom>
            <a:avLst/>
            <a:gdLst/>
            <a:ahLst/>
            <a:cxnLst/>
            <a:rect l="l" t="t" r="r" b="b"/>
            <a:pathLst>
              <a:path w="1321023" h="1235572">
                <a:moveTo>
                  <a:pt x="0" y="0"/>
                </a:moveTo>
                <a:lnTo>
                  <a:pt x="1321023" y="0"/>
                </a:lnTo>
                <a:lnTo>
                  <a:pt x="1321023" y="1235572"/>
                </a:lnTo>
                <a:lnTo>
                  <a:pt x="0" y="12355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0" name="Freeform 10"/>
          <p:cNvSpPr/>
          <p:nvPr/>
        </p:nvSpPr>
        <p:spPr>
          <a:xfrm>
            <a:off x="4833558" y="2587488"/>
            <a:ext cx="8620885" cy="217049"/>
          </a:xfrm>
          <a:custGeom>
            <a:avLst/>
            <a:gdLst/>
            <a:ahLst/>
            <a:cxnLst/>
            <a:rect l="l" t="t" r="r" b="b"/>
            <a:pathLst>
              <a:path w="8620885" h="217049">
                <a:moveTo>
                  <a:pt x="0" y="0"/>
                </a:moveTo>
                <a:lnTo>
                  <a:pt x="8620884" y="0"/>
                </a:lnTo>
                <a:lnTo>
                  <a:pt x="8620884" y="217049"/>
                </a:lnTo>
                <a:lnTo>
                  <a:pt x="0" y="2170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457" r="-19556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1" name="TextBox 11"/>
          <p:cNvSpPr txBox="1"/>
          <p:nvPr/>
        </p:nvSpPr>
        <p:spPr>
          <a:xfrm>
            <a:off x="4876224" y="714375"/>
            <a:ext cx="8519201" cy="202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88"/>
              </a:lnSpc>
            </a:pPr>
            <a:r>
              <a:rPr lang="en-US" sz="1127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OUR PEOPLE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47702" y="3006019"/>
            <a:ext cx="757624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F3C719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Skilled, Culturally Competent &amp; Diverse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9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>
            <a:off x="2506190" y="1519644"/>
            <a:ext cx="13857960" cy="7247713"/>
          </a:xfrm>
          <a:custGeom>
            <a:avLst/>
            <a:gdLst/>
            <a:ahLst/>
            <a:cxnLst/>
            <a:rect l="l" t="t" r="r" b="b"/>
            <a:pathLst>
              <a:path w="13857960" h="7247713">
                <a:moveTo>
                  <a:pt x="0" y="0"/>
                </a:moveTo>
                <a:lnTo>
                  <a:pt x="13857960" y="0"/>
                </a:lnTo>
                <a:lnTo>
                  <a:pt x="13857960" y="7247712"/>
                </a:lnTo>
                <a:lnTo>
                  <a:pt x="0" y="7247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Freeform 4"/>
          <p:cNvSpPr/>
          <p:nvPr/>
        </p:nvSpPr>
        <p:spPr>
          <a:xfrm>
            <a:off x="16899256" y="-31543"/>
            <a:ext cx="1321023" cy="1235572"/>
          </a:xfrm>
          <a:custGeom>
            <a:avLst/>
            <a:gdLst/>
            <a:ahLst/>
            <a:cxnLst/>
            <a:rect l="l" t="t" r="r" b="b"/>
            <a:pathLst>
              <a:path w="1321023" h="1235572">
                <a:moveTo>
                  <a:pt x="0" y="0"/>
                </a:moveTo>
                <a:lnTo>
                  <a:pt x="1321023" y="0"/>
                </a:lnTo>
                <a:lnTo>
                  <a:pt x="1321023" y="1235572"/>
                </a:lnTo>
                <a:lnTo>
                  <a:pt x="0" y="12355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Freeform 5"/>
          <p:cNvSpPr/>
          <p:nvPr/>
        </p:nvSpPr>
        <p:spPr>
          <a:xfrm rot="-2243711">
            <a:off x="13865804" y="6884102"/>
            <a:ext cx="1284801" cy="784704"/>
          </a:xfrm>
          <a:custGeom>
            <a:avLst/>
            <a:gdLst/>
            <a:ahLst/>
            <a:cxnLst/>
            <a:rect l="l" t="t" r="r" b="b"/>
            <a:pathLst>
              <a:path w="1284801" h="784704">
                <a:moveTo>
                  <a:pt x="0" y="0"/>
                </a:moveTo>
                <a:lnTo>
                  <a:pt x="1284801" y="0"/>
                </a:lnTo>
                <a:lnTo>
                  <a:pt x="1284801" y="784704"/>
                </a:lnTo>
                <a:lnTo>
                  <a:pt x="0" y="7847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TextBox 6"/>
          <p:cNvSpPr txBox="1"/>
          <p:nvPr/>
        </p:nvSpPr>
        <p:spPr>
          <a:xfrm>
            <a:off x="4433472" y="2438374"/>
            <a:ext cx="8693635" cy="75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026666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‘PEOPLE FOR US’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29265" y="3516269"/>
            <a:ext cx="9302048" cy="362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3280" lvl="1" indent="-246640" algn="l">
              <a:lnSpc>
                <a:spcPts val="3198"/>
              </a:lnSpc>
              <a:buFont typeface="Arial"/>
              <a:buChar char="•"/>
            </a:pPr>
            <a:r>
              <a:rPr lang="en-US" sz="2284" b="1">
                <a:solidFill>
                  <a:srgbClr val="02666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Created in response to findings from the Royal Commission of Inquiry into Abuse in Care</a:t>
            </a:r>
          </a:p>
          <a:p>
            <a:pPr marL="493280" lvl="1" indent="-246640" algn="l">
              <a:lnSpc>
                <a:spcPts val="3198"/>
              </a:lnSpc>
              <a:buFont typeface="Arial"/>
              <a:buChar char="•"/>
            </a:pPr>
            <a:r>
              <a:rPr lang="en-US" sz="2284" b="1">
                <a:solidFill>
                  <a:srgbClr val="02666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Designed to ensure safety and wellbeing inside residential disability homes</a:t>
            </a:r>
          </a:p>
          <a:p>
            <a:pPr algn="l">
              <a:lnSpc>
                <a:spcPts val="3198"/>
              </a:lnSpc>
            </a:pPr>
            <a:endParaRPr lang="en-US" sz="2284" b="1">
              <a:solidFill>
                <a:srgbClr val="026666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l">
              <a:lnSpc>
                <a:spcPts val="3198"/>
              </a:lnSpc>
            </a:pPr>
            <a:r>
              <a:rPr lang="en-US" sz="2284" b="1">
                <a:solidFill>
                  <a:srgbClr val="02666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We prioritise:</a:t>
            </a:r>
          </a:p>
          <a:p>
            <a:pPr marL="493280" lvl="1" indent="-246640" algn="l">
              <a:lnSpc>
                <a:spcPts val="3198"/>
              </a:lnSpc>
              <a:buFont typeface="Arial"/>
              <a:buChar char="•"/>
            </a:pPr>
            <a:r>
              <a:rPr lang="en-US" sz="2284" b="1">
                <a:solidFill>
                  <a:srgbClr val="02666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Listening to people who are often not heard</a:t>
            </a:r>
          </a:p>
          <a:p>
            <a:pPr marL="493280" lvl="1" indent="-246640" algn="l">
              <a:lnSpc>
                <a:spcPts val="3198"/>
              </a:lnSpc>
              <a:buFont typeface="Arial"/>
              <a:buChar char="•"/>
            </a:pPr>
            <a:r>
              <a:rPr lang="en-US" sz="2284" b="1">
                <a:solidFill>
                  <a:srgbClr val="02666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Building trusted relationships</a:t>
            </a:r>
          </a:p>
          <a:p>
            <a:pPr marL="493280" lvl="1" indent="-246640" algn="l">
              <a:lnSpc>
                <a:spcPts val="3198"/>
              </a:lnSpc>
              <a:buFont typeface="Arial"/>
              <a:buChar char="•"/>
            </a:pPr>
            <a:r>
              <a:rPr lang="en-US" sz="2284" b="1">
                <a:solidFill>
                  <a:srgbClr val="02666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Cultural and communication responsiveness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3" name="Group 3"/>
          <p:cNvGrpSpPr/>
          <p:nvPr/>
        </p:nvGrpSpPr>
        <p:grpSpPr>
          <a:xfrm>
            <a:off x="1454581" y="1690382"/>
            <a:ext cx="13245794" cy="1180427"/>
            <a:chOff x="0" y="0"/>
            <a:chExt cx="4560291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0291" cy="406400"/>
            </a:xfrm>
            <a:custGeom>
              <a:avLst/>
              <a:gdLst/>
              <a:ahLst/>
              <a:cxnLst/>
              <a:rect l="l" t="t" r="r" b="b"/>
              <a:pathLst>
                <a:path w="4560291" h="406400">
                  <a:moveTo>
                    <a:pt x="4357091" y="0"/>
                  </a:moveTo>
                  <a:cubicBezTo>
                    <a:pt x="4469316" y="0"/>
                    <a:pt x="4560291" y="90976"/>
                    <a:pt x="4560291" y="203200"/>
                  </a:cubicBezTo>
                  <a:cubicBezTo>
                    <a:pt x="4560291" y="315424"/>
                    <a:pt x="4469316" y="406400"/>
                    <a:pt x="435709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C719"/>
            </a:solidFill>
            <a:ln w="47625" cap="sq">
              <a:solidFill>
                <a:srgbClr val="059CA4"/>
              </a:solidFill>
              <a:prstDash val="solid"/>
              <a:miter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6029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54581" y="3161739"/>
            <a:ext cx="13412201" cy="6096561"/>
            <a:chOff x="0" y="0"/>
            <a:chExt cx="3532432" cy="16056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32432" cy="1605679"/>
            </a:xfrm>
            <a:custGeom>
              <a:avLst/>
              <a:gdLst/>
              <a:ahLst/>
              <a:cxnLst/>
              <a:rect l="l" t="t" r="r" b="b"/>
              <a:pathLst>
                <a:path w="3532432" h="1605679">
                  <a:moveTo>
                    <a:pt x="29439" y="0"/>
                  </a:moveTo>
                  <a:lnTo>
                    <a:pt x="3502993" y="0"/>
                  </a:lnTo>
                  <a:cubicBezTo>
                    <a:pt x="3519251" y="0"/>
                    <a:pt x="3532432" y="13180"/>
                    <a:pt x="3532432" y="29439"/>
                  </a:cubicBezTo>
                  <a:lnTo>
                    <a:pt x="3532432" y="1576240"/>
                  </a:lnTo>
                  <a:cubicBezTo>
                    <a:pt x="3532432" y="1592499"/>
                    <a:pt x="3519251" y="1605679"/>
                    <a:pt x="3502993" y="1605679"/>
                  </a:cubicBezTo>
                  <a:lnTo>
                    <a:pt x="29439" y="1605679"/>
                  </a:lnTo>
                  <a:cubicBezTo>
                    <a:pt x="13180" y="1605679"/>
                    <a:pt x="0" y="1592499"/>
                    <a:pt x="0" y="1576240"/>
                  </a:cubicBezTo>
                  <a:lnTo>
                    <a:pt x="0" y="29439"/>
                  </a:lnTo>
                  <a:cubicBezTo>
                    <a:pt x="0" y="13180"/>
                    <a:pt x="13180" y="0"/>
                    <a:pt x="29439" y="0"/>
                  </a:cubicBezTo>
                  <a:close/>
                </a:path>
              </a:pathLst>
            </a:custGeom>
            <a:solidFill>
              <a:srgbClr val="F3C719"/>
            </a:solidFill>
            <a:ln w="47625" cap="rnd">
              <a:solidFill>
                <a:srgbClr val="059CA4"/>
              </a:solidFill>
              <a:prstDash val="solid"/>
              <a:rou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532432" cy="16437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899256" y="-31543"/>
            <a:ext cx="1321023" cy="1235572"/>
          </a:xfrm>
          <a:custGeom>
            <a:avLst/>
            <a:gdLst/>
            <a:ahLst/>
            <a:cxnLst/>
            <a:rect l="l" t="t" r="r" b="b"/>
            <a:pathLst>
              <a:path w="1321023" h="1235572">
                <a:moveTo>
                  <a:pt x="0" y="0"/>
                </a:moveTo>
                <a:lnTo>
                  <a:pt x="1321023" y="0"/>
                </a:lnTo>
                <a:lnTo>
                  <a:pt x="1321023" y="1235572"/>
                </a:lnTo>
                <a:lnTo>
                  <a:pt x="0" y="1235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0" name="Freeform 10"/>
          <p:cNvSpPr/>
          <p:nvPr/>
        </p:nvSpPr>
        <p:spPr>
          <a:xfrm rot="-9155752">
            <a:off x="15630589" y="8492337"/>
            <a:ext cx="1986123" cy="960729"/>
          </a:xfrm>
          <a:custGeom>
            <a:avLst/>
            <a:gdLst/>
            <a:ahLst/>
            <a:cxnLst/>
            <a:rect l="l" t="t" r="r" b="b"/>
            <a:pathLst>
              <a:path w="1986123" h="960729">
                <a:moveTo>
                  <a:pt x="0" y="0"/>
                </a:moveTo>
                <a:lnTo>
                  <a:pt x="1986123" y="0"/>
                </a:lnTo>
                <a:lnTo>
                  <a:pt x="1986123" y="960729"/>
                </a:lnTo>
                <a:lnTo>
                  <a:pt x="0" y="960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1" name="TextBox 11"/>
          <p:cNvSpPr txBox="1"/>
          <p:nvPr/>
        </p:nvSpPr>
        <p:spPr>
          <a:xfrm>
            <a:off x="4296397" y="1838462"/>
            <a:ext cx="7562162" cy="760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60"/>
              </a:lnSpc>
              <a:spcBef>
                <a:spcPct val="0"/>
              </a:spcBef>
            </a:pPr>
            <a:r>
              <a:rPr lang="en-US" sz="4186" b="1">
                <a:solidFill>
                  <a:srgbClr val="026666"/>
                </a:solidFill>
                <a:latin typeface="Poppins Bold"/>
                <a:ea typeface="Poppins Bold"/>
                <a:cs typeface="Poppins Bold"/>
                <a:sym typeface="Poppins Bold"/>
              </a:rPr>
              <a:t>HOW DO WE DO THIS WORK?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32019" y="3897703"/>
            <a:ext cx="8971322" cy="4557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2992" lvl="1" indent="-281496" algn="l">
              <a:lnSpc>
                <a:spcPts val="3650"/>
              </a:lnSpc>
              <a:buFont typeface="Arial"/>
              <a:buChar char="•"/>
            </a:pPr>
            <a:r>
              <a:rPr lang="en-US" sz="2607" b="1">
                <a:solidFill>
                  <a:srgbClr val="02666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Peer workers with lived experience lead conversations with disabled people</a:t>
            </a:r>
          </a:p>
          <a:p>
            <a:pPr marL="562992" lvl="1" indent="-281496" algn="l">
              <a:lnSpc>
                <a:spcPts val="3650"/>
              </a:lnSpc>
              <a:buFont typeface="Arial"/>
              <a:buChar char="•"/>
            </a:pPr>
            <a:r>
              <a:rPr lang="en-US" sz="2607" b="1">
                <a:solidFill>
                  <a:srgbClr val="02666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Use of easy-read resources, visuals, and culturally relevant tools</a:t>
            </a:r>
          </a:p>
          <a:p>
            <a:pPr algn="l">
              <a:lnSpc>
                <a:spcPts val="3650"/>
              </a:lnSpc>
            </a:pPr>
            <a:endParaRPr lang="en-US" sz="2607" b="1">
              <a:solidFill>
                <a:srgbClr val="026666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l">
              <a:lnSpc>
                <a:spcPts val="3650"/>
              </a:lnSpc>
            </a:pPr>
            <a:r>
              <a:rPr lang="en-US" sz="2607" b="1">
                <a:solidFill>
                  <a:srgbClr val="02666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Engage with:</a:t>
            </a:r>
          </a:p>
          <a:p>
            <a:pPr marL="562992" lvl="1" indent="-281496" algn="l">
              <a:lnSpc>
                <a:spcPts val="3650"/>
              </a:lnSpc>
              <a:buFont typeface="Arial"/>
              <a:buChar char="•"/>
            </a:pPr>
            <a:r>
              <a:rPr lang="en-US" sz="2607" b="1">
                <a:solidFill>
                  <a:srgbClr val="02666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Tagata Sa’ilimalo and their families</a:t>
            </a:r>
          </a:p>
          <a:p>
            <a:pPr marL="562992" lvl="1" indent="-281496" algn="l">
              <a:lnSpc>
                <a:spcPts val="3650"/>
              </a:lnSpc>
              <a:buFont typeface="Arial"/>
              <a:buChar char="•"/>
            </a:pPr>
            <a:r>
              <a:rPr lang="en-US" sz="2607" b="1">
                <a:solidFill>
                  <a:srgbClr val="02666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Residential disability providers and whānau</a:t>
            </a:r>
          </a:p>
          <a:p>
            <a:pPr marL="562992" lvl="1" indent="-281496" algn="l">
              <a:lnSpc>
                <a:spcPts val="3650"/>
              </a:lnSpc>
              <a:buFont typeface="Arial"/>
              <a:buChar char="•"/>
            </a:pPr>
            <a:r>
              <a:rPr lang="en-US" sz="2607" b="1">
                <a:solidFill>
                  <a:srgbClr val="02666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Support pathways when concerns are raised (Abuse Response Pathway)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7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3" name="Group 3"/>
          <p:cNvGrpSpPr/>
          <p:nvPr/>
        </p:nvGrpSpPr>
        <p:grpSpPr>
          <a:xfrm>
            <a:off x="4013504" y="2875120"/>
            <a:ext cx="13412201" cy="6096561"/>
            <a:chOff x="0" y="0"/>
            <a:chExt cx="3532432" cy="16056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32432" cy="1605679"/>
            </a:xfrm>
            <a:custGeom>
              <a:avLst/>
              <a:gdLst/>
              <a:ahLst/>
              <a:cxnLst/>
              <a:rect l="l" t="t" r="r" b="b"/>
              <a:pathLst>
                <a:path w="3532432" h="1605679">
                  <a:moveTo>
                    <a:pt x="29439" y="0"/>
                  </a:moveTo>
                  <a:lnTo>
                    <a:pt x="3502993" y="0"/>
                  </a:lnTo>
                  <a:cubicBezTo>
                    <a:pt x="3519251" y="0"/>
                    <a:pt x="3532432" y="13180"/>
                    <a:pt x="3532432" y="29439"/>
                  </a:cubicBezTo>
                  <a:lnTo>
                    <a:pt x="3532432" y="1576240"/>
                  </a:lnTo>
                  <a:cubicBezTo>
                    <a:pt x="3532432" y="1592499"/>
                    <a:pt x="3519251" y="1605679"/>
                    <a:pt x="3502993" y="1605679"/>
                  </a:cubicBezTo>
                  <a:lnTo>
                    <a:pt x="29439" y="1605679"/>
                  </a:lnTo>
                  <a:cubicBezTo>
                    <a:pt x="13180" y="1605679"/>
                    <a:pt x="0" y="1592499"/>
                    <a:pt x="0" y="1576240"/>
                  </a:cubicBezTo>
                  <a:lnTo>
                    <a:pt x="0" y="29439"/>
                  </a:lnTo>
                  <a:cubicBezTo>
                    <a:pt x="0" y="13180"/>
                    <a:pt x="13180" y="0"/>
                    <a:pt x="29439" y="0"/>
                  </a:cubicBezTo>
                  <a:close/>
                </a:path>
              </a:pathLst>
            </a:custGeom>
            <a:solidFill>
              <a:srgbClr val="059CA4"/>
            </a:solidFill>
            <a:ln w="47625" cap="rnd">
              <a:solidFill>
                <a:srgbClr val="026666"/>
              </a:solidFill>
              <a:prstDash val="solid"/>
              <a:rou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532432" cy="16437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013504" y="1420476"/>
            <a:ext cx="13412201" cy="1142469"/>
            <a:chOff x="0" y="0"/>
            <a:chExt cx="3532432" cy="3008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32432" cy="300897"/>
            </a:xfrm>
            <a:custGeom>
              <a:avLst/>
              <a:gdLst/>
              <a:ahLst/>
              <a:cxnLst/>
              <a:rect l="l" t="t" r="r" b="b"/>
              <a:pathLst>
                <a:path w="3532432" h="300897">
                  <a:moveTo>
                    <a:pt x="29439" y="0"/>
                  </a:moveTo>
                  <a:lnTo>
                    <a:pt x="3502993" y="0"/>
                  </a:lnTo>
                  <a:cubicBezTo>
                    <a:pt x="3519251" y="0"/>
                    <a:pt x="3532432" y="13180"/>
                    <a:pt x="3532432" y="29439"/>
                  </a:cubicBezTo>
                  <a:lnTo>
                    <a:pt x="3532432" y="271459"/>
                  </a:lnTo>
                  <a:cubicBezTo>
                    <a:pt x="3532432" y="279266"/>
                    <a:pt x="3529330" y="286754"/>
                    <a:pt x="3523809" y="292275"/>
                  </a:cubicBezTo>
                  <a:cubicBezTo>
                    <a:pt x="3518288" y="297796"/>
                    <a:pt x="3510800" y="300897"/>
                    <a:pt x="3502993" y="300897"/>
                  </a:cubicBezTo>
                  <a:lnTo>
                    <a:pt x="29439" y="300897"/>
                  </a:lnTo>
                  <a:cubicBezTo>
                    <a:pt x="21631" y="300897"/>
                    <a:pt x="14143" y="297796"/>
                    <a:pt x="8622" y="292275"/>
                  </a:cubicBezTo>
                  <a:cubicBezTo>
                    <a:pt x="3102" y="286754"/>
                    <a:pt x="0" y="279266"/>
                    <a:pt x="0" y="271459"/>
                  </a:cubicBezTo>
                  <a:lnTo>
                    <a:pt x="0" y="29439"/>
                  </a:lnTo>
                  <a:cubicBezTo>
                    <a:pt x="0" y="13180"/>
                    <a:pt x="13180" y="0"/>
                    <a:pt x="29439" y="0"/>
                  </a:cubicBezTo>
                  <a:close/>
                </a:path>
              </a:pathLst>
            </a:custGeom>
            <a:solidFill>
              <a:srgbClr val="059CA4"/>
            </a:solidFill>
            <a:ln w="47625" cap="rnd">
              <a:solidFill>
                <a:srgbClr val="026666"/>
              </a:solidFill>
              <a:prstDash val="solid"/>
              <a:rou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532432" cy="338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8729" y="-51492"/>
            <a:ext cx="1321023" cy="1235572"/>
          </a:xfrm>
          <a:custGeom>
            <a:avLst/>
            <a:gdLst/>
            <a:ahLst/>
            <a:cxnLst/>
            <a:rect l="l" t="t" r="r" b="b"/>
            <a:pathLst>
              <a:path w="1321023" h="1235572">
                <a:moveTo>
                  <a:pt x="0" y="0"/>
                </a:moveTo>
                <a:lnTo>
                  <a:pt x="1321023" y="0"/>
                </a:lnTo>
                <a:lnTo>
                  <a:pt x="1321023" y="1235573"/>
                </a:lnTo>
                <a:lnTo>
                  <a:pt x="0" y="12355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0" name="Freeform 10"/>
          <p:cNvSpPr/>
          <p:nvPr/>
        </p:nvSpPr>
        <p:spPr>
          <a:xfrm>
            <a:off x="500483" y="8299807"/>
            <a:ext cx="1640161" cy="1641747"/>
          </a:xfrm>
          <a:custGeom>
            <a:avLst/>
            <a:gdLst/>
            <a:ahLst/>
            <a:cxnLst/>
            <a:rect l="l" t="t" r="r" b="b"/>
            <a:pathLst>
              <a:path w="1640161" h="1641747">
                <a:moveTo>
                  <a:pt x="0" y="0"/>
                </a:moveTo>
                <a:lnTo>
                  <a:pt x="1640161" y="0"/>
                </a:lnTo>
                <a:lnTo>
                  <a:pt x="1640161" y="1641747"/>
                </a:lnTo>
                <a:lnTo>
                  <a:pt x="0" y="16417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1" name="TextBox 11"/>
          <p:cNvSpPr txBox="1"/>
          <p:nvPr/>
        </p:nvSpPr>
        <p:spPr>
          <a:xfrm>
            <a:off x="4603378" y="1549578"/>
            <a:ext cx="12232455" cy="760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  <a:spcBef>
                <a:spcPct val="0"/>
              </a:spcBef>
            </a:pPr>
            <a:r>
              <a:rPr lang="en-US" sz="4186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OUR PACIFIC STRENGTHS IN ACTION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21665" y="3850301"/>
            <a:ext cx="8995881" cy="3817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5832" lvl="1" indent="-332916" algn="l">
              <a:lnSpc>
                <a:spcPts val="4317"/>
              </a:lnSpc>
              <a:buFont typeface="Arial"/>
              <a:buChar char="•"/>
            </a:pPr>
            <a:r>
              <a:rPr lang="en-US" sz="3083" b="1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 draw on Pacific shared values: </a:t>
            </a:r>
            <a:r>
              <a:rPr lang="en-US" sz="3083" b="1" dirty="0" err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alofa</a:t>
            </a:r>
            <a:r>
              <a:rPr lang="en-US" sz="3083" b="1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respect, </a:t>
            </a:r>
            <a:r>
              <a:rPr lang="en-US" sz="3083" b="1" dirty="0" err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vā</a:t>
            </a:r>
            <a:r>
              <a:rPr lang="en-US" sz="3083" b="1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</a:t>
            </a:r>
            <a:r>
              <a:rPr lang="en-US" sz="3083" b="1" dirty="0" err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talanoa</a:t>
            </a:r>
            <a:endParaRPr lang="en-US" sz="3083" b="1" dirty="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665832" lvl="1" indent="-332916" algn="l">
              <a:lnSpc>
                <a:spcPts val="4317"/>
              </a:lnSpc>
              <a:buFont typeface="Arial"/>
              <a:buChar char="•"/>
            </a:pPr>
            <a:r>
              <a:rPr lang="en-US" sz="3083" b="1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Collaboration with families and providers</a:t>
            </a:r>
          </a:p>
          <a:p>
            <a:pPr marL="665832" lvl="1" indent="-332916" algn="l">
              <a:lnSpc>
                <a:spcPts val="4317"/>
              </a:lnSpc>
              <a:buFont typeface="Arial"/>
              <a:buChar char="•"/>
            </a:pPr>
            <a:r>
              <a:rPr lang="en-US" sz="3083" b="1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Stories shared are treated with care and confidentiality</a:t>
            </a:r>
          </a:p>
          <a:p>
            <a:pPr marL="665832" lvl="1" indent="-332916" algn="l">
              <a:lnSpc>
                <a:spcPts val="4317"/>
              </a:lnSpc>
              <a:spcBef>
                <a:spcPct val="0"/>
              </a:spcBef>
              <a:buFont typeface="Arial"/>
              <a:buChar char="•"/>
            </a:pPr>
            <a:r>
              <a:rPr lang="en-US" sz="3083" b="1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Empowering people to </a:t>
            </a:r>
            <a:r>
              <a:rPr lang="en-US" sz="3083" b="1" dirty="0" err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recognise</a:t>
            </a:r>
            <a:r>
              <a:rPr lang="en-US" sz="3083" b="1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their rights and wellbeing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>
            <a:off x="7459528" y="2108197"/>
            <a:ext cx="3368945" cy="712537"/>
          </a:xfrm>
          <a:custGeom>
            <a:avLst/>
            <a:gdLst/>
            <a:ahLst/>
            <a:cxnLst/>
            <a:rect l="l" t="t" r="r" b="b"/>
            <a:pathLst>
              <a:path w="3368945" h="712537">
                <a:moveTo>
                  <a:pt x="0" y="0"/>
                </a:moveTo>
                <a:lnTo>
                  <a:pt x="3368944" y="0"/>
                </a:lnTo>
                <a:lnTo>
                  <a:pt x="3368944" y="712538"/>
                </a:lnTo>
                <a:lnTo>
                  <a:pt x="0" y="712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Freeform 4"/>
          <p:cNvSpPr/>
          <p:nvPr/>
        </p:nvSpPr>
        <p:spPr>
          <a:xfrm>
            <a:off x="2498955" y="6276592"/>
            <a:ext cx="1045367" cy="1045367"/>
          </a:xfrm>
          <a:custGeom>
            <a:avLst/>
            <a:gdLst/>
            <a:ahLst/>
            <a:cxnLst/>
            <a:rect l="l" t="t" r="r" b="b"/>
            <a:pathLst>
              <a:path w="1045367" h="1045367">
                <a:moveTo>
                  <a:pt x="0" y="0"/>
                </a:moveTo>
                <a:lnTo>
                  <a:pt x="1045367" y="0"/>
                </a:lnTo>
                <a:lnTo>
                  <a:pt x="1045367" y="1045367"/>
                </a:lnTo>
                <a:lnTo>
                  <a:pt x="0" y="10453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5000"/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5"/>
          <p:cNvSpPr txBox="1"/>
          <p:nvPr/>
        </p:nvSpPr>
        <p:spPr>
          <a:xfrm>
            <a:off x="3076373" y="3129187"/>
            <a:ext cx="12135254" cy="2174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9"/>
              </a:lnSpc>
            </a:pPr>
            <a:r>
              <a:rPr lang="en-US" sz="8612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TOGETHER WE MAKE THE DIFFERENCE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95047" y="6079821"/>
            <a:ext cx="12093997" cy="137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"People for Us" is not just a service – it's a movement of safeguarding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 honour the voices of disabled Pacific people</a:t>
            </a:r>
          </a:p>
          <a:p>
            <a:pPr marL="561341" lvl="1" indent="-280670" algn="l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Let’s continue to uplift, protect, and stand alongside our communities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286</Words>
  <Application>Microsoft Office PowerPoint</Application>
  <PresentationFormat>Custom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Poppins Heavy</vt:lpstr>
      <vt:lpstr>Poppins Bold</vt:lpstr>
      <vt:lpstr>Poppins</vt:lpstr>
      <vt:lpstr>Poppins Medium</vt:lpstr>
      <vt:lpstr>Arial</vt:lpstr>
      <vt:lpstr>Poppins Italics</vt:lpstr>
      <vt:lpstr>Poppins Ultra-Bold</vt:lpstr>
      <vt:lpstr>Poppins Semi-Bold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for Us Presentation</dc:title>
  <cp:lastModifiedBy>Tevita Tuita</cp:lastModifiedBy>
  <cp:revision>1</cp:revision>
  <dcterms:created xsi:type="dcterms:W3CDTF">2006-08-16T00:00:00Z</dcterms:created>
  <dcterms:modified xsi:type="dcterms:W3CDTF">2025-07-15T01:41:17Z</dcterms:modified>
  <dc:identifier>DAGtFTZ8e6E</dc:identifier>
</cp:coreProperties>
</file>