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1" r:id="rId5"/>
    <p:sldId id="267" r:id="rId6"/>
    <p:sldId id="268" r:id="rId7"/>
    <p:sldId id="266"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B11"/>
    <a:srgbClr val="4297D2"/>
    <a:srgbClr val="412A7C"/>
    <a:srgbClr val="1D8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A1FEC-D2B2-4F36-8D52-244BEC09D5A9}" v="19" dt="2025-12-01T01:44:39.791"/>
    <p1510:client id="{4EF87F1A-B3F3-4A83-B047-F858ACD91A10}" v="30" dt="2025-12-01T02:14:18.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5"/>
    <p:restoredTop sz="93341" autoAdjust="0"/>
  </p:normalViewPr>
  <p:slideViewPr>
    <p:cSldViewPr snapToGrid="0">
      <p:cViewPr varScale="1">
        <p:scale>
          <a:sx n="100" d="100"/>
          <a:sy n="100" d="100"/>
        </p:scale>
        <p:origin x="774" y="72"/>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9936-F20E-44D8-BA21-B64ABE3829C6}" type="datetimeFigureOut">
              <a:rPr lang="en-NZ" smtClean="0"/>
              <a:t>1/12/2025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9C92F-B5F1-4744-8B9B-481BA489194F}" type="slidenum">
              <a:rPr lang="en-NZ" smtClean="0"/>
              <a:t>‹#›</a:t>
            </a:fld>
            <a:endParaRPr lang="en-NZ"/>
          </a:p>
        </p:txBody>
      </p:sp>
    </p:spTree>
    <p:extLst>
      <p:ext uri="{BB962C8B-B14F-4D97-AF65-F5344CB8AC3E}">
        <p14:creationId xmlns:p14="http://schemas.microsoft.com/office/powerpoint/2010/main" val="90977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809C92F-B5F1-4744-8B9B-481BA489194F}" type="slidenum">
              <a:rPr lang="en-NZ" smtClean="0"/>
              <a:t>1</a:t>
            </a:fld>
            <a:endParaRPr lang="en-NZ"/>
          </a:p>
        </p:txBody>
      </p:sp>
    </p:spTree>
    <p:extLst>
      <p:ext uri="{BB962C8B-B14F-4D97-AF65-F5344CB8AC3E}">
        <p14:creationId xmlns:p14="http://schemas.microsoft.com/office/powerpoint/2010/main" val="105426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 am one of the 6 peer workers that are employed by people firsts People for us team. </a:t>
            </a:r>
            <a:endParaRPr lang="en-US" dirty="0">
              <a:solidFill>
                <a:srgbClr val="444444"/>
              </a:solidFill>
            </a:endParaRPr>
          </a:p>
          <a:p>
            <a:r>
              <a:rPr lang="en-NZ" err="1"/>
              <a:t>Im</a:t>
            </a:r>
            <a:r>
              <a:rPr lang="en-NZ"/>
              <a:t> also one of the peer workers that was first employed to be part of the pilot team. </a:t>
            </a:r>
            <a:br>
              <a:rPr lang="en-US" dirty="0">
                <a:cs typeface="+mn-lt"/>
              </a:rPr>
            </a:br>
            <a:r>
              <a:rPr lang="en-NZ">
                <a:ea typeface="Calibri"/>
                <a:cs typeface="Calibri"/>
              </a:rPr>
              <a:t>All my life, I have wanted to help and advocate for other people with disabilities. People for us has given me that opportunity and </a:t>
            </a:r>
            <a:r>
              <a:rPr lang="en-NZ" err="1">
                <a:ea typeface="Calibri"/>
                <a:cs typeface="Calibri"/>
              </a:rPr>
              <a:t>Im</a:t>
            </a:r>
            <a:r>
              <a:rPr lang="en-NZ">
                <a:ea typeface="Calibri"/>
                <a:cs typeface="Calibri"/>
              </a:rPr>
              <a:t> glad to be able to share it with you today.</a:t>
            </a:r>
            <a:br>
              <a:rPr lang="en-NZ" dirty="0">
                <a:ea typeface="Calibri"/>
                <a:cs typeface="+mn-lt"/>
              </a:rPr>
            </a:br>
            <a:r>
              <a:rPr lang="en-NZ"/>
              <a:t>One thing that did make it hard is that fact that I have extra health needs that I have to manage while also doing my best to stay involved in the work but with support from the team, </a:t>
            </a:r>
            <a:r>
              <a:rPr lang="en-NZ" err="1"/>
              <a:t>Ive</a:t>
            </a:r>
            <a:r>
              <a:rPr lang="en-NZ"/>
              <a:t> been able to give it my best. </a:t>
            </a:r>
          </a:p>
          <a:p>
            <a:endParaRPr lang="en-NZ" dirty="0">
              <a:ea typeface="Calibri"/>
              <a:cs typeface="+mn-lt"/>
            </a:endParaRPr>
          </a:p>
        </p:txBody>
      </p:sp>
      <p:sp>
        <p:nvSpPr>
          <p:cNvPr id="4" name="Slide Number Placeholder 3"/>
          <p:cNvSpPr>
            <a:spLocks noGrp="1"/>
          </p:cNvSpPr>
          <p:nvPr>
            <p:ph type="sldNum" sz="quarter" idx="5"/>
          </p:nvPr>
        </p:nvSpPr>
        <p:spPr/>
        <p:txBody>
          <a:bodyPr/>
          <a:lstStyle/>
          <a:p>
            <a:fld id="{B809C92F-B5F1-4744-8B9B-481BA489194F}" type="slidenum">
              <a:rPr lang="en-NZ" smtClean="0"/>
              <a:t>2</a:t>
            </a:fld>
            <a:endParaRPr lang="en-NZ"/>
          </a:p>
        </p:txBody>
      </p:sp>
    </p:spTree>
    <p:extLst>
      <p:ext uri="{BB962C8B-B14F-4D97-AF65-F5344CB8AC3E}">
        <p14:creationId xmlns:p14="http://schemas.microsoft.com/office/powerpoint/2010/main" val="413041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When we finished that training, we were all sent our certificates, which I am really proud of myself for. The training leader wrote a card and in it she said: </a:t>
            </a:r>
            <a:endParaRPr lang="en-NZ">
              <a:solidFill>
                <a:srgbClr val="444444"/>
              </a:solidFill>
            </a:endParaRPr>
          </a:p>
          <a:p>
            <a:r>
              <a:rPr lang="en-NZ" dirty="0"/>
              <a:t> </a:t>
            </a:r>
            <a:endParaRPr lang="en-NZ" dirty="0">
              <a:solidFill>
                <a:srgbClr val="444444"/>
              </a:solidFill>
            </a:endParaRPr>
          </a:p>
          <a:p>
            <a:r>
              <a:rPr lang="en-NZ"/>
              <a:t>(Photo of the card and certificate) </a:t>
            </a:r>
            <a:endParaRPr lang="en-NZ">
              <a:solidFill>
                <a:srgbClr val="444444"/>
              </a:solidFill>
            </a:endParaRPr>
          </a:p>
          <a:p>
            <a:r>
              <a:rPr lang="en-NZ" dirty="0"/>
              <a:t>I hear you are doing great of it, which is no surprise of course! Natasha, what can we say, you are a natural social justice warrior. Your energy for and commitment to this role are second to none. This training has just given you the tools to do what you have been working toward for a long time. Your passion for advocacy is so obvious and we know peoples rights will always be upheld, when you are around. </a:t>
            </a:r>
            <a:endParaRPr lang="en-US" dirty="0">
              <a:solidFill>
                <a:srgbClr val="444444"/>
              </a:solidFill>
            </a:endParaRPr>
          </a:p>
          <a:p>
            <a:r>
              <a:rPr lang="en-NZ" dirty="0"/>
              <a:t> </a:t>
            </a:r>
            <a:endParaRPr lang="en-NZ"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09C92F-B5F1-4744-8B9B-481BA489194F}" type="slidenum">
              <a:rPr lang="en-NZ" smtClean="0"/>
              <a:t>3</a:t>
            </a:fld>
            <a:endParaRPr lang="en-NZ"/>
          </a:p>
        </p:txBody>
      </p:sp>
    </p:spTree>
    <p:extLst>
      <p:ext uri="{BB962C8B-B14F-4D97-AF65-F5344CB8AC3E}">
        <p14:creationId xmlns:p14="http://schemas.microsoft.com/office/powerpoint/2010/main" val="238346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Working alongside the first </a:t>
            </a:r>
            <a:r>
              <a:rPr lang="en-US" dirty="0" err="1">
                <a:ea typeface="Calibri"/>
                <a:cs typeface="Calibri"/>
              </a:rPr>
              <a:t>kaiārahi</a:t>
            </a:r>
            <a:r>
              <a:rPr lang="en-US" dirty="0">
                <a:ea typeface="Calibri"/>
                <a:cs typeface="Calibri"/>
              </a:rPr>
              <a:t> were the </a:t>
            </a:r>
            <a:r>
              <a:rPr lang="en-US" dirty="0" err="1">
                <a:ea typeface="Calibri"/>
                <a:cs typeface="Calibri"/>
              </a:rPr>
              <a:t>Kaiāwhina</a:t>
            </a:r>
            <a:r>
              <a:rPr lang="en-US" dirty="0">
                <a:ea typeface="Calibri"/>
                <a:cs typeface="Calibri"/>
              </a:rPr>
              <a:t>. My first was Kaysey and she lives in Auckland. </a:t>
            </a:r>
            <a:br>
              <a:rPr lang="en-US" dirty="0">
                <a:ea typeface="Calibri"/>
                <a:cs typeface="+mn-lt"/>
              </a:rPr>
            </a:br>
            <a:r>
              <a:rPr lang="en-US" dirty="0"/>
              <a:t>Its really good to get to know one another as it helps with the job. Communicating with each other is the key to our work, as understanding and learning happens at the same time. We have become quite close and this makes meeting our people much easier. When I spoke to Kaysey, the </a:t>
            </a:r>
            <a:r>
              <a:rPr lang="en-US" dirty="0" err="1"/>
              <a:t>kaiāwhina</a:t>
            </a:r>
            <a:r>
              <a:rPr lang="en-US" dirty="0"/>
              <a:t> I trained with and was also on the pilot team, she says its like being two sides of the same coin. We are doing one job but both sides are needed.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809C92F-B5F1-4744-8B9B-481BA489194F}" type="slidenum">
              <a:rPr lang="en-NZ" smtClean="0"/>
              <a:t>4</a:t>
            </a:fld>
            <a:endParaRPr lang="en-NZ"/>
          </a:p>
        </p:txBody>
      </p:sp>
    </p:spTree>
    <p:extLst>
      <p:ext uri="{BB962C8B-B14F-4D97-AF65-F5344CB8AC3E}">
        <p14:creationId xmlns:p14="http://schemas.microsoft.com/office/powerpoint/2010/main" val="2338169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9ADC-3FE9-9E77-9DCA-8B7A9A9BB3DB}"/>
              </a:ext>
            </a:extLst>
          </p:cNvPr>
          <p:cNvSpPr>
            <a:spLocks noGrp="1"/>
          </p:cNvSpPr>
          <p:nvPr>
            <p:ph type="ctrTitle" hasCustomPrompt="1"/>
          </p:nvPr>
        </p:nvSpPr>
        <p:spPr>
          <a:xfrm>
            <a:off x="1" y="2918472"/>
            <a:ext cx="12104940" cy="750190"/>
          </a:xfrm>
        </p:spPr>
        <p:txBody>
          <a:bodyPr anchor="b">
            <a:normAutofit/>
          </a:bodyPr>
          <a:lstStyle>
            <a:lvl1pPr algn="ctr">
              <a:defRPr sz="4800" b="1" i="0">
                <a:solidFill>
                  <a:srgbClr val="1D8743"/>
                </a:solidFill>
                <a:latin typeface="Arial" panose="020B0604020202020204" pitchFamily="34" charset="0"/>
                <a:cs typeface="Arial" panose="020B0604020202020204" pitchFamily="34" charset="0"/>
              </a:defRPr>
            </a:lvl1pPr>
          </a:lstStyle>
          <a:p>
            <a:r>
              <a:rPr lang="en-GB" dirty="0"/>
              <a:t>Cover heading</a:t>
            </a:r>
            <a:endParaRPr lang="en-US" dirty="0"/>
          </a:p>
        </p:txBody>
      </p:sp>
      <p:sp>
        <p:nvSpPr>
          <p:cNvPr id="3" name="Subtitle 2">
            <a:extLst>
              <a:ext uri="{FF2B5EF4-FFF2-40B4-BE49-F238E27FC236}">
                <a16:creationId xmlns:a16="http://schemas.microsoft.com/office/drawing/2014/main" id="{50702099-6168-765C-E7C1-054813BEA1CA}"/>
              </a:ext>
            </a:extLst>
          </p:cNvPr>
          <p:cNvSpPr>
            <a:spLocks noGrp="1"/>
          </p:cNvSpPr>
          <p:nvPr>
            <p:ph type="subTitle" idx="1"/>
          </p:nvPr>
        </p:nvSpPr>
        <p:spPr>
          <a:xfrm>
            <a:off x="1" y="3805914"/>
            <a:ext cx="12104940" cy="579622"/>
          </a:xfrm>
        </p:spPr>
        <p:txBody>
          <a:bodyPr/>
          <a:lstStyle>
            <a:lvl1pPr marL="0" indent="0" algn="ctr">
              <a:lnSpc>
                <a:spcPct val="150000"/>
              </a:lnSpc>
              <a:buNone/>
              <a:defRPr sz="2400" b="0" i="0">
                <a:solidFill>
                  <a:srgbClr val="412A7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3" name="Picture 12" descr="A white butterfly with black background&#10;&#10;Description automatically generated">
            <a:extLst>
              <a:ext uri="{FF2B5EF4-FFF2-40B4-BE49-F238E27FC236}">
                <a16:creationId xmlns:a16="http://schemas.microsoft.com/office/drawing/2014/main" id="{620F7E1C-3676-1D47-F625-1775B1F02E20}"/>
              </a:ext>
            </a:extLst>
          </p:cNvPr>
          <p:cNvPicPr>
            <a:picLocks noChangeAspect="1"/>
          </p:cNvPicPr>
          <p:nvPr userDrawn="1"/>
        </p:nvPicPr>
        <p:blipFill>
          <a:blip r:embed="rId2">
            <a:alphaModFix amt="42000"/>
          </a:blip>
          <a:stretch>
            <a:fillRect/>
          </a:stretch>
        </p:blipFill>
        <p:spPr>
          <a:xfrm>
            <a:off x="8381172" y="3370271"/>
            <a:ext cx="3723769" cy="3426781"/>
          </a:xfrm>
          <a:prstGeom prst="rect">
            <a:avLst/>
          </a:prstGeom>
        </p:spPr>
      </p:pic>
      <p:pic>
        <p:nvPicPr>
          <p:cNvPr id="6" name="Picture 5" descr="A black background with purple text&#10;&#10;AI-generated content may be incorrect.">
            <a:extLst>
              <a:ext uri="{FF2B5EF4-FFF2-40B4-BE49-F238E27FC236}">
                <a16:creationId xmlns:a16="http://schemas.microsoft.com/office/drawing/2014/main" id="{4E128F27-76B5-D076-A0ED-7CD4DDB3C6A8}"/>
              </a:ext>
            </a:extLst>
          </p:cNvPr>
          <p:cNvPicPr>
            <a:picLocks noChangeAspect="1"/>
          </p:cNvPicPr>
          <p:nvPr userDrawn="1"/>
        </p:nvPicPr>
        <p:blipFill>
          <a:blip r:embed="rId3"/>
          <a:srcRect t="10442" b="25074"/>
          <a:stretch/>
        </p:blipFill>
        <p:spPr>
          <a:xfrm>
            <a:off x="3776757" y="230818"/>
            <a:ext cx="5384207" cy="1737193"/>
          </a:xfrm>
          <a:prstGeom prst="rect">
            <a:avLst/>
          </a:prstGeom>
        </p:spPr>
      </p:pic>
      <p:pic>
        <p:nvPicPr>
          <p:cNvPr id="9" name="Picture 8" descr="A green butterfly with black background&#10;&#10;AI-generated content may be incorrect.">
            <a:extLst>
              <a:ext uri="{FF2B5EF4-FFF2-40B4-BE49-F238E27FC236}">
                <a16:creationId xmlns:a16="http://schemas.microsoft.com/office/drawing/2014/main" id="{995E686A-60FE-570C-C332-F1D2CCFDB15B}"/>
              </a:ext>
            </a:extLst>
          </p:cNvPr>
          <p:cNvPicPr>
            <a:picLocks noChangeAspect="1"/>
          </p:cNvPicPr>
          <p:nvPr userDrawn="1"/>
        </p:nvPicPr>
        <p:blipFill>
          <a:blip r:embed="rId4"/>
          <a:srcRect t="-1346"/>
          <a:stretch/>
        </p:blipFill>
        <p:spPr>
          <a:xfrm>
            <a:off x="9650025" y="4385536"/>
            <a:ext cx="2612994" cy="2648150"/>
          </a:xfrm>
          <a:prstGeom prst="rect">
            <a:avLst/>
          </a:prstGeom>
        </p:spPr>
      </p:pic>
    </p:spTree>
    <p:extLst>
      <p:ext uri="{BB962C8B-B14F-4D97-AF65-F5344CB8AC3E}">
        <p14:creationId xmlns:p14="http://schemas.microsoft.com/office/powerpoint/2010/main" val="147865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People Fir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9ADC-3FE9-9E77-9DCA-8B7A9A9BB3DB}"/>
              </a:ext>
            </a:extLst>
          </p:cNvPr>
          <p:cNvSpPr>
            <a:spLocks noGrp="1"/>
          </p:cNvSpPr>
          <p:nvPr>
            <p:ph type="ctrTitle" hasCustomPrompt="1"/>
          </p:nvPr>
        </p:nvSpPr>
        <p:spPr>
          <a:xfrm>
            <a:off x="743088" y="621252"/>
            <a:ext cx="8600417" cy="579622"/>
          </a:xfrm>
        </p:spPr>
        <p:txBody>
          <a:bodyPr anchor="b">
            <a:normAutofit/>
          </a:bodyPr>
          <a:lstStyle>
            <a:lvl1pPr algn="l">
              <a:defRPr sz="3200" b="1" i="0">
                <a:solidFill>
                  <a:srgbClr val="1D8743"/>
                </a:solidFill>
                <a:latin typeface="Arial" panose="020B0604020202020204" pitchFamily="34" charset="0"/>
                <a:cs typeface="Arial" panose="020B0604020202020204" pitchFamily="34" charset="0"/>
              </a:defRPr>
            </a:lvl1pPr>
          </a:lstStyle>
          <a:p>
            <a:r>
              <a:rPr lang="en-GB" dirty="0"/>
              <a:t>Click to edit heading title style</a:t>
            </a:r>
            <a:endParaRPr lang="en-US" dirty="0"/>
          </a:p>
        </p:txBody>
      </p:sp>
      <p:sp>
        <p:nvSpPr>
          <p:cNvPr id="3" name="Subtitle 2">
            <a:extLst>
              <a:ext uri="{FF2B5EF4-FFF2-40B4-BE49-F238E27FC236}">
                <a16:creationId xmlns:a16="http://schemas.microsoft.com/office/drawing/2014/main" id="{50702099-6168-765C-E7C1-054813BEA1CA}"/>
              </a:ext>
            </a:extLst>
          </p:cNvPr>
          <p:cNvSpPr>
            <a:spLocks noGrp="1"/>
          </p:cNvSpPr>
          <p:nvPr>
            <p:ph type="subTitle" idx="1"/>
          </p:nvPr>
        </p:nvSpPr>
        <p:spPr>
          <a:xfrm>
            <a:off x="743088" y="1654233"/>
            <a:ext cx="9144000" cy="4292704"/>
          </a:xfrm>
        </p:spPr>
        <p:txBody>
          <a:bodyPr/>
          <a:lstStyle>
            <a:lvl1pPr marL="0" indent="0" algn="l">
              <a:lnSpc>
                <a:spcPct val="150000"/>
              </a:lnSpc>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a:extLst>
              <a:ext uri="{FF2B5EF4-FFF2-40B4-BE49-F238E27FC236}">
                <a16:creationId xmlns:a16="http://schemas.microsoft.com/office/drawing/2014/main" id="{89687BA7-1367-3A4D-F248-DC533848704C}"/>
              </a:ext>
            </a:extLst>
          </p:cNvPr>
          <p:cNvPicPr>
            <a:picLocks noChangeAspect="1"/>
          </p:cNvPicPr>
          <p:nvPr userDrawn="1"/>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0" y="5868062"/>
            <a:ext cx="12217131" cy="1005840"/>
          </a:xfrm>
          <a:prstGeom prst="rect">
            <a:avLst/>
          </a:prstGeom>
        </p:spPr>
      </p:pic>
      <p:pic>
        <p:nvPicPr>
          <p:cNvPr id="5" name="Picture 4" descr="A black background with purple text&#10;&#10;AI-generated content may be incorrect.">
            <a:extLst>
              <a:ext uri="{FF2B5EF4-FFF2-40B4-BE49-F238E27FC236}">
                <a16:creationId xmlns:a16="http://schemas.microsoft.com/office/drawing/2014/main" id="{739029FA-D2B1-0ED7-BC9E-EA0223EBEE6F}"/>
              </a:ext>
            </a:extLst>
          </p:cNvPr>
          <p:cNvPicPr>
            <a:picLocks noChangeAspect="1"/>
          </p:cNvPicPr>
          <p:nvPr userDrawn="1"/>
        </p:nvPicPr>
        <p:blipFill>
          <a:blip r:embed="rId4"/>
          <a:srcRect t="10442" b="25074"/>
          <a:stretch/>
        </p:blipFill>
        <p:spPr>
          <a:xfrm>
            <a:off x="9343505" y="83795"/>
            <a:ext cx="2776537" cy="895839"/>
          </a:xfrm>
          <a:prstGeom prst="rect">
            <a:avLst/>
          </a:prstGeom>
        </p:spPr>
      </p:pic>
    </p:spTree>
    <p:extLst>
      <p:ext uri="{BB962C8B-B14F-4D97-AF65-F5344CB8AC3E}">
        <p14:creationId xmlns:p14="http://schemas.microsoft.com/office/powerpoint/2010/main" val="2646546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39EB9F-9D1E-266A-7EDF-A5084245F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C94918-0363-8FA5-F5B2-ECAA06C5A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A26233-1231-2C88-8F2D-FC631DBF9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35186-98C8-AC45-8007-AD17C3CA1BA2}" type="datetimeFigureOut">
              <a:rPr lang="en-US" smtClean="0"/>
              <a:t>12/1/2025</a:t>
            </a:fld>
            <a:endParaRPr lang="en-US"/>
          </a:p>
        </p:txBody>
      </p:sp>
      <p:sp>
        <p:nvSpPr>
          <p:cNvPr id="5" name="Footer Placeholder 4">
            <a:extLst>
              <a:ext uri="{FF2B5EF4-FFF2-40B4-BE49-F238E27FC236}">
                <a16:creationId xmlns:a16="http://schemas.microsoft.com/office/drawing/2014/main" id="{47ABF990-BBA0-AA3F-418B-55BE42FBD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BD05F9-8D7A-D892-AC33-3DA0B645D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A2211-AB1A-D545-944A-2397148CC719}" type="slidenum">
              <a:rPr lang="en-US" smtClean="0"/>
              <a:t>‹#›</a:t>
            </a:fld>
            <a:endParaRPr lang="en-US"/>
          </a:p>
        </p:txBody>
      </p:sp>
    </p:spTree>
    <p:extLst>
      <p:ext uri="{BB962C8B-B14F-4D97-AF65-F5344CB8AC3E}">
        <p14:creationId xmlns:p14="http://schemas.microsoft.com/office/powerpoint/2010/main" val="3177187441"/>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EAE3-A6B4-266C-A217-D00C011888CA}"/>
              </a:ext>
            </a:extLst>
          </p:cNvPr>
          <p:cNvSpPr>
            <a:spLocks noGrp="1"/>
          </p:cNvSpPr>
          <p:nvPr>
            <p:ph type="ctrTitle"/>
          </p:nvPr>
        </p:nvSpPr>
        <p:spPr/>
        <p:txBody>
          <a:bodyPr/>
          <a:lstStyle/>
          <a:p>
            <a:r>
              <a:rPr lang="en-US" dirty="0">
                <a:latin typeface="Arial"/>
                <a:cs typeface="Arial"/>
              </a:rPr>
              <a:t>Working as a </a:t>
            </a:r>
            <a:r>
              <a:rPr lang="en-US" dirty="0" err="1">
                <a:latin typeface="Arial"/>
                <a:cs typeface="Arial"/>
              </a:rPr>
              <a:t>Kaiārahi</a:t>
            </a:r>
            <a:endParaRPr lang="en-US" dirty="0" err="1"/>
          </a:p>
        </p:txBody>
      </p:sp>
      <p:sp>
        <p:nvSpPr>
          <p:cNvPr id="3" name="Subtitle 2">
            <a:extLst>
              <a:ext uri="{FF2B5EF4-FFF2-40B4-BE49-F238E27FC236}">
                <a16:creationId xmlns:a16="http://schemas.microsoft.com/office/drawing/2014/main" id="{261C4481-9059-E92D-0FC0-4D154308FB10}"/>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Natasha Brown</a:t>
            </a:r>
            <a:endParaRPr lang="en-US" dirty="0"/>
          </a:p>
        </p:txBody>
      </p:sp>
    </p:spTree>
    <p:extLst>
      <p:ext uri="{BB962C8B-B14F-4D97-AF65-F5344CB8AC3E}">
        <p14:creationId xmlns:p14="http://schemas.microsoft.com/office/powerpoint/2010/main" val="323554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8B43-A048-D8E3-069C-EBAC848FDDA4}"/>
              </a:ext>
            </a:extLst>
          </p:cNvPr>
          <p:cNvSpPr>
            <a:spLocks noGrp="1"/>
          </p:cNvSpPr>
          <p:nvPr>
            <p:ph type="ctrTitle"/>
          </p:nvPr>
        </p:nvSpPr>
        <p:spPr/>
        <p:txBody>
          <a:bodyPr/>
          <a:lstStyle/>
          <a:p>
            <a:r>
              <a:rPr lang="en-GB" dirty="0">
                <a:latin typeface="Arial"/>
                <a:cs typeface="Arial"/>
              </a:rPr>
              <a:t>Who am I?</a:t>
            </a:r>
            <a:endParaRPr lang="en-GB" dirty="0"/>
          </a:p>
        </p:txBody>
      </p:sp>
      <p:sp>
        <p:nvSpPr>
          <p:cNvPr id="3" name="Subtitle 2">
            <a:extLst>
              <a:ext uri="{FF2B5EF4-FFF2-40B4-BE49-F238E27FC236}">
                <a16:creationId xmlns:a16="http://schemas.microsoft.com/office/drawing/2014/main" id="{5915AB41-A7DE-F19B-7EFA-39B3874CC45A}"/>
              </a:ext>
            </a:extLst>
          </p:cNvPr>
          <p:cNvSpPr>
            <a:spLocks noGrp="1"/>
          </p:cNvSpPr>
          <p:nvPr>
            <p:ph type="subTitle" idx="1"/>
          </p:nvPr>
        </p:nvSpPr>
        <p:spPr/>
        <p:txBody>
          <a:bodyPr vert="horz" lIns="91440" tIns="45720" rIns="91440" bIns="45720" rtlCol="0" anchor="t">
            <a:normAutofit/>
          </a:bodyPr>
          <a:lstStyle/>
          <a:p>
            <a:r>
              <a:rPr lang="en-GB" dirty="0">
                <a:latin typeface="Arial"/>
                <a:cs typeface="Arial"/>
              </a:rPr>
              <a:t>Natasha Brown.</a:t>
            </a:r>
            <a:br>
              <a:rPr lang="en-GB" dirty="0">
                <a:latin typeface="Arial"/>
                <a:cs typeface="Arial"/>
              </a:rPr>
            </a:br>
            <a:endParaRPr lang="en-GB"/>
          </a:p>
        </p:txBody>
      </p:sp>
      <p:pic>
        <p:nvPicPr>
          <p:cNvPr id="4" name="Picture 3" descr="A person smiling in front of a wood wall&#10;&#10;AI-generated content may be incorrect.">
            <a:extLst>
              <a:ext uri="{FF2B5EF4-FFF2-40B4-BE49-F238E27FC236}">
                <a16:creationId xmlns:a16="http://schemas.microsoft.com/office/drawing/2014/main" id="{8498F941-F54E-16E7-0F19-35866B7FFEE6}"/>
              </a:ext>
            </a:extLst>
          </p:cNvPr>
          <p:cNvPicPr>
            <a:picLocks noChangeAspect="1"/>
          </p:cNvPicPr>
          <p:nvPr/>
        </p:nvPicPr>
        <p:blipFill>
          <a:blip r:embed="rId3"/>
          <a:stretch>
            <a:fillRect/>
          </a:stretch>
        </p:blipFill>
        <p:spPr>
          <a:xfrm>
            <a:off x="4445963" y="1199931"/>
            <a:ext cx="4219729" cy="4458138"/>
          </a:xfrm>
          <a:prstGeom prst="rect">
            <a:avLst/>
          </a:prstGeom>
        </p:spPr>
      </p:pic>
    </p:spTree>
    <p:extLst>
      <p:ext uri="{BB962C8B-B14F-4D97-AF65-F5344CB8AC3E}">
        <p14:creationId xmlns:p14="http://schemas.microsoft.com/office/powerpoint/2010/main" val="821863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EFE8-A67A-A352-ECF8-BE6CB15BF1AB}"/>
              </a:ext>
            </a:extLst>
          </p:cNvPr>
          <p:cNvSpPr>
            <a:spLocks noGrp="1"/>
          </p:cNvSpPr>
          <p:nvPr>
            <p:ph type="ctrTitle"/>
          </p:nvPr>
        </p:nvSpPr>
        <p:spPr/>
        <p:txBody>
          <a:bodyPr/>
          <a:lstStyle/>
          <a:p>
            <a:r>
              <a:rPr lang="en-GB" dirty="0">
                <a:latin typeface="Arial"/>
                <a:cs typeface="Arial"/>
              </a:rPr>
              <a:t>My certificate</a:t>
            </a:r>
            <a:endParaRPr lang="en-GB" dirty="0"/>
          </a:p>
        </p:txBody>
      </p:sp>
      <p:sp>
        <p:nvSpPr>
          <p:cNvPr id="3" name="Subtitle 2">
            <a:extLst>
              <a:ext uri="{FF2B5EF4-FFF2-40B4-BE49-F238E27FC236}">
                <a16:creationId xmlns:a16="http://schemas.microsoft.com/office/drawing/2014/main" id="{DDCAB87F-4BDF-E7EC-69CD-281913CE13D0}"/>
              </a:ext>
            </a:extLst>
          </p:cNvPr>
          <p:cNvSpPr>
            <a:spLocks noGrp="1"/>
          </p:cNvSpPr>
          <p:nvPr>
            <p:ph type="subTitle" idx="1"/>
          </p:nvPr>
        </p:nvSpPr>
        <p:spPr/>
        <p:txBody>
          <a:bodyPr vert="horz" lIns="91440" tIns="45720" rIns="91440" bIns="45720" rtlCol="0" anchor="t">
            <a:normAutofit/>
          </a:bodyPr>
          <a:lstStyle/>
          <a:p>
            <a:endParaRPr lang="en-GB" dirty="0"/>
          </a:p>
        </p:txBody>
      </p:sp>
      <p:pic>
        <p:nvPicPr>
          <p:cNvPr id="4" name="Picture 3" descr="A certificate and a red card&#10;&#10;AI-generated content may be incorrect.">
            <a:extLst>
              <a:ext uri="{FF2B5EF4-FFF2-40B4-BE49-F238E27FC236}">
                <a16:creationId xmlns:a16="http://schemas.microsoft.com/office/drawing/2014/main" id="{F9D67300-237A-1A9B-1D33-C0388CD6D600}"/>
              </a:ext>
            </a:extLst>
          </p:cNvPr>
          <p:cNvPicPr>
            <a:picLocks noChangeAspect="1"/>
          </p:cNvPicPr>
          <p:nvPr/>
        </p:nvPicPr>
        <p:blipFill>
          <a:blip r:embed="rId3"/>
          <a:stretch>
            <a:fillRect/>
          </a:stretch>
        </p:blipFill>
        <p:spPr>
          <a:xfrm rot="16200000">
            <a:off x="4382595" y="1059792"/>
            <a:ext cx="4293913" cy="5605519"/>
          </a:xfrm>
          <a:prstGeom prst="rect">
            <a:avLst/>
          </a:prstGeom>
        </p:spPr>
      </p:pic>
    </p:spTree>
    <p:extLst>
      <p:ext uri="{BB962C8B-B14F-4D97-AF65-F5344CB8AC3E}">
        <p14:creationId xmlns:p14="http://schemas.microsoft.com/office/powerpoint/2010/main" val="74988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9F9467-896D-A4C5-75CA-5682A0B4D95E}"/>
              </a:ext>
            </a:extLst>
          </p:cNvPr>
          <p:cNvSpPr>
            <a:spLocks noGrp="1"/>
          </p:cNvSpPr>
          <p:nvPr>
            <p:ph type="subTitle" idx="1"/>
          </p:nvPr>
        </p:nvSpPr>
        <p:spPr/>
        <p:txBody>
          <a:bodyPr vert="horz" lIns="91440" tIns="45720" rIns="91440" bIns="45720" rtlCol="0" anchor="ctr">
            <a:normAutofit/>
          </a:bodyPr>
          <a:lstStyle/>
          <a:p>
            <a:pPr algn="ctr"/>
            <a:r>
              <a:rPr lang="en-GB" sz="5400" b="1" dirty="0">
                <a:solidFill>
                  <a:srgbClr val="1D8743"/>
                </a:solidFill>
                <a:latin typeface="Arial"/>
                <a:cs typeface="Arial"/>
              </a:rPr>
              <a:t>What it means to me </a:t>
            </a:r>
            <a:endParaRPr lang="en-US" sz="5400" dirty="0">
              <a:latin typeface="Arial"/>
              <a:cs typeface="Arial"/>
            </a:endParaRPr>
          </a:p>
        </p:txBody>
      </p:sp>
    </p:spTree>
    <p:extLst>
      <p:ext uri="{BB962C8B-B14F-4D97-AF65-F5344CB8AC3E}">
        <p14:creationId xmlns:p14="http://schemas.microsoft.com/office/powerpoint/2010/main" val="179223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73790D-62D8-A8D6-71F3-A29A02B93AA4}"/>
              </a:ext>
            </a:extLst>
          </p:cNvPr>
          <p:cNvSpPr>
            <a:spLocks noGrp="1"/>
          </p:cNvSpPr>
          <p:nvPr>
            <p:ph type="subTitle" idx="1"/>
          </p:nvPr>
        </p:nvSpPr>
        <p:spPr/>
        <p:txBody>
          <a:bodyPr vert="horz" lIns="91440" tIns="45720" rIns="91440" bIns="45720" rtlCol="0" anchor="ctr">
            <a:normAutofit/>
          </a:bodyPr>
          <a:lstStyle/>
          <a:p>
            <a:pPr algn="ctr"/>
            <a:r>
              <a:rPr lang="en-GB" sz="7200" b="1" u="sng" dirty="0">
                <a:solidFill>
                  <a:srgbClr val="1D8743"/>
                </a:solidFill>
                <a:latin typeface="Arial"/>
                <a:cs typeface="Arial"/>
              </a:rPr>
              <a:t>THANK YOU </a:t>
            </a:r>
            <a:endParaRPr lang="en-US" sz="7200" u="sng" dirty="0">
              <a:latin typeface="Arial"/>
              <a:cs typeface="Arial"/>
            </a:endParaRPr>
          </a:p>
        </p:txBody>
      </p:sp>
    </p:spTree>
    <p:extLst>
      <p:ext uri="{BB962C8B-B14F-4D97-AF65-F5344CB8AC3E}">
        <p14:creationId xmlns:p14="http://schemas.microsoft.com/office/powerpoint/2010/main" val="1457779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2b0f649-e6a2-4be8-8305-f88f233d4347">
      <Terms xmlns="http://schemas.microsoft.com/office/infopath/2007/PartnerControls"/>
    </lcf76f155ced4ddcb4097134ff3c332f>
    <TaxCatchAll xmlns="18bea65f-058c-4606-8a35-6f97418c28a4" xsi:nil="true"/>
    <_ip_UnifiedCompliancePolicyUIAction xmlns="http://schemas.microsoft.com/sharepoint/v3" xsi:nil="true"/>
    <_ip_UnifiedCompliancePolicyProperties xmlns="http://schemas.microsoft.com/sharepoint/v3" xsi:nil="true"/>
    <_dlc_DocId xmlns="18bea65f-058c-4606-8a35-6f97418c28a4">INFO-299422991-10328</_dlc_DocId>
    <_dlc_DocIdUrl xmlns="18bea65f-058c-4606-8a35-6f97418c28a4">
      <Url>https://msdgovtnz.sharepoint.com/sites/whaikaha-ORG-Quality-Performance/_layouts/15/DocIdRedir.aspx?ID=INFO-299422991-10328</Url>
      <Description>INFO-299422991-10328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DP Document" ma:contentTypeID="0x010100A4C634B9829F5B4CA6729CA17A9903AF00E642399386D96E4785F4D5D270CE5E06" ma:contentTypeVersion="21" ma:contentTypeDescription="Accommodates MDP specific document metadata" ma:contentTypeScope="" ma:versionID="5f33354d919e9916d81a991d9b785f91">
  <xsd:schema xmlns:xsd="http://www.w3.org/2001/XMLSchema" xmlns:xs="http://www.w3.org/2001/XMLSchema" xmlns:p="http://schemas.microsoft.com/office/2006/metadata/properties" xmlns:ns1="http://schemas.microsoft.com/sharepoint/v3" xmlns:ns2="18bea65f-058c-4606-8a35-6f97418c28a4" xmlns:ns3="e2b0f649-e6a2-4be8-8305-f88f233d4347" targetNamespace="http://schemas.microsoft.com/office/2006/metadata/properties" ma:root="true" ma:fieldsID="8fce06b9f697a7919de7d3bbf55d81da" ns1:_="" ns2:_="" ns3:_="">
    <xsd:import namespace="http://schemas.microsoft.com/sharepoint/v3"/>
    <xsd:import namespace="18bea65f-058c-4606-8a35-6f97418c28a4"/>
    <xsd:import namespace="e2b0f649-e6a2-4be8-8305-f88f233d434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bea65f-058c-4606-8a35-6f97418c28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a5926eb-d99b-4376-9013-2967a31e1d6d}" ma:internalName="TaxCatchAll" ma:showField="CatchAllData" ma:web="18bea65f-058c-4606-8a35-6f97418c28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b0f649-e6a2-4be8-8305-f88f233d43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5349594-bd3e-4347-a84f-2427756b12f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Location" ma:index="2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095E423-02B9-4BFA-AEDF-6163272B9EEC}">
  <ds:schemaRefs>
    <ds:schemaRef ds:uri="http://schemas.microsoft.com/office/2006/metadata/properties"/>
    <ds:schemaRef ds:uri="http://schemas.microsoft.com/office/infopath/2007/PartnerControls"/>
    <ds:schemaRef ds:uri="2cf3d978-b239-4bbf-83aa-2ce038131de0"/>
    <ds:schemaRef ds:uri="ea86ed1a-cdd2-4ebb-8157-80b4b0e624a7"/>
  </ds:schemaRefs>
</ds:datastoreItem>
</file>

<file path=customXml/itemProps2.xml><?xml version="1.0" encoding="utf-8"?>
<ds:datastoreItem xmlns:ds="http://schemas.openxmlformats.org/officeDocument/2006/customXml" ds:itemID="{4EC6C124-5AB2-44A2-917C-3F1638D1F055}">
  <ds:schemaRefs>
    <ds:schemaRef ds:uri="http://schemas.microsoft.com/sharepoint/v3/contenttype/forms"/>
  </ds:schemaRefs>
</ds:datastoreItem>
</file>

<file path=customXml/itemProps3.xml><?xml version="1.0" encoding="utf-8"?>
<ds:datastoreItem xmlns:ds="http://schemas.openxmlformats.org/officeDocument/2006/customXml" ds:itemID="{235250BE-8333-4DD6-9152-A208CE55582B}"/>
</file>

<file path=customXml/itemProps4.xml><?xml version="1.0" encoding="utf-8"?>
<ds:datastoreItem xmlns:ds="http://schemas.openxmlformats.org/officeDocument/2006/customXml" ds:itemID="{7C1EC838-F69B-4C00-9548-3609191BA680}"/>
</file>

<file path=docProps/app.xml><?xml version="1.0" encoding="utf-8"?>
<Properties xmlns="http://schemas.openxmlformats.org/officeDocument/2006/extended-properties" xmlns:vt="http://schemas.openxmlformats.org/officeDocument/2006/docPropsVTypes">
  <TotalTime>1295</TotalTime>
  <Words>2</Words>
  <Application>Microsoft Office PowerPoint</Application>
  <PresentationFormat>Widescreen</PresentationFormat>
  <Paragraphs>2</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Working as a Kaiārahi</vt:lpstr>
      <vt:lpstr>Who am I?</vt:lpstr>
      <vt:lpstr>My certificate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Zeus Te Ahuru</dc:creator>
  <cp:lastModifiedBy>Jordan Jacques</cp:lastModifiedBy>
  <cp:revision>101</cp:revision>
  <dcterms:created xsi:type="dcterms:W3CDTF">2023-10-01T22:01:35Z</dcterms:created>
  <dcterms:modified xsi:type="dcterms:W3CDTF">2025-12-01T18:49:10Z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0x010100A4C634B9829F5B4CA6729CA17A9903AF00E642399386D96E4785F4D5D270CE5E06</vt:lpwstr>
  </property>
  <property fmtid="{D5CDD505-2E9C-101B-9397-08002B2CF9AE}" pid="3" name="_dlc_DocIdItemGuid">
    <vt:lpwstr>9ba00df9-0079-43c3-8ab9-9c39fa646c35</vt:lpwstr>
  </property>
  <property fmtid="{D5CDD505-2E9C-101B-9397-08002B2CF9AE}" pid="4" name="MediaServiceImageTags">
    <vt:lpwstr/>
  </property>
</Properties>
</file>