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 id="2147483801" r:id="rId6"/>
  </p:sldMasterIdLst>
  <p:notesMasterIdLst>
    <p:notesMasterId r:id="rId22"/>
  </p:notesMasterIdLst>
  <p:sldIdLst>
    <p:sldId id="2147479026" r:id="rId7"/>
    <p:sldId id="2147481450" r:id="rId8"/>
    <p:sldId id="2147481491" r:id="rId9"/>
    <p:sldId id="2147481475" r:id="rId10"/>
    <p:sldId id="2147481485" r:id="rId11"/>
    <p:sldId id="2147481486" r:id="rId12"/>
    <p:sldId id="2147481482" r:id="rId13"/>
    <p:sldId id="2147481488" r:id="rId14"/>
    <p:sldId id="2147481477" r:id="rId15"/>
    <p:sldId id="2147481483" r:id="rId16"/>
    <p:sldId id="2147481484" r:id="rId17"/>
    <p:sldId id="2147481471" r:id="rId18"/>
    <p:sldId id="2147481489" r:id="rId19"/>
    <p:sldId id="2147481473" r:id="rId20"/>
    <p:sldId id="21474790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B4A"/>
    <a:srgbClr val="3C9EB2"/>
    <a:srgbClr val="286A78"/>
    <a:srgbClr val="96D0DC"/>
    <a:srgbClr val="D7E6C8"/>
    <a:srgbClr val="5C991F"/>
    <a:srgbClr val="769A78"/>
    <a:srgbClr val="E5F3E6"/>
    <a:srgbClr val="374C39"/>
    <a:srgbClr val="717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92366F-7CDC-4CAD-A442-229D707CE4E7}" v="9" dt="2026-05-19T04:39:40.984"/>
  </p1510:revLst>
</p1510:revInfo>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4" autoAdjust="0"/>
    <p:restoredTop sz="74411" autoAdjust="0"/>
  </p:normalViewPr>
  <p:slideViewPr>
    <p:cSldViewPr snapToGrid="0">
      <p:cViewPr varScale="1">
        <p:scale>
          <a:sx n="120" d="100"/>
          <a:sy n="120" d="100"/>
        </p:scale>
        <p:origin x="18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B4790-44B0-4053-850A-86D9DDC7BC5C}" type="datetimeFigureOut">
              <a:rPr lang="en-NZ" smtClean="0"/>
              <a:t>19/05/2026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A0659-FD92-423C-9335-EC90F6F347CD}" type="slidenum">
              <a:rPr lang="en-NZ" smtClean="0"/>
              <a:t>‹#›</a:t>
            </a:fld>
            <a:endParaRPr lang="en-NZ"/>
          </a:p>
        </p:txBody>
      </p:sp>
    </p:spTree>
    <p:extLst>
      <p:ext uri="{BB962C8B-B14F-4D97-AF65-F5344CB8AC3E}">
        <p14:creationId xmlns:p14="http://schemas.microsoft.com/office/powerpoint/2010/main" val="50856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CCA0659-FD92-423C-9335-EC90F6F347CD}" type="slidenum">
              <a:rPr lang="en-NZ" smtClean="0"/>
              <a:t>1</a:t>
            </a:fld>
            <a:endParaRPr lang="en-NZ"/>
          </a:p>
        </p:txBody>
      </p:sp>
    </p:spTree>
    <p:extLst>
      <p:ext uri="{BB962C8B-B14F-4D97-AF65-F5344CB8AC3E}">
        <p14:creationId xmlns:p14="http://schemas.microsoft.com/office/powerpoint/2010/main" val="393141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BCDA0-51BE-EAA5-6F5E-7890A4BF6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2D336-98BE-D857-B92D-BA81256EBCAB}"/>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869155E1-5BC5-10EE-E3A9-477D49D5A91D}"/>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5CBFFB94-0C6C-6510-909D-5E955032B3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514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574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6CA1D-62C5-F844-6A0F-F21E8C245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F554A-99B2-6E87-671A-27A4088DA418}"/>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CD66C081-29C0-DB0F-35B2-570108BE3AF9}"/>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3E29F888-04C7-68DB-C74F-355F9CDFB49A}"/>
              </a:ext>
            </a:extLst>
          </p:cNvPr>
          <p:cNvSpPr>
            <a:spLocks noGrp="1"/>
          </p:cNvSpPr>
          <p:nvPr>
            <p:ph type="sldNum" sz="quarter" idx="5"/>
          </p:nvPr>
        </p:nvSpPr>
        <p:spPr/>
        <p:txBody>
          <a:bodyPr/>
          <a:lstStyle/>
          <a:p>
            <a:fld id="{9CCA0659-FD92-423C-9335-EC90F6F347CD}" type="slidenum">
              <a:rPr lang="en-NZ" smtClean="0"/>
              <a:t>3</a:t>
            </a:fld>
            <a:endParaRPr lang="en-NZ" dirty="0"/>
          </a:p>
        </p:txBody>
      </p:sp>
    </p:spTree>
    <p:extLst>
      <p:ext uri="{BB962C8B-B14F-4D97-AF65-F5344CB8AC3E}">
        <p14:creationId xmlns:p14="http://schemas.microsoft.com/office/powerpoint/2010/main" val="332084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7AAE-2F74-EE33-F78F-847548F9B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BAF93-D46A-367F-3A60-A304829687E6}"/>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0F15C9E8-32FC-CF85-E927-C148C6C70461}"/>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A9D798AA-8BB2-4E33-C50F-A2540C346844}"/>
              </a:ext>
            </a:extLst>
          </p:cNvPr>
          <p:cNvSpPr>
            <a:spLocks noGrp="1"/>
          </p:cNvSpPr>
          <p:nvPr>
            <p:ph type="sldNum" sz="quarter" idx="5"/>
          </p:nvPr>
        </p:nvSpPr>
        <p:spPr/>
        <p:txBody>
          <a:bodyPr/>
          <a:lstStyle/>
          <a:p>
            <a:fld id="{9CCA0659-FD92-423C-9335-EC90F6F347CD}" type="slidenum">
              <a:rPr lang="en-NZ" smtClean="0"/>
              <a:t>4</a:t>
            </a:fld>
            <a:endParaRPr lang="en-NZ" dirty="0"/>
          </a:p>
        </p:txBody>
      </p:sp>
    </p:spTree>
    <p:extLst>
      <p:ext uri="{BB962C8B-B14F-4D97-AF65-F5344CB8AC3E}">
        <p14:creationId xmlns:p14="http://schemas.microsoft.com/office/powerpoint/2010/main" val="409004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E78C-8BD1-FA53-0C97-D9A112CFF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644E4-57A5-C2A7-CA06-BCFB4939BDC0}"/>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CA577F27-4EC2-89F2-07D4-EA7EE247BF55}"/>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5FD90F90-26A1-C94B-46B2-482D0889FD84}"/>
              </a:ext>
            </a:extLst>
          </p:cNvPr>
          <p:cNvSpPr>
            <a:spLocks noGrp="1"/>
          </p:cNvSpPr>
          <p:nvPr>
            <p:ph type="sldNum" sz="quarter" idx="5"/>
          </p:nvPr>
        </p:nvSpPr>
        <p:spPr/>
        <p:txBody>
          <a:bodyPr/>
          <a:lstStyle/>
          <a:p>
            <a:fld id="{9CCA0659-FD92-423C-9335-EC90F6F347CD}" type="slidenum">
              <a:rPr lang="en-NZ" smtClean="0"/>
              <a:t>7</a:t>
            </a:fld>
            <a:endParaRPr lang="en-NZ" dirty="0"/>
          </a:p>
        </p:txBody>
      </p:sp>
    </p:spTree>
    <p:extLst>
      <p:ext uri="{BB962C8B-B14F-4D97-AF65-F5344CB8AC3E}">
        <p14:creationId xmlns:p14="http://schemas.microsoft.com/office/powerpoint/2010/main" val="367377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3904B-765D-56D3-5AA8-49A318BCA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885FA-B9B9-E5AF-9398-0FFDCB855A7F}"/>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F4FA443A-6C6D-F1F7-07D4-CCB86D6E1872}"/>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A8561C6B-EEFC-8B61-7457-5D7BC151CB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79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125D-524F-30ED-DE98-70AAA7EA84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E72FA-638F-621D-3761-D7921BCE9356}"/>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5A1BF4DB-991C-B947-7E9D-6E764AEB60D8}"/>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61F2F1D4-4221-9783-0FC3-BA699031F6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709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A528-546F-FCB1-DD1F-7FC0788456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D5319-48F4-E261-BBEA-8F48B05C31EB}"/>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BEBD6E4D-6179-BF70-83E7-53CB97764AA3}"/>
              </a:ext>
            </a:extLst>
          </p:cNvPr>
          <p:cNvSpPr>
            <a:spLocks noGrp="1"/>
          </p:cNvSpPr>
          <p:nvPr>
            <p:ph type="body" idx="1"/>
          </p:nvPr>
        </p:nvSpPr>
        <p:spPr/>
        <p:txBody>
          <a:bodyPr/>
          <a:lstStyle/>
          <a:p>
            <a:endParaRPr lang="en-NZ" dirty="0"/>
          </a:p>
        </p:txBody>
      </p:sp>
      <p:sp>
        <p:nvSpPr>
          <p:cNvPr id="4" name="Slide Number Placeholder 3">
            <a:extLst>
              <a:ext uri="{FF2B5EF4-FFF2-40B4-BE49-F238E27FC236}">
                <a16:creationId xmlns:a16="http://schemas.microsoft.com/office/drawing/2014/main" id="{DBE744B0-3764-EA8C-4F5A-36BD7A95A2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D948F-A673-4DC7-A0E9-FA274EAF3634}"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756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CCA0659-FD92-423C-9335-EC90F6F347CD}" type="slidenum">
              <a:rPr lang="en-NZ" smtClean="0"/>
              <a:t>12</a:t>
            </a:fld>
            <a:endParaRPr lang="en-NZ"/>
          </a:p>
        </p:txBody>
      </p:sp>
    </p:spTree>
    <p:extLst>
      <p:ext uri="{BB962C8B-B14F-4D97-AF65-F5344CB8AC3E}">
        <p14:creationId xmlns:p14="http://schemas.microsoft.com/office/powerpoint/2010/main" val="1433843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7375" y="1760672"/>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NZ" noProof="0"/>
              <a:t>Title slide text only</a:t>
            </a:r>
          </a:p>
        </p:txBody>
      </p:sp>
      <p:sp>
        <p:nvSpPr>
          <p:cNvPr id="6" name="Text Placeholder 3"/>
          <p:cNvSpPr>
            <a:spLocks noGrp="1"/>
          </p:cNvSpPr>
          <p:nvPr>
            <p:ph type="body" sz="quarter" idx="11"/>
          </p:nvPr>
        </p:nvSpPr>
        <p:spPr>
          <a:xfrm>
            <a:off x="587375" y="4752888"/>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a:t>Click to edit Master text styles</a:t>
            </a:r>
          </a:p>
          <a:p>
            <a:pPr lvl="1"/>
            <a:r>
              <a:rPr lang="en-US" noProof="0"/>
              <a:t>Second level</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541276" y="431800"/>
            <a:ext cx="914400" cy="368346"/>
          </a:xfrm>
          <a:prstGeom prst="rect">
            <a:avLst/>
          </a:prstGeom>
        </p:spPr>
      </p:pic>
    </p:spTree>
    <p:extLst>
      <p:ext uri="{BB962C8B-B14F-4D97-AF65-F5344CB8AC3E}">
        <p14:creationId xmlns:p14="http://schemas.microsoft.com/office/powerpoint/2010/main" val="77896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noProof="0"/>
              <a:t>Click to edit Master title style</a:t>
            </a:r>
            <a:endParaRPr lang="en-NZ" noProof="0"/>
          </a:p>
        </p:txBody>
      </p:sp>
    </p:spTree>
    <p:extLst>
      <p:ext uri="{BB962C8B-B14F-4D97-AF65-F5344CB8AC3E}">
        <p14:creationId xmlns:p14="http://schemas.microsoft.com/office/powerpoint/2010/main" val="241135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587376" y="1330126"/>
            <a:ext cx="5329238" cy="45467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4" name="Text Placeholder 8"/>
          <p:cNvSpPr>
            <a:spLocks noGrp="1"/>
          </p:cNvSpPr>
          <p:nvPr>
            <p:ph type="body" sz="quarter" idx="11"/>
          </p:nvPr>
        </p:nvSpPr>
        <p:spPr>
          <a:xfrm>
            <a:off x="6240462" y="1330126"/>
            <a:ext cx="5364161" cy="45467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noProof="0"/>
              <a:t>Click to edit Master title style</a:t>
            </a:r>
            <a:endParaRPr lang="en-NZ" noProof="0"/>
          </a:p>
        </p:txBody>
      </p:sp>
    </p:spTree>
    <p:extLst>
      <p:ext uri="{BB962C8B-B14F-4D97-AF65-F5344CB8AC3E}">
        <p14:creationId xmlns:p14="http://schemas.microsoft.com/office/powerpoint/2010/main" val="2998974251"/>
      </p:ext>
    </p:extLst>
  </p:cSld>
  <p:clrMapOvr>
    <a:masterClrMapping/>
  </p:clrMapOvr>
  <p:extLst>
    <p:ext uri="{DCECCB84-F9BA-43D5-87BE-67443E8EF086}">
      <p15:sldGuideLst xmlns:p15="http://schemas.microsoft.com/office/powerpoint/2012/main">
        <p15:guide id="1" pos="3727">
          <p15:clr>
            <a:srgbClr val="FBAE40"/>
          </p15:clr>
        </p15:guide>
        <p15:guide id="2" pos="393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355876" y="3742126"/>
            <a:ext cx="3488876" cy="2134800"/>
          </a:xfrm>
        </p:spPr>
        <p:txBody>
          <a:bodyPr anchor="ctr"/>
          <a:lstStyle>
            <a:lvl1pPr algn="ctr">
              <a:defRPr>
                <a:solidFill>
                  <a:schemeClr val="tx1"/>
                </a:solidFill>
              </a:defRPr>
            </a:lvl1pPr>
          </a:lstStyle>
          <a:p>
            <a:r>
              <a:rPr lang="en-US" noProof="0"/>
              <a:t>Click icon to add chart</a:t>
            </a:r>
            <a:endParaRPr lang="en-NZ" noProof="0"/>
          </a:p>
        </p:txBody>
      </p:sp>
      <p:sp>
        <p:nvSpPr>
          <p:cNvPr id="6" name="Chart Placeholder 4"/>
          <p:cNvSpPr>
            <a:spLocks noGrp="1"/>
          </p:cNvSpPr>
          <p:nvPr>
            <p:ph type="chart" sz="quarter" idx="12"/>
          </p:nvPr>
        </p:nvSpPr>
        <p:spPr>
          <a:xfrm>
            <a:off x="587375" y="3742126"/>
            <a:ext cx="3488876" cy="2134800"/>
          </a:xfrm>
        </p:spPr>
        <p:txBody>
          <a:bodyPr anchor="ctr"/>
          <a:lstStyle>
            <a:lvl1pPr algn="ctr">
              <a:defRPr>
                <a:solidFill>
                  <a:schemeClr val="tx1"/>
                </a:solidFill>
              </a:defRPr>
            </a:lvl1pPr>
          </a:lstStyle>
          <a:p>
            <a:r>
              <a:rPr lang="en-US" noProof="0"/>
              <a:t>Click icon to add chart</a:t>
            </a:r>
            <a:endParaRPr lang="en-NZ" noProof="0"/>
          </a:p>
        </p:txBody>
      </p:sp>
      <p:sp>
        <p:nvSpPr>
          <p:cNvPr id="7" name="Text Placeholder 8"/>
          <p:cNvSpPr>
            <a:spLocks noGrp="1"/>
          </p:cNvSpPr>
          <p:nvPr>
            <p:ph type="body" sz="quarter" idx="10"/>
          </p:nvPr>
        </p:nvSpPr>
        <p:spPr>
          <a:xfrm>
            <a:off x="587375" y="1331360"/>
            <a:ext cx="3488876" cy="213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8" name="Chart Placeholder 4"/>
          <p:cNvSpPr>
            <a:spLocks noGrp="1"/>
          </p:cNvSpPr>
          <p:nvPr>
            <p:ph type="chart" sz="quarter" idx="13"/>
          </p:nvPr>
        </p:nvSpPr>
        <p:spPr>
          <a:xfrm>
            <a:off x="8124377" y="3742126"/>
            <a:ext cx="3488876" cy="2134800"/>
          </a:xfrm>
        </p:spPr>
        <p:txBody>
          <a:bodyPr anchor="ctr"/>
          <a:lstStyle>
            <a:lvl1pPr algn="ctr">
              <a:defRPr>
                <a:solidFill>
                  <a:schemeClr val="tx1"/>
                </a:solidFill>
              </a:defRPr>
            </a:lvl1pPr>
          </a:lstStyle>
          <a:p>
            <a:r>
              <a:rPr lang="en-US" noProof="0"/>
              <a:t>Click icon to add chart</a:t>
            </a:r>
            <a:endParaRPr lang="en-NZ" noProof="0"/>
          </a:p>
        </p:txBody>
      </p:sp>
      <p:sp>
        <p:nvSpPr>
          <p:cNvPr id="9" name="Text Placeholder 8"/>
          <p:cNvSpPr>
            <a:spLocks noGrp="1"/>
          </p:cNvSpPr>
          <p:nvPr>
            <p:ph type="body" sz="quarter" idx="14"/>
          </p:nvPr>
        </p:nvSpPr>
        <p:spPr>
          <a:xfrm>
            <a:off x="4355876" y="1331360"/>
            <a:ext cx="3488876" cy="213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10" name="Text Placeholder 8"/>
          <p:cNvSpPr>
            <a:spLocks noGrp="1"/>
          </p:cNvSpPr>
          <p:nvPr>
            <p:ph type="body" sz="quarter" idx="15"/>
          </p:nvPr>
        </p:nvSpPr>
        <p:spPr>
          <a:xfrm>
            <a:off x="8124377" y="1331360"/>
            <a:ext cx="3488876" cy="213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noProof="0"/>
              <a:t>Click to edit Master title style</a:t>
            </a:r>
            <a:endParaRPr lang="en-NZ" noProof="0"/>
          </a:p>
        </p:txBody>
      </p:sp>
    </p:spTree>
    <p:extLst>
      <p:ext uri="{BB962C8B-B14F-4D97-AF65-F5344CB8AC3E}">
        <p14:creationId xmlns:p14="http://schemas.microsoft.com/office/powerpoint/2010/main" val="4000640757"/>
      </p:ext>
    </p:extLst>
  </p:cSld>
  <p:clrMapOvr>
    <a:masterClrMapping/>
  </p:clrMapOvr>
  <p:extLst>
    <p:ext uri="{DCECCB84-F9BA-43D5-87BE-67443E8EF086}">
      <p15:sldGuideLst xmlns:p15="http://schemas.microsoft.com/office/powerpoint/2012/main">
        <p15:guide id="1" pos="2570">
          <p15:clr>
            <a:srgbClr val="FBAE40"/>
          </p15:clr>
        </p15:guide>
        <p15:guide id="2" pos="2729">
          <p15:clr>
            <a:srgbClr val="FBAE40"/>
          </p15:clr>
        </p15:guide>
        <p15:guide id="3" pos="4951">
          <p15:clr>
            <a:srgbClr val="FBAE40"/>
          </p15:clr>
        </p15:guide>
        <p15:guide id="4" pos="51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2"/>
            </a:gs>
            <a:gs pos="24000">
              <a:schemeClr val="accent5"/>
            </a:gs>
          </a:gsLst>
          <a:lin ang="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AE1E8E-B7D6-3C79-52E7-CAB3C719543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5B72AF9-9F8C-9E2E-D60C-D9C1C1E2863D}"/>
              </a:ext>
            </a:extLst>
          </p:cNvPr>
          <p:cNvSpPr/>
          <p:nvPr userDrawn="1"/>
        </p:nvSpPr>
        <p:spPr>
          <a:xfrm>
            <a:off x="0" y="0"/>
            <a:ext cx="12192000" cy="6857998"/>
          </a:xfrm>
          <a:prstGeom prst="rect">
            <a:avLst/>
          </a:prstGeom>
          <a:gradFill>
            <a:gsLst>
              <a:gs pos="100000">
                <a:schemeClr val="tx2">
                  <a:alpha val="88000"/>
                </a:schemeClr>
              </a:gs>
              <a:gs pos="24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a:solidFill>
                <a:schemeClr val="bg1"/>
              </a:solidFill>
            </a:endParaRPr>
          </a:p>
        </p:txBody>
      </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457" y="431800"/>
            <a:ext cx="914400" cy="368346"/>
          </a:xfrm>
          <a:prstGeom prst="rect">
            <a:avLst/>
          </a:prstGeom>
        </p:spPr>
      </p:pic>
    </p:spTree>
    <p:extLst>
      <p:ext uri="{BB962C8B-B14F-4D97-AF65-F5344CB8AC3E}">
        <p14:creationId xmlns:p14="http://schemas.microsoft.com/office/powerpoint/2010/main" val="293102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375" y="431800"/>
            <a:ext cx="11017250" cy="533400"/>
          </a:xfrm>
          <a:prstGeom prst="rect">
            <a:avLst/>
          </a:prstGeom>
        </p:spPr>
        <p:txBody>
          <a:bodyPr vert="horz" lIns="0" tIns="0" rIns="0" bIns="0" rtlCol="0" anchor="t" anchorCtr="0">
            <a:noAutofit/>
          </a:bodyPr>
          <a:lstStyle/>
          <a:p>
            <a:r>
              <a:rPr lang="en-US" noProof="0"/>
              <a:t>Click to edit Master title style</a:t>
            </a:r>
            <a:endParaRPr lang="en-NZ" noProof="0"/>
          </a:p>
        </p:txBody>
      </p:sp>
      <p:sp>
        <p:nvSpPr>
          <p:cNvPr id="3" name="Text Placeholder 2"/>
          <p:cNvSpPr>
            <a:spLocks noGrp="1"/>
          </p:cNvSpPr>
          <p:nvPr>
            <p:ph type="body" idx="1"/>
          </p:nvPr>
        </p:nvSpPr>
        <p:spPr>
          <a:xfrm>
            <a:off x="587375" y="1196975"/>
            <a:ext cx="11017249" cy="489585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29" name="Shape 8"/>
          <p:cNvSpPr txBox="1">
            <a:spLocks/>
          </p:cNvSpPr>
          <p:nvPr userDrawn="1"/>
        </p:nvSpPr>
        <p:spPr>
          <a:xfrm>
            <a:off x="11362139" y="6391983"/>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NZ" sz="1000" noProof="0" smtClean="0">
                <a:solidFill>
                  <a:schemeClr val="bg1">
                    <a:lumMod val="65000"/>
                  </a:schemeClr>
                </a:solidFill>
                <a:latin typeface="+mn-lt"/>
                <a:ea typeface="Arial"/>
                <a:cs typeface="Arial" panose="020B0604020202020204" pitchFamily="34" charset="0"/>
              </a:rPr>
              <a:pPr algn="r"/>
              <a:t>‹#›</a:t>
            </a:fld>
            <a:endParaRPr lang="en-NZ" sz="1000" noProof="0">
              <a:solidFill>
                <a:schemeClr val="bg1">
                  <a:lumMod val="65000"/>
                </a:schemeClr>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7"/>
            </p:custDataLst>
          </p:nvPr>
        </p:nvSpPr>
        <p:spPr>
          <a:xfrm>
            <a:off x="9383326" y="6420522"/>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NZ" sz="600" b="0" kern="1200" noProof="0">
                <a:solidFill>
                  <a:schemeClr val="bg1">
                    <a:lumMod val="65000"/>
                  </a:schemeClr>
                </a:solidFill>
                <a:latin typeface="+mn-lt"/>
                <a:ea typeface="+mn-ea"/>
                <a:cs typeface="+mn-cs"/>
              </a:rPr>
              <a:t>Document Classification: KPMG Confidential</a:t>
            </a:r>
          </a:p>
        </p:txBody>
      </p:sp>
      <p:cxnSp>
        <p:nvCxnSpPr>
          <p:cNvPr id="17" name="Straight Connector 16" descr="NZ Disclaimer">
            <a:extLst>
              <a:ext uri="{FF2B5EF4-FFF2-40B4-BE49-F238E27FC236}">
                <a16:creationId xmlns:a16="http://schemas.microsoft.com/office/drawing/2014/main" id="{F024B3B3-3138-44BB-8DDD-6BDCEF24DEDC}"/>
              </a:ext>
            </a:extLst>
          </p:cNvPr>
          <p:cNvCxnSpPr/>
          <p:nvPr userDrawn="1"/>
        </p:nvCxnSpPr>
        <p:spPr>
          <a:xfrm>
            <a:off x="11344080" y="6391983"/>
            <a:ext cx="0" cy="1494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Graphic 8">
            <a:extLst>
              <a:ext uri="{FF2B5EF4-FFF2-40B4-BE49-F238E27FC236}">
                <a16:creationId xmlns:a16="http://schemas.microsoft.com/office/drawing/2014/main" id="{E44721F7-49E4-0BE2-10CF-0D1A7516F968}"/>
              </a:ext>
            </a:extLst>
          </p:cNvPr>
          <p:cNvSpPr/>
          <p:nvPr userDrawn="1"/>
        </p:nvSpPr>
        <p:spPr>
          <a:xfrm>
            <a:off x="587375"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rgbClr val="00338D"/>
          </a:solidFill>
          <a:ln w="168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000000"/>
              </a:solidFill>
              <a:effectLst/>
              <a:uLnTx/>
              <a:uFillTx/>
            </a:endParaRPr>
          </a:p>
        </p:txBody>
      </p:sp>
      <p:sp>
        <p:nvSpPr>
          <p:cNvPr id="10" name="TextBox 9">
            <a:extLst>
              <a:ext uri="{FF2B5EF4-FFF2-40B4-BE49-F238E27FC236}">
                <a16:creationId xmlns:a16="http://schemas.microsoft.com/office/drawing/2014/main" id="{6CDB5675-BA83-C9E7-EA1D-FBE4A68FD1E3}"/>
              </a:ext>
              <a:ext uri="{C183D7F6-B498-43B3-948B-1728B52AA6E4}">
                <adec:decorative xmlns:adec="http://schemas.microsoft.com/office/drawing/2017/decorative" val="1"/>
              </a:ext>
            </a:extLst>
          </p:cNvPr>
          <p:cNvSpPr txBox="1"/>
          <p:nvPr userDrawn="1">
            <p:custDataLst>
              <p:tags r:id="rId8"/>
            </p:custDataLst>
          </p:nvPr>
        </p:nvSpPr>
        <p:spPr>
          <a:xfrm>
            <a:off x="1469860" y="6266997"/>
            <a:ext cx="462306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600" b="0" i="0" u="none" strike="noStrike" kern="0" cap="none" spc="0" normalizeH="0" baseline="0" noProof="0">
                <a:ln>
                  <a:noFill/>
                </a:ln>
                <a:solidFill>
                  <a:srgbClr val="FFFFFF">
                    <a:lumMod val="65000"/>
                  </a:srgbClr>
                </a:solidFill>
                <a:effectLst/>
                <a:uLnTx/>
                <a:uFillTx/>
              </a:rPr>
              <a:t>© 2026 KPMG, a New Zealand Partnership and a member firm of the KPMG global organisation of independent member firms affiliated with KPMG International Limited, a private English company limited by guarantee. All rights reserved.</a:t>
            </a:r>
          </a:p>
        </p:txBody>
      </p:sp>
    </p:spTree>
    <p:extLst>
      <p:ext uri="{BB962C8B-B14F-4D97-AF65-F5344CB8AC3E}">
        <p14:creationId xmlns:p14="http://schemas.microsoft.com/office/powerpoint/2010/main" val="1046773223"/>
      </p:ext>
    </p:extLst>
  </p:cSld>
  <p:clrMap bg1="lt1" tx1="dk1" bg2="lt2" tx2="dk2" accent1="accent1" accent2="accent2" accent3="accent3" accent4="accent4" accent5="accent5" accent6="accent6" hlink="hlink" folHlink="folHlink"/>
  <p:sldLayoutIdLst>
    <p:sldLayoutId id="2147483722" r:id="rId1"/>
    <p:sldLayoutId id="2147483735" r:id="rId2"/>
    <p:sldLayoutId id="2147483742" r:id="rId3"/>
    <p:sldLayoutId id="2147483747" r:id="rId4"/>
    <p:sldLayoutId id="2147483760" r:id="rId5"/>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pos="370">
          <p15:clr>
            <a:srgbClr val="F26B43"/>
          </p15:clr>
        </p15:guide>
        <p15:guide id="3" pos="7310">
          <p15:clr>
            <a:srgbClr val="F26B43"/>
          </p15:clr>
        </p15:guide>
        <p15:guide id="4" orient="horz" pos="754">
          <p15:clr>
            <a:srgbClr val="F26B43"/>
          </p15:clr>
        </p15:guide>
        <p15:guide id="5" orient="horz" pos="612">
          <p15:clr>
            <a:srgbClr val="F26B43"/>
          </p15:clr>
        </p15:guide>
        <p15:guide id="6" orient="horz" pos="2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375" y="431800"/>
            <a:ext cx="11017250" cy="533400"/>
          </a:xfrm>
          <a:prstGeom prst="rect">
            <a:avLst/>
          </a:prstGeom>
        </p:spPr>
        <p:txBody>
          <a:bodyPr vert="horz" lIns="0" tIns="0" rIns="0" bIns="0" rtlCol="0" anchor="t" anchorCtr="0">
            <a:noAutofit/>
          </a:bodyPr>
          <a:lstStyle/>
          <a:p>
            <a:r>
              <a:rPr lang="en-US" noProof="0"/>
              <a:t>Click to edit Master title style</a:t>
            </a:r>
            <a:endParaRPr lang="en-NZ" noProof="0"/>
          </a:p>
        </p:txBody>
      </p:sp>
      <p:sp>
        <p:nvSpPr>
          <p:cNvPr id="3" name="Text Placeholder 2"/>
          <p:cNvSpPr>
            <a:spLocks noGrp="1"/>
          </p:cNvSpPr>
          <p:nvPr>
            <p:ph type="body" idx="1"/>
          </p:nvPr>
        </p:nvSpPr>
        <p:spPr>
          <a:xfrm>
            <a:off x="587375" y="1196975"/>
            <a:ext cx="11017249" cy="489585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29" name="Shape 8"/>
          <p:cNvSpPr txBox="1">
            <a:spLocks/>
          </p:cNvSpPr>
          <p:nvPr userDrawn="1"/>
        </p:nvSpPr>
        <p:spPr>
          <a:xfrm>
            <a:off x="11362139" y="6391983"/>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NZ" sz="1000" noProof="0" smtClean="0">
                <a:solidFill>
                  <a:schemeClr val="bg1">
                    <a:lumMod val="65000"/>
                  </a:schemeClr>
                </a:solidFill>
                <a:latin typeface="+mn-lt"/>
                <a:ea typeface="Arial"/>
                <a:cs typeface="Arial" panose="020B0604020202020204" pitchFamily="34" charset="0"/>
              </a:rPr>
              <a:pPr algn="r"/>
              <a:t>‹#›</a:t>
            </a:fld>
            <a:endParaRPr lang="en-NZ" sz="1000" noProof="0">
              <a:solidFill>
                <a:schemeClr val="bg1">
                  <a:lumMod val="65000"/>
                </a:schemeClr>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2"/>
            </p:custDataLst>
          </p:nvPr>
        </p:nvSpPr>
        <p:spPr>
          <a:xfrm>
            <a:off x="9383326" y="6420522"/>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NZ" sz="600" b="0" kern="1200" noProof="0">
                <a:solidFill>
                  <a:schemeClr val="bg1">
                    <a:lumMod val="65000"/>
                  </a:schemeClr>
                </a:solidFill>
                <a:latin typeface="+mn-lt"/>
                <a:ea typeface="+mn-ea"/>
                <a:cs typeface="+mn-cs"/>
              </a:rPr>
              <a:t>Document Classification: KPMG Confidential</a:t>
            </a:r>
          </a:p>
        </p:txBody>
      </p:sp>
      <p:cxnSp>
        <p:nvCxnSpPr>
          <p:cNvPr id="17" name="Straight Connector 16" descr="NZ Disclaimer">
            <a:extLst>
              <a:ext uri="{FF2B5EF4-FFF2-40B4-BE49-F238E27FC236}">
                <a16:creationId xmlns:a16="http://schemas.microsoft.com/office/drawing/2014/main" id="{F024B3B3-3138-44BB-8DDD-6BDCEF24DEDC}"/>
              </a:ext>
            </a:extLst>
          </p:cNvPr>
          <p:cNvCxnSpPr/>
          <p:nvPr userDrawn="1"/>
        </p:nvCxnSpPr>
        <p:spPr>
          <a:xfrm>
            <a:off x="11344080" y="6391983"/>
            <a:ext cx="0" cy="1494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587375" y="6391982"/>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rgbClr val="00338D"/>
          </a:solidFill>
          <a:ln w="1683" cap="flat">
            <a:noFill/>
            <a:prstDash val="solid"/>
            <a:miter/>
          </a:ln>
        </p:spPr>
        <p:txBody>
          <a:bodyPr rtlCol="0" anchor="ctr"/>
          <a:lstStyle/>
          <a:p>
            <a:endParaRPr lang="en-NZ" noProof="0"/>
          </a:p>
        </p:txBody>
      </p:sp>
      <p:sp>
        <p:nvSpPr>
          <p:cNvPr id="8" name="TextBox 7">
            <a:extLst>
              <a:ext uri="{C183D7F6-B498-43B3-948B-1728B52AA6E4}">
                <adec:decorative xmlns:adec="http://schemas.microsoft.com/office/drawing/2017/decorative" val="1"/>
              </a:ext>
            </a:extLst>
          </p:cNvPr>
          <p:cNvSpPr txBox="1"/>
          <p:nvPr userDrawn="1">
            <p:custDataLst>
              <p:tags r:id="rId3"/>
            </p:custDataLst>
          </p:nvPr>
        </p:nvSpPr>
        <p:spPr>
          <a:xfrm>
            <a:off x="1469860" y="6391983"/>
            <a:ext cx="4623066" cy="18466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600" b="0" i="0" u="none" strike="noStrike" kern="0" cap="none" spc="0" normalizeH="0" baseline="0" noProof="0">
                <a:ln>
                  <a:noFill/>
                </a:ln>
                <a:solidFill>
                  <a:srgbClr val="FFFFFF">
                    <a:lumMod val="65000"/>
                  </a:srgbClr>
                </a:solidFill>
                <a:effectLst/>
                <a:uLnTx/>
                <a:uFillTx/>
              </a:rPr>
              <a:t>© 2026 KPMG, a New Zealand Partnership and a member firm of the KPMG global organisation of independent member firms affiliated with KPMG International Limited, a private English company limited by guarantee. All rights reserved.</a:t>
            </a:r>
          </a:p>
        </p:txBody>
      </p:sp>
      <p:sp>
        <p:nvSpPr>
          <p:cNvPr id="6" name="TextBox 5">
            <a:extLst>
              <a:ext uri="{FF2B5EF4-FFF2-40B4-BE49-F238E27FC236}">
                <a16:creationId xmlns:a16="http://schemas.microsoft.com/office/drawing/2014/main" id="{24ED1645-4198-7157-A58B-C3C78091A71C}"/>
              </a:ext>
            </a:extLst>
          </p:cNvPr>
          <p:cNvSpPr txBox="1"/>
          <p:nvPr userDrawn="1">
            <p:extLst>
              <p:ext uri="{1162E1C5-73C7-4A58-AE30-91384D911F3F}">
                <p184:classification xmlns:p184="http://schemas.microsoft.com/office/powerpoint/2018/4/main" val="hdr"/>
              </p:ext>
            </p:extLst>
          </p:nvPr>
        </p:nvSpPr>
        <p:spPr>
          <a:xfrm>
            <a:off x="5626862" y="63500"/>
            <a:ext cx="963613" cy="152400"/>
          </a:xfrm>
          <a:prstGeom prst="rect">
            <a:avLst/>
          </a:prstGeom>
        </p:spPr>
        <p:txBody>
          <a:bodyPr horzOverflow="overflow" lIns="0" tIns="0" rIns="0" bIns="0">
            <a:spAutoFit/>
          </a:bodyPr>
          <a:lstStyle/>
          <a:p>
            <a:pPr algn="l"/>
            <a:r>
              <a:rPr lang="en-NZ" sz="1000">
                <a:solidFill>
                  <a:srgbClr val="000000">
                    <a:alpha val="50000"/>
                  </a:srgbClr>
                </a:solidFill>
                <a:latin typeface="Aptos" panose="020B0004020202020204" pitchFamily="34" charset="0"/>
              </a:rPr>
              <a:t>IN-CONFIDENCE</a:t>
            </a:r>
          </a:p>
        </p:txBody>
      </p:sp>
    </p:spTree>
    <p:extLst>
      <p:ext uri="{BB962C8B-B14F-4D97-AF65-F5344CB8AC3E}">
        <p14:creationId xmlns:p14="http://schemas.microsoft.com/office/powerpoint/2010/main" val="193521408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pos="370">
          <p15:clr>
            <a:srgbClr val="F26B43"/>
          </p15:clr>
        </p15:guide>
        <p15:guide id="3" pos="7310">
          <p15:clr>
            <a:srgbClr val="F26B43"/>
          </p15:clr>
        </p15:guide>
        <p15:guide id="4" orient="horz" pos="754">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png"/><Relationship Id="rId39" Type="http://schemas.openxmlformats.org/officeDocument/2006/relationships/image" Target="../media/image53.jpeg"/><Relationship Id="rId3" Type="http://schemas.openxmlformats.org/officeDocument/2006/relationships/notesSlide" Target="../notesSlides/notesSlide9.xml"/><Relationship Id="rId21" Type="http://schemas.openxmlformats.org/officeDocument/2006/relationships/image" Target="../media/image39.png"/><Relationship Id="rId34" Type="http://schemas.microsoft.com/office/2007/relationships/hdphoto" Target="../media/hdphoto4.wdp"/><Relationship Id="rId42" Type="http://schemas.openxmlformats.org/officeDocument/2006/relationships/image" Target="../media/image55.png"/><Relationship Id="rId7" Type="http://schemas.openxmlformats.org/officeDocument/2006/relationships/image" Target="../media/image26.jpeg"/><Relationship Id="rId12" Type="http://schemas.openxmlformats.org/officeDocument/2006/relationships/image" Target="../media/image30.jpeg"/><Relationship Id="rId17" Type="http://schemas.openxmlformats.org/officeDocument/2006/relationships/image" Target="../media/image35.png"/><Relationship Id="rId25" Type="http://schemas.openxmlformats.org/officeDocument/2006/relationships/image" Target="../media/image43.jpeg"/><Relationship Id="rId33" Type="http://schemas.openxmlformats.org/officeDocument/2006/relationships/image" Target="../media/image49.png"/><Relationship Id="rId38" Type="http://schemas.openxmlformats.org/officeDocument/2006/relationships/image" Target="../media/image52.jpeg"/><Relationship Id="rId2" Type="http://schemas.openxmlformats.org/officeDocument/2006/relationships/slideLayout" Target="../slideLayouts/slideLayout4.xml"/><Relationship Id="rId16" Type="http://schemas.openxmlformats.org/officeDocument/2006/relationships/image" Target="../media/image34.jpeg"/><Relationship Id="rId20" Type="http://schemas.openxmlformats.org/officeDocument/2006/relationships/image" Target="../media/image38.png"/><Relationship Id="rId29" Type="http://schemas.openxmlformats.org/officeDocument/2006/relationships/image" Target="../media/image46.png"/><Relationship Id="rId41" Type="http://schemas.microsoft.com/office/2007/relationships/hdphoto" Target="../media/hdphoto6.wdp"/><Relationship Id="rId1" Type="http://schemas.openxmlformats.org/officeDocument/2006/relationships/tags" Target="../tags/tag5.xml"/><Relationship Id="rId6" Type="http://schemas.openxmlformats.org/officeDocument/2006/relationships/image" Target="../media/image25.jpeg"/><Relationship Id="rId11" Type="http://schemas.microsoft.com/office/2007/relationships/hdphoto" Target="../media/hdphoto1.wdp"/><Relationship Id="rId24" Type="http://schemas.openxmlformats.org/officeDocument/2006/relationships/image" Target="../media/image42.png"/><Relationship Id="rId32" Type="http://schemas.openxmlformats.org/officeDocument/2006/relationships/image" Target="../media/image48.jpeg"/><Relationship Id="rId37" Type="http://schemas.microsoft.com/office/2007/relationships/hdphoto" Target="../media/hdphoto5.wdp"/><Relationship Id="rId40" Type="http://schemas.openxmlformats.org/officeDocument/2006/relationships/image" Target="../media/image54.png"/><Relationship Id="rId5" Type="http://schemas.openxmlformats.org/officeDocument/2006/relationships/image" Target="../media/image24.jpe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5.png"/><Relationship Id="rId36" Type="http://schemas.openxmlformats.org/officeDocument/2006/relationships/image" Target="../media/image51.png"/><Relationship Id="rId10" Type="http://schemas.openxmlformats.org/officeDocument/2006/relationships/image" Target="../media/image29.png"/><Relationship Id="rId19" Type="http://schemas.openxmlformats.org/officeDocument/2006/relationships/image" Target="../media/image37.jpeg"/><Relationship Id="rId31" Type="http://schemas.openxmlformats.org/officeDocument/2006/relationships/image" Target="../media/image47.jpeg"/><Relationship Id="rId44" Type="http://schemas.openxmlformats.org/officeDocument/2006/relationships/image" Target="../media/image56.jpe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2.jpeg"/><Relationship Id="rId22" Type="http://schemas.openxmlformats.org/officeDocument/2006/relationships/image" Target="../media/image40.jpeg"/><Relationship Id="rId27" Type="http://schemas.microsoft.com/office/2007/relationships/hdphoto" Target="../media/hdphoto2.wdp"/><Relationship Id="rId30" Type="http://schemas.microsoft.com/office/2007/relationships/hdphoto" Target="../media/hdphoto3.wdp"/><Relationship Id="rId35" Type="http://schemas.openxmlformats.org/officeDocument/2006/relationships/image" Target="../media/image50.jpeg"/><Relationship Id="rId43" Type="http://schemas.microsoft.com/office/2007/relationships/hdphoto" Target="../media/hdphoto7.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57.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024E6-7F4B-6BCF-2E8F-24ACB0BF85AD}"/>
            </a:ext>
          </a:extLst>
        </p:cNvPr>
        <p:cNvGrpSpPr/>
        <p:nvPr/>
      </p:nvGrpSpPr>
      <p:grpSpPr>
        <a:xfrm>
          <a:off x="0" y="0"/>
          <a:ext cx="0" cy="0"/>
          <a:chOff x="0" y="0"/>
          <a:chExt cx="0" cy="0"/>
        </a:xfrm>
      </p:grpSpPr>
      <p:pic>
        <p:nvPicPr>
          <p:cNvPr id="19" name="Picture 18" descr="A group of people standing in a line&#10;&#10;AI-generated content may be incorrect.">
            <a:extLst>
              <a:ext uri="{FF2B5EF4-FFF2-40B4-BE49-F238E27FC236}">
                <a16:creationId xmlns:a16="http://schemas.microsoft.com/office/drawing/2014/main" id="{9FB67B64-73BC-8816-BBBC-D70977C5A15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1363"/>
            <a:ext cx="12203097" cy="6889363"/>
          </a:xfrm>
          <a:prstGeom prst="rect">
            <a:avLst/>
          </a:prstGeom>
        </p:spPr>
      </p:pic>
      <p:grpSp>
        <p:nvGrpSpPr>
          <p:cNvPr id="16" name="Graphic 14">
            <a:extLst>
              <a:ext uri="{FF2B5EF4-FFF2-40B4-BE49-F238E27FC236}">
                <a16:creationId xmlns:a16="http://schemas.microsoft.com/office/drawing/2014/main" id="{B41242B1-CFA8-E764-A04F-DD48F23DB2F1}"/>
              </a:ext>
            </a:extLst>
          </p:cNvPr>
          <p:cNvGrpSpPr/>
          <p:nvPr/>
        </p:nvGrpSpPr>
        <p:grpSpPr>
          <a:xfrm rot="5400000">
            <a:off x="4950111" y="747051"/>
            <a:ext cx="6806404" cy="5312306"/>
            <a:chOff x="-809356" y="2314865"/>
            <a:chExt cx="7567897" cy="6053863"/>
          </a:xfrm>
          <a:noFill/>
        </p:grpSpPr>
        <p:sp>
          <p:nvSpPr>
            <p:cNvPr id="18" name="Freeform: Shape 17">
              <a:extLst>
                <a:ext uri="{FF2B5EF4-FFF2-40B4-BE49-F238E27FC236}">
                  <a16:creationId xmlns:a16="http://schemas.microsoft.com/office/drawing/2014/main" id="{67719BC9-1F06-7EDB-986A-0B671709E63B}"/>
                </a:ext>
              </a:extLst>
            </p:cNvPr>
            <p:cNvSpPr/>
            <p:nvPr/>
          </p:nvSpPr>
          <p:spPr>
            <a:xfrm>
              <a:off x="-808978" y="2314865"/>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7 h 1513503"/>
                <a:gd name="connsiteX55" fmla="*/ 527581 w 7567519"/>
                <a:gd name="connsiteY55" fmla="*/ 527657 h 1513503"/>
                <a:gd name="connsiteX56" fmla="*/ 29512 w 7567519"/>
                <a:gd name="connsiteY56" fmla="*/ 740520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6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2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2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7 h 1513503"/>
                <a:gd name="connsiteX84" fmla="*/ 2041009 w 7567519"/>
                <a:gd name="connsiteY84" fmla="*/ 527657 h 1513503"/>
                <a:gd name="connsiteX85" fmla="*/ 1542940 w 7567519"/>
                <a:gd name="connsiteY85" fmla="*/ 740520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6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2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2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7 h 1513503"/>
                <a:gd name="connsiteX113" fmla="*/ 3554438 w 7567519"/>
                <a:gd name="connsiteY113" fmla="*/ 527657 h 1513503"/>
                <a:gd name="connsiteX114" fmla="*/ 3056368 w 7567519"/>
                <a:gd name="connsiteY114" fmla="*/ 740520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6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2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2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7 h 1513503"/>
                <a:gd name="connsiteX142" fmla="*/ 5067866 w 7567519"/>
                <a:gd name="connsiteY142" fmla="*/ 527657 h 1513503"/>
                <a:gd name="connsiteX143" fmla="*/ 4569797 w 7567519"/>
                <a:gd name="connsiteY143" fmla="*/ 740520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6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2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2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7 h 1513503"/>
                <a:gd name="connsiteX171" fmla="*/ 6581294 w 7567519"/>
                <a:gd name="connsiteY171" fmla="*/ 527657 h 1513503"/>
                <a:gd name="connsiteX172" fmla="*/ 6083225 w 7567519"/>
                <a:gd name="connsiteY172" fmla="*/ 740520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6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2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2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4"/>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4"/>
                    <a:pt x="1734918" y="1292089"/>
                  </a:cubicBezTo>
                  <a:cubicBezTo>
                    <a:pt x="1874608" y="1431779"/>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4"/>
                    <a:pt x="3248422" y="1292089"/>
                  </a:cubicBezTo>
                  <a:cubicBezTo>
                    <a:pt x="3388112" y="1431779"/>
                    <a:pt x="3572977" y="1510023"/>
                    <a:pt x="3770101" y="1513504"/>
                  </a:cubicBezTo>
                  <a:lnTo>
                    <a:pt x="3797418" y="1513504"/>
                  </a:lnTo>
                  <a:cubicBezTo>
                    <a:pt x="3994542" y="1510023"/>
                    <a:pt x="4179332" y="1431854"/>
                    <a:pt x="4319097" y="1292089"/>
                  </a:cubicBezTo>
                  <a:cubicBezTo>
                    <a:pt x="4458787" y="1152400"/>
                    <a:pt x="4537031" y="967535"/>
                    <a:pt x="4540512" y="770411"/>
                  </a:cubicBezTo>
                  <a:cubicBezTo>
                    <a:pt x="4543993" y="967535"/>
                    <a:pt x="4622237" y="1152324"/>
                    <a:pt x="4761926" y="1292089"/>
                  </a:cubicBezTo>
                  <a:cubicBezTo>
                    <a:pt x="4901616" y="1431779"/>
                    <a:pt x="5086481" y="1510023"/>
                    <a:pt x="5283605" y="1513504"/>
                  </a:cubicBezTo>
                  <a:lnTo>
                    <a:pt x="5310923" y="1513504"/>
                  </a:lnTo>
                  <a:cubicBezTo>
                    <a:pt x="5508047" y="1510023"/>
                    <a:pt x="5692836" y="1431854"/>
                    <a:pt x="5832601" y="1292089"/>
                  </a:cubicBezTo>
                  <a:cubicBezTo>
                    <a:pt x="5972290" y="1152400"/>
                    <a:pt x="6050535" y="967535"/>
                    <a:pt x="6054015" y="770411"/>
                  </a:cubicBezTo>
                  <a:cubicBezTo>
                    <a:pt x="6057497" y="967535"/>
                    <a:pt x="6135741" y="1152324"/>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7"/>
                  </a:cubicBezTo>
                  <a:cubicBezTo>
                    <a:pt x="736358" y="217782"/>
                    <a:pt x="661141" y="394172"/>
                    <a:pt x="527581" y="527657"/>
                  </a:cubicBezTo>
                  <a:cubicBezTo>
                    <a:pt x="394097" y="661141"/>
                    <a:pt x="217707" y="736434"/>
                    <a:pt x="29512" y="740520"/>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2"/>
                    <a:pt x="736358" y="1295722"/>
                    <a:pt x="740445" y="1483916"/>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2"/>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3"/>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5"/>
                    <a:pt x="1483916" y="773059"/>
                  </a:cubicBezTo>
                  <a:cubicBezTo>
                    <a:pt x="1479830" y="961254"/>
                    <a:pt x="1404537" y="1137644"/>
                    <a:pt x="1271053" y="1271204"/>
                  </a:cubicBezTo>
                  <a:close/>
                  <a:moveTo>
                    <a:pt x="985772" y="527732"/>
                  </a:moveTo>
                  <a:cubicBezTo>
                    <a:pt x="852287" y="394248"/>
                    <a:pt x="776994" y="217858"/>
                    <a:pt x="772908" y="29663"/>
                  </a:cubicBezTo>
                  <a:cubicBezTo>
                    <a:pt x="961103" y="33749"/>
                    <a:pt x="1137493" y="108967"/>
                    <a:pt x="1270977" y="242527"/>
                  </a:cubicBezTo>
                  <a:cubicBezTo>
                    <a:pt x="1404461" y="376011"/>
                    <a:pt x="1479754" y="552401"/>
                    <a:pt x="1483841" y="740672"/>
                  </a:cubicBezTo>
                  <a:cubicBezTo>
                    <a:pt x="1295646" y="736585"/>
                    <a:pt x="1119256" y="661292"/>
                    <a:pt x="985772" y="527808"/>
                  </a:cubicBezTo>
                  <a:close/>
                  <a:moveTo>
                    <a:pt x="1755804" y="242451"/>
                  </a:moveTo>
                  <a:cubicBezTo>
                    <a:pt x="1889288" y="108967"/>
                    <a:pt x="2065678" y="33674"/>
                    <a:pt x="2253873" y="29587"/>
                  </a:cubicBezTo>
                  <a:cubicBezTo>
                    <a:pt x="2249787" y="217782"/>
                    <a:pt x="2174569" y="394172"/>
                    <a:pt x="2041009" y="527657"/>
                  </a:cubicBezTo>
                  <a:cubicBezTo>
                    <a:pt x="1907525" y="661141"/>
                    <a:pt x="1731135" y="736434"/>
                    <a:pt x="1542940" y="740520"/>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2"/>
                    <a:pt x="2249787" y="1295722"/>
                    <a:pt x="2253873" y="1483916"/>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2"/>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3"/>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5"/>
                    <a:pt x="2997345" y="773059"/>
                  </a:cubicBezTo>
                  <a:cubicBezTo>
                    <a:pt x="2993258" y="961254"/>
                    <a:pt x="2917965" y="1137644"/>
                    <a:pt x="2784481" y="1271204"/>
                  </a:cubicBezTo>
                  <a:close/>
                  <a:moveTo>
                    <a:pt x="2499200" y="527732"/>
                  </a:moveTo>
                  <a:cubicBezTo>
                    <a:pt x="2365715" y="394248"/>
                    <a:pt x="2290422" y="217858"/>
                    <a:pt x="2286336" y="29663"/>
                  </a:cubicBezTo>
                  <a:cubicBezTo>
                    <a:pt x="2474531" y="33749"/>
                    <a:pt x="2650921" y="108967"/>
                    <a:pt x="2784405" y="242527"/>
                  </a:cubicBezTo>
                  <a:cubicBezTo>
                    <a:pt x="2917890" y="376011"/>
                    <a:pt x="2993183" y="552401"/>
                    <a:pt x="2997269" y="740672"/>
                  </a:cubicBezTo>
                  <a:cubicBezTo>
                    <a:pt x="2809074" y="736585"/>
                    <a:pt x="2632684" y="661292"/>
                    <a:pt x="2499200" y="527808"/>
                  </a:cubicBezTo>
                  <a:close/>
                  <a:moveTo>
                    <a:pt x="3269232" y="242451"/>
                  </a:moveTo>
                  <a:cubicBezTo>
                    <a:pt x="3402716" y="108967"/>
                    <a:pt x="3579106" y="33674"/>
                    <a:pt x="3767301" y="29587"/>
                  </a:cubicBezTo>
                  <a:cubicBezTo>
                    <a:pt x="3763215" y="217782"/>
                    <a:pt x="3687998" y="394172"/>
                    <a:pt x="3554438" y="527657"/>
                  </a:cubicBezTo>
                  <a:cubicBezTo>
                    <a:pt x="3420953" y="661141"/>
                    <a:pt x="3244563" y="736434"/>
                    <a:pt x="3056368" y="740520"/>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2"/>
                    <a:pt x="3763215" y="1295722"/>
                    <a:pt x="3767301" y="1483916"/>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2"/>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3"/>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5"/>
                    <a:pt x="4510773" y="773059"/>
                  </a:cubicBezTo>
                  <a:cubicBezTo>
                    <a:pt x="4506687" y="961254"/>
                    <a:pt x="4431394" y="1137644"/>
                    <a:pt x="4297909" y="1271204"/>
                  </a:cubicBezTo>
                  <a:close/>
                  <a:moveTo>
                    <a:pt x="4012628" y="527732"/>
                  </a:moveTo>
                  <a:cubicBezTo>
                    <a:pt x="3879144" y="394248"/>
                    <a:pt x="3803850" y="217858"/>
                    <a:pt x="3799764" y="29663"/>
                  </a:cubicBezTo>
                  <a:cubicBezTo>
                    <a:pt x="3987959" y="33749"/>
                    <a:pt x="4164349" y="108967"/>
                    <a:pt x="4297834" y="242527"/>
                  </a:cubicBezTo>
                  <a:cubicBezTo>
                    <a:pt x="4431318" y="376011"/>
                    <a:pt x="4506611" y="552401"/>
                    <a:pt x="4510697" y="740672"/>
                  </a:cubicBezTo>
                  <a:cubicBezTo>
                    <a:pt x="4322502" y="736585"/>
                    <a:pt x="4146112" y="661292"/>
                    <a:pt x="4012628" y="527808"/>
                  </a:cubicBezTo>
                  <a:close/>
                  <a:moveTo>
                    <a:pt x="4782661" y="242451"/>
                  </a:moveTo>
                  <a:cubicBezTo>
                    <a:pt x="4916145" y="108967"/>
                    <a:pt x="5092535" y="33674"/>
                    <a:pt x="5280729" y="29587"/>
                  </a:cubicBezTo>
                  <a:cubicBezTo>
                    <a:pt x="5276643" y="217782"/>
                    <a:pt x="5201426" y="394172"/>
                    <a:pt x="5067866" y="527657"/>
                  </a:cubicBezTo>
                  <a:cubicBezTo>
                    <a:pt x="4934382" y="661141"/>
                    <a:pt x="4757992" y="736434"/>
                    <a:pt x="4569797" y="740520"/>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2"/>
                    <a:pt x="5276643" y="1295722"/>
                    <a:pt x="5280729" y="1483916"/>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2"/>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3"/>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5"/>
                    <a:pt x="6024201" y="773059"/>
                  </a:cubicBezTo>
                  <a:cubicBezTo>
                    <a:pt x="6020115" y="961254"/>
                    <a:pt x="5944822" y="1137644"/>
                    <a:pt x="5811337" y="1271204"/>
                  </a:cubicBezTo>
                  <a:close/>
                  <a:moveTo>
                    <a:pt x="5526056" y="527732"/>
                  </a:moveTo>
                  <a:cubicBezTo>
                    <a:pt x="5392572" y="394248"/>
                    <a:pt x="5317279" y="217858"/>
                    <a:pt x="5313193" y="29663"/>
                  </a:cubicBezTo>
                  <a:cubicBezTo>
                    <a:pt x="5501387" y="33749"/>
                    <a:pt x="5677777" y="108967"/>
                    <a:pt x="5811262" y="242527"/>
                  </a:cubicBezTo>
                  <a:cubicBezTo>
                    <a:pt x="5944746" y="376011"/>
                    <a:pt x="6020039" y="552401"/>
                    <a:pt x="6024126" y="740672"/>
                  </a:cubicBezTo>
                  <a:cubicBezTo>
                    <a:pt x="5835930" y="736585"/>
                    <a:pt x="5659540" y="661292"/>
                    <a:pt x="5526056" y="527808"/>
                  </a:cubicBezTo>
                  <a:close/>
                  <a:moveTo>
                    <a:pt x="6296089" y="242451"/>
                  </a:moveTo>
                  <a:cubicBezTo>
                    <a:pt x="6429573" y="108967"/>
                    <a:pt x="6605963" y="33674"/>
                    <a:pt x="6794158" y="29587"/>
                  </a:cubicBezTo>
                  <a:cubicBezTo>
                    <a:pt x="6790071" y="217782"/>
                    <a:pt x="6714778" y="394172"/>
                    <a:pt x="6581294" y="527657"/>
                  </a:cubicBezTo>
                  <a:cubicBezTo>
                    <a:pt x="6447810" y="661141"/>
                    <a:pt x="6271420" y="736434"/>
                    <a:pt x="6083225" y="740520"/>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2"/>
                    <a:pt x="6790071" y="1295722"/>
                    <a:pt x="6794158" y="1483916"/>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2"/>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3"/>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5"/>
                    <a:pt x="7537554" y="773059"/>
                  </a:cubicBezTo>
                  <a:cubicBezTo>
                    <a:pt x="7533467" y="961254"/>
                    <a:pt x="7458174" y="1137644"/>
                    <a:pt x="7324690" y="1271204"/>
                  </a:cubicBezTo>
                  <a:close/>
                  <a:moveTo>
                    <a:pt x="7039485" y="527732"/>
                  </a:moveTo>
                  <a:cubicBezTo>
                    <a:pt x="6906000" y="394248"/>
                    <a:pt x="6830707" y="217858"/>
                    <a:pt x="6826621" y="29663"/>
                  </a:cubicBezTo>
                  <a:cubicBezTo>
                    <a:pt x="7014816" y="33749"/>
                    <a:pt x="7191206" y="108967"/>
                    <a:pt x="7324765" y="242527"/>
                  </a:cubicBezTo>
                  <a:cubicBezTo>
                    <a:pt x="7458250" y="376011"/>
                    <a:pt x="7533543" y="552401"/>
                    <a:pt x="7537629" y="740672"/>
                  </a:cubicBezTo>
                  <a:cubicBezTo>
                    <a:pt x="7349434" y="736585"/>
                    <a:pt x="7173044" y="661292"/>
                    <a:pt x="7039560" y="527808"/>
                  </a:cubicBezTo>
                  <a:close/>
                </a:path>
              </a:pathLst>
            </a:custGeom>
            <a:grpFill/>
            <a:ln w="34925" cap="flat">
              <a:solidFill>
                <a:schemeClr val="accent2">
                  <a:alpha val="2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35CF5830-7253-28E1-92B9-1984A1E9A827}"/>
                </a:ext>
              </a:extLst>
            </p:cNvPr>
            <p:cNvSpPr/>
            <p:nvPr/>
          </p:nvSpPr>
          <p:spPr>
            <a:xfrm>
              <a:off x="-808978" y="3828293"/>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8 h 1513503"/>
                <a:gd name="connsiteX55" fmla="*/ 527581 w 7567519"/>
                <a:gd name="connsiteY55" fmla="*/ 527657 h 1513503"/>
                <a:gd name="connsiteX56" fmla="*/ 29512 w 7567519"/>
                <a:gd name="connsiteY56" fmla="*/ 740521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7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3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3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8 h 1513503"/>
                <a:gd name="connsiteX84" fmla="*/ 2041009 w 7567519"/>
                <a:gd name="connsiteY84" fmla="*/ 527657 h 1513503"/>
                <a:gd name="connsiteX85" fmla="*/ 1542940 w 7567519"/>
                <a:gd name="connsiteY85" fmla="*/ 740521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7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3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3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8 h 1513503"/>
                <a:gd name="connsiteX113" fmla="*/ 3554438 w 7567519"/>
                <a:gd name="connsiteY113" fmla="*/ 527657 h 1513503"/>
                <a:gd name="connsiteX114" fmla="*/ 3056368 w 7567519"/>
                <a:gd name="connsiteY114" fmla="*/ 740521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7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3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3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8 h 1513503"/>
                <a:gd name="connsiteX142" fmla="*/ 5067866 w 7567519"/>
                <a:gd name="connsiteY142" fmla="*/ 527657 h 1513503"/>
                <a:gd name="connsiteX143" fmla="*/ 4569797 w 7567519"/>
                <a:gd name="connsiteY143" fmla="*/ 740521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7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3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3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8 h 1513503"/>
                <a:gd name="connsiteX171" fmla="*/ 6581294 w 7567519"/>
                <a:gd name="connsiteY171" fmla="*/ 527657 h 1513503"/>
                <a:gd name="connsiteX172" fmla="*/ 6083225 w 7567519"/>
                <a:gd name="connsiteY172" fmla="*/ 740521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7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3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3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5"/>
                    <a:pt x="1292089" y="1292089"/>
                  </a:cubicBezTo>
                  <a:cubicBezTo>
                    <a:pt x="1431779" y="1152400"/>
                    <a:pt x="1510023" y="967535"/>
                    <a:pt x="1513504" y="770411"/>
                  </a:cubicBezTo>
                  <a:cubicBezTo>
                    <a:pt x="1516985" y="967535"/>
                    <a:pt x="1595229" y="1152325"/>
                    <a:pt x="1734918" y="1292089"/>
                  </a:cubicBezTo>
                  <a:cubicBezTo>
                    <a:pt x="1874608" y="1431779"/>
                    <a:pt x="2059473" y="1510023"/>
                    <a:pt x="2256597" y="1513504"/>
                  </a:cubicBezTo>
                  <a:lnTo>
                    <a:pt x="2283915" y="1513504"/>
                  </a:lnTo>
                  <a:cubicBezTo>
                    <a:pt x="2481039" y="1510023"/>
                    <a:pt x="2665828" y="1431855"/>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2" y="1510023"/>
                    <a:pt x="4179332" y="1431855"/>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3" y="1513504"/>
                  </a:lnTo>
                  <a:cubicBezTo>
                    <a:pt x="5508047" y="1510023"/>
                    <a:pt x="5692836" y="1431855"/>
                    <a:pt x="5832601" y="1292089"/>
                  </a:cubicBezTo>
                  <a:cubicBezTo>
                    <a:pt x="5972290" y="1152400"/>
                    <a:pt x="6050535" y="967535"/>
                    <a:pt x="6054015"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5"/>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8"/>
                  </a:cubicBezTo>
                  <a:cubicBezTo>
                    <a:pt x="736358" y="217782"/>
                    <a:pt x="661141" y="394172"/>
                    <a:pt x="527581" y="527657"/>
                  </a:cubicBezTo>
                  <a:cubicBezTo>
                    <a:pt x="394097" y="661141"/>
                    <a:pt x="217707" y="736434"/>
                    <a:pt x="29512" y="740521"/>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1"/>
                    <a:pt x="736358" y="1295721"/>
                    <a:pt x="740445" y="1483917"/>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3"/>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4"/>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6"/>
                    <a:pt x="1483916" y="773059"/>
                  </a:cubicBezTo>
                  <a:cubicBezTo>
                    <a:pt x="1479830" y="961254"/>
                    <a:pt x="1404537" y="1137644"/>
                    <a:pt x="1271053" y="1271204"/>
                  </a:cubicBezTo>
                  <a:close/>
                  <a:moveTo>
                    <a:pt x="985772" y="527733"/>
                  </a:moveTo>
                  <a:cubicBezTo>
                    <a:pt x="852287" y="394248"/>
                    <a:pt x="776994" y="217858"/>
                    <a:pt x="772908" y="29663"/>
                  </a:cubicBezTo>
                  <a:cubicBezTo>
                    <a:pt x="961103" y="33750"/>
                    <a:pt x="1137493" y="108967"/>
                    <a:pt x="1270977" y="242527"/>
                  </a:cubicBezTo>
                  <a:cubicBezTo>
                    <a:pt x="1404461" y="376011"/>
                    <a:pt x="1479754" y="552401"/>
                    <a:pt x="1483841" y="740672"/>
                  </a:cubicBezTo>
                  <a:cubicBezTo>
                    <a:pt x="1295646" y="736586"/>
                    <a:pt x="1119256" y="661293"/>
                    <a:pt x="985772" y="527808"/>
                  </a:cubicBezTo>
                  <a:close/>
                  <a:moveTo>
                    <a:pt x="1755804" y="242451"/>
                  </a:moveTo>
                  <a:cubicBezTo>
                    <a:pt x="1889288" y="108967"/>
                    <a:pt x="2065678" y="33674"/>
                    <a:pt x="2253873" y="29588"/>
                  </a:cubicBezTo>
                  <a:cubicBezTo>
                    <a:pt x="2249787" y="217782"/>
                    <a:pt x="2174569" y="394172"/>
                    <a:pt x="2041009" y="527657"/>
                  </a:cubicBezTo>
                  <a:cubicBezTo>
                    <a:pt x="1907525" y="661141"/>
                    <a:pt x="1731135" y="736434"/>
                    <a:pt x="1542940" y="740521"/>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1"/>
                    <a:pt x="2249787" y="1295721"/>
                    <a:pt x="2253873" y="1483917"/>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3"/>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4"/>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6"/>
                    <a:pt x="2997345" y="773059"/>
                  </a:cubicBezTo>
                  <a:cubicBezTo>
                    <a:pt x="2993258" y="961254"/>
                    <a:pt x="2917965" y="1137644"/>
                    <a:pt x="2784481" y="1271204"/>
                  </a:cubicBezTo>
                  <a:close/>
                  <a:moveTo>
                    <a:pt x="2499200" y="527733"/>
                  </a:moveTo>
                  <a:cubicBezTo>
                    <a:pt x="2365715" y="394248"/>
                    <a:pt x="2290422" y="217858"/>
                    <a:pt x="2286336" y="29663"/>
                  </a:cubicBezTo>
                  <a:cubicBezTo>
                    <a:pt x="2474531" y="33750"/>
                    <a:pt x="2650921" y="108967"/>
                    <a:pt x="2784405" y="242527"/>
                  </a:cubicBezTo>
                  <a:cubicBezTo>
                    <a:pt x="2917890" y="376011"/>
                    <a:pt x="2993183" y="552401"/>
                    <a:pt x="2997269" y="740672"/>
                  </a:cubicBezTo>
                  <a:cubicBezTo>
                    <a:pt x="2809074" y="736586"/>
                    <a:pt x="2632684" y="661293"/>
                    <a:pt x="2499200" y="527808"/>
                  </a:cubicBezTo>
                  <a:close/>
                  <a:moveTo>
                    <a:pt x="3269232" y="242451"/>
                  </a:moveTo>
                  <a:cubicBezTo>
                    <a:pt x="3402716" y="108967"/>
                    <a:pt x="3579106" y="33674"/>
                    <a:pt x="3767301" y="29588"/>
                  </a:cubicBezTo>
                  <a:cubicBezTo>
                    <a:pt x="3763215" y="217782"/>
                    <a:pt x="3687998" y="394172"/>
                    <a:pt x="3554438" y="527657"/>
                  </a:cubicBezTo>
                  <a:cubicBezTo>
                    <a:pt x="3420953" y="661141"/>
                    <a:pt x="3244563" y="736434"/>
                    <a:pt x="3056368" y="740521"/>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1"/>
                    <a:pt x="3763215" y="1295721"/>
                    <a:pt x="3767301" y="1483917"/>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3"/>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4"/>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6"/>
                    <a:pt x="4510773" y="773059"/>
                  </a:cubicBezTo>
                  <a:cubicBezTo>
                    <a:pt x="4506687" y="961254"/>
                    <a:pt x="4431394" y="1137644"/>
                    <a:pt x="4297909" y="1271204"/>
                  </a:cubicBezTo>
                  <a:close/>
                  <a:moveTo>
                    <a:pt x="4012628" y="527733"/>
                  </a:moveTo>
                  <a:cubicBezTo>
                    <a:pt x="3879144" y="394248"/>
                    <a:pt x="3803850" y="217858"/>
                    <a:pt x="3799764" y="29663"/>
                  </a:cubicBezTo>
                  <a:cubicBezTo>
                    <a:pt x="3987959" y="33750"/>
                    <a:pt x="4164349" y="108967"/>
                    <a:pt x="4297834" y="242527"/>
                  </a:cubicBezTo>
                  <a:cubicBezTo>
                    <a:pt x="4431318" y="376011"/>
                    <a:pt x="4506611" y="552401"/>
                    <a:pt x="4510697" y="740672"/>
                  </a:cubicBezTo>
                  <a:cubicBezTo>
                    <a:pt x="4322502" y="736586"/>
                    <a:pt x="4146112" y="661293"/>
                    <a:pt x="4012628" y="527808"/>
                  </a:cubicBezTo>
                  <a:close/>
                  <a:moveTo>
                    <a:pt x="4782661" y="242451"/>
                  </a:moveTo>
                  <a:cubicBezTo>
                    <a:pt x="4916145" y="108967"/>
                    <a:pt x="5092535" y="33674"/>
                    <a:pt x="5280729" y="29588"/>
                  </a:cubicBezTo>
                  <a:cubicBezTo>
                    <a:pt x="5276643" y="217782"/>
                    <a:pt x="5201426" y="394172"/>
                    <a:pt x="5067866" y="527657"/>
                  </a:cubicBezTo>
                  <a:cubicBezTo>
                    <a:pt x="4934382" y="661141"/>
                    <a:pt x="4757992" y="736434"/>
                    <a:pt x="4569797" y="740521"/>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1"/>
                    <a:pt x="5276643" y="1295721"/>
                    <a:pt x="5280729" y="1483917"/>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3"/>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4"/>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6"/>
                    <a:pt x="6024201" y="773059"/>
                  </a:cubicBezTo>
                  <a:cubicBezTo>
                    <a:pt x="6020115" y="961254"/>
                    <a:pt x="5944822" y="1137644"/>
                    <a:pt x="5811337" y="1271204"/>
                  </a:cubicBezTo>
                  <a:close/>
                  <a:moveTo>
                    <a:pt x="5526056" y="527733"/>
                  </a:moveTo>
                  <a:cubicBezTo>
                    <a:pt x="5392572" y="394248"/>
                    <a:pt x="5317279" y="217858"/>
                    <a:pt x="5313193" y="29663"/>
                  </a:cubicBezTo>
                  <a:cubicBezTo>
                    <a:pt x="5501387" y="33750"/>
                    <a:pt x="5677777" y="108967"/>
                    <a:pt x="5811262" y="242527"/>
                  </a:cubicBezTo>
                  <a:cubicBezTo>
                    <a:pt x="5944746" y="376011"/>
                    <a:pt x="6020039" y="552401"/>
                    <a:pt x="6024126" y="740672"/>
                  </a:cubicBezTo>
                  <a:cubicBezTo>
                    <a:pt x="5835930" y="736586"/>
                    <a:pt x="5659540" y="661293"/>
                    <a:pt x="5526056" y="527808"/>
                  </a:cubicBezTo>
                  <a:close/>
                  <a:moveTo>
                    <a:pt x="6296089" y="242451"/>
                  </a:moveTo>
                  <a:cubicBezTo>
                    <a:pt x="6429573" y="108967"/>
                    <a:pt x="6605963" y="33674"/>
                    <a:pt x="6794158" y="29588"/>
                  </a:cubicBezTo>
                  <a:cubicBezTo>
                    <a:pt x="6790071" y="217782"/>
                    <a:pt x="6714778" y="394172"/>
                    <a:pt x="6581294" y="527657"/>
                  </a:cubicBezTo>
                  <a:cubicBezTo>
                    <a:pt x="6447810" y="661141"/>
                    <a:pt x="6271420" y="736434"/>
                    <a:pt x="6083225" y="740521"/>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1"/>
                    <a:pt x="6790071" y="1295721"/>
                    <a:pt x="6794158" y="1483917"/>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3"/>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4"/>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6"/>
                    <a:pt x="7537554" y="773059"/>
                  </a:cubicBezTo>
                  <a:cubicBezTo>
                    <a:pt x="7533467" y="961254"/>
                    <a:pt x="7458174" y="1137644"/>
                    <a:pt x="7324690" y="1271204"/>
                  </a:cubicBezTo>
                  <a:close/>
                  <a:moveTo>
                    <a:pt x="7039485" y="527733"/>
                  </a:moveTo>
                  <a:cubicBezTo>
                    <a:pt x="6906000" y="394248"/>
                    <a:pt x="6830707" y="217858"/>
                    <a:pt x="6826621" y="29663"/>
                  </a:cubicBezTo>
                  <a:cubicBezTo>
                    <a:pt x="7014816" y="33750"/>
                    <a:pt x="7191206" y="108967"/>
                    <a:pt x="7324765" y="242527"/>
                  </a:cubicBezTo>
                  <a:cubicBezTo>
                    <a:pt x="7458250" y="376011"/>
                    <a:pt x="7533543" y="552401"/>
                    <a:pt x="7537629" y="740672"/>
                  </a:cubicBezTo>
                  <a:cubicBezTo>
                    <a:pt x="7349434" y="736586"/>
                    <a:pt x="7173044" y="661293"/>
                    <a:pt x="7039560" y="527808"/>
                  </a:cubicBezTo>
                  <a:close/>
                </a:path>
              </a:pathLst>
            </a:custGeom>
            <a:grpFill/>
            <a:ln w="34925" cap="flat">
              <a:solidFill>
                <a:schemeClr val="accent2">
                  <a:alpha val="2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E8C58AA4-2EBF-178F-F9BF-2A2DD51BB6C3}"/>
                </a:ext>
              </a:extLst>
            </p:cNvPr>
            <p:cNvSpPr/>
            <p:nvPr/>
          </p:nvSpPr>
          <p:spPr>
            <a:xfrm>
              <a:off x="-809356" y="5341797"/>
              <a:ext cx="7567519" cy="1513503"/>
            </a:xfrm>
            <a:custGeom>
              <a:avLst/>
              <a:gdLst>
                <a:gd name="connsiteX0" fmla="*/ 6824426 w 7567519"/>
                <a:gd name="connsiteY0" fmla="*/ 0 h 1513503"/>
                <a:gd name="connsiteX1" fmla="*/ 6797109 w 7567519"/>
                <a:gd name="connsiteY1" fmla="*/ 0 h 1513503"/>
                <a:gd name="connsiteX2" fmla="*/ 6275430 w 7567519"/>
                <a:gd name="connsiteY2" fmla="*/ 221415 h 1513503"/>
                <a:gd name="connsiteX3" fmla="*/ 6054016 w 7567519"/>
                <a:gd name="connsiteY3" fmla="*/ 743093 h 1513503"/>
                <a:gd name="connsiteX4" fmla="*/ 5832601 w 7567519"/>
                <a:gd name="connsiteY4" fmla="*/ 221415 h 1513503"/>
                <a:gd name="connsiteX5" fmla="*/ 5310922 w 7567519"/>
                <a:gd name="connsiteY5" fmla="*/ 0 h 1513503"/>
                <a:gd name="connsiteX6" fmla="*/ 5283605 w 7567519"/>
                <a:gd name="connsiteY6" fmla="*/ 0 h 1513503"/>
                <a:gd name="connsiteX7" fmla="*/ 4761926 w 7567519"/>
                <a:gd name="connsiteY7" fmla="*/ 221415 h 1513503"/>
                <a:gd name="connsiteX8" fmla="*/ 4540512 w 7567519"/>
                <a:gd name="connsiteY8" fmla="*/ 743093 h 1513503"/>
                <a:gd name="connsiteX9" fmla="*/ 4319097 w 7567519"/>
                <a:gd name="connsiteY9" fmla="*/ 221415 h 1513503"/>
                <a:gd name="connsiteX10" fmla="*/ 3797418 w 7567519"/>
                <a:gd name="connsiteY10" fmla="*/ 0 h 1513503"/>
                <a:gd name="connsiteX11" fmla="*/ 3770101 w 7567519"/>
                <a:gd name="connsiteY11" fmla="*/ 0 h 1513503"/>
                <a:gd name="connsiteX12" fmla="*/ 3248422 w 7567519"/>
                <a:gd name="connsiteY12" fmla="*/ 221415 h 1513503"/>
                <a:gd name="connsiteX13" fmla="*/ 3027008 w 7567519"/>
                <a:gd name="connsiteY13" fmla="*/ 743093 h 1513503"/>
                <a:gd name="connsiteX14" fmla="*/ 2805593 w 7567519"/>
                <a:gd name="connsiteY14" fmla="*/ 221415 h 1513503"/>
                <a:gd name="connsiteX15" fmla="*/ 2283915 w 7567519"/>
                <a:gd name="connsiteY15" fmla="*/ 0 h 1513503"/>
                <a:gd name="connsiteX16" fmla="*/ 2256597 w 7567519"/>
                <a:gd name="connsiteY16" fmla="*/ 0 h 1513503"/>
                <a:gd name="connsiteX17" fmla="*/ 1734918 w 7567519"/>
                <a:gd name="connsiteY17" fmla="*/ 221415 h 1513503"/>
                <a:gd name="connsiteX18" fmla="*/ 1513504 w 7567519"/>
                <a:gd name="connsiteY18" fmla="*/ 743093 h 1513503"/>
                <a:gd name="connsiteX19" fmla="*/ 1292089 w 7567519"/>
                <a:gd name="connsiteY19" fmla="*/ 221415 h 1513503"/>
                <a:gd name="connsiteX20" fmla="*/ 770411 w 7567519"/>
                <a:gd name="connsiteY20" fmla="*/ 0 h 1513503"/>
                <a:gd name="connsiteX21" fmla="*/ 743093 w 7567519"/>
                <a:gd name="connsiteY21" fmla="*/ 0 h 1513503"/>
                <a:gd name="connsiteX22" fmla="*/ 221415 w 7567519"/>
                <a:gd name="connsiteY22" fmla="*/ 221415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2 w 7567519"/>
                <a:gd name="connsiteY42" fmla="*/ 1513504 h 1513503"/>
                <a:gd name="connsiteX43" fmla="*/ 5832601 w 7567519"/>
                <a:gd name="connsiteY43" fmla="*/ 1292089 h 1513503"/>
                <a:gd name="connsiteX44" fmla="*/ 6054016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754 w 7567519"/>
                <a:gd name="connsiteY53" fmla="*/ 242376 h 1513503"/>
                <a:gd name="connsiteX54" fmla="*/ 740823 w 7567519"/>
                <a:gd name="connsiteY54" fmla="*/ 29512 h 1513503"/>
                <a:gd name="connsiteX55" fmla="*/ 527959 w 7567519"/>
                <a:gd name="connsiteY55" fmla="*/ 527581 h 1513503"/>
                <a:gd name="connsiteX56" fmla="*/ 29890 w 7567519"/>
                <a:gd name="connsiteY56" fmla="*/ 740445 h 1513503"/>
                <a:gd name="connsiteX57" fmla="*/ 242754 w 7567519"/>
                <a:gd name="connsiteY57" fmla="*/ 242300 h 1513503"/>
                <a:gd name="connsiteX58" fmla="*/ 242754 w 7567519"/>
                <a:gd name="connsiteY58" fmla="*/ 1271053 h 1513503"/>
                <a:gd name="connsiteX59" fmla="*/ 29890 w 7567519"/>
                <a:gd name="connsiteY59" fmla="*/ 772908 h 1513503"/>
                <a:gd name="connsiteX60" fmla="*/ 527959 w 7567519"/>
                <a:gd name="connsiteY60" fmla="*/ 985772 h 1513503"/>
                <a:gd name="connsiteX61" fmla="*/ 740823 w 7567519"/>
                <a:gd name="connsiteY61" fmla="*/ 1483841 h 1513503"/>
                <a:gd name="connsiteX62" fmla="*/ 242754 w 7567519"/>
                <a:gd name="connsiteY62" fmla="*/ 1270977 h 1513503"/>
                <a:gd name="connsiteX63" fmla="*/ 757092 w 7567519"/>
                <a:gd name="connsiteY63" fmla="*/ 1356562 h 1513503"/>
                <a:gd name="connsiteX64" fmla="*/ 548996 w 7567519"/>
                <a:gd name="connsiteY64" fmla="*/ 964811 h 1513503"/>
                <a:gd name="connsiteX65" fmla="*/ 157245 w 7567519"/>
                <a:gd name="connsiteY65" fmla="*/ 756714 h 1513503"/>
                <a:gd name="connsiteX66" fmla="*/ 548996 w 7567519"/>
                <a:gd name="connsiteY66" fmla="*/ 548618 h 1513503"/>
                <a:gd name="connsiteX67" fmla="*/ 757092 w 7567519"/>
                <a:gd name="connsiteY67" fmla="*/ 156867 h 1513503"/>
                <a:gd name="connsiteX68" fmla="*/ 965189 w 7567519"/>
                <a:gd name="connsiteY68" fmla="*/ 548618 h 1513503"/>
                <a:gd name="connsiteX69" fmla="*/ 1356940 w 7567519"/>
                <a:gd name="connsiteY69" fmla="*/ 756714 h 1513503"/>
                <a:gd name="connsiteX70" fmla="*/ 965189 w 7567519"/>
                <a:gd name="connsiteY70" fmla="*/ 964811 h 1513503"/>
                <a:gd name="connsiteX71" fmla="*/ 757092 w 7567519"/>
                <a:gd name="connsiteY71" fmla="*/ 1356562 h 1513503"/>
                <a:gd name="connsiteX72" fmla="*/ 1271431 w 7567519"/>
                <a:gd name="connsiteY72" fmla="*/ 1271053 h 1513503"/>
                <a:gd name="connsiteX73" fmla="*/ 773362 w 7567519"/>
                <a:gd name="connsiteY73" fmla="*/ 1483916 h 1513503"/>
                <a:gd name="connsiteX74" fmla="*/ 986225 w 7567519"/>
                <a:gd name="connsiteY74" fmla="*/ 985847 h 1513503"/>
                <a:gd name="connsiteX75" fmla="*/ 1484295 w 7567519"/>
                <a:gd name="connsiteY75" fmla="*/ 772984 h 1513503"/>
                <a:gd name="connsiteX76" fmla="*/ 1271431 w 7567519"/>
                <a:gd name="connsiteY76" fmla="*/ 1271128 h 1513503"/>
                <a:gd name="connsiteX77" fmla="*/ 986150 w 7567519"/>
                <a:gd name="connsiteY77" fmla="*/ 527657 h 1513503"/>
                <a:gd name="connsiteX78" fmla="*/ 773286 w 7567519"/>
                <a:gd name="connsiteY78" fmla="*/ 29587 h 1513503"/>
                <a:gd name="connsiteX79" fmla="*/ 1271355 w 7567519"/>
                <a:gd name="connsiteY79" fmla="*/ 242451 h 1513503"/>
                <a:gd name="connsiteX80" fmla="*/ 1484219 w 7567519"/>
                <a:gd name="connsiteY80" fmla="*/ 740596 h 1513503"/>
                <a:gd name="connsiteX81" fmla="*/ 986150 w 7567519"/>
                <a:gd name="connsiteY81" fmla="*/ 527732 h 1513503"/>
                <a:gd name="connsiteX82" fmla="*/ 1756182 w 7567519"/>
                <a:gd name="connsiteY82" fmla="*/ 242376 h 1513503"/>
                <a:gd name="connsiteX83" fmla="*/ 2254251 w 7567519"/>
                <a:gd name="connsiteY83" fmla="*/ 29512 h 1513503"/>
                <a:gd name="connsiteX84" fmla="*/ 2041388 w 7567519"/>
                <a:gd name="connsiteY84" fmla="*/ 527581 h 1513503"/>
                <a:gd name="connsiteX85" fmla="*/ 1543318 w 7567519"/>
                <a:gd name="connsiteY85" fmla="*/ 740445 h 1513503"/>
                <a:gd name="connsiteX86" fmla="*/ 1756182 w 7567519"/>
                <a:gd name="connsiteY86" fmla="*/ 242300 h 1513503"/>
                <a:gd name="connsiteX87" fmla="*/ 1756182 w 7567519"/>
                <a:gd name="connsiteY87" fmla="*/ 1271053 h 1513503"/>
                <a:gd name="connsiteX88" fmla="*/ 1543318 w 7567519"/>
                <a:gd name="connsiteY88" fmla="*/ 772908 h 1513503"/>
                <a:gd name="connsiteX89" fmla="*/ 2041388 w 7567519"/>
                <a:gd name="connsiteY89" fmla="*/ 985772 h 1513503"/>
                <a:gd name="connsiteX90" fmla="*/ 2254251 w 7567519"/>
                <a:gd name="connsiteY90" fmla="*/ 1483841 h 1513503"/>
                <a:gd name="connsiteX91" fmla="*/ 1756182 w 7567519"/>
                <a:gd name="connsiteY91" fmla="*/ 1270977 h 1513503"/>
                <a:gd name="connsiteX92" fmla="*/ 2270521 w 7567519"/>
                <a:gd name="connsiteY92" fmla="*/ 1356562 h 1513503"/>
                <a:gd name="connsiteX93" fmla="*/ 2062424 w 7567519"/>
                <a:gd name="connsiteY93" fmla="*/ 964811 h 1513503"/>
                <a:gd name="connsiteX94" fmla="*/ 1670673 w 7567519"/>
                <a:gd name="connsiteY94" fmla="*/ 756714 h 1513503"/>
                <a:gd name="connsiteX95" fmla="*/ 2062424 w 7567519"/>
                <a:gd name="connsiteY95" fmla="*/ 548618 h 1513503"/>
                <a:gd name="connsiteX96" fmla="*/ 2270521 w 7567519"/>
                <a:gd name="connsiteY96" fmla="*/ 156867 h 1513503"/>
                <a:gd name="connsiteX97" fmla="*/ 2478617 w 7567519"/>
                <a:gd name="connsiteY97" fmla="*/ 548618 h 1513503"/>
                <a:gd name="connsiteX98" fmla="*/ 2870368 w 7567519"/>
                <a:gd name="connsiteY98" fmla="*/ 756714 h 1513503"/>
                <a:gd name="connsiteX99" fmla="*/ 2478617 w 7567519"/>
                <a:gd name="connsiteY99" fmla="*/ 964811 h 1513503"/>
                <a:gd name="connsiteX100" fmla="*/ 2270521 w 7567519"/>
                <a:gd name="connsiteY100" fmla="*/ 1356562 h 1513503"/>
                <a:gd name="connsiteX101" fmla="*/ 2784859 w 7567519"/>
                <a:gd name="connsiteY101" fmla="*/ 1271053 h 1513503"/>
                <a:gd name="connsiteX102" fmla="*/ 2286790 w 7567519"/>
                <a:gd name="connsiteY102" fmla="*/ 1483916 h 1513503"/>
                <a:gd name="connsiteX103" fmla="*/ 2499654 w 7567519"/>
                <a:gd name="connsiteY103" fmla="*/ 985847 h 1513503"/>
                <a:gd name="connsiteX104" fmla="*/ 2997723 w 7567519"/>
                <a:gd name="connsiteY104" fmla="*/ 772984 h 1513503"/>
                <a:gd name="connsiteX105" fmla="*/ 2784859 w 7567519"/>
                <a:gd name="connsiteY105" fmla="*/ 1271128 h 1513503"/>
                <a:gd name="connsiteX106" fmla="*/ 2499578 w 7567519"/>
                <a:gd name="connsiteY106" fmla="*/ 527657 h 1513503"/>
                <a:gd name="connsiteX107" fmla="*/ 2286715 w 7567519"/>
                <a:gd name="connsiteY107" fmla="*/ 29587 h 1513503"/>
                <a:gd name="connsiteX108" fmla="*/ 2784784 w 7567519"/>
                <a:gd name="connsiteY108" fmla="*/ 242451 h 1513503"/>
                <a:gd name="connsiteX109" fmla="*/ 2997647 w 7567519"/>
                <a:gd name="connsiteY109" fmla="*/ 740596 h 1513503"/>
                <a:gd name="connsiteX110" fmla="*/ 2499578 w 7567519"/>
                <a:gd name="connsiteY110" fmla="*/ 527732 h 1513503"/>
                <a:gd name="connsiteX111" fmla="*/ 3269610 w 7567519"/>
                <a:gd name="connsiteY111" fmla="*/ 242376 h 1513503"/>
                <a:gd name="connsiteX112" fmla="*/ 3767680 w 7567519"/>
                <a:gd name="connsiteY112" fmla="*/ 29512 h 1513503"/>
                <a:gd name="connsiteX113" fmla="*/ 3554816 w 7567519"/>
                <a:gd name="connsiteY113" fmla="*/ 527581 h 1513503"/>
                <a:gd name="connsiteX114" fmla="*/ 3056747 w 7567519"/>
                <a:gd name="connsiteY114" fmla="*/ 740445 h 1513503"/>
                <a:gd name="connsiteX115" fmla="*/ 3269610 w 7567519"/>
                <a:gd name="connsiteY115" fmla="*/ 242300 h 1513503"/>
                <a:gd name="connsiteX116" fmla="*/ 3269610 w 7567519"/>
                <a:gd name="connsiteY116" fmla="*/ 1271053 h 1513503"/>
                <a:gd name="connsiteX117" fmla="*/ 3056747 w 7567519"/>
                <a:gd name="connsiteY117" fmla="*/ 772908 h 1513503"/>
                <a:gd name="connsiteX118" fmla="*/ 3554816 w 7567519"/>
                <a:gd name="connsiteY118" fmla="*/ 985772 h 1513503"/>
                <a:gd name="connsiteX119" fmla="*/ 3767680 w 7567519"/>
                <a:gd name="connsiteY119" fmla="*/ 1483841 h 1513503"/>
                <a:gd name="connsiteX120" fmla="*/ 3269610 w 7567519"/>
                <a:gd name="connsiteY120" fmla="*/ 1270977 h 1513503"/>
                <a:gd name="connsiteX121" fmla="*/ 3783949 w 7567519"/>
                <a:gd name="connsiteY121" fmla="*/ 1356562 h 1513503"/>
                <a:gd name="connsiteX122" fmla="*/ 3575853 w 7567519"/>
                <a:gd name="connsiteY122" fmla="*/ 964811 h 1513503"/>
                <a:gd name="connsiteX123" fmla="*/ 3184102 w 7567519"/>
                <a:gd name="connsiteY123" fmla="*/ 756714 h 1513503"/>
                <a:gd name="connsiteX124" fmla="*/ 3575853 w 7567519"/>
                <a:gd name="connsiteY124" fmla="*/ 548618 h 1513503"/>
                <a:gd name="connsiteX125" fmla="*/ 3783949 w 7567519"/>
                <a:gd name="connsiteY125" fmla="*/ 156867 h 1513503"/>
                <a:gd name="connsiteX126" fmla="*/ 3992045 w 7567519"/>
                <a:gd name="connsiteY126" fmla="*/ 548618 h 1513503"/>
                <a:gd name="connsiteX127" fmla="*/ 4383796 w 7567519"/>
                <a:gd name="connsiteY127" fmla="*/ 756714 h 1513503"/>
                <a:gd name="connsiteX128" fmla="*/ 3992045 w 7567519"/>
                <a:gd name="connsiteY128" fmla="*/ 964811 h 1513503"/>
                <a:gd name="connsiteX129" fmla="*/ 3783949 w 7567519"/>
                <a:gd name="connsiteY129" fmla="*/ 1356562 h 1513503"/>
                <a:gd name="connsiteX130" fmla="*/ 4298287 w 7567519"/>
                <a:gd name="connsiteY130" fmla="*/ 1271053 h 1513503"/>
                <a:gd name="connsiteX131" fmla="*/ 3800218 w 7567519"/>
                <a:gd name="connsiteY131" fmla="*/ 1483916 h 1513503"/>
                <a:gd name="connsiteX132" fmla="*/ 4013082 w 7567519"/>
                <a:gd name="connsiteY132" fmla="*/ 985847 h 1513503"/>
                <a:gd name="connsiteX133" fmla="*/ 4511151 w 7567519"/>
                <a:gd name="connsiteY133" fmla="*/ 772984 h 1513503"/>
                <a:gd name="connsiteX134" fmla="*/ 4298287 w 7567519"/>
                <a:gd name="connsiteY134" fmla="*/ 1271128 h 1513503"/>
                <a:gd name="connsiteX135" fmla="*/ 4013006 w 7567519"/>
                <a:gd name="connsiteY135" fmla="*/ 527657 h 1513503"/>
                <a:gd name="connsiteX136" fmla="*/ 3800143 w 7567519"/>
                <a:gd name="connsiteY136" fmla="*/ 29587 h 1513503"/>
                <a:gd name="connsiteX137" fmla="*/ 4298212 w 7567519"/>
                <a:gd name="connsiteY137" fmla="*/ 242451 h 1513503"/>
                <a:gd name="connsiteX138" fmla="*/ 4511076 w 7567519"/>
                <a:gd name="connsiteY138" fmla="*/ 740596 h 1513503"/>
                <a:gd name="connsiteX139" fmla="*/ 4013006 w 7567519"/>
                <a:gd name="connsiteY139" fmla="*/ 527732 h 1513503"/>
                <a:gd name="connsiteX140" fmla="*/ 4783039 w 7567519"/>
                <a:gd name="connsiteY140" fmla="*/ 242376 h 1513503"/>
                <a:gd name="connsiteX141" fmla="*/ 5281108 w 7567519"/>
                <a:gd name="connsiteY141" fmla="*/ 29512 h 1513503"/>
                <a:gd name="connsiteX142" fmla="*/ 5068244 w 7567519"/>
                <a:gd name="connsiteY142" fmla="*/ 527581 h 1513503"/>
                <a:gd name="connsiteX143" fmla="*/ 4570175 w 7567519"/>
                <a:gd name="connsiteY143" fmla="*/ 740445 h 1513503"/>
                <a:gd name="connsiteX144" fmla="*/ 4783039 w 7567519"/>
                <a:gd name="connsiteY144" fmla="*/ 242300 h 1513503"/>
                <a:gd name="connsiteX145" fmla="*/ 4783039 w 7567519"/>
                <a:gd name="connsiteY145" fmla="*/ 1271053 h 1513503"/>
                <a:gd name="connsiteX146" fmla="*/ 4570175 w 7567519"/>
                <a:gd name="connsiteY146" fmla="*/ 772908 h 1513503"/>
                <a:gd name="connsiteX147" fmla="*/ 5068244 w 7567519"/>
                <a:gd name="connsiteY147" fmla="*/ 985772 h 1513503"/>
                <a:gd name="connsiteX148" fmla="*/ 5281108 w 7567519"/>
                <a:gd name="connsiteY148" fmla="*/ 1483841 h 1513503"/>
                <a:gd name="connsiteX149" fmla="*/ 4783039 w 7567519"/>
                <a:gd name="connsiteY149" fmla="*/ 1270977 h 1513503"/>
                <a:gd name="connsiteX150" fmla="*/ 5297377 w 7567519"/>
                <a:gd name="connsiteY150" fmla="*/ 1356562 h 1513503"/>
                <a:gd name="connsiteX151" fmla="*/ 5089281 w 7567519"/>
                <a:gd name="connsiteY151" fmla="*/ 964811 h 1513503"/>
                <a:gd name="connsiteX152" fmla="*/ 4697530 w 7567519"/>
                <a:gd name="connsiteY152" fmla="*/ 756714 h 1513503"/>
                <a:gd name="connsiteX153" fmla="*/ 5089281 w 7567519"/>
                <a:gd name="connsiteY153" fmla="*/ 548618 h 1513503"/>
                <a:gd name="connsiteX154" fmla="*/ 5297377 w 7567519"/>
                <a:gd name="connsiteY154" fmla="*/ 156867 h 1513503"/>
                <a:gd name="connsiteX155" fmla="*/ 5505474 w 7567519"/>
                <a:gd name="connsiteY155" fmla="*/ 548618 h 1513503"/>
                <a:gd name="connsiteX156" fmla="*/ 5897225 w 7567519"/>
                <a:gd name="connsiteY156" fmla="*/ 756714 h 1513503"/>
                <a:gd name="connsiteX157" fmla="*/ 5505474 w 7567519"/>
                <a:gd name="connsiteY157" fmla="*/ 964811 h 1513503"/>
                <a:gd name="connsiteX158" fmla="*/ 5297377 w 7567519"/>
                <a:gd name="connsiteY158" fmla="*/ 1356562 h 1513503"/>
                <a:gd name="connsiteX159" fmla="*/ 5811716 w 7567519"/>
                <a:gd name="connsiteY159" fmla="*/ 1271053 h 1513503"/>
                <a:gd name="connsiteX160" fmla="*/ 5313647 w 7567519"/>
                <a:gd name="connsiteY160" fmla="*/ 1483916 h 1513503"/>
                <a:gd name="connsiteX161" fmla="*/ 5526510 w 7567519"/>
                <a:gd name="connsiteY161" fmla="*/ 985847 h 1513503"/>
                <a:gd name="connsiteX162" fmla="*/ 6024579 w 7567519"/>
                <a:gd name="connsiteY162" fmla="*/ 772984 h 1513503"/>
                <a:gd name="connsiteX163" fmla="*/ 5811716 w 7567519"/>
                <a:gd name="connsiteY163" fmla="*/ 1271128 h 1513503"/>
                <a:gd name="connsiteX164" fmla="*/ 5526435 w 7567519"/>
                <a:gd name="connsiteY164" fmla="*/ 527657 h 1513503"/>
                <a:gd name="connsiteX165" fmla="*/ 5313571 w 7567519"/>
                <a:gd name="connsiteY165" fmla="*/ 29587 h 1513503"/>
                <a:gd name="connsiteX166" fmla="*/ 5811640 w 7567519"/>
                <a:gd name="connsiteY166" fmla="*/ 242451 h 1513503"/>
                <a:gd name="connsiteX167" fmla="*/ 6024504 w 7567519"/>
                <a:gd name="connsiteY167" fmla="*/ 740596 h 1513503"/>
                <a:gd name="connsiteX168" fmla="*/ 5526435 w 7567519"/>
                <a:gd name="connsiteY168" fmla="*/ 527732 h 1513503"/>
                <a:gd name="connsiteX169" fmla="*/ 6296467 w 7567519"/>
                <a:gd name="connsiteY169" fmla="*/ 242376 h 1513503"/>
                <a:gd name="connsiteX170" fmla="*/ 6794536 w 7567519"/>
                <a:gd name="connsiteY170" fmla="*/ 29512 h 1513503"/>
                <a:gd name="connsiteX171" fmla="*/ 6581672 w 7567519"/>
                <a:gd name="connsiteY171" fmla="*/ 527581 h 1513503"/>
                <a:gd name="connsiteX172" fmla="*/ 6083603 w 7567519"/>
                <a:gd name="connsiteY172" fmla="*/ 740445 h 1513503"/>
                <a:gd name="connsiteX173" fmla="*/ 6296467 w 7567519"/>
                <a:gd name="connsiteY173" fmla="*/ 242300 h 1513503"/>
                <a:gd name="connsiteX174" fmla="*/ 6296467 w 7567519"/>
                <a:gd name="connsiteY174" fmla="*/ 1271053 h 1513503"/>
                <a:gd name="connsiteX175" fmla="*/ 6083603 w 7567519"/>
                <a:gd name="connsiteY175" fmla="*/ 772908 h 1513503"/>
                <a:gd name="connsiteX176" fmla="*/ 6581672 w 7567519"/>
                <a:gd name="connsiteY176" fmla="*/ 985772 h 1513503"/>
                <a:gd name="connsiteX177" fmla="*/ 6794536 w 7567519"/>
                <a:gd name="connsiteY177" fmla="*/ 1483841 h 1513503"/>
                <a:gd name="connsiteX178" fmla="*/ 6296467 w 7567519"/>
                <a:gd name="connsiteY178" fmla="*/ 1270977 h 1513503"/>
                <a:gd name="connsiteX179" fmla="*/ 6810805 w 7567519"/>
                <a:gd name="connsiteY179" fmla="*/ 1356562 h 1513503"/>
                <a:gd name="connsiteX180" fmla="*/ 6602709 w 7567519"/>
                <a:gd name="connsiteY180" fmla="*/ 964811 h 1513503"/>
                <a:gd name="connsiteX181" fmla="*/ 6210958 w 7567519"/>
                <a:gd name="connsiteY181" fmla="*/ 756714 h 1513503"/>
                <a:gd name="connsiteX182" fmla="*/ 6602709 w 7567519"/>
                <a:gd name="connsiteY182" fmla="*/ 548618 h 1513503"/>
                <a:gd name="connsiteX183" fmla="*/ 6810805 w 7567519"/>
                <a:gd name="connsiteY183" fmla="*/ 156867 h 1513503"/>
                <a:gd name="connsiteX184" fmla="*/ 7018902 w 7567519"/>
                <a:gd name="connsiteY184" fmla="*/ 548618 h 1513503"/>
                <a:gd name="connsiteX185" fmla="*/ 7410653 w 7567519"/>
                <a:gd name="connsiteY185" fmla="*/ 756714 h 1513503"/>
                <a:gd name="connsiteX186" fmla="*/ 7018902 w 7567519"/>
                <a:gd name="connsiteY186" fmla="*/ 964811 h 1513503"/>
                <a:gd name="connsiteX187" fmla="*/ 6810805 w 7567519"/>
                <a:gd name="connsiteY187" fmla="*/ 1356562 h 1513503"/>
                <a:gd name="connsiteX188" fmla="*/ 7325144 w 7567519"/>
                <a:gd name="connsiteY188" fmla="*/ 1271053 h 1513503"/>
                <a:gd name="connsiteX189" fmla="*/ 6826999 w 7567519"/>
                <a:gd name="connsiteY189" fmla="*/ 1483916 h 1513503"/>
                <a:gd name="connsiteX190" fmla="*/ 7039863 w 7567519"/>
                <a:gd name="connsiteY190" fmla="*/ 985847 h 1513503"/>
                <a:gd name="connsiteX191" fmla="*/ 7537932 w 7567519"/>
                <a:gd name="connsiteY191" fmla="*/ 772984 h 1513503"/>
                <a:gd name="connsiteX192" fmla="*/ 7325068 w 7567519"/>
                <a:gd name="connsiteY192" fmla="*/ 1271128 h 1513503"/>
                <a:gd name="connsiteX193" fmla="*/ 7039863 w 7567519"/>
                <a:gd name="connsiteY193" fmla="*/ 527657 h 1513503"/>
                <a:gd name="connsiteX194" fmla="*/ 6826999 w 7567519"/>
                <a:gd name="connsiteY194" fmla="*/ 29587 h 1513503"/>
                <a:gd name="connsiteX195" fmla="*/ 7325144 w 7567519"/>
                <a:gd name="connsiteY195" fmla="*/ 242451 h 1513503"/>
                <a:gd name="connsiteX196" fmla="*/ 7538007 w 7567519"/>
                <a:gd name="connsiteY196" fmla="*/ 740596 h 1513503"/>
                <a:gd name="connsiteX197" fmla="*/ 7039939 w 7567519"/>
                <a:gd name="connsiteY197" fmla="*/ 527732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426" y="0"/>
                  </a:moveTo>
                  <a:lnTo>
                    <a:pt x="6797109" y="0"/>
                  </a:lnTo>
                  <a:cubicBezTo>
                    <a:pt x="6599985" y="3481"/>
                    <a:pt x="6415195" y="81649"/>
                    <a:pt x="6275430" y="221415"/>
                  </a:cubicBezTo>
                  <a:cubicBezTo>
                    <a:pt x="6135741" y="361104"/>
                    <a:pt x="6057497" y="545969"/>
                    <a:pt x="6054016" y="743093"/>
                  </a:cubicBezTo>
                  <a:cubicBezTo>
                    <a:pt x="6050535" y="545969"/>
                    <a:pt x="5972366" y="361180"/>
                    <a:pt x="5832601" y="221415"/>
                  </a:cubicBezTo>
                  <a:cubicBezTo>
                    <a:pt x="5692912" y="81725"/>
                    <a:pt x="5508047" y="3481"/>
                    <a:pt x="5310922" y="0"/>
                  </a:cubicBezTo>
                  <a:lnTo>
                    <a:pt x="5283605" y="0"/>
                  </a:lnTo>
                  <a:cubicBezTo>
                    <a:pt x="5086481" y="3481"/>
                    <a:pt x="4901692" y="81649"/>
                    <a:pt x="4761926" y="221415"/>
                  </a:cubicBezTo>
                  <a:cubicBezTo>
                    <a:pt x="4622237" y="361104"/>
                    <a:pt x="4543993" y="545969"/>
                    <a:pt x="4540512" y="743093"/>
                  </a:cubicBezTo>
                  <a:cubicBezTo>
                    <a:pt x="4537031" y="545969"/>
                    <a:pt x="4458862" y="361180"/>
                    <a:pt x="4319097" y="221415"/>
                  </a:cubicBezTo>
                  <a:cubicBezTo>
                    <a:pt x="4179408" y="81725"/>
                    <a:pt x="3994543" y="3481"/>
                    <a:pt x="3797418" y="0"/>
                  </a:cubicBezTo>
                  <a:lnTo>
                    <a:pt x="3770101" y="0"/>
                  </a:lnTo>
                  <a:cubicBezTo>
                    <a:pt x="3572977" y="3481"/>
                    <a:pt x="3388188" y="81649"/>
                    <a:pt x="3248422" y="221415"/>
                  </a:cubicBezTo>
                  <a:cubicBezTo>
                    <a:pt x="3108733" y="361104"/>
                    <a:pt x="3030489" y="545969"/>
                    <a:pt x="3027008" y="743093"/>
                  </a:cubicBezTo>
                  <a:cubicBezTo>
                    <a:pt x="3023527" y="545969"/>
                    <a:pt x="2945358" y="361180"/>
                    <a:pt x="2805593" y="221415"/>
                  </a:cubicBezTo>
                  <a:cubicBezTo>
                    <a:pt x="2665904" y="81725"/>
                    <a:pt x="2481039" y="3481"/>
                    <a:pt x="2283915" y="0"/>
                  </a:cubicBezTo>
                  <a:lnTo>
                    <a:pt x="2256597" y="0"/>
                  </a:lnTo>
                  <a:cubicBezTo>
                    <a:pt x="2059473" y="3481"/>
                    <a:pt x="1874684" y="81649"/>
                    <a:pt x="1734918" y="221415"/>
                  </a:cubicBezTo>
                  <a:cubicBezTo>
                    <a:pt x="1595229" y="361104"/>
                    <a:pt x="1516985" y="545969"/>
                    <a:pt x="1513504" y="743093"/>
                  </a:cubicBezTo>
                  <a:cubicBezTo>
                    <a:pt x="1510023" y="545969"/>
                    <a:pt x="1431854" y="361180"/>
                    <a:pt x="1292089" y="221415"/>
                  </a:cubicBezTo>
                  <a:cubicBezTo>
                    <a:pt x="1152400" y="81725"/>
                    <a:pt x="967535" y="3481"/>
                    <a:pt x="770411" y="0"/>
                  </a:cubicBezTo>
                  <a:lnTo>
                    <a:pt x="743093" y="0"/>
                  </a:lnTo>
                  <a:cubicBezTo>
                    <a:pt x="545969" y="3481"/>
                    <a:pt x="361180" y="81649"/>
                    <a:pt x="221415" y="221415"/>
                  </a:cubicBezTo>
                  <a:cubicBezTo>
                    <a:pt x="81725" y="361104"/>
                    <a:pt x="3481" y="545969"/>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5"/>
                    <a:pt x="1734918" y="1292089"/>
                  </a:cubicBezTo>
                  <a:cubicBezTo>
                    <a:pt x="1874608" y="1431779"/>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3" y="1510023"/>
                    <a:pt x="4179332" y="1431854"/>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2" y="1513504"/>
                  </a:lnTo>
                  <a:cubicBezTo>
                    <a:pt x="5508047" y="1510023"/>
                    <a:pt x="5692836" y="1431854"/>
                    <a:pt x="5832601" y="1292089"/>
                  </a:cubicBezTo>
                  <a:cubicBezTo>
                    <a:pt x="5972291" y="1152400"/>
                    <a:pt x="6050535" y="967535"/>
                    <a:pt x="6054016"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8" y="967535"/>
                    <a:pt x="7567519" y="770411"/>
                  </a:cubicBezTo>
                  <a:lnTo>
                    <a:pt x="7567519" y="743093"/>
                  </a:lnTo>
                  <a:cubicBezTo>
                    <a:pt x="7564038" y="545969"/>
                    <a:pt x="7485870" y="361180"/>
                    <a:pt x="7346105" y="221415"/>
                  </a:cubicBezTo>
                  <a:cubicBezTo>
                    <a:pt x="7206416" y="81725"/>
                    <a:pt x="7021550" y="3481"/>
                    <a:pt x="6824426" y="0"/>
                  </a:cubicBezTo>
                  <a:close/>
                  <a:moveTo>
                    <a:pt x="242754" y="242376"/>
                  </a:moveTo>
                  <a:cubicBezTo>
                    <a:pt x="376238" y="108891"/>
                    <a:pt x="552628" y="33598"/>
                    <a:pt x="740823" y="29512"/>
                  </a:cubicBezTo>
                  <a:cubicBezTo>
                    <a:pt x="736737" y="217707"/>
                    <a:pt x="661520" y="394097"/>
                    <a:pt x="527959" y="527581"/>
                  </a:cubicBezTo>
                  <a:cubicBezTo>
                    <a:pt x="394475" y="661065"/>
                    <a:pt x="218085" y="736359"/>
                    <a:pt x="29890" y="740445"/>
                  </a:cubicBezTo>
                  <a:cubicBezTo>
                    <a:pt x="33976" y="552250"/>
                    <a:pt x="109270" y="375860"/>
                    <a:pt x="242754" y="242300"/>
                  </a:cubicBezTo>
                  <a:close/>
                  <a:moveTo>
                    <a:pt x="242754" y="1271053"/>
                  </a:moveTo>
                  <a:cubicBezTo>
                    <a:pt x="109270" y="1137568"/>
                    <a:pt x="33976" y="961178"/>
                    <a:pt x="29890" y="772908"/>
                  </a:cubicBezTo>
                  <a:cubicBezTo>
                    <a:pt x="218085" y="776994"/>
                    <a:pt x="394475" y="852287"/>
                    <a:pt x="527959" y="985772"/>
                  </a:cubicBezTo>
                  <a:cubicBezTo>
                    <a:pt x="661444" y="1119256"/>
                    <a:pt x="736737" y="1295646"/>
                    <a:pt x="740823" y="1483841"/>
                  </a:cubicBezTo>
                  <a:cubicBezTo>
                    <a:pt x="552628" y="1479754"/>
                    <a:pt x="376238" y="1404537"/>
                    <a:pt x="242754" y="1270977"/>
                  </a:cubicBezTo>
                  <a:close/>
                  <a:moveTo>
                    <a:pt x="757092" y="1356562"/>
                  </a:moveTo>
                  <a:cubicBezTo>
                    <a:pt x="728943" y="1209002"/>
                    <a:pt x="657509" y="1073324"/>
                    <a:pt x="548996" y="964811"/>
                  </a:cubicBezTo>
                  <a:cubicBezTo>
                    <a:pt x="440483" y="856298"/>
                    <a:pt x="304729" y="784939"/>
                    <a:pt x="157245" y="756714"/>
                  </a:cubicBezTo>
                  <a:cubicBezTo>
                    <a:pt x="304804" y="728565"/>
                    <a:pt x="440559" y="657131"/>
                    <a:pt x="548996" y="548618"/>
                  </a:cubicBezTo>
                  <a:cubicBezTo>
                    <a:pt x="657509" y="440105"/>
                    <a:pt x="728943" y="304350"/>
                    <a:pt x="757092" y="156867"/>
                  </a:cubicBezTo>
                  <a:cubicBezTo>
                    <a:pt x="785242" y="304426"/>
                    <a:pt x="856676" y="440105"/>
                    <a:pt x="965189" y="548618"/>
                  </a:cubicBezTo>
                  <a:cubicBezTo>
                    <a:pt x="1073702" y="657131"/>
                    <a:pt x="1209456" y="728489"/>
                    <a:pt x="1356940" y="756714"/>
                  </a:cubicBezTo>
                  <a:cubicBezTo>
                    <a:pt x="1209381" y="784864"/>
                    <a:pt x="1073626" y="856298"/>
                    <a:pt x="965189" y="964811"/>
                  </a:cubicBezTo>
                  <a:cubicBezTo>
                    <a:pt x="856676" y="1073324"/>
                    <a:pt x="785242" y="1209078"/>
                    <a:pt x="757092" y="1356562"/>
                  </a:cubicBezTo>
                  <a:close/>
                  <a:moveTo>
                    <a:pt x="1271431" y="1271053"/>
                  </a:moveTo>
                  <a:cubicBezTo>
                    <a:pt x="1137947" y="1404537"/>
                    <a:pt x="961557" y="1479830"/>
                    <a:pt x="773362" y="1483916"/>
                  </a:cubicBezTo>
                  <a:cubicBezTo>
                    <a:pt x="777448" y="1295721"/>
                    <a:pt x="852665" y="1119331"/>
                    <a:pt x="986225" y="985847"/>
                  </a:cubicBezTo>
                  <a:cubicBezTo>
                    <a:pt x="1119710" y="852363"/>
                    <a:pt x="1296100" y="777070"/>
                    <a:pt x="1484295" y="772984"/>
                  </a:cubicBezTo>
                  <a:cubicBezTo>
                    <a:pt x="1480208" y="961178"/>
                    <a:pt x="1404915" y="1137568"/>
                    <a:pt x="1271431" y="1271128"/>
                  </a:cubicBezTo>
                  <a:close/>
                  <a:moveTo>
                    <a:pt x="986150" y="527657"/>
                  </a:moveTo>
                  <a:cubicBezTo>
                    <a:pt x="852665" y="394173"/>
                    <a:pt x="777372" y="217783"/>
                    <a:pt x="773286" y="29587"/>
                  </a:cubicBezTo>
                  <a:cubicBezTo>
                    <a:pt x="961481" y="33674"/>
                    <a:pt x="1137871" y="108891"/>
                    <a:pt x="1271355" y="242451"/>
                  </a:cubicBezTo>
                  <a:cubicBezTo>
                    <a:pt x="1404840" y="375936"/>
                    <a:pt x="1480133" y="552326"/>
                    <a:pt x="1484219" y="740596"/>
                  </a:cubicBezTo>
                  <a:cubicBezTo>
                    <a:pt x="1296024" y="736510"/>
                    <a:pt x="1119634" y="661217"/>
                    <a:pt x="986150" y="527732"/>
                  </a:cubicBezTo>
                  <a:close/>
                  <a:moveTo>
                    <a:pt x="1756182" y="242376"/>
                  </a:moveTo>
                  <a:cubicBezTo>
                    <a:pt x="1889666" y="108891"/>
                    <a:pt x="2066057" y="33598"/>
                    <a:pt x="2254251" y="29512"/>
                  </a:cubicBezTo>
                  <a:cubicBezTo>
                    <a:pt x="2250165" y="217707"/>
                    <a:pt x="2174948" y="394097"/>
                    <a:pt x="2041388" y="527581"/>
                  </a:cubicBezTo>
                  <a:cubicBezTo>
                    <a:pt x="1907903" y="661065"/>
                    <a:pt x="1731513" y="736359"/>
                    <a:pt x="1543318" y="740445"/>
                  </a:cubicBezTo>
                  <a:cubicBezTo>
                    <a:pt x="1547405" y="552250"/>
                    <a:pt x="1622698" y="375860"/>
                    <a:pt x="1756182" y="242300"/>
                  </a:cubicBezTo>
                  <a:close/>
                  <a:moveTo>
                    <a:pt x="1756182" y="1271053"/>
                  </a:moveTo>
                  <a:cubicBezTo>
                    <a:pt x="1622698" y="1137568"/>
                    <a:pt x="1547405" y="961178"/>
                    <a:pt x="1543318" y="772908"/>
                  </a:cubicBezTo>
                  <a:cubicBezTo>
                    <a:pt x="1731513" y="776994"/>
                    <a:pt x="1907903" y="852287"/>
                    <a:pt x="2041388" y="985772"/>
                  </a:cubicBezTo>
                  <a:cubicBezTo>
                    <a:pt x="2174872" y="1119256"/>
                    <a:pt x="2250165" y="1295646"/>
                    <a:pt x="2254251" y="1483841"/>
                  </a:cubicBezTo>
                  <a:cubicBezTo>
                    <a:pt x="2066057" y="1479754"/>
                    <a:pt x="1889666" y="1404537"/>
                    <a:pt x="1756182" y="1270977"/>
                  </a:cubicBezTo>
                  <a:close/>
                  <a:moveTo>
                    <a:pt x="2270521" y="1356562"/>
                  </a:moveTo>
                  <a:cubicBezTo>
                    <a:pt x="2242371" y="1209002"/>
                    <a:pt x="2170937" y="1073324"/>
                    <a:pt x="2062424" y="964811"/>
                  </a:cubicBezTo>
                  <a:cubicBezTo>
                    <a:pt x="1953912" y="856298"/>
                    <a:pt x="1818157" y="784939"/>
                    <a:pt x="1670673" y="756714"/>
                  </a:cubicBezTo>
                  <a:cubicBezTo>
                    <a:pt x="1818233" y="728565"/>
                    <a:pt x="1953987" y="657131"/>
                    <a:pt x="2062424" y="548618"/>
                  </a:cubicBezTo>
                  <a:cubicBezTo>
                    <a:pt x="2170937" y="440105"/>
                    <a:pt x="2242371" y="304350"/>
                    <a:pt x="2270521" y="156867"/>
                  </a:cubicBezTo>
                  <a:cubicBezTo>
                    <a:pt x="2298671" y="304426"/>
                    <a:pt x="2370104" y="440105"/>
                    <a:pt x="2478617" y="548618"/>
                  </a:cubicBezTo>
                  <a:cubicBezTo>
                    <a:pt x="2587130" y="657131"/>
                    <a:pt x="2722884" y="728489"/>
                    <a:pt x="2870368" y="756714"/>
                  </a:cubicBezTo>
                  <a:cubicBezTo>
                    <a:pt x="2722809" y="784864"/>
                    <a:pt x="2587130" y="856298"/>
                    <a:pt x="2478617" y="964811"/>
                  </a:cubicBezTo>
                  <a:cubicBezTo>
                    <a:pt x="2370104" y="1073324"/>
                    <a:pt x="2298671" y="1209078"/>
                    <a:pt x="2270521" y="1356562"/>
                  </a:cubicBezTo>
                  <a:close/>
                  <a:moveTo>
                    <a:pt x="2784859" y="1271053"/>
                  </a:moveTo>
                  <a:cubicBezTo>
                    <a:pt x="2651375" y="1404537"/>
                    <a:pt x="2474985" y="1479830"/>
                    <a:pt x="2286790" y="1483916"/>
                  </a:cubicBezTo>
                  <a:cubicBezTo>
                    <a:pt x="2290876" y="1295721"/>
                    <a:pt x="2366094" y="1119331"/>
                    <a:pt x="2499654" y="985847"/>
                  </a:cubicBezTo>
                  <a:cubicBezTo>
                    <a:pt x="2633138" y="852363"/>
                    <a:pt x="2809528" y="777070"/>
                    <a:pt x="2997723" y="772984"/>
                  </a:cubicBezTo>
                  <a:cubicBezTo>
                    <a:pt x="2993637" y="961178"/>
                    <a:pt x="2918344" y="1137568"/>
                    <a:pt x="2784859" y="1271128"/>
                  </a:cubicBezTo>
                  <a:close/>
                  <a:moveTo>
                    <a:pt x="2499578" y="527657"/>
                  </a:moveTo>
                  <a:cubicBezTo>
                    <a:pt x="2366094" y="394173"/>
                    <a:pt x="2290801" y="217783"/>
                    <a:pt x="2286715" y="29587"/>
                  </a:cubicBezTo>
                  <a:cubicBezTo>
                    <a:pt x="2474909" y="33674"/>
                    <a:pt x="2651299" y="108891"/>
                    <a:pt x="2784784" y="242451"/>
                  </a:cubicBezTo>
                  <a:cubicBezTo>
                    <a:pt x="2918268" y="375936"/>
                    <a:pt x="2993561" y="552326"/>
                    <a:pt x="2997647" y="740596"/>
                  </a:cubicBezTo>
                  <a:cubicBezTo>
                    <a:pt x="2809453" y="736510"/>
                    <a:pt x="2633062" y="661217"/>
                    <a:pt x="2499578" y="527732"/>
                  </a:cubicBezTo>
                  <a:close/>
                  <a:moveTo>
                    <a:pt x="3269610" y="242376"/>
                  </a:moveTo>
                  <a:cubicBezTo>
                    <a:pt x="3403095" y="108891"/>
                    <a:pt x="3579485" y="33598"/>
                    <a:pt x="3767680" y="29512"/>
                  </a:cubicBezTo>
                  <a:cubicBezTo>
                    <a:pt x="3763593" y="217707"/>
                    <a:pt x="3688376" y="394097"/>
                    <a:pt x="3554816" y="527581"/>
                  </a:cubicBezTo>
                  <a:cubicBezTo>
                    <a:pt x="3421331" y="661065"/>
                    <a:pt x="3244941" y="736359"/>
                    <a:pt x="3056747" y="740445"/>
                  </a:cubicBezTo>
                  <a:cubicBezTo>
                    <a:pt x="3060833" y="552250"/>
                    <a:pt x="3136126" y="375860"/>
                    <a:pt x="3269610" y="242300"/>
                  </a:cubicBezTo>
                  <a:close/>
                  <a:moveTo>
                    <a:pt x="3269610" y="1271053"/>
                  </a:moveTo>
                  <a:cubicBezTo>
                    <a:pt x="3136126" y="1137568"/>
                    <a:pt x="3060833" y="961178"/>
                    <a:pt x="3056747" y="772908"/>
                  </a:cubicBezTo>
                  <a:cubicBezTo>
                    <a:pt x="3244941" y="776994"/>
                    <a:pt x="3421331" y="852287"/>
                    <a:pt x="3554816" y="985772"/>
                  </a:cubicBezTo>
                  <a:cubicBezTo>
                    <a:pt x="3688300" y="1119256"/>
                    <a:pt x="3763593" y="1295646"/>
                    <a:pt x="3767680" y="1483841"/>
                  </a:cubicBezTo>
                  <a:cubicBezTo>
                    <a:pt x="3579485" y="1479754"/>
                    <a:pt x="3403095" y="1404537"/>
                    <a:pt x="3269610" y="1270977"/>
                  </a:cubicBezTo>
                  <a:close/>
                  <a:moveTo>
                    <a:pt x="3783949" y="1356562"/>
                  </a:moveTo>
                  <a:cubicBezTo>
                    <a:pt x="3755799" y="1209002"/>
                    <a:pt x="3684365" y="1073324"/>
                    <a:pt x="3575853" y="964811"/>
                  </a:cubicBezTo>
                  <a:cubicBezTo>
                    <a:pt x="3467340" y="856298"/>
                    <a:pt x="3331585" y="784939"/>
                    <a:pt x="3184102" y="756714"/>
                  </a:cubicBezTo>
                  <a:cubicBezTo>
                    <a:pt x="3331661" y="728565"/>
                    <a:pt x="3467416" y="657131"/>
                    <a:pt x="3575853" y="548618"/>
                  </a:cubicBezTo>
                  <a:cubicBezTo>
                    <a:pt x="3684365" y="440105"/>
                    <a:pt x="3755799" y="304350"/>
                    <a:pt x="3783949" y="156867"/>
                  </a:cubicBezTo>
                  <a:cubicBezTo>
                    <a:pt x="3812099" y="304426"/>
                    <a:pt x="3883532" y="440105"/>
                    <a:pt x="3992045" y="548618"/>
                  </a:cubicBezTo>
                  <a:cubicBezTo>
                    <a:pt x="4100558" y="657131"/>
                    <a:pt x="4236313" y="728489"/>
                    <a:pt x="4383796" y="756714"/>
                  </a:cubicBezTo>
                  <a:cubicBezTo>
                    <a:pt x="4236237" y="784864"/>
                    <a:pt x="4100483" y="856298"/>
                    <a:pt x="3992045" y="964811"/>
                  </a:cubicBezTo>
                  <a:cubicBezTo>
                    <a:pt x="3883532" y="1073324"/>
                    <a:pt x="3812099" y="1209078"/>
                    <a:pt x="3783949" y="1356562"/>
                  </a:cubicBezTo>
                  <a:close/>
                  <a:moveTo>
                    <a:pt x="4298287" y="1271053"/>
                  </a:moveTo>
                  <a:cubicBezTo>
                    <a:pt x="4164803" y="1404537"/>
                    <a:pt x="3988413" y="1479830"/>
                    <a:pt x="3800218" y="1483916"/>
                  </a:cubicBezTo>
                  <a:cubicBezTo>
                    <a:pt x="3804305" y="1295721"/>
                    <a:pt x="3879522" y="1119331"/>
                    <a:pt x="4013082" y="985847"/>
                  </a:cubicBezTo>
                  <a:cubicBezTo>
                    <a:pt x="4146566" y="852363"/>
                    <a:pt x="4322956" y="777070"/>
                    <a:pt x="4511151" y="772984"/>
                  </a:cubicBezTo>
                  <a:cubicBezTo>
                    <a:pt x="4507065" y="961178"/>
                    <a:pt x="4431772" y="1137568"/>
                    <a:pt x="4298287" y="1271128"/>
                  </a:cubicBezTo>
                  <a:close/>
                  <a:moveTo>
                    <a:pt x="4013006" y="527657"/>
                  </a:moveTo>
                  <a:cubicBezTo>
                    <a:pt x="3879522" y="394173"/>
                    <a:pt x="3804229" y="217783"/>
                    <a:pt x="3800143" y="29587"/>
                  </a:cubicBezTo>
                  <a:cubicBezTo>
                    <a:pt x="3988337" y="33674"/>
                    <a:pt x="4164728" y="108891"/>
                    <a:pt x="4298212" y="242451"/>
                  </a:cubicBezTo>
                  <a:cubicBezTo>
                    <a:pt x="4431696" y="375936"/>
                    <a:pt x="4506989" y="552326"/>
                    <a:pt x="4511076" y="740596"/>
                  </a:cubicBezTo>
                  <a:cubicBezTo>
                    <a:pt x="4322881" y="736510"/>
                    <a:pt x="4146490" y="661217"/>
                    <a:pt x="4013006" y="527732"/>
                  </a:cubicBezTo>
                  <a:close/>
                  <a:moveTo>
                    <a:pt x="4783039" y="242376"/>
                  </a:moveTo>
                  <a:cubicBezTo>
                    <a:pt x="4916523" y="108891"/>
                    <a:pt x="5092913" y="33598"/>
                    <a:pt x="5281108" y="29512"/>
                  </a:cubicBezTo>
                  <a:cubicBezTo>
                    <a:pt x="5277022" y="217707"/>
                    <a:pt x="5201804" y="394097"/>
                    <a:pt x="5068244" y="527581"/>
                  </a:cubicBezTo>
                  <a:cubicBezTo>
                    <a:pt x="4934760" y="661065"/>
                    <a:pt x="4758370" y="736359"/>
                    <a:pt x="4570175" y="740445"/>
                  </a:cubicBezTo>
                  <a:cubicBezTo>
                    <a:pt x="4574261" y="552250"/>
                    <a:pt x="4649554" y="375860"/>
                    <a:pt x="4783039" y="242300"/>
                  </a:cubicBezTo>
                  <a:close/>
                  <a:moveTo>
                    <a:pt x="4783039" y="1271053"/>
                  </a:moveTo>
                  <a:cubicBezTo>
                    <a:pt x="4649554" y="1137568"/>
                    <a:pt x="4574261" y="961178"/>
                    <a:pt x="4570175" y="772908"/>
                  </a:cubicBezTo>
                  <a:cubicBezTo>
                    <a:pt x="4758370" y="776994"/>
                    <a:pt x="4934760" y="852287"/>
                    <a:pt x="5068244" y="985772"/>
                  </a:cubicBezTo>
                  <a:cubicBezTo>
                    <a:pt x="5201728" y="1119256"/>
                    <a:pt x="5277022" y="1295646"/>
                    <a:pt x="5281108" y="1483841"/>
                  </a:cubicBezTo>
                  <a:cubicBezTo>
                    <a:pt x="5092913" y="1479754"/>
                    <a:pt x="4916523" y="1404537"/>
                    <a:pt x="4783039" y="1270977"/>
                  </a:cubicBezTo>
                  <a:close/>
                  <a:moveTo>
                    <a:pt x="5297377" y="1356562"/>
                  </a:moveTo>
                  <a:cubicBezTo>
                    <a:pt x="5269228" y="1209002"/>
                    <a:pt x="5197794" y="1073324"/>
                    <a:pt x="5089281" y="964811"/>
                  </a:cubicBezTo>
                  <a:cubicBezTo>
                    <a:pt x="4980768" y="856298"/>
                    <a:pt x="4845013" y="784939"/>
                    <a:pt x="4697530" y="756714"/>
                  </a:cubicBezTo>
                  <a:cubicBezTo>
                    <a:pt x="4845089" y="728565"/>
                    <a:pt x="4980844" y="657131"/>
                    <a:pt x="5089281" y="548618"/>
                  </a:cubicBezTo>
                  <a:cubicBezTo>
                    <a:pt x="5197794" y="440105"/>
                    <a:pt x="5269228" y="304350"/>
                    <a:pt x="5297377" y="156867"/>
                  </a:cubicBezTo>
                  <a:cubicBezTo>
                    <a:pt x="5325527" y="304426"/>
                    <a:pt x="5396961" y="440105"/>
                    <a:pt x="5505474" y="548618"/>
                  </a:cubicBezTo>
                  <a:cubicBezTo>
                    <a:pt x="5613987" y="657131"/>
                    <a:pt x="5749741" y="728489"/>
                    <a:pt x="5897225" y="756714"/>
                  </a:cubicBezTo>
                  <a:cubicBezTo>
                    <a:pt x="5749665" y="784864"/>
                    <a:pt x="5613987" y="856298"/>
                    <a:pt x="5505474" y="964811"/>
                  </a:cubicBezTo>
                  <a:cubicBezTo>
                    <a:pt x="5396961" y="1073324"/>
                    <a:pt x="5325527" y="1209078"/>
                    <a:pt x="5297377" y="1356562"/>
                  </a:cubicBezTo>
                  <a:close/>
                  <a:moveTo>
                    <a:pt x="5811716" y="1271053"/>
                  </a:moveTo>
                  <a:cubicBezTo>
                    <a:pt x="5678232" y="1404537"/>
                    <a:pt x="5501842" y="1479830"/>
                    <a:pt x="5313647" y="1483916"/>
                  </a:cubicBezTo>
                  <a:cubicBezTo>
                    <a:pt x="5317733" y="1295721"/>
                    <a:pt x="5392950" y="1119331"/>
                    <a:pt x="5526510" y="985847"/>
                  </a:cubicBezTo>
                  <a:cubicBezTo>
                    <a:pt x="5659994" y="852363"/>
                    <a:pt x="5836385" y="777070"/>
                    <a:pt x="6024579" y="772984"/>
                  </a:cubicBezTo>
                  <a:cubicBezTo>
                    <a:pt x="6020493" y="961178"/>
                    <a:pt x="5945200" y="1137568"/>
                    <a:pt x="5811716" y="1271128"/>
                  </a:cubicBezTo>
                  <a:close/>
                  <a:moveTo>
                    <a:pt x="5526435" y="527657"/>
                  </a:moveTo>
                  <a:cubicBezTo>
                    <a:pt x="5392950" y="394173"/>
                    <a:pt x="5317657" y="217783"/>
                    <a:pt x="5313571" y="29587"/>
                  </a:cubicBezTo>
                  <a:cubicBezTo>
                    <a:pt x="5501766" y="33674"/>
                    <a:pt x="5678156" y="108891"/>
                    <a:pt x="5811640" y="242451"/>
                  </a:cubicBezTo>
                  <a:cubicBezTo>
                    <a:pt x="5945124" y="375936"/>
                    <a:pt x="6020417" y="552326"/>
                    <a:pt x="6024504" y="740596"/>
                  </a:cubicBezTo>
                  <a:cubicBezTo>
                    <a:pt x="5836309" y="736510"/>
                    <a:pt x="5659919" y="661217"/>
                    <a:pt x="5526435" y="527732"/>
                  </a:cubicBezTo>
                  <a:close/>
                  <a:moveTo>
                    <a:pt x="6296467" y="242376"/>
                  </a:moveTo>
                  <a:cubicBezTo>
                    <a:pt x="6429951" y="108891"/>
                    <a:pt x="6606341" y="33598"/>
                    <a:pt x="6794536" y="29512"/>
                  </a:cubicBezTo>
                  <a:cubicBezTo>
                    <a:pt x="6790450" y="217707"/>
                    <a:pt x="6715157" y="394097"/>
                    <a:pt x="6581672" y="527581"/>
                  </a:cubicBezTo>
                  <a:cubicBezTo>
                    <a:pt x="6448188" y="661065"/>
                    <a:pt x="6271798" y="736359"/>
                    <a:pt x="6083603" y="740445"/>
                  </a:cubicBezTo>
                  <a:cubicBezTo>
                    <a:pt x="6087689" y="552250"/>
                    <a:pt x="6162983" y="375860"/>
                    <a:pt x="6296467" y="242300"/>
                  </a:cubicBezTo>
                  <a:close/>
                  <a:moveTo>
                    <a:pt x="6296467" y="1271053"/>
                  </a:moveTo>
                  <a:cubicBezTo>
                    <a:pt x="6162983" y="1137568"/>
                    <a:pt x="6087689" y="961178"/>
                    <a:pt x="6083603" y="772908"/>
                  </a:cubicBezTo>
                  <a:cubicBezTo>
                    <a:pt x="6271798" y="776994"/>
                    <a:pt x="6448188" y="852287"/>
                    <a:pt x="6581672" y="985772"/>
                  </a:cubicBezTo>
                  <a:cubicBezTo>
                    <a:pt x="6715157" y="1119256"/>
                    <a:pt x="6790450" y="1295646"/>
                    <a:pt x="6794536" y="1483841"/>
                  </a:cubicBezTo>
                  <a:cubicBezTo>
                    <a:pt x="6606341" y="1479754"/>
                    <a:pt x="6429951" y="1404537"/>
                    <a:pt x="6296467" y="1270977"/>
                  </a:cubicBezTo>
                  <a:close/>
                  <a:moveTo>
                    <a:pt x="6810805" y="1356562"/>
                  </a:moveTo>
                  <a:cubicBezTo>
                    <a:pt x="6782656" y="1209002"/>
                    <a:pt x="6711222" y="1073324"/>
                    <a:pt x="6602709" y="964811"/>
                  </a:cubicBezTo>
                  <a:cubicBezTo>
                    <a:pt x="6494196" y="856298"/>
                    <a:pt x="6358441" y="784939"/>
                    <a:pt x="6210958" y="756714"/>
                  </a:cubicBezTo>
                  <a:cubicBezTo>
                    <a:pt x="6358517" y="728565"/>
                    <a:pt x="6494272" y="657131"/>
                    <a:pt x="6602709" y="548618"/>
                  </a:cubicBezTo>
                  <a:cubicBezTo>
                    <a:pt x="6711222" y="440105"/>
                    <a:pt x="6782656" y="304350"/>
                    <a:pt x="6810805" y="156867"/>
                  </a:cubicBezTo>
                  <a:cubicBezTo>
                    <a:pt x="6838955" y="304426"/>
                    <a:pt x="6910389" y="440105"/>
                    <a:pt x="7018902" y="548618"/>
                  </a:cubicBezTo>
                  <a:cubicBezTo>
                    <a:pt x="7127415" y="657131"/>
                    <a:pt x="7263169" y="728489"/>
                    <a:pt x="7410653" y="756714"/>
                  </a:cubicBezTo>
                  <a:cubicBezTo>
                    <a:pt x="7263094" y="784864"/>
                    <a:pt x="7127339" y="856298"/>
                    <a:pt x="7018902" y="964811"/>
                  </a:cubicBezTo>
                  <a:cubicBezTo>
                    <a:pt x="6910389" y="1073324"/>
                    <a:pt x="6839031" y="1209078"/>
                    <a:pt x="6810805" y="1356562"/>
                  </a:cubicBezTo>
                  <a:close/>
                  <a:moveTo>
                    <a:pt x="7325144" y="1271053"/>
                  </a:moveTo>
                  <a:cubicBezTo>
                    <a:pt x="7191660" y="1404537"/>
                    <a:pt x="7015270" y="1479830"/>
                    <a:pt x="6826999" y="1483916"/>
                  </a:cubicBezTo>
                  <a:cubicBezTo>
                    <a:pt x="6831085" y="1295721"/>
                    <a:pt x="6906378" y="1119331"/>
                    <a:pt x="7039863" y="985847"/>
                  </a:cubicBezTo>
                  <a:cubicBezTo>
                    <a:pt x="7173347" y="852363"/>
                    <a:pt x="7349737" y="777070"/>
                    <a:pt x="7537932" y="772984"/>
                  </a:cubicBezTo>
                  <a:cubicBezTo>
                    <a:pt x="7533846" y="961178"/>
                    <a:pt x="7458552" y="1137568"/>
                    <a:pt x="7325068" y="1271128"/>
                  </a:cubicBezTo>
                  <a:close/>
                  <a:moveTo>
                    <a:pt x="7039863" y="527657"/>
                  </a:moveTo>
                  <a:cubicBezTo>
                    <a:pt x="6906378" y="394173"/>
                    <a:pt x="6831085" y="217783"/>
                    <a:pt x="6826999" y="29587"/>
                  </a:cubicBezTo>
                  <a:cubicBezTo>
                    <a:pt x="7015194" y="33674"/>
                    <a:pt x="7191584" y="108891"/>
                    <a:pt x="7325144" y="242451"/>
                  </a:cubicBezTo>
                  <a:cubicBezTo>
                    <a:pt x="7458628" y="375936"/>
                    <a:pt x="7533921" y="552326"/>
                    <a:pt x="7538007" y="740596"/>
                  </a:cubicBezTo>
                  <a:cubicBezTo>
                    <a:pt x="7349813" y="736510"/>
                    <a:pt x="7173423" y="661217"/>
                    <a:pt x="7039939" y="527732"/>
                  </a:cubicBezTo>
                  <a:close/>
                </a:path>
              </a:pathLst>
            </a:custGeom>
            <a:grpFill/>
            <a:ln w="34925" cap="flat">
              <a:solidFill>
                <a:schemeClr val="accent2">
                  <a:alpha val="2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46F8C551-33C6-234C-E61E-C1830D0988CB}"/>
                </a:ext>
              </a:extLst>
            </p:cNvPr>
            <p:cNvSpPr/>
            <p:nvPr/>
          </p:nvSpPr>
          <p:spPr>
            <a:xfrm>
              <a:off x="-809356" y="6855225"/>
              <a:ext cx="7567519" cy="1513503"/>
            </a:xfrm>
            <a:custGeom>
              <a:avLst/>
              <a:gdLst>
                <a:gd name="connsiteX0" fmla="*/ 6824426 w 7567519"/>
                <a:gd name="connsiteY0" fmla="*/ 0 h 1513503"/>
                <a:gd name="connsiteX1" fmla="*/ 6797109 w 7567519"/>
                <a:gd name="connsiteY1" fmla="*/ 0 h 1513503"/>
                <a:gd name="connsiteX2" fmla="*/ 6275430 w 7567519"/>
                <a:gd name="connsiteY2" fmla="*/ 221415 h 1513503"/>
                <a:gd name="connsiteX3" fmla="*/ 6054016 w 7567519"/>
                <a:gd name="connsiteY3" fmla="*/ 743093 h 1513503"/>
                <a:gd name="connsiteX4" fmla="*/ 5832601 w 7567519"/>
                <a:gd name="connsiteY4" fmla="*/ 221415 h 1513503"/>
                <a:gd name="connsiteX5" fmla="*/ 5310922 w 7567519"/>
                <a:gd name="connsiteY5" fmla="*/ 0 h 1513503"/>
                <a:gd name="connsiteX6" fmla="*/ 5283605 w 7567519"/>
                <a:gd name="connsiteY6" fmla="*/ 0 h 1513503"/>
                <a:gd name="connsiteX7" fmla="*/ 4761926 w 7567519"/>
                <a:gd name="connsiteY7" fmla="*/ 221415 h 1513503"/>
                <a:gd name="connsiteX8" fmla="*/ 4540512 w 7567519"/>
                <a:gd name="connsiteY8" fmla="*/ 743093 h 1513503"/>
                <a:gd name="connsiteX9" fmla="*/ 4319097 w 7567519"/>
                <a:gd name="connsiteY9" fmla="*/ 221415 h 1513503"/>
                <a:gd name="connsiteX10" fmla="*/ 3797418 w 7567519"/>
                <a:gd name="connsiteY10" fmla="*/ 0 h 1513503"/>
                <a:gd name="connsiteX11" fmla="*/ 3770101 w 7567519"/>
                <a:gd name="connsiteY11" fmla="*/ 0 h 1513503"/>
                <a:gd name="connsiteX12" fmla="*/ 3248422 w 7567519"/>
                <a:gd name="connsiteY12" fmla="*/ 221415 h 1513503"/>
                <a:gd name="connsiteX13" fmla="*/ 3027008 w 7567519"/>
                <a:gd name="connsiteY13" fmla="*/ 743093 h 1513503"/>
                <a:gd name="connsiteX14" fmla="*/ 2805593 w 7567519"/>
                <a:gd name="connsiteY14" fmla="*/ 221415 h 1513503"/>
                <a:gd name="connsiteX15" fmla="*/ 2283915 w 7567519"/>
                <a:gd name="connsiteY15" fmla="*/ 0 h 1513503"/>
                <a:gd name="connsiteX16" fmla="*/ 2256597 w 7567519"/>
                <a:gd name="connsiteY16" fmla="*/ 0 h 1513503"/>
                <a:gd name="connsiteX17" fmla="*/ 1734918 w 7567519"/>
                <a:gd name="connsiteY17" fmla="*/ 221415 h 1513503"/>
                <a:gd name="connsiteX18" fmla="*/ 1513504 w 7567519"/>
                <a:gd name="connsiteY18" fmla="*/ 743093 h 1513503"/>
                <a:gd name="connsiteX19" fmla="*/ 1292089 w 7567519"/>
                <a:gd name="connsiteY19" fmla="*/ 221415 h 1513503"/>
                <a:gd name="connsiteX20" fmla="*/ 770411 w 7567519"/>
                <a:gd name="connsiteY20" fmla="*/ 0 h 1513503"/>
                <a:gd name="connsiteX21" fmla="*/ 743093 w 7567519"/>
                <a:gd name="connsiteY21" fmla="*/ 0 h 1513503"/>
                <a:gd name="connsiteX22" fmla="*/ 221415 w 7567519"/>
                <a:gd name="connsiteY22" fmla="*/ 221415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2 w 7567519"/>
                <a:gd name="connsiteY42" fmla="*/ 1513504 h 1513503"/>
                <a:gd name="connsiteX43" fmla="*/ 5832601 w 7567519"/>
                <a:gd name="connsiteY43" fmla="*/ 1292089 h 1513503"/>
                <a:gd name="connsiteX44" fmla="*/ 6054016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754 w 7567519"/>
                <a:gd name="connsiteY53" fmla="*/ 242376 h 1513503"/>
                <a:gd name="connsiteX54" fmla="*/ 740823 w 7567519"/>
                <a:gd name="connsiteY54" fmla="*/ 29512 h 1513503"/>
                <a:gd name="connsiteX55" fmla="*/ 527959 w 7567519"/>
                <a:gd name="connsiteY55" fmla="*/ 527581 h 1513503"/>
                <a:gd name="connsiteX56" fmla="*/ 29890 w 7567519"/>
                <a:gd name="connsiteY56" fmla="*/ 740445 h 1513503"/>
                <a:gd name="connsiteX57" fmla="*/ 242754 w 7567519"/>
                <a:gd name="connsiteY57" fmla="*/ 242300 h 1513503"/>
                <a:gd name="connsiteX58" fmla="*/ 242754 w 7567519"/>
                <a:gd name="connsiteY58" fmla="*/ 1271053 h 1513503"/>
                <a:gd name="connsiteX59" fmla="*/ 29890 w 7567519"/>
                <a:gd name="connsiteY59" fmla="*/ 772908 h 1513503"/>
                <a:gd name="connsiteX60" fmla="*/ 527959 w 7567519"/>
                <a:gd name="connsiteY60" fmla="*/ 985772 h 1513503"/>
                <a:gd name="connsiteX61" fmla="*/ 740823 w 7567519"/>
                <a:gd name="connsiteY61" fmla="*/ 1483841 h 1513503"/>
                <a:gd name="connsiteX62" fmla="*/ 242754 w 7567519"/>
                <a:gd name="connsiteY62" fmla="*/ 1270977 h 1513503"/>
                <a:gd name="connsiteX63" fmla="*/ 757092 w 7567519"/>
                <a:gd name="connsiteY63" fmla="*/ 1356562 h 1513503"/>
                <a:gd name="connsiteX64" fmla="*/ 548996 w 7567519"/>
                <a:gd name="connsiteY64" fmla="*/ 964811 h 1513503"/>
                <a:gd name="connsiteX65" fmla="*/ 157245 w 7567519"/>
                <a:gd name="connsiteY65" fmla="*/ 756714 h 1513503"/>
                <a:gd name="connsiteX66" fmla="*/ 548996 w 7567519"/>
                <a:gd name="connsiteY66" fmla="*/ 548618 h 1513503"/>
                <a:gd name="connsiteX67" fmla="*/ 757092 w 7567519"/>
                <a:gd name="connsiteY67" fmla="*/ 156867 h 1513503"/>
                <a:gd name="connsiteX68" fmla="*/ 965189 w 7567519"/>
                <a:gd name="connsiteY68" fmla="*/ 548618 h 1513503"/>
                <a:gd name="connsiteX69" fmla="*/ 1356940 w 7567519"/>
                <a:gd name="connsiteY69" fmla="*/ 756714 h 1513503"/>
                <a:gd name="connsiteX70" fmla="*/ 965189 w 7567519"/>
                <a:gd name="connsiteY70" fmla="*/ 964811 h 1513503"/>
                <a:gd name="connsiteX71" fmla="*/ 757092 w 7567519"/>
                <a:gd name="connsiteY71" fmla="*/ 1356562 h 1513503"/>
                <a:gd name="connsiteX72" fmla="*/ 1271431 w 7567519"/>
                <a:gd name="connsiteY72" fmla="*/ 1271053 h 1513503"/>
                <a:gd name="connsiteX73" fmla="*/ 773362 w 7567519"/>
                <a:gd name="connsiteY73" fmla="*/ 1483916 h 1513503"/>
                <a:gd name="connsiteX74" fmla="*/ 986225 w 7567519"/>
                <a:gd name="connsiteY74" fmla="*/ 985847 h 1513503"/>
                <a:gd name="connsiteX75" fmla="*/ 1484295 w 7567519"/>
                <a:gd name="connsiteY75" fmla="*/ 772984 h 1513503"/>
                <a:gd name="connsiteX76" fmla="*/ 1271431 w 7567519"/>
                <a:gd name="connsiteY76" fmla="*/ 1271128 h 1513503"/>
                <a:gd name="connsiteX77" fmla="*/ 986150 w 7567519"/>
                <a:gd name="connsiteY77" fmla="*/ 527657 h 1513503"/>
                <a:gd name="connsiteX78" fmla="*/ 773286 w 7567519"/>
                <a:gd name="connsiteY78" fmla="*/ 29587 h 1513503"/>
                <a:gd name="connsiteX79" fmla="*/ 1271355 w 7567519"/>
                <a:gd name="connsiteY79" fmla="*/ 242451 h 1513503"/>
                <a:gd name="connsiteX80" fmla="*/ 1484219 w 7567519"/>
                <a:gd name="connsiteY80" fmla="*/ 740596 h 1513503"/>
                <a:gd name="connsiteX81" fmla="*/ 986150 w 7567519"/>
                <a:gd name="connsiteY81" fmla="*/ 527732 h 1513503"/>
                <a:gd name="connsiteX82" fmla="*/ 1756182 w 7567519"/>
                <a:gd name="connsiteY82" fmla="*/ 242376 h 1513503"/>
                <a:gd name="connsiteX83" fmla="*/ 2254251 w 7567519"/>
                <a:gd name="connsiteY83" fmla="*/ 29512 h 1513503"/>
                <a:gd name="connsiteX84" fmla="*/ 2041388 w 7567519"/>
                <a:gd name="connsiteY84" fmla="*/ 527581 h 1513503"/>
                <a:gd name="connsiteX85" fmla="*/ 1543318 w 7567519"/>
                <a:gd name="connsiteY85" fmla="*/ 740445 h 1513503"/>
                <a:gd name="connsiteX86" fmla="*/ 1756182 w 7567519"/>
                <a:gd name="connsiteY86" fmla="*/ 242300 h 1513503"/>
                <a:gd name="connsiteX87" fmla="*/ 1756182 w 7567519"/>
                <a:gd name="connsiteY87" fmla="*/ 1271053 h 1513503"/>
                <a:gd name="connsiteX88" fmla="*/ 1543318 w 7567519"/>
                <a:gd name="connsiteY88" fmla="*/ 772908 h 1513503"/>
                <a:gd name="connsiteX89" fmla="*/ 2041388 w 7567519"/>
                <a:gd name="connsiteY89" fmla="*/ 985772 h 1513503"/>
                <a:gd name="connsiteX90" fmla="*/ 2254251 w 7567519"/>
                <a:gd name="connsiteY90" fmla="*/ 1483841 h 1513503"/>
                <a:gd name="connsiteX91" fmla="*/ 1756182 w 7567519"/>
                <a:gd name="connsiteY91" fmla="*/ 1270977 h 1513503"/>
                <a:gd name="connsiteX92" fmla="*/ 2270521 w 7567519"/>
                <a:gd name="connsiteY92" fmla="*/ 1356562 h 1513503"/>
                <a:gd name="connsiteX93" fmla="*/ 2062424 w 7567519"/>
                <a:gd name="connsiteY93" fmla="*/ 964811 h 1513503"/>
                <a:gd name="connsiteX94" fmla="*/ 1670673 w 7567519"/>
                <a:gd name="connsiteY94" fmla="*/ 756714 h 1513503"/>
                <a:gd name="connsiteX95" fmla="*/ 2062424 w 7567519"/>
                <a:gd name="connsiteY95" fmla="*/ 548618 h 1513503"/>
                <a:gd name="connsiteX96" fmla="*/ 2270521 w 7567519"/>
                <a:gd name="connsiteY96" fmla="*/ 156867 h 1513503"/>
                <a:gd name="connsiteX97" fmla="*/ 2478617 w 7567519"/>
                <a:gd name="connsiteY97" fmla="*/ 548618 h 1513503"/>
                <a:gd name="connsiteX98" fmla="*/ 2870368 w 7567519"/>
                <a:gd name="connsiteY98" fmla="*/ 756714 h 1513503"/>
                <a:gd name="connsiteX99" fmla="*/ 2478617 w 7567519"/>
                <a:gd name="connsiteY99" fmla="*/ 964811 h 1513503"/>
                <a:gd name="connsiteX100" fmla="*/ 2270521 w 7567519"/>
                <a:gd name="connsiteY100" fmla="*/ 1356562 h 1513503"/>
                <a:gd name="connsiteX101" fmla="*/ 2784859 w 7567519"/>
                <a:gd name="connsiteY101" fmla="*/ 1271053 h 1513503"/>
                <a:gd name="connsiteX102" fmla="*/ 2286790 w 7567519"/>
                <a:gd name="connsiteY102" fmla="*/ 1483916 h 1513503"/>
                <a:gd name="connsiteX103" fmla="*/ 2499654 w 7567519"/>
                <a:gd name="connsiteY103" fmla="*/ 985847 h 1513503"/>
                <a:gd name="connsiteX104" fmla="*/ 2997723 w 7567519"/>
                <a:gd name="connsiteY104" fmla="*/ 772984 h 1513503"/>
                <a:gd name="connsiteX105" fmla="*/ 2784859 w 7567519"/>
                <a:gd name="connsiteY105" fmla="*/ 1271128 h 1513503"/>
                <a:gd name="connsiteX106" fmla="*/ 2499578 w 7567519"/>
                <a:gd name="connsiteY106" fmla="*/ 527657 h 1513503"/>
                <a:gd name="connsiteX107" fmla="*/ 2286715 w 7567519"/>
                <a:gd name="connsiteY107" fmla="*/ 29587 h 1513503"/>
                <a:gd name="connsiteX108" fmla="*/ 2784784 w 7567519"/>
                <a:gd name="connsiteY108" fmla="*/ 242451 h 1513503"/>
                <a:gd name="connsiteX109" fmla="*/ 2997647 w 7567519"/>
                <a:gd name="connsiteY109" fmla="*/ 740596 h 1513503"/>
                <a:gd name="connsiteX110" fmla="*/ 2499578 w 7567519"/>
                <a:gd name="connsiteY110" fmla="*/ 527732 h 1513503"/>
                <a:gd name="connsiteX111" fmla="*/ 3269610 w 7567519"/>
                <a:gd name="connsiteY111" fmla="*/ 242376 h 1513503"/>
                <a:gd name="connsiteX112" fmla="*/ 3767680 w 7567519"/>
                <a:gd name="connsiteY112" fmla="*/ 29512 h 1513503"/>
                <a:gd name="connsiteX113" fmla="*/ 3554816 w 7567519"/>
                <a:gd name="connsiteY113" fmla="*/ 527581 h 1513503"/>
                <a:gd name="connsiteX114" fmla="*/ 3056747 w 7567519"/>
                <a:gd name="connsiteY114" fmla="*/ 740445 h 1513503"/>
                <a:gd name="connsiteX115" fmla="*/ 3269610 w 7567519"/>
                <a:gd name="connsiteY115" fmla="*/ 242300 h 1513503"/>
                <a:gd name="connsiteX116" fmla="*/ 3269610 w 7567519"/>
                <a:gd name="connsiteY116" fmla="*/ 1271053 h 1513503"/>
                <a:gd name="connsiteX117" fmla="*/ 3056747 w 7567519"/>
                <a:gd name="connsiteY117" fmla="*/ 772908 h 1513503"/>
                <a:gd name="connsiteX118" fmla="*/ 3554816 w 7567519"/>
                <a:gd name="connsiteY118" fmla="*/ 985772 h 1513503"/>
                <a:gd name="connsiteX119" fmla="*/ 3767680 w 7567519"/>
                <a:gd name="connsiteY119" fmla="*/ 1483841 h 1513503"/>
                <a:gd name="connsiteX120" fmla="*/ 3269610 w 7567519"/>
                <a:gd name="connsiteY120" fmla="*/ 1270977 h 1513503"/>
                <a:gd name="connsiteX121" fmla="*/ 3783949 w 7567519"/>
                <a:gd name="connsiteY121" fmla="*/ 1356562 h 1513503"/>
                <a:gd name="connsiteX122" fmla="*/ 3575853 w 7567519"/>
                <a:gd name="connsiteY122" fmla="*/ 964811 h 1513503"/>
                <a:gd name="connsiteX123" fmla="*/ 3184102 w 7567519"/>
                <a:gd name="connsiteY123" fmla="*/ 756714 h 1513503"/>
                <a:gd name="connsiteX124" fmla="*/ 3575853 w 7567519"/>
                <a:gd name="connsiteY124" fmla="*/ 548618 h 1513503"/>
                <a:gd name="connsiteX125" fmla="*/ 3783949 w 7567519"/>
                <a:gd name="connsiteY125" fmla="*/ 156867 h 1513503"/>
                <a:gd name="connsiteX126" fmla="*/ 3992045 w 7567519"/>
                <a:gd name="connsiteY126" fmla="*/ 548618 h 1513503"/>
                <a:gd name="connsiteX127" fmla="*/ 4383796 w 7567519"/>
                <a:gd name="connsiteY127" fmla="*/ 756714 h 1513503"/>
                <a:gd name="connsiteX128" fmla="*/ 3992045 w 7567519"/>
                <a:gd name="connsiteY128" fmla="*/ 964811 h 1513503"/>
                <a:gd name="connsiteX129" fmla="*/ 3783949 w 7567519"/>
                <a:gd name="connsiteY129" fmla="*/ 1356562 h 1513503"/>
                <a:gd name="connsiteX130" fmla="*/ 4298287 w 7567519"/>
                <a:gd name="connsiteY130" fmla="*/ 1271053 h 1513503"/>
                <a:gd name="connsiteX131" fmla="*/ 3800218 w 7567519"/>
                <a:gd name="connsiteY131" fmla="*/ 1483916 h 1513503"/>
                <a:gd name="connsiteX132" fmla="*/ 4013082 w 7567519"/>
                <a:gd name="connsiteY132" fmla="*/ 985847 h 1513503"/>
                <a:gd name="connsiteX133" fmla="*/ 4511151 w 7567519"/>
                <a:gd name="connsiteY133" fmla="*/ 772984 h 1513503"/>
                <a:gd name="connsiteX134" fmla="*/ 4298287 w 7567519"/>
                <a:gd name="connsiteY134" fmla="*/ 1271128 h 1513503"/>
                <a:gd name="connsiteX135" fmla="*/ 4013006 w 7567519"/>
                <a:gd name="connsiteY135" fmla="*/ 527657 h 1513503"/>
                <a:gd name="connsiteX136" fmla="*/ 3800143 w 7567519"/>
                <a:gd name="connsiteY136" fmla="*/ 29587 h 1513503"/>
                <a:gd name="connsiteX137" fmla="*/ 4298212 w 7567519"/>
                <a:gd name="connsiteY137" fmla="*/ 242451 h 1513503"/>
                <a:gd name="connsiteX138" fmla="*/ 4511076 w 7567519"/>
                <a:gd name="connsiteY138" fmla="*/ 740596 h 1513503"/>
                <a:gd name="connsiteX139" fmla="*/ 4013006 w 7567519"/>
                <a:gd name="connsiteY139" fmla="*/ 527732 h 1513503"/>
                <a:gd name="connsiteX140" fmla="*/ 4783039 w 7567519"/>
                <a:gd name="connsiteY140" fmla="*/ 242376 h 1513503"/>
                <a:gd name="connsiteX141" fmla="*/ 5281108 w 7567519"/>
                <a:gd name="connsiteY141" fmla="*/ 29512 h 1513503"/>
                <a:gd name="connsiteX142" fmla="*/ 5068244 w 7567519"/>
                <a:gd name="connsiteY142" fmla="*/ 527581 h 1513503"/>
                <a:gd name="connsiteX143" fmla="*/ 4570175 w 7567519"/>
                <a:gd name="connsiteY143" fmla="*/ 740445 h 1513503"/>
                <a:gd name="connsiteX144" fmla="*/ 4783039 w 7567519"/>
                <a:gd name="connsiteY144" fmla="*/ 242300 h 1513503"/>
                <a:gd name="connsiteX145" fmla="*/ 4783039 w 7567519"/>
                <a:gd name="connsiteY145" fmla="*/ 1271053 h 1513503"/>
                <a:gd name="connsiteX146" fmla="*/ 4570175 w 7567519"/>
                <a:gd name="connsiteY146" fmla="*/ 772908 h 1513503"/>
                <a:gd name="connsiteX147" fmla="*/ 5068244 w 7567519"/>
                <a:gd name="connsiteY147" fmla="*/ 985772 h 1513503"/>
                <a:gd name="connsiteX148" fmla="*/ 5281108 w 7567519"/>
                <a:gd name="connsiteY148" fmla="*/ 1483841 h 1513503"/>
                <a:gd name="connsiteX149" fmla="*/ 4783039 w 7567519"/>
                <a:gd name="connsiteY149" fmla="*/ 1270977 h 1513503"/>
                <a:gd name="connsiteX150" fmla="*/ 5297377 w 7567519"/>
                <a:gd name="connsiteY150" fmla="*/ 1356562 h 1513503"/>
                <a:gd name="connsiteX151" fmla="*/ 5089281 w 7567519"/>
                <a:gd name="connsiteY151" fmla="*/ 964811 h 1513503"/>
                <a:gd name="connsiteX152" fmla="*/ 4697530 w 7567519"/>
                <a:gd name="connsiteY152" fmla="*/ 756714 h 1513503"/>
                <a:gd name="connsiteX153" fmla="*/ 5089281 w 7567519"/>
                <a:gd name="connsiteY153" fmla="*/ 548618 h 1513503"/>
                <a:gd name="connsiteX154" fmla="*/ 5297377 w 7567519"/>
                <a:gd name="connsiteY154" fmla="*/ 156867 h 1513503"/>
                <a:gd name="connsiteX155" fmla="*/ 5505474 w 7567519"/>
                <a:gd name="connsiteY155" fmla="*/ 548618 h 1513503"/>
                <a:gd name="connsiteX156" fmla="*/ 5897225 w 7567519"/>
                <a:gd name="connsiteY156" fmla="*/ 756714 h 1513503"/>
                <a:gd name="connsiteX157" fmla="*/ 5505474 w 7567519"/>
                <a:gd name="connsiteY157" fmla="*/ 964811 h 1513503"/>
                <a:gd name="connsiteX158" fmla="*/ 5297377 w 7567519"/>
                <a:gd name="connsiteY158" fmla="*/ 1356562 h 1513503"/>
                <a:gd name="connsiteX159" fmla="*/ 5811716 w 7567519"/>
                <a:gd name="connsiteY159" fmla="*/ 1271053 h 1513503"/>
                <a:gd name="connsiteX160" fmla="*/ 5313647 w 7567519"/>
                <a:gd name="connsiteY160" fmla="*/ 1483916 h 1513503"/>
                <a:gd name="connsiteX161" fmla="*/ 5526510 w 7567519"/>
                <a:gd name="connsiteY161" fmla="*/ 985847 h 1513503"/>
                <a:gd name="connsiteX162" fmla="*/ 6024579 w 7567519"/>
                <a:gd name="connsiteY162" fmla="*/ 772984 h 1513503"/>
                <a:gd name="connsiteX163" fmla="*/ 5811716 w 7567519"/>
                <a:gd name="connsiteY163" fmla="*/ 1271128 h 1513503"/>
                <a:gd name="connsiteX164" fmla="*/ 5526435 w 7567519"/>
                <a:gd name="connsiteY164" fmla="*/ 527657 h 1513503"/>
                <a:gd name="connsiteX165" fmla="*/ 5313571 w 7567519"/>
                <a:gd name="connsiteY165" fmla="*/ 29587 h 1513503"/>
                <a:gd name="connsiteX166" fmla="*/ 5811640 w 7567519"/>
                <a:gd name="connsiteY166" fmla="*/ 242451 h 1513503"/>
                <a:gd name="connsiteX167" fmla="*/ 6024504 w 7567519"/>
                <a:gd name="connsiteY167" fmla="*/ 740596 h 1513503"/>
                <a:gd name="connsiteX168" fmla="*/ 5526435 w 7567519"/>
                <a:gd name="connsiteY168" fmla="*/ 527732 h 1513503"/>
                <a:gd name="connsiteX169" fmla="*/ 6296467 w 7567519"/>
                <a:gd name="connsiteY169" fmla="*/ 242376 h 1513503"/>
                <a:gd name="connsiteX170" fmla="*/ 6794536 w 7567519"/>
                <a:gd name="connsiteY170" fmla="*/ 29512 h 1513503"/>
                <a:gd name="connsiteX171" fmla="*/ 6581672 w 7567519"/>
                <a:gd name="connsiteY171" fmla="*/ 527581 h 1513503"/>
                <a:gd name="connsiteX172" fmla="*/ 6083603 w 7567519"/>
                <a:gd name="connsiteY172" fmla="*/ 740445 h 1513503"/>
                <a:gd name="connsiteX173" fmla="*/ 6296467 w 7567519"/>
                <a:gd name="connsiteY173" fmla="*/ 242300 h 1513503"/>
                <a:gd name="connsiteX174" fmla="*/ 6296467 w 7567519"/>
                <a:gd name="connsiteY174" fmla="*/ 1271053 h 1513503"/>
                <a:gd name="connsiteX175" fmla="*/ 6083603 w 7567519"/>
                <a:gd name="connsiteY175" fmla="*/ 772908 h 1513503"/>
                <a:gd name="connsiteX176" fmla="*/ 6581672 w 7567519"/>
                <a:gd name="connsiteY176" fmla="*/ 985772 h 1513503"/>
                <a:gd name="connsiteX177" fmla="*/ 6794536 w 7567519"/>
                <a:gd name="connsiteY177" fmla="*/ 1483841 h 1513503"/>
                <a:gd name="connsiteX178" fmla="*/ 6296467 w 7567519"/>
                <a:gd name="connsiteY178" fmla="*/ 1270977 h 1513503"/>
                <a:gd name="connsiteX179" fmla="*/ 6810805 w 7567519"/>
                <a:gd name="connsiteY179" fmla="*/ 1356562 h 1513503"/>
                <a:gd name="connsiteX180" fmla="*/ 6602709 w 7567519"/>
                <a:gd name="connsiteY180" fmla="*/ 964811 h 1513503"/>
                <a:gd name="connsiteX181" fmla="*/ 6210958 w 7567519"/>
                <a:gd name="connsiteY181" fmla="*/ 756714 h 1513503"/>
                <a:gd name="connsiteX182" fmla="*/ 6602709 w 7567519"/>
                <a:gd name="connsiteY182" fmla="*/ 548618 h 1513503"/>
                <a:gd name="connsiteX183" fmla="*/ 6810805 w 7567519"/>
                <a:gd name="connsiteY183" fmla="*/ 156867 h 1513503"/>
                <a:gd name="connsiteX184" fmla="*/ 7018902 w 7567519"/>
                <a:gd name="connsiteY184" fmla="*/ 548618 h 1513503"/>
                <a:gd name="connsiteX185" fmla="*/ 7410653 w 7567519"/>
                <a:gd name="connsiteY185" fmla="*/ 756714 h 1513503"/>
                <a:gd name="connsiteX186" fmla="*/ 7018902 w 7567519"/>
                <a:gd name="connsiteY186" fmla="*/ 964811 h 1513503"/>
                <a:gd name="connsiteX187" fmla="*/ 6810805 w 7567519"/>
                <a:gd name="connsiteY187" fmla="*/ 1356562 h 1513503"/>
                <a:gd name="connsiteX188" fmla="*/ 7325144 w 7567519"/>
                <a:gd name="connsiteY188" fmla="*/ 1271053 h 1513503"/>
                <a:gd name="connsiteX189" fmla="*/ 6826999 w 7567519"/>
                <a:gd name="connsiteY189" fmla="*/ 1483916 h 1513503"/>
                <a:gd name="connsiteX190" fmla="*/ 7039863 w 7567519"/>
                <a:gd name="connsiteY190" fmla="*/ 985847 h 1513503"/>
                <a:gd name="connsiteX191" fmla="*/ 7537932 w 7567519"/>
                <a:gd name="connsiteY191" fmla="*/ 772984 h 1513503"/>
                <a:gd name="connsiteX192" fmla="*/ 7325068 w 7567519"/>
                <a:gd name="connsiteY192" fmla="*/ 1271128 h 1513503"/>
                <a:gd name="connsiteX193" fmla="*/ 7039863 w 7567519"/>
                <a:gd name="connsiteY193" fmla="*/ 527657 h 1513503"/>
                <a:gd name="connsiteX194" fmla="*/ 6826999 w 7567519"/>
                <a:gd name="connsiteY194" fmla="*/ 29587 h 1513503"/>
                <a:gd name="connsiteX195" fmla="*/ 7325144 w 7567519"/>
                <a:gd name="connsiteY195" fmla="*/ 242451 h 1513503"/>
                <a:gd name="connsiteX196" fmla="*/ 7538007 w 7567519"/>
                <a:gd name="connsiteY196" fmla="*/ 740596 h 1513503"/>
                <a:gd name="connsiteX197" fmla="*/ 7039939 w 7567519"/>
                <a:gd name="connsiteY197" fmla="*/ 527732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426" y="0"/>
                  </a:moveTo>
                  <a:lnTo>
                    <a:pt x="6797109" y="0"/>
                  </a:lnTo>
                  <a:cubicBezTo>
                    <a:pt x="6599985" y="3481"/>
                    <a:pt x="6415195" y="81649"/>
                    <a:pt x="6275430" y="221415"/>
                  </a:cubicBezTo>
                  <a:cubicBezTo>
                    <a:pt x="6135741" y="361104"/>
                    <a:pt x="6057497" y="545969"/>
                    <a:pt x="6054016" y="743093"/>
                  </a:cubicBezTo>
                  <a:cubicBezTo>
                    <a:pt x="6050535" y="545969"/>
                    <a:pt x="5972366" y="361180"/>
                    <a:pt x="5832601" y="221415"/>
                  </a:cubicBezTo>
                  <a:cubicBezTo>
                    <a:pt x="5692912" y="81725"/>
                    <a:pt x="5508047" y="3481"/>
                    <a:pt x="5310922" y="0"/>
                  </a:cubicBezTo>
                  <a:lnTo>
                    <a:pt x="5283605" y="0"/>
                  </a:lnTo>
                  <a:cubicBezTo>
                    <a:pt x="5086481" y="3481"/>
                    <a:pt x="4901692" y="81649"/>
                    <a:pt x="4761926" y="221415"/>
                  </a:cubicBezTo>
                  <a:cubicBezTo>
                    <a:pt x="4622237" y="361104"/>
                    <a:pt x="4543993" y="545969"/>
                    <a:pt x="4540512" y="743093"/>
                  </a:cubicBezTo>
                  <a:cubicBezTo>
                    <a:pt x="4537031" y="545969"/>
                    <a:pt x="4458862" y="361180"/>
                    <a:pt x="4319097" y="221415"/>
                  </a:cubicBezTo>
                  <a:cubicBezTo>
                    <a:pt x="4179408" y="81725"/>
                    <a:pt x="3994543" y="3481"/>
                    <a:pt x="3797418" y="0"/>
                  </a:cubicBezTo>
                  <a:lnTo>
                    <a:pt x="3770101" y="0"/>
                  </a:lnTo>
                  <a:cubicBezTo>
                    <a:pt x="3572977" y="3481"/>
                    <a:pt x="3388188" y="81649"/>
                    <a:pt x="3248422" y="221415"/>
                  </a:cubicBezTo>
                  <a:cubicBezTo>
                    <a:pt x="3108733" y="361104"/>
                    <a:pt x="3030489" y="545969"/>
                    <a:pt x="3027008" y="743093"/>
                  </a:cubicBezTo>
                  <a:cubicBezTo>
                    <a:pt x="3023527" y="545969"/>
                    <a:pt x="2945358" y="361180"/>
                    <a:pt x="2805593" y="221415"/>
                  </a:cubicBezTo>
                  <a:cubicBezTo>
                    <a:pt x="2665904" y="81725"/>
                    <a:pt x="2481039" y="3481"/>
                    <a:pt x="2283915" y="0"/>
                  </a:cubicBezTo>
                  <a:lnTo>
                    <a:pt x="2256597" y="0"/>
                  </a:lnTo>
                  <a:cubicBezTo>
                    <a:pt x="2059473" y="3481"/>
                    <a:pt x="1874684" y="81649"/>
                    <a:pt x="1734918" y="221415"/>
                  </a:cubicBezTo>
                  <a:cubicBezTo>
                    <a:pt x="1595229" y="361104"/>
                    <a:pt x="1516985" y="545969"/>
                    <a:pt x="1513504" y="743093"/>
                  </a:cubicBezTo>
                  <a:cubicBezTo>
                    <a:pt x="1510023" y="545969"/>
                    <a:pt x="1431854" y="361180"/>
                    <a:pt x="1292089" y="221415"/>
                  </a:cubicBezTo>
                  <a:cubicBezTo>
                    <a:pt x="1152400" y="81725"/>
                    <a:pt x="967535" y="3481"/>
                    <a:pt x="770411" y="0"/>
                  </a:cubicBezTo>
                  <a:lnTo>
                    <a:pt x="743093" y="0"/>
                  </a:lnTo>
                  <a:cubicBezTo>
                    <a:pt x="545969" y="3481"/>
                    <a:pt x="361180" y="81649"/>
                    <a:pt x="221415" y="221415"/>
                  </a:cubicBezTo>
                  <a:cubicBezTo>
                    <a:pt x="81725" y="361104"/>
                    <a:pt x="3481" y="545969"/>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5"/>
                    <a:pt x="1734918" y="1292089"/>
                  </a:cubicBezTo>
                  <a:cubicBezTo>
                    <a:pt x="1874608" y="1431854"/>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3" y="1510023"/>
                    <a:pt x="4179332" y="1431854"/>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2" y="1513504"/>
                  </a:lnTo>
                  <a:cubicBezTo>
                    <a:pt x="5508047" y="1510023"/>
                    <a:pt x="5692836" y="1431854"/>
                    <a:pt x="5832601" y="1292089"/>
                  </a:cubicBezTo>
                  <a:cubicBezTo>
                    <a:pt x="5972291" y="1152400"/>
                    <a:pt x="6050535" y="967535"/>
                    <a:pt x="6054016"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8" y="967535"/>
                    <a:pt x="7567519" y="770411"/>
                  </a:cubicBezTo>
                  <a:lnTo>
                    <a:pt x="7567519" y="743093"/>
                  </a:lnTo>
                  <a:cubicBezTo>
                    <a:pt x="7564038" y="545969"/>
                    <a:pt x="7485870" y="361180"/>
                    <a:pt x="7346105" y="221415"/>
                  </a:cubicBezTo>
                  <a:cubicBezTo>
                    <a:pt x="7206416" y="81725"/>
                    <a:pt x="7021550" y="3481"/>
                    <a:pt x="6824426" y="0"/>
                  </a:cubicBezTo>
                  <a:close/>
                  <a:moveTo>
                    <a:pt x="242754" y="242376"/>
                  </a:moveTo>
                  <a:cubicBezTo>
                    <a:pt x="376238" y="108891"/>
                    <a:pt x="552628" y="33598"/>
                    <a:pt x="740823" y="29512"/>
                  </a:cubicBezTo>
                  <a:cubicBezTo>
                    <a:pt x="736737" y="217707"/>
                    <a:pt x="661520" y="394097"/>
                    <a:pt x="527959" y="527581"/>
                  </a:cubicBezTo>
                  <a:cubicBezTo>
                    <a:pt x="394475" y="661065"/>
                    <a:pt x="218085" y="736359"/>
                    <a:pt x="29890" y="740445"/>
                  </a:cubicBezTo>
                  <a:cubicBezTo>
                    <a:pt x="33976" y="552250"/>
                    <a:pt x="109270" y="375860"/>
                    <a:pt x="242754" y="242300"/>
                  </a:cubicBezTo>
                  <a:close/>
                  <a:moveTo>
                    <a:pt x="242754" y="1271053"/>
                  </a:moveTo>
                  <a:cubicBezTo>
                    <a:pt x="109270" y="1137568"/>
                    <a:pt x="33976" y="961178"/>
                    <a:pt x="29890" y="772908"/>
                  </a:cubicBezTo>
                  <a:cubicBezTo>
                    <a:pt x="218085" y="776994"/>
                    <a:pt x="394475" y="852287"/>
                    <a:pt x="527959" y="985772"/>
                  </a:cubicBezTo>
                  <a:cubicBezTo>
                    <a:pt x="661444" y="1119256"/>
                    <a:pt x="736737" y="1295646"/>
                    <a:pt x="740823" y="1483841"/>
                  </a:cubicBezTo>
                  <a:cubicBezTo>
                    <a:pt x="552628" y="1479754"/>
                    <a:pt x="376238" y="1404537"/>
                    <a:pt x="242754" y="1270977"/>
                  </a:cubicBezTo>
                  <a:close/>
                  <a:moveTo>
                    <a:pt x="757092" y="1356562"/>
                  </a:moveTo>
                  <a:cubicBezTo>
                    <a:pt x="728943" y="1209002"/>
                    <a:pt x="657509" y="1073324"/>
                    <a:pt x="548996" y="964811"/>
                  </a:cubicBezTo>
                  <a:cubicBezTo>
                    <a:pt x="440483" y="856298"/>
                    <a:pt x="304729" y="784939"/>
                    <a:pt x="157245" y="756714"/>
                  </a:cubicBezTo>
                  <a:cubicBezTo>
                    <a:pt x="304804" y="728565"/>
                    <a:pt x="440559" y="657131"/>
                    <a:pt x="548996" y="548618"/>
                  </a:cubicBezTo>
                  <a:cubicBezTo>
                    <a:pt x="657509" y="440105"/>
                    <a:pt x="728943" y="304350"/>
                    <a:pt x="757092" y="156867"/>
                  </a:cubicBezTo>
                  <a:cubicBezTo>
                    <a:pt x="785242" y="304426"/>
                    <a:pt x="856676" y="440105"/>
                    <a:pt x="965189" y="548618"/>
                  </a:cubicBezTo>
                  <a:cubicBezTo>
                    <a:pt x="1073702" y="657131"/>
                    <a:pt x="1209456" y="728489"/>
                    <a:pt x="1356940" y="756714"/>
                  </a:cubicBezTo>
                  <a:cubicBezTo>
                    <a:pt x="1209381" y="784864"/>
                    <a:pt x="1073626" y="856298"/>
                    <a:pt x="965189" y="964811"/>
                  </a:cubicBezTo>
                  <a:cubicBezTo>
                    <a:pt x="856676" y="1073324"/>
                    <a:pt x="785242" y="1209078"/>
                    <a:pt x="757092" y="1356562"/>
                  </a:cubicBezTo>
                  <a:close/>
                  <a:moveTo>
                    <a:pt x="1271431" y="1271053"/>
                  </a:moveTo>
                  <a:cubicBezTo>
                    <a:pt x="1137947" y="1404537"/>
                    <a:pt x="961557" y="1479830"/>
                    <a:pt x="773362" y="1483916"/>
                  </a:cubicBezTo>
                  <a:cubicBezTo>
                    <a:pt x="777448" y="1295721"/>
                    <a:pt x="852665" y="1119331"/>
                    <a:pt x="986225" y="985847"/>
                  </a:cubicBezTo>
                  <a:cubicBezTo>
                    <a:pt x="1119710" y="852363"/>
                    <a:pt x="1296100" y="777070"/>
                    <a:pt x="1484295" y="772984"/>
                  </a:cubicBezTo>
                  <a:cubicBezTo>
                    <a:pt x="1480208" y="961178"/>
                    <a:pt x="1404915" y="1137568"/>
                    <a:pt x="1271431" y="1271128"/>
                  </a:cubicBezTo>
                  <a:close/>
                  <a:moveTo>
                    <a:pt x="986150" y="527657"/>
                  </a:moveTo>
                  <a:cubicBezTo>
                    <a:pt x="852665" y="394173"/>
                    <a:pt x="777372" y="217783"/>
                    <a:pt x="773286" y="29587"/>
                  </a:cubicBezTo>
                  <a:cubicBezTo>
                    <a:pt x="961481" y="33674"/>
                    <a:pt x="1137871" y="108891"/>
                    <a:pt x="1271355" y="242451"/>
                  </a:cubicBezTo>
                  <a:cubicBezTo>
                    <a:pt x="1404840" y="375936"/>
                    <a:pt x="1480133" y="552326"/>
                    <a:pt x="1484219" y="740596"/>
                  </a:cubicBezTo>
                  <a:cubicBezTo>
                    <a:pt x="1296024" y="736510"/>
                    <a:pt x="1119634" y="661217"/>
                    <a:pt x="986150" y="527732"/>
                  </a:cubicBezTo>
                  <a:close/>
                  <a:moveTo>
                    <a:pt x="1756182" y="242376"/>
                  </a:moveTo>
                  <a:cubicBezTo>
                    <a:pt x="1889666" y="108891"/>
                    <a:pt x="2066057" y="33598"/>
                    <a:pt x="2254251" y="29512"/>
                  </a:cubicBezTo>
                  <a:cubicBezTo>
                    <a:pt x="2250165" y="217707"/>
                    <a:pt x="2174948" y="394097"/>
                    <a:pt x="2041388" y="527581"/>
                  </a:cubicBezTo>
                  <a:cubicBezTo>
                    <a:pt x="1907903" y="661065"/>
                    <a:pt x="1731513" y="736359"/>
                    <a:pt x="1543318" y="740445"/>
                  </a:cubicBezTo>
                  <a:cubicBezTo>
                    <a:pt x="1547405" y="552250"/>
                    <a:pt x="1622698" y="375860"/>
                    <a:pt x="1756182" y="242300"/>
                  </a:cubicBezTo>
                  <a:close/>
                  <a:moveTo>
                    <a:pt x="1756182" y="1271053"/>
                  </a:moveTo>
                  <a:cubicBezTo>
                    <a:pt x="1622698" y="1137568"/>
                    <a:pt x="1547405" y="961178"/>
                    <a:pt x="1543318" y="772908"/>
                  </a:cubicBezTo>
                  <a:cubicBezTo>
                    <a:pt x="1731513" y="776994"/>
                    <a:pt x="1907903" y="852287"/>
                    <a:pt x="2041388" y="985772"/>
                  </a:cubicBezTo>
                  <a:cubicBezTo>
                    <a:pt x="2174872" y="1119256"/>
                    <a:pt x="2250165" y="1295646"/>
                    <a:pt x="2254251" y="1483841"/>
                  </a:cubicBezTo>
                  <a:cubicBezTo>
                    <a:pt x="2066057" y="1479754"/>
                    <a:pt x="1889666" y="1404537"/>
                    <a:pt x="1756182" y="1270977"/>
                  </a:cubicBezTo>
                  <a:close/>
                  <a:moveTo>
                    <a:pt x="2270521" y="1356562"/>
                  </a:moveTo>
                  <a:cubicBezTo>
                    <a:pt x="2242371" y="1209002"/>
                    <a:pt x="2170937" y="1073324"/>
                    <a:pt x="2062424" y="964811"/>
                  </a:cubicBezTo>
                  <a:cubicBezTo>
                    <a:pt x="1953912" y="856298"/>
                    <a:pt x="1818157" y="784939"/>
                    <a:pt x="1670673" y="756714"/>
                  </a:cubicBezTo>
                  <a:cubicBezTo>
                    <a:pt x="1818233" y="728565"/>
                    <a:pt x="1953987" y="657131"/>
                    <a:pt x="2062424" y="548618"/>
                  </a:cubicBezTo>
                  <a:cubicBezTo>
                    <a:pt x="2170937" y="440105"/>
                    <a:pt x="2242371" y="304350"/>
                    <a:pt x="2270521" y="156867"/>
                  </a:cubicBezTo>
                  <a:cubicBezTo>
                    <a:pt x="2298671" y="304426"/>
                    <a:pt x="2370104" y="440105"/>
                    <a:pt x="2478617" y="548618"/>
                  </a:cubicBezTo>
                  <a:cubicBezTo>
                    <a:pt x="2587130" y="657131"/>
                    <a:pt x="2722884" y="728489"/>
                    <a:pt x="2870368" y="756714"/>
                  </a:cubicBezTo>
                  <a:cubicBezTo>
                    <a:pt x="2722809" y="784864"/>
                    <a:pt x="2587130" y="856298"/>
                    <a:pt x="2478617" y="964811"/>
                  </a:cubicBezTo>
                  <a:cubicBezTo>
                    <a:pt x="2370104" y="1073324"/>
                    <a:pt x="2298671" y="1209078"/>
                    <a:pt x="2270521" y="1356562"/>
                  </a:cubicBezTo>
                  <a:close/>
                  <a:moveTo>
                    <a:pt x="2784859" y="1271053"/>
                  </a:moveTo>
                  <a:cubicBezTo>
                    <a:pt x="2651375" y="1404537"/>
                    <a:pt x="2474985" y="1479830"/>
                    <a:pt x="2286790" y="1483916"/>
                  </a:cubicBezTo>
                  <a:cubicBezTo>
                    <a:pt x="2290876" y="1295721"/>
                    <a:pt x="2366094" y="1119331"/>
                    <a:pt x="2499654" y="985847"/>
                  </a:cubicBezTo>
                  <a:cubicBezTo>
                    <a:pt x="2633138" y="852363"/>
                    <a:pt x="2809528" y="777070"/>
                    <a:pt x="2997723" y="772984"/>
                  </a:cubicBezTo>
                  <a:cubicBezTo>
                    <a:pt x="2993637" y="961178"/>
                    <a:pt x="2918344" y="1137568"/>
                    <a:pt x="2784859" y="1271128"/>
                  </a:cubicBezTo>
                  <a:close/>
                  <a:moveTo>
                    <a:pt x="2499578" y="527657"/>
                  </a:moveTo>
                  <a:cubicBezTo>
                    <a:pt x="2366094" y="394173"/>
                    <a:pt x="2290801" y="217783"/>
                    <a:pt x="2286715" y="29587"/>
                  </a:cubicBezTo>
                  <a:cubicBezTo>
                    <a:pt x="2474909" y="33674"/>
                    <a:pt x="2651299" y="108891"/>
                    <a:pt x="2784784" y="242451"/>
                  </a:cubicBezTo>
                  <a:cubicBezTo>
                    <a:pt x="2918268" y="375936"/>
                    <a:pt x="2993561" y="552326"/>
                    <a:pt x="2997647" y="740596"/>
                  </a:cubicBezTo>
                  <a:cubicBezTo>
                    <a:pt x="2809453" y="736510"/>
                    <a:pt x="2633062" y="661217"/>
                    <a:pt x="2499578" y="527732"/>
                  </a:cubicBezTo>
                  <a:close/>
                  <a:moveTo>
                    <a:pt x="3269610" y="242376"/>
                  </a:moveTo>
                  <a:cubicBezTo>
                    <a:pt x="3403095" y="108891"/>
                    <a:pt x="3579485" y="33598"/>
                    <a:pt x="3767680" y="29512"/>
                  </a:cubicBezTo>
                  <a:cubicBezTo>
                    <a:pt x="3763593" y="217707"/>
                    <a:pt x="3688376" y="394097"/>
                    <a:pt x="3554816" y="527581"/>
                  </a:cubicBezTo>
                  <a:cubicBezTo>
                    <a:pt x="3421331" y="661065"/>
                    <a:pt x="3244941" y="736359"/>
                    <a:pt x="3056747" y="740445"/>
                  </a:cubicBezTo>
                  <a:cubicBezTo>
                    <a:pt x="3060833" y="552250"/>
                    <a:pt x="3136126" y="375860"/>
                    <a:pt x="3269610" y="242300"/>
                  </a:cubicBezTo>
                  <a:close/>
                  <a:moveTo>
                    <a:pt x="3269610" y="1271053"/>
                  </a:moveTo>
                  <a:cubicBezTo>
                    <a:pt x="3136126" y="1137568"/>
                    <a:pt x="3060833" y="961178"/>
                    <a:pt x="3056747" y="772908"/>
                  </a:cubicBezTo>
                  <a:cubicBezTo>
                    <a:pt x="3244941" y="776994"/>
                    <a:pt x="3421331" y="852287"/>
                    <a:pt x="3554816" y="985772"/>
                  </a:cubicBezTo>
                  <a:cubicBezTo>
                    <a:pt x="3688300" y="1119256"/>
                    <a:pt x="3763593" y="1295646"/>
                    <a:pt x="3767680" y="1483841"/>
                  </a:cubicBezTo>
                  <a:cubicBezTo>
                    <a:pt x="3579485" y="1479754"/>
                    <a:pt x="3403095" y="1404537"/>
                    <a:pt x="3269610" y="1270977"/>
                  </a:cubicBezTo>
                  <a:close/>
                  <a:moveTo>
                    <a:pt x="3783949" y="1356562"/>
                  </a:moveTo>
                  <a:cubicBezTo>
                    <a:pt x="3755799" y="1209002"/>
                    <a:pt x="3684365" y="1073324"/>
                    <a:pt x="3575853" y="964811"/>
                  </a:cubicBezTo>
                  <a:cubicBezTo>
                    <a:pt x="3467340" y="856298"/>
                    <a:pt x="3331585" y="784939"/>
                    <a:pt x="3184102" y="756714"/>
                  </a:cubicBezTo>
                  <a:cubicBezTo>
                    <a:pt x="3331661" y="728565"/>
                    <a:pt x="3467416" y="657131"/>
                    <a:pt x="3575853" y="548618"/>
                  </a:cubicBezTo>
                  <a:cubicBezTo>
                    <a:pt x="3684365" y="440105"/>
                    <a:pt x="3755799" y="304350"/>
                    <a:pt x="3783949" y="156867"/>
                  </a:cubicBezTo>
                  <a:cubicBezTo>
                    <a:pt x="3812099" y="304426"/>
                    <a:pt x="3883532" y="440105"/>
                    <a:pt x="3992045" y="548618"/>
                  </a:cubicBezTo>
                  <a:cubicBezTo>
                    <a:pt x="4100558" y="657131"/>
                    <a:pt x="4236313" y="728489"/>
                    <a:pt x="4383796" y="756714"/>
                  </a:cubicBezTo>
                  <a:cubicBezTo>
                    <a:pt x="4236237" y="784864"/>
                    <a:pt x="4100483" y="856298"/>
                    <a:pt x="3992045" y="964811"/>
                  </a:cubicBezTo>
                  <a:cubicBezTo>
                    <a:pt x="3883532" y="1073324"/>
                    <a:pt x="3812099" y="1209078"/>
                    <a:pt x="3783949" y="1356562"/>
                  </a:cubicBezTo>
                  <a:close/>
                  <a:moveTo>
                    <a:pt x="4298287" y="1271053"/>
                  </a:moveTo>
                  <a:cubicBezTo>
                    <a:pt x="4164803" y="1404537"/>
                    <a:pt x="3988413" y="1479830"/>
                    <a:pt x="3800218" y="1483916"/>
                  </a:cubicBezTo>
                  <a:cubicBezTo>
                    <a:pt x="3804305" y="1295721"/>
                    <a:pt x="3879522" y="1119331"/>
                    <a:pt x="4013082" y="985847"/>
                  </a:cubicBezTo>
                  <a:cubicBezTo>
                    <a:pt x="4146566" y="852363"/>
                    <a:pt x="4322956" y="777070"/>
                    <a:pt x="4511151" y="772984"/>
                  </a:cubicBezTo>
                  <a:cubicBezTo>
                    <a:pt x="4507065" y="961178"/>
                    <a:pt x="4431772" y="1137568"/>
                    <a:pt x="4298287" y="1271128"/>
                  </a:cubicBezTo>
                  <a:close/>
                  <a:moveTo>
                    <a:pt x="4013006" y="527657"/>
                  </a:moveTo>
                  <a:cubicBezTo>
                    <a:pt x="3879522" y="394173"/>
                    <a:pt x="3804229" y="217783"/>
                    <a:pt x="3800143" y="29587"/>
                  </a:cubicBezTo>
                  <a:cubicBezTo>
                    <a:pt x="3988337" y="33674"/>
                    <a:pt x="4164728" y="108891"/>
                    <a:pt x="4298212" y="242451"/>
                  </a:cubicBezTo>
                  <a:cubicBezTo>
                    <a:pt x="4431696" y="375936"/>
                    <a:pt x="4506989" y="552326"/>
                    <a:pt x="4511076" y="740596"/>
                  </a:cubicBezTo>
                  <a:cubicBezTo>
                    <a:pt x="4322881" y="736510"/>
                    <a:pt x="4146490" y="661217"/>
                    <a:pt x="4013006" y="527732"/>
                  </a:cubicBezTo>
                  <a:close/>
                  <a:moveTo>
                    <a:pt x="4783039" y="242376"/>
                  </a:moveTo>
                  <a:cubicBezTo>
                    <a:pt x="4916523" y="108891"/>
                    <a:pt x="5092913" y="33598"/>
                    <a:pt x="5281108" y="29512"/>
                  </a:cubicBezTo>
                  <a:cubicBezTo>
                    <a:pt x="5277022" y="217707"/>
                    <a:pt x="5201804" y="394097"/>
                    <a:pt x="5068244" y="527581"/>
                  </a:cubicBezTo>
                  <a:cubicBezTo>
                    <a:pt x="4934760" y="661065"/>
                    <a:pt x="4758370" y="736359"/>
                    <a:pt x="4570175" y="740445"/>
                  </a:cubicBezTo>
                  <a:cubicBezTo>
                    <a:pt x="4574261" y="552250"/>
                    <a:pt x="4649554" y="375860"/>
                    <a:pt x="4783039" y="242300"/>
                  </a:cubicBezTo>
                  <a:close/>
                  <a:moveTo>
                    <a:pt x="4783039" y="1271053"/>
                  </a:moveTo>
                  <a:cubicBezTo>
                    <a:pt x="4649554" y="1137568"/>
                    <a:pt x="4574261" y="961178"/>
                    <a:pt x="4570175" y="772908"/>
                  </a:cubicBezTo>
                  <a:cubicBezTo>
                    <a:pt x="4758370" y="776994"/>
                    <a:pt x="4934760" y="852287"/>
                    <a:pt x="5068244" y="985772"/>
                  </a:cubicBezTo>
                  <a:cubicBezTo>
                    <a:pt x="5201728" y="1119256"/>
                    <a:pt x="5277022" y="1295646"/>
                    <a:pt x="5281108" y="1483841"/>
                  </a:cubicBezTo>
                  <a:cubicBezTo>
                    <a:pt x="5092913" y="1479754"/>
                    <a:pt x="4916523" y="1404537"/>
                    <a:pt x="4783039" y="1270977"/>
                  </a:cubicBezTo>
                  <a:close/>
                  <a:moveTo>
                    <a:pt x="5297377" y="1356562"/>
                  </a:moveTo>
                  <a:cubicBezTo>
                    <a:pt x="5269228" y="1209002"/>
                    <a:pt x="5197794" y="1073324"/>
                    <a:pt x="5089281" y="964811"/>
                  </a:cubicBezTo>
                  <a:cubicBezTo>
                    <a:pt x="4980768" y="856298"/>
                    <a:pt x="4845013" y="784939"/>
                    <a:pt x="4697530" y="756714"/>
                  </a:cubicBezTo>
                  <a:cubicBezTo>
                    <a:pt x="4845089" y="728565"/>
                    <a:pt x="4980844" y="657131"/>
                    <a:pt x="5089281" y="548618"/>
                  </a:cubicBezTo>
                  <a:cubicBezTo>
                    <a:pt x="5197794" y="440105"/>
                    <a:pt x="5269228" y="304350"/>
                    <a:pt x="5297377" y="156867"/>
                  </a:cubicBezTo>
                  <a:cubicBezTo>
                    <a:pt x="5325527" y="304426"/>
                    <a:pt x="5396961" y="440105"/>
                    <a:pt x="5505474" y="548618"/>
                  </a:cubicBezTo>
                  <a:cubicBezTo>
                    <a:pt x="5613987" y="657131"/>
                    <a:pt x="5749741" y="728489"/>
                    <a:pt x="5897225" y="756714"/>
                  </a:cubicBezTo>
                  <a:cubicBezTo>
                    <a:pt x="5749665" y="784864"/>
                    <a:pt x="5613987" y="856298"/>
                    <a:pt x="5505474" y="964811"/>
                  </a:cubicBezTo>
                  <a:cubicBezTo>
                    <a:pt x="5396961" y="1073324"/>
                    <a:pt x="5325527" y="1209078"/>
                    <a:pt x="5297377" y="1356562"/>
                  </a:cubicBezTo>
                  <a:close/>
                  <a:moveTo>
                    <a:pt x="5811716" y="1271053"/>
                  </a:moveTo>
                  <a:cubicBezTo>
                    <a:pt x="5678232" y="1404537"/>
                    <a:pt x="5501842" y="1479830"/>
                    <a:pt x="5313647" y="1483916"/>
                  </a:cubicBezTo>
                  <a:cubicBezTo>
                    <a:pt x="5317733" y="1295721"/>
                    <a:pt x="5392950" y="1119331"/>
                    <a:pt x="5526510" y="985847"/>
                  </a:cubicBezTo>
                  <a:cubicBezTo>
                    <a:pt x="5659994" y="852363"/>
                    <a:pt x="5836385" y="777070"/>
                    <a:pt x="6024579" y="772984"/>
                  </a:cubicBezTo>
                  <a:cubicBezTo>
                    <a:pt x="6020493" y="961178"/>
                    <a:pt x="5945200" y="1137568"/>
                    <a:pt x="5811716" y="1271128"/>
                  </a:cubicBezTo>
                  <a:close/>
                  <a:moveTo>
                    <a:pt x="5526435" y="527657"/>
                  </a:moveTo>
                  <a:cubicBezTo>
                    <a:pt x="5392950" y="394173"/>
                    <a:pt x="5317657" y="217783"/>
                    <a:pt x="5313571" y="29587"/>
                  </a:cubicBezTo>
                  <a:cubicBezTo>
                    <a:pt x="5501766" y="33674"/>
                    <a:pt x="5678156" y="108891"/>
                    <a:pt x="5811640" y="242451"/>
                  </a:cubicBezTo>
                  <a:cubicBezTo>
                    <a:pt x="5945124" y="375936"/>
                    <a:pt x="6020417" y="552326"/>
                    <a:pt x="6024504" y="740596"/>
                  </a:cubicBezTo>
                  <a:cubicBezTo>
                    <a:pt x="5836309" y="736510"/>
                    <a:pt x="5659919" y="661217"/>
                    <a:pt x="5526435" y="527732"/>
                  </a:cubicBezTo>
                  <a:close/>
                  <a:moveTo>
                    <a:pt x="6296467" y="242376"/>
                  </a:moveTo>
                  <a:cubicBezTo>
                    <a:pt x="6429951" y="108891"/>
                    <a:pt x="6606341" y="33598"/>
                    <a:pt x="6794536" y="29512"/>
                  </a:cubicBezTo>
                  <a:cubicBezTo>
                    <a:pt x="6790450" y="217707"/>
                    <a:pt x="6715157" y="394097"/>
                    <a:pt x="6581672" y="527581"/>
                  </a:cubicBezTo>
                  <a:cubicBezTo>
                    <a:pt x="6448188" y="661065"/>
                    <a:pt x="6271798" y="736359"/>
                    <a:pt x="6083603" y="740445"/>
                  </a:cubicBezTo>
                  <a:cubicBezTo>
                    <a:pt x="6087689" y="552250"/>
                    <a:pt x="6162983" y="375860"/>
                    <a:pt x="6296467" y="242300"/>
                  </a:cubicBezTo>
                  <a:close/>
                  <a:moveTo>
                    <a:pt x="6296467" y="1271053"/>
                  </a:moveTo>
                  <a:cubicBezTo>
                    <a:pt x="6162983" y="1137568"/>
                    <a:pt x="6087689" y="961178"/>
                    <a:pt x="6083603" y="772908"/>
                  </a:cubicBezTo>
                  <a:cubicBezTo>
                    <a:pt x="6271798" y="776994"/>
                    <a:pt x="6448188" y="852287"/>
                    <a:pt x="6581672" y="985772"/>
                  </a:cubicBezTo>
                  <a:cubicBezTo>
                    <a:pt x="6715157" y="1119256"/>
                    <a:pt x="6790450" y="1295646"/>
                    <a:pt x="6794536" y="1483841"/>
                  </a:cubicBezTo>
                  <a:cubicBezTo>
                    <a:pt x="6606341" y="1479754"/>
                    <a:pt x="6429951" y="1404537"/>
                    <a:pt x="6296467" y="1270977"/>
                  </a:cubicBezTo>
                  <a:close/>
                  <a:moveTo>
                    <a:pt x="6810805" y="1356562"/>
                  </a:moveTo>
                  <a:cubicBezTo>
                    <a:pt x="6782656" y="1209002"/>
                    <a:pt x="6711222" y="1073324"/>
                    <a:pt x="6602709" y="964811"/>
                  </a:cubicBezTo>
                  <a:cubicBezTo>
                    <a:pt x="6494196" y="856298"/>
                    <a:pt x="6358441" y="784939"/>
                    <a:pt x="6210958" y="756714"/>
                  </a:cubicBezTo>
                  <a:cubicBezTo>
                    <a:pt x="6358517" y="728565"/>
                    <a:pt x="6494272" y="657131"/>
                    <a:pt x="6602709" y="548618"/>
                  </a:cubicBezTo>
                  <a:cubicBezTo>
                    <a:pt x="6711222" y="440105"/>
                    <a:pt x="6782656" y="304350"/>
                    <a:pt x="6810805" y="156867"/>
                  </a:cubicBezTo>
                  <a:cubicBezTo>
                    <a:pt x="6838955" y="304426"/>
                    <a:pt x="6910389" y="440105"/>
                    <a:pt x="7018902" y="548618"/>
                  </a:cubicBezTo>
                  <a:cubicBezTo>
                    <a:pt x="7127415" y="657131"/>
                    <a:pt x="7263169" y="728489"/>
                    <a:pt x="7410653" y="756714"/>
                  </a:cubicBezTo>
                  <a:cubicBezTo>
                    <a:pt x="7263094" y="784864"/>
                    <a:pt x="7127339" y="856298"/>
                    <a:pt x="7018902" y="964811"/>
                  </a:cubicBezTo>
                  <a:cubicBezTo>
                    <a:pt x="6910389" y="1073324"/>
                    <a:pt x="6839031" y="1209078"/>
                    <a:pt x="6810805" y="1356562"/>
                  </a:cubicBezTo>
                  <a:close/>
                  <a:moveTo>
                    <a:pt x="7325144" y="1271053"/>
                  </a:moveTo>
                  <a:cubicBezTo>
                    <a:pt x="7191660" y="1404537"/>
                    <a:pt x="7015270" y="1479830"/>
                    <a:pt x="6826999" y="1483916"/>
                  </a:cubicBezTo>
                  <a:cubicBezTo>
                    <a:pt x="6831085" y="1295721"/>
                    <a:pt x="6906378" y="1119331"/>
                    <a:pt x="7039863" y="985847"/>
                  </a:cubicBezTo>
                  <a:cubicBezTo>
                    <a:pt x="7173347" y="852363"/>
                    <a:pt x="7349737" y="777070"/>
                    <a:pt x="7537932" y="772984"/>
                  </a:cubicBezTo>
                  <a:cubicBezTo>
                    <a:pt x="7533846" y="961178"/>
                    <a:pt x="7458552" y="1137568"/>
                    <a:pt x="7325068" y="1271128"/>
                  </a:cubicBezTo>
                  <a:close/>
                  <a:moveTo>
                    <a:pt x="7039863" y="527657"/>
                  </a:moveTo>
                  <a:cubicBezTo>
                    <a:pt x="6906378" y="394173"/>
                    <a:pt x="6831085" y="217783"/>
                    <a:pt x="6826999" y="29587"/>
                  </a:cubicBezTo>
                  <a:cubicBezTo>
                    <a:pt x="7015194" y="33674"/>
                    <a:pt x="7191584" y="108891"/>
                    <a:pt x="7325144" y="242451"/>
                  </a:cubicBezTo>
                  <a:cubicBezTo>
                    <a:pt x="7458628" y="375936"/>
                    <a:pt x="7533921" y="552326"/>
                    <a:pt x="7538007" y="740596"/>
                  </a:cubicBezTo>
                  <a:cubicBezTo>
                    <a:pt x="7349813" y="736510"/>
                    <a:pt x="7173423" y="661217"/>
                    <a:pt x="7039939" y="527732"/>
                  </a:cubicBezTo>
                  <a:close/>
                </a:path>
              </a:pathLst>
            </a:custGeom>
            <a:grpFill/>
            <a:ln w="34925" cap="flat">
              <a:solidFill>
                <a:schemeClr val="accent2">
                  <a:alpha val="2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grpSp>
      <p:sp>
        <p:nvSpPr>
          <p:cNvPr id="20" name="Rectangle 19">
            <a:extLst>
              <a:ext uri="{FF2B5EF4-FFF2-40B4-BE49-F238E27FC236}">
                <a16:creationId xmlns:a16="http://schemas.microsoft.com/office/drawing/2014/main" id="{48ADD0DD-E787-C5E1-5F5E-F688FA091DCB}"/>
              </a:ext>
            </a:extLst>
          </p:cNvPr>
          <p:cNvSpPr/>
          <p:nvPr/>
        </p:nvSpPr>
        <p:spPr>
          <a:xfrm>
            <a:off x="-11097" y="-31719"/>
            <a:ext cx="4559285" cy="6889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Graphic 6">
            <a:extLst>
              <a:ext uri="{FF2B5EF4-FFF2-40B4-BE49-F238E27FC236}">
                <a16:creationId xmlns:a16="http://schemas.microsoft.com/office/drawing/2014/main" id="{2D8B749C-C242-0AD3-09C1-4FA3C3C9F87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10286" y="449784"/>
            <a:ext cx="1399093" cy="323808"/>
          </a:xfrm>
          <a:prstGeom prst="rect">
            <a:avLst/>
          </a:prstGeom>
        </p:spPr>
      </p:pic>
      <p:pic>
        <p:nvPicPr>
          <p:cNvPr id="21" name="Graphic 20">
            <a:extLst>
              <a:ext uri="{FF2B5EF4-FFF2-40B4-BE49-F238E27FC236}">
                <a16:creationId xmlns:a16="http://schemas.microsoft.com/office/drawing/2014/main" id="{4DED1AFB-FD36-F87C-87E2-4723B3A5386A}"/>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1276" y="431800"/>
            <a:ext cx="914400" cy="368346"/>
          </a:xfrm>
          <a:prstGeom prst="rect">
            <a:avLst/>
          </a:prstGeom>
        </p:spPr>
      </p:pic>
      <p:cxnSp>
        <p:nvCxnSpPr>
          <p:cNvPr id="28" name="Straight Connector 27">
            <a:extLst>
              <a:ext uri="{FF2B5EF4-FFF2-40B4-BE49-F238E27FC236}">
                <a16:creationId xmlns:a16="http://schemas.microsoft.com/office/drawing/2014/main" id="{B30DCDBD-23ED-F39C-AE33-905254D24053}"/>
              </a:ext>
            </a:extLst>
          </p:cNvPr>
          <p:cNvCxnSpPr>
            <a:cxnSpLocks/>
          </p:cNvCxnSpPr>
          <p:nvPr/>
        </p:nvCxnSpPr>
        <p:spPr>
          <a:xfrm>
            <a:off x="677294" y="6078222"/>
            <a:ext cx="0" cy="35308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694675A7-D97C-BEB1-E44D-1ABD9D607AA1}"/>
              </a:ext>
            </a:extLst>
          </p:cNvPr>
          <p:cNvSpPr>
            <a:spLocks noGrp="1"/>
          </p:cNvSpPr>
          <p:nvPr>
            <p:ph type="body" sz="quarter" idx="11"/>
          </p:nvPr>
        </p:nvSpPr>
        <p:spPr>
          <a:xfrm>
            <a:off x="766161" y="5826158"/>
            <a:ext cx="5765982" cy="816606"/>
          </a:xfrm>
        </p:spPr>
        <p:txBody>
          <a:bodyPr/>
          <a:lstStyle/>
          <a:p>
            <a:r>
              <a:rPr lang="en-NZ" dirty="0"/>
              <a:t>29 April 2026 </a:t>
            </a:r>
          </a:p>
          <a:p>
            <a:endParaRPr lang="en-NZ" dirty="0"/>
          </a:p>
        </p:txBody>
      </p:sp>
      <p:sp>
        <p:nvSpPr>
          <p:cNvPr id="6" name="Rectangle 5">
            <a:extLst>
              <a:ext uri="{FF2B5EF4-FFF2-40B4-BE49-F238E27FC236}">
                <a16:creationId xmlns:a16="http://schemas.microsoft.com/office/drawing/2014/main" id="{00ED30B4-1D3F-6DE7-7C94-4EC494A73487}"/>
              </a:ext>
            </a:extLst>
          </p:cNvPr>
          <p:cNvSpPr/>
          <p:nvPr/>
        </p:nvSpPr>
        <p:spPr>
          <a:xfrm>
            <a:off x="4548188" y="-31719"/>
            <a:ext cx="7643812" cy="6889719"/>
          </a:xfrm>
          <a:prstGeom prst="rect">
            <a:avLst/>
          </a:prstGeom>
          <a:gradFill>
            <a:gsLst>
              <a:gs pos="58000">
                <a:srgbClr val="2B5F2E">
                  <a:alpha val="67000"/>
                </a:srgbClr>
              </a:gs>
              <a:gs pos="0">
                <a:schemeClr val="tx2"/>
              </a:gs>
              <a:gs pos="100000">
                <a:schemeClr val="tx2">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Picture 4" descr="A group of people standing in a line&#10;&#10;AI-generated content may be incorrect.">
            <a:extLst>
              <a:ext uri="{FF2B5EF4-FFF2-40B4-BE49-F238E27FC236}">
                <a16:creationId xmlns:a16="http://schemas.microsoft.com/office/drawing/2014/main" id="{92460277-427E-D02E-EFA0-AB5E6D3D726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6494841" y="1592132"/>
            <a:ext cx="4800685" cy="3313243"/>
          </a:xfrm>
          <a:prstGeom prst="rect">
            <a:avLst/>
          </a:prstGeom>
        </p:spPr>
      </p:pic>
      <p:pic>
        <p:nvPicPr>
          <p:cNvPr id="15" name="Picture 14" descr="A person laughing with a person in the background&#10;&#10;AI-generated content may be incorrect.">
            <a:extLst>
              <a:ext uri="{FF2B5EF4-FFF2-40B4-BE49-F238E27FC236}">
                <a16:creationId xmlns:a16="http://schemas.microsoft.com/office/drawing/2014/main" id="{A4ECE408-9085-73B5-4FB4-65B40BDB3B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6999" y="449785"/>
            <a:ext cx="5965001" cy="6408216"/>
          </a:xfrm>
          <a:prstGeom prst="rect">
            <a:avLst/>
          </a:prstGeom>
        </p:spPr>
      </p:pic>
      <p:sp>
        <p:nvSpPr>
          <p:cNvPr id="3" name="Title 2">
            <a:extLst>
              <a:ext uri="{FF2B5EF4-FFF2-40B4-BE49-F238E27FC236}">
                <a16:creationId xmlns:a16="http://schemas.microsoft.com/office/drawing/2014/main" id="{B9496D69-352B-EC79-9FCC-4ED1DBA2EC28}"/>
              </a:ext>
            </a:extLst>
          </p:cNvPr>
          <p:cNvSpPr>
            <a:spLocks noGrp="1"/>
          </p:cNvSpPr>
          <p:nvPr>
            <p:ph type="ctrTitle"/>
          </p:nvPr>
        </p:nvSpPr>
        <p:spPr>
          <a:xfrm>
            <a:off x="590363" y="1848131"/>
            <a:ext cx="5765979" cy="2903488"/>
          </a:xfrm>
        </p:spPr>
        <p:txBody>
          <a:bodyPr/>
          <a:lstStyle/>
          <a:p>
            <a:r>
              <a:rPr lang="en-NZ" dirty="0"/>
              <a:t>Disability </a:t>
            </a:r>
            <a:br>
              <a:rPr lang="en-NZ" dirty="0"/>
            </a:br>
            <a:r>
              <a:rPr lang="en-NZ" dirty="0"/>
              <a:t>Support Services:</a:t>
            </a:r>
            <a:br>
              <a:rPr lang="en-NZ" dirty="0"/>
            </a:br>
            <a:r>
              <a:rPr lang="en-NZ" sz="6000" dirty="0">
                <a:solidFill>
                  <a:schemeClr val="accent2"/>
                </a:solidFill>
              </a:rPr>
              <a:t>Enhanced Audit Provider Forum Session 2</a:t>
            </a:r>
            <a:endParaRPr lang="en-NZ" sz="5400" dirty="0">
              <a:highlight>
                <a:srgbClr val="FFFF00"/>
              </a:highlight>
            </a:endParaRPr>
          </a:p>
        </p:txBody>
      </p:sp>
    </p:spTree>
    <p:extLst>
      <p:ext uri="{BB962C8B-B14F-4D97-AF65-F5344CB8AC3E}">
        <p14:creationId xmlns:p14="http://schemas.microsoft.com/office/powerpoint/2010/main" val="280090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DD98-B64D-C409-92CD-C08F4B41FF3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AE66C42-F164-1311-B6A9-09F58000CB9E}"/>
              </a:ext>
            </a:extLst>
          </p:cNvPr>
          <p:cNvSpPr/>
          <p:nvPr/>
        </p:nvSpPr>
        <p:spPr>
          <a:xfrm>
            <a:off x="1350816" y="1676255"/>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Arrival on-site</a:t>
            </a:r>
          </a:p>
        </p:txBody>
      </p:sp>
      <p:pic>
        <p:nvPicPr>
          <p:cNvPr id="18" name="Graphic 17">
            <a:extLst>
              <a:ext uri="{FF2B5EF4-FFF2-40B4-BE49-F238E27FC236}">
                <a16:creationId xmlns:a16="http://schemas.microsoft.com/office/drawing/2014/main" id="{40818654-5014-7507-5D70-180CDD31404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57553" y="5491352"/>
            <a:ext cx="274440" cy="268839"/>
          </a:xfrm>
          <a:prstGeom prst="rect">
            <a:avLst/>
          </a:prstGeom>
        </p:spPr>
      </p:pic>
      <p:sp>
        <p:nvSpPr>
          <p:cNvPr id="24" name="Title 23">
            <a:extLst>
              <a:ext uri="{FF2B5EF4-FFF2-40B4-BE49-F238E27FC236}">
                <a16:creationId xmlns:a16="http://schemas.microsoft.com/office/drawing/2014/main" id="{076A42A9-731B-BC86-302D-4E860352A243}"/>
              </a:ext>
            </a:extLst>
          </p:cNvPr>
          <p:cNvSpPr>
            <a:spLocks noGrp="1"/>
          </p:cNvSpPr>
          <p:nvPr>
            <p:ph type="title"/>
          </p:nvPr>
        </p:nvSpPr>
        <p:spPr>
          <a:xfrm>
            <a:off x="587375" y="488393"/>
            <a:ext cx="11017250" cy="533400"/>
          </a:xfrm>
        </p:spPr>
        <p:txBody>
          <a:bodyPr/>
          <a:lstStyle/>
          <a:p>
            <a:r>
              <a:rPr lang="en-NZ" dirty="0">
                <a:solidFill>
                  <a:schemeClr val="tx2"/>
                </a:solidFill>
              </a:rPr>
              <a:t>During audit process</a:t>
            </a:r>
          </a:p>
        </p:txBody>
      </p:sp>
      <p:sp>
        <p:nvSpPr>
          <p:cNvPr id="2" name="Rectangle: Rounded Corners 1">
            <a:extLst>
              <a:ext uri="{FF2B5EF4-FFF2-40B4-BE49-F238E27FC236}">
                <a16:creationId xmlns:a16="http://schemas.microsoft.com/office/drawing/2014/main" id="{5C033CA3-98C1-A0A1-B574-643CE0E9C013}"/>
              </a:ext>
            </a:extLst>
          </p:cNvPr>
          <p:cNvSpPr/>
          <p:nvPr/>
        </p:nvSpPr>
        <p:spPr>
          <a:xfrm>
            <a:off x="1898741" y="5488614"/>
            <a:ext cx="1674180" cy="268839"/>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 </a:t>
            </a:r>
            <a:r>
              <a:rPr lang="en-US" sz="1200" b="1" dirty="0">
                <a:solidFill>
                  <a:srgbClr val="476B4A"/>
                </a:solidFill>
              </a:rPr>
              <a:t>Scheduled</a:t>
            </a:r>
            <a:r>
              <a:rPr kumimoji="0" lang="en-US" sz="1200" b="1" i="0" u="none" strike="noStrike" kern="1200" cap="none" spc="0" normalizeH="0" baseline="0" noProof="0" dirty="0">
                <a:ln>
                  <a:noFill/>
                </a:ln>
                <a:solidFill>
                  <a:srgbClr val="476B4A"/>
                </a:solidFill>
                <a:effectLst/>
                <a:uLnTx/>
                <a:uFillTx/>
                <a:ea typeface="+mn-ea"/>
                <a:cs typeface="+mn-cs"/>
              </a:rPr>
              <a:t> time</a:t>
            </a:r>
            <a:endParaRPr kumimoji="0" lang="en-US" sz="1200" i="0" u="none" strike="noStrike" kern="1200" cap="none" spc="0" normalizeH="0" baseline="0" noProof="0" dirty="0">
              <a:ln>
                <a:noFill/>
              </a:ln>
              <a:solidFill>
                <a:srgbClr val="476B4A"/>
              </a:solidFill>
              <a:effectLst/>
              <a:uLnTx/>
              <a:uFillTx/>
              <a:ea typeface="+mn-ea"/>
              <a:cs typeface="+mn-cs"/>
            </a:endParaRPr>
          </a:p>
        </p:txBody>
      </p:sp>
      <p:sp>
        <p:nvSpPr>
          <p:cNvPr id="3" name="Rectangle: Rounded Corners 2">
            <a:extLst>
              <a:ext uri="{FF2B5EF4-FFF2-40B4-BE49-F238E27FC236}">
                <a16:creationId xmlns:a16="http://schemas.microsoft.com/office/drawing/2014/main" id="{274BD4E1-3305-C808-D27E-8149467089D4}"/>
              </a:ext>
            </a:extLst>
          </p:cNvPr>
          <p:cNvSpPr/>
          <p:nvPr/>
        </p:nvSpPr>
        <p:spPr>
          <a:xfrm>
            <a:off x="4741795" y="1444787"/>
            <a:ext cx="2267853" cy="1254981"/>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Perform audit</a:t>
            </a:r>
          </a:p>
          <a:p>
            <a:pPr algn="ctr"/>
            <a:r>
              <a:rPr lang="en-US" sz="1200" i="1" dirty="0">
                <a:solidFill>
                  <a:schemeClr val="tx2"/>
                </a:solidFill>
              </a:rPr>
              <a:t>If audit team cannot complete audit by end of day</a:t>
            </a:r>
          </a:p>
          <a:p>
            <a:pPr algn="ctr"/>
            <a:r>
              <a:rPr lang="en-US" sz="1200" i="1" dirty="0">
                <a:solidFill>
                  <a:schemeClr val="tx2"/>
                </a:solidFill>
              </a:rPr>
              <a:t>(see below)</a:t>
            </a:r>
          </a:p>
        </p:txBody>
      </p:sp>
      <p:sp>
        <p:nvSpPr>
          <p:cNvPr id="5" name="Rectangle: Rounded Corners 4">
            <a:extLst>
              <a:ext uri="{FF2B5EF4-FFF2-40B4-BE49-F238E27FC236}">
                <a16:creationId xmlns:a16="http://schemas.microsoft.com/office/drawing/2014/main" id="{91E61130-E91D-1554-A202-A2D059F58B7D}"/>
              </a:ext>
            </a:extLst>
          </p:cNvPr>
          <p:cNvSpPr/>
          <p:nvPr/>
        </p:nvSpPr>
        <p:spPr>
          <a:xfrm>
            <a:off x="8682801" y="1685716"/>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Departure from site</a:t>
            </a:r>
          </a:p>
        </p:txBody>
      </p:sp>
      <p:sp>
        <p:nvSpPr>
          <p:cNvPr id="7" name="Rectangle: Rounded Corners 6">
            <a:extLst>
              <a:ext uri="{FF2B5EF4-FFF2-40B4-BE49-F238E27FC236}">
                <a16:creationId xmlns:a16="http://schemas.microsoft.com/office/drawing/2014/main" id="{88834238-81C5-509B-C44E-1BDA2823EA85}"/>
              </a:ext>
            </a:extLst>
          </p:cNvPr>
          <p:cNvSpPr/>
          <p:nvPr/>
        </p:nvSpPr>
        <p:spPr>
          <a:xfrm>
            <a:off x="2897005" y="3725857"/>
            <a:ext cx="2267853" cy="934474"/>
          </a:xfrm>
          <a:prstGeom prst="roundRect">
            <a:avLst>
              <a:gd name="adj" fmla="val 11833"/>
            </a:avLst>
          </a:prstGeom>
          <a:solidFill>
            <a:srgbClr val="3C9EB2">
              <a:alpha val="50196"/>
            </a:srgbClr>
          </a:solidFill>
          <a:effectLst/>
        </p:spPr>
        <p:style>
          <a:lnRef idx="0">
            <a:schemeClr val="accent1"/>
          </a:lnRef>
          <a:fillRef idx="3">
            <a:schemeClr val="accent1"/>
          </a:fillRef>
          <a:effectRef idx="3">
            <a:schemeClr val="accent1"/>
          </a:effectRef>
          <a:fontRef idx="minor">
            <a:schemeClr val="lt1"/>
          </a:fontRef>
        </p:style>
        <p:txBody>
          <a:bodyPr rtlCol="0" anchor="t"/>
          <a:lstStyle/>
          <a:p>
            <a:pPr marR="0" lvl="0" algn="ctr" defTabSz="914400" rtl="0" eaLnBrk="1" fontAlgn="auto" latinLnBrk="0" hangingPunct="1">
              <a:lnSpc>
                <a:spcPct val="100000"/>
              </a:lnSpc>
              <a:spcBef>
                <a:spcPts val="0"/>
              </a:spcBef>
              <a:spcAft>
                <a:spcPts val="0"/>
              </a:spcAft>
              <a:buClrTx/>
              <a:buSzTx/>
              <a:tabLst/>
              <a:defRPr/>
            </a:pPr>
            <a:r>
              <a:rPr lang="en-US" sz="1200" b="1" dirty="0">
                <a:solidFill>
                  <a:srgbClr val="FFFFFF"/>
                </a:solidFill>
              </a:rPr>
              <a:t>Notified of audit progress and the need to pause - schedule next best available time.</a:t>
            </a:r>
          </a:p>
        </p:txBody>
      </p:sp>
      <p:sp>
        <p:nvSpPr>
          <p:cNvPr id="12" name="Arrow: Right 11">
            <a:extLst>
              <a:ext uri="{FF2B5EF4-FFF2-40B4-BE49-F238E27FC236}">
                <a16:creationId xmlns:a16="http://schemas.microsoft.com/office/drawing/2014/main" id="{450D95BE-B0CD-858B-4EE7-C96AEEDB08C6}"/>
              </a:ext>
            </a:extLst>
          </p:cNvPr>
          <p:cNvSpPr/>
          <p:nvPr/>
        </p:nvSpPr>
        <p:spPr>
          <a:xfrm>
            <a:off x="3406840" y="1949919"/>
            <a:ext cx="1163319" cy="247751"/>
          </a:xfrm>
          <a:prstGeom prst="rightArrow">
            <a:avLst/>
          </a:prstGeom>
          <a:solidFill>
            <a:srgbClr val="476B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dirty="0">
              <a:solidFill>
                <a:schemeClr val="bg1"/>
              </a:solidFill>
            </a:endParaRPr>
          </a:p>
        </p:txBody>
      </p:sp>
      <p:sp>
        <p:nvSpPr>
          <p:cNvPr id="14" name="Arrow: Right 13">
            <a:extLst>
              <a:ext uri="{FF2B5EF4-FFF2-40B4-BE49-F238E27FC236}">
                <a16:creationId xmlns:a16="http://schemas.microsoft.com/office/drawing/2014/main" id="{1C67A374-B279-F17F-F2EA-53A86D063226}"/>
              </a:ext>
            </a:extLst>
          </p:cNvPr>
          <p:cNvSpPr/>
          <p:nvPr/>
        </p:nvSpPr>
        <p:spPr>
          <a:xfrm>
            <a:off x="7177081" y="1968847"/>
            <a:ext cx="1338287" cy="228823"/>
          </a:xfrm>
          <a:prstGeom prst="rightArrow">
            <a:avLst/>
          </a:prstGeom>
          <a:solidFill>
            <a:srgbClr val="476B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dirty="0">
              <a:solidFill>
                <a:schemeClr val="bg1"/>
              </a:solidFill>
            </a:endParaRPr>
          </a:p>
        </p:txBody>
      </p:sp>
      <p:cxnSp>
        <p:nvCxnSpPr>
          <p:cNvPr id="41" name="Connector: Curved 40">
            <a:extLst>
              <a:ext uri="{FF2B5EF4-FFF2-40B4-BE49-F238E27FC236}">
                <a16:creationId xmlns:a16="http://schemas.microsoft.com/office/drawing/2014/main" id="{44E7CBDC-20B7-E280-6564-98D6FC6377B0}"/>
              </a:ext>
            </a:extLst>
          </p:cNvPr>
          <p:cNvCxnSpPr>
            <a:cxnSpLocks/>
            <a:stCxn id="3" idx="2"/>
            <a:endCxn id="7" idx="3"/>
          </p:cNvCxnSpPr>
          <p:nvPr/>
        </p:nvCxnSpPr>
        <p:spPr>
          <a:xfrm rot="5400000">
            <a:off x="4773627" y="3090999"/>
            <a:ext cx="1493326" cy="71086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BDE0D263-827C-6086-ED05-A8D2C406DB22}"/>
              </a:ext>
            </a:extLst>
          </p:cNvPr>
          <p:cNvSpPr>
            <a:spLocks/>
          </p:cNvSpPr>
          <p:nvPr/>
        </p:nvSpPr>
        <p:spPr>
          <a:xfrm rot="16200000">
            <a:off x="-56907" y="2030031"/>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dirty="0">
                <a:ln>
                  <a:noFill/>
                </a:ln>
                <a:solidFill>
                  <a:srgbClr val="286A78"/>
                </a:solidFill>
                <a:effectLst/>
                <a:uLnTx/>
                <a:uFillTx/>
                <a:latin typeface="Arial"/>
                <a:ea typeface="+mn-ea"/>
                <a:cs typeface="+mn-cs"/>
              </a:rPr>
              <a:t>KPMG</a:t>
            </a:r>
          </a:p>
        </p:txBody>
      </p:sp>
      <p:sp>
        <p:nvSpPr>
          <p:cNvPr id="56" name="Rectangle: Rounded Corners 55">
            <a:extLst>
              <a:ext uri="{FF2B5EF4-FFF2-40B4-BE49-F238E27FC236}">
                <a16:creationId xmlns:a16="http://schemas.microsoft.com/office/drawing/2014/main" id="{F27DC424-E26F-F6C1-99A1-0D332AC1AB2C}"/>
              </a:ext>
            </a:extLst>
          </p:cNvPr>
          <p:cNvSpPr>
            <a:spLocks/>
          </p:cNvSpPr>
          <p:nvPr/>
        </p:nvSpPr>
        <p:spPr>
          <a:xfrm rot="16200000">
            <a:off x="-56907" y="4010872"/>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dirty="0">
                <a:ln>
                  <a:noFill/>
                </a:ln>
                <a:solidFill>
                  <a:srgbClr val="286A78"/>
                </a:solidFill>
                <a:effectLst/>
                <a:uLnTx/>
                <a:uFillTx/>
                <a:latin typeface="Arial"/>
                <a:ea typeface="+mn-ea"/>
                <a:cs typeface="+mn-cs"/>
              </a:rPr>
              <a:t>Provider</a:t>
            </a:r>
          </a:p>
        </p:txBody>
      </p:sp>
      <p:pic>
        <p:nvPicPr>
          <p:cNvPr id="8" name="Graphic 7">
            <a:extLst>
              <a:ext uri="{FF2B5EF4-FFF2-40B4-BE49-F238E27FC236}">
                <a16:creationId xmlns:a16="http://schemas.microsoft.com/office/drawing/2014/main" id="{59C2FA48-AE8A-AC1E-151F-6839EC7898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64858" y="5488614"/>
            <a:ext cx="274440" cy="268839"/>
          </a:xfrm>
          <a:prstGeom prst="rect">
            <a:avLst/>
          </a:prstGeom>
        </p:spPr>
      </p:pic>
      <p:sp>
        <p:nvSpPr>
          <p:cNvPr id="10" name="Rectangle: Rounded Corners 9">
            <a:extLst>
              <a:ext uri="{FF2B5EF4-FFF2-40B4-BE49-F238E27FC236}">
                <a16:creationId xmlns:a16="http://schemas.microsoft.com/office/drawing/2014/main" id="{BD86CDD9-9262-9361-669A-EB827E5EA728}"/>
              </a:ext>
            </a:extLst>
          </p:cNvPr>
          <p:cNvSpPr/>
          <p:nvPr/>
        </p:nvSpPr>
        <p:spPr>
          <a:xfrm>
            <a:off x="5439298" y="5376460"/>
            <a:ext cx="1399740" cy="514764"/>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 </a:t>
            </a:r>
            <a:r>
              <a:rPr kumimoji="0" lang="en-US" sz="1200" b="1" i="0" u="none" strike="noStrike" kern="1200" cap="none" spc="0" normalizeH="0" baseline="0" noProof="0" dirty="0">
                <a:ln>
                  <a:noFill/>
                </a:ln>
                <a:solidFill>
                  <a:srgbClr val="476B4A"/>
                </a:solidFill>
                <a:effectLst/>
                <a:uLnTx/>
                <a:uFillTx/>
                <a:ea typeface="+mn-ea"/>
                <a:cs typeface="+mn-cs"/>
              </a:rPr>
              <a:t>Mid-way through audit</a:t>
            </a:r>
            <a:endParaRPr kumimoji="0" lang="en-US" sz="1200" i="0" u="none" strike="noStrike" kern="1200" cap="none" spc="0" normalizeH="0" baseline="0" noProof="0" dirty="0">
              <a:ln>
                <a:noFill/>
              </a:ln>
              <a:solidFill>
                <a:srgbClr val="476B4A"/>
              </a:solidFill>
              <a:effectLst/>
              <a:uLnTx/>
              <a:uFillTx/>
              <a:ea typeface="+mn-ea"/>
              <a:cs typeface="+mn-cs"/>
            </a:endParaRPr>
          </a:p>
        </p:txBody>
      </p:sp>
      <p:cxnSp>
        <p:nvCxnSpPr>
          <p:cNvPr id="22" name="Connector: Curved 21">
            <a:extLst>
              <a:ext uri="{FF2B5EF4-FFF2-40B4-BE49-F238E27FC236}">
                <a16:creationId xmlns:a16="http://schemas.microsoft.com/office/drawing/2014/main" id="{D3E9969C-2B99-06DF-D851-BE422CFA909D}"/>
              </a:ext>
            </a:extLst>
          </p:cNvPr>
          <p:cNvCxnSpPr>
            <a:cxnSpLocks/>
            <a:stCxn id="7" idx="1"/>
            <a:endCxn id="6" idx="2"/>
          </p:cNvCxnSpPr>
          <p:nvPr/>
        </p:nvCxnSpPr>
        <p:spPr>
          <a:xfrm rot="10800000">
            <a:off x="2342651" y="2471338"/>
            <a:ext cx="554355" cy="172175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1" name="Graphic 30">
            <a:extLst>
              <a:ext uri="{FF2B5EF4-FFF2-40B4-BE49-F238E27FC236}">
                <a16:creationId xmlns:a16="http://schemas.microsoft.com/office/drawing/2014/main" id="{9DBC567B-B804-B18E-5875-1F8685D44E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30932" y="5499422"/>
            <a:ext cx="274440" cy="268839"/>
          </a:xfrm>
          <a:prstGeom prst="rect">
            <a:avLst/>
          </a:prstGeom>
        </p:spPr>
      </p:pic>
      <p:sp>
        <p:nvSpPr>
          <p:cNvPr id="32" name="Rectangle: Rounded Corners 31">
            <a:extLst>
              <a:ext uri="{FF2B5EF4-FFF2-40B4-BE49-F238E27FC236}">
                <a16:creationId xmlns:a16="http://schemas.microsoft.com/office/drawing/2014/main" id="{FAFE47E0-C829-C8A1-437D-F3725F1F74EE}"/>
              </a:ext>
            </a:extLst>
          </p:cNvPr>
          <p:cNvSpPr/>
          <p:nvPr/>
        </p:nvSpPr>
        <p:spPr>
          <a:xfrm>
            <a:off x="9340110" y="5504661"/>
            <a:ext cx="1399740" cy="268839"/>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 </a:t>
            </a:r>
            <a:r>
              <a:rPr kumimoji="0" lang="en-US" sz="1200" b="1" i="0" u="none" strike="noStrike" kern="1200" cap="none" spc="0" normalizeH="0" baseline="0" noProof="0" dirty="0">
                <a:ln>
                  <a:noFill/>
                </a:ln>
                <a:solidFill>
                  <a:srgbClr val="476B4A"/>
                </a:solidFill>
                <a:effectLst/>
                <a:uLnTx/>
                <a:uFillTx/>
                <a:ea typeface="+mn-ea"/>
                <a:cs typeface="+mn-cs"/>
              </a:rPr>
              <a:t>End of day</a:t>
            </a:r>
            <a:endParaRPr kumimoji="0" lang="en-US" sz="1200" i="0" u="none" strike="noStrike" kern="1200" cap="none" spc="0" normalizeH="0" baseline="0" noProof="0" dirty="0">
              <a:ln>
                <a:noFill/>
              </a:ln>
              <a:solidFill>
                <a:srgbClr val="476B4A"/>
              </a:solidFill>
              <a:effectLst/>
              <a:uLnTx/>
              <a:uFillTx/>
              <a:ea typeface="+mn-ea"/>
              <a:cs typeface="+mn-cs"/>
            </a:endParaRPr>
          </a:p>
        </p:txBody>
      </p:sp>
    </p:spTree>
    <p:extLst>
      <p:ext uri="{BB962C8B-B14F-4D97-AF65-F5344CB8AC3E}">
        <p14:creationId xmlns:p14="http://schemas.microsoft.com/office/powerpoint/2010/main" val="360880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091B8-7043-F27E-B022-9AF0C449223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C2A74A6-8171-D48B-1000-3197CFD0CE70}"/>
              </a:ext>
            </a:extLst>
          </p:cNvPr>
          <p:cNvSpPr/>
          <p:nvPr/>
        </p:nvSpPr>
        <p:spPr>
          <a:xfrm>
            <a:off x="2339550" y="1733731"/>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Communications Pack 4</a:t>
            </a:r>
          </a:p>
        </p:txBody>
      </p:sp>
      <p:pic>
        <p:nvPicPr>
          <p:cNvPr id="18" name="Graphic 17">
            <a:extLst>
              <a:ext uri="{FF2B5EF4-FFF2-40B4-BE49-F238E27FC236}">
                <a16:creationId xmlns:a16="http://schemas.microsoft.com/office/drawing/2014/main" id="{A2EECFE0-7DEA-CD11-2B9C-B00498F7E7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33722" y="5403578"/>
            <a:ext cx="274440" cy="268839"/>
          </a:xfrm>
          <a:prstGeom prst="rect">
            <a:avLst/>
          </a:prstGeom>
        </p:spPr>
      </p:pic>
      <p:sp>
        <p:nvSpPr>
          <p:cNvPr id="24" name="Title 23">
            <a:extLst>
              <a:ext uri="{FF2B5EF4-FFF2-40B4-BE49-F238E27FC236}">
                <a16:creationId xmlns:a16="http://schemas.microsoft.com/office/drawing/2014/main" id="{43D63D7D-3E9E-1D76-F12A-3201A2C0EFCD}"/>
              </a:ext>
            </a:extLst>
          </p:cNvPr>
          <p:cNvSpPr>
            <a:spLocks noGrp="1"/>
          </p:cNvSpPr>
          <p:nvPr>
            <p:ph type="title"/>
          </p:nvPr>
        </p:nvSpPr>
        <p:spPr>
          <a:xfrm>
            <a:off x="587375" y="488393"/>
            <a:ext cx="11017250" cy="533400"/>
          </a:xfrm>
        </p:spPr>
        <p:txBody>
          <a:bodyPr/>
          <a:lstStyle/>
          <a:p>
            <a:r>
              <a:rPr lang="en-NZ" dirty="0">
                <a:solidFill>
                  <a:schemeClr val="tx2"/>
                </a:solidFill>
              </a:rPr>
              <a:t>Post audit process</a:t>
            </a:r>
          </a:p>
        </p:txBody>
      </p:sp>
      <p:sp>
        <p:nvSpPr>
          <p:cNvPr id="2" name="Rectangle: Rounded Corners 1">
            <a:extLst>
              <a:ext uri="{FF2B5EF4-FFF2-40B4-BE49-F238E27FC236}">
                <a16:creationId xmlns:a16="http://schemas.microsoft.com/office/drawing/2014/main" id="{E41E395E-09A5-5C26-62A7-F31149AA3EB5}"/>
              </a:ext>
            </a:extLst>
          </p:cNvPr>
          <p:cNvSpPr/>
          <p:nvPr/>
        </p:nvSpPr>
        <p:spPr>
          <a:xfrm>
            <a:off x="2808162" y="5351981"/>
            <a:ext cx="1674180" cy="493032"/>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 </a:t>
            </a:r>
            <a:r>
              <a:rPr lang="en-US" sz="1200" b="1" dirty="0">
                <a:solidFill>
                  <a:srgbClr val="476B4A"/>
                </a:solidFill>
              </a:rPr>
              <a:t>2</a:t>
            </a:r>
            <a:r>
              <a:rPr kumimoji="0" lang="en-US" sz="1200" b="1" i="0" u="none" strike="noStrike" kern="1200" cap="none" spc="0" normalizeH="0" baseline="0" noProof="0" dirty="0">
                <a:ln>
                  <a:noFill/>
                </a:ln>
                <a:solidFill>
                  <a:srgbClr val="476B4A"/>
                </a:solidFill>
                <a:effectLst/>
                <a:uLnTx/>
                <a:uFillTx/>
                <a:ea typeface="+mn-ea"/>
                <a:cs typeface="+mn-cs"/>
              </a:rPr>
              <a:t> weeks post audit</a:t>
            </a:r>
          </a:p>
          <a:p>
            <a:pPr marR="0" lvl="0" defTabSz="914400" rtl="0" eaLnBrk="1" fontAlgn="auto" latinLnBrk="0" hangingPunct="1">
              <a:lnSpc>
                <a:spcPct val="100000"/>
              </a:lnSpc>
              <a:spcBef>
                <a:spcPts val="0"/>
              </a:spcBef>
              <a:spcAft>
                <a:spcPts val="0"/>
              </a:spcAft>
              <a:buClrTx/>
              <a:buSzTx/>
              <a:tabLst/>
              <a:defRPr/>
            </a:pPr>
            <a:r>
              <a:rPr lang="en-US" sz="1200" dirty="0">
                <a:solidFill>
                  <a:srgbClr val="476B4A"/>
                </a:solidFill>
              </a:rPr>
              <a:t>(10 working days)</a:t>
            </a:r>
            <a:endParaRPr kumimoji="0" lang="en-US" sz="1200" i="0" u="none" strike="noStrike" kern="1200" cap="none" spc="0" normalizeH="0" baseline="0" noProof="0" dirty="0">
              <a:ln>
                <a:noFill/>
              </a:ln>
              <a:solidFill>
                <a:srgbClr val="476B4A"/>
              </a:solidFill>
              <a:effectLst/>
              <a:uLnTx/>
              <a:uFillTx/>
              <a:ea typeface="+mn-ea"/>
              <a:cs typeface="+mn-cs"/>
            </a:endParaRPr>
          </a:p>
        </p:txBody>
      </p:sp>
      <p:sp>
        <p:nvSpPr>
          <p:cNvPr id="3" name="Rectangle: Rounded Corners 2">
            <a:extLst>
              <a:ext uri="{FF2B5EF4-FFF2-40B4-BE49-F238E27FC236}">
                <a16:creationId xmlns:a16="http://schemas.microsoft.com/office/drawing/2014/main" id="{B46DB074-C1AE-F851-6CD4-B6723885D815}"/>
              </a:ext>
            </a:extLst>
          </p:cNvPr>
          <p:cNvSpPr/>
          <p:nvPr/>
        </p:nvSpPr>
        <p:spPr>
          <a:xfrm>
            <a:off x="7716024" y="1733729"/>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Audit report finalized and shared with DSS</a:t>
            </a:r>
          </a:p>
        </p:txBody>
      </p:sp>
      <p:sp>
        <p:nvSpPr>
          <p:cNvPr id="4" name="Rectangle: Rounded Corners 3">
            <a:extLst>
              <a:ext uri="{FF2B5EF4-FFF2-40B4-BE49-F238E27FC236}">
                <a16:creationId xmlns:a16="http://schemas.microsoft.com/office/drawing/2014/main" id="{AB4BF53B-11B5-3EBD-3F89-E59EFDA44969}"/>
              </a:ext>
            </a:extLst>
          </p:cNvPr>
          <p:cNvSpPr/>
          <p:nvPr/>
        </p:nvSpPr>
        <p:spPr>
          <a:xfrm>
            <a:off x="3985801" y="3556577"/>
            <a:ext cx="3311278" cy="851961"/>
          </a:xfrm>
          <a:prstGeom prst="roundRect">
            <a:avLst>
              <a:gd name="adj" fmla="val 11833"/>
            </a:avLst>
          </a:prstGeom>
          <a:solidFill>
            <a:srgbClr val="3C9EB2">
              <a:alpha val="50196"/>
            </a:srgbClr>
          </a:solidFill>
          <a:effectLst/>
        </p:spPr>
        <p:style>
          <a:lnRef idx="0">
            <a:schemeClr val="accent1"/>
          </a:lnRef>
          <a:fillRef idx="3">
            <a:schemeClr val="accent1"/>
          </a:fillRef>
          <a:effectRef idx="3">
            <a:schemeClr val="accent1"/>
          </a:effectRef>
          <a:fontRef idx="minor">
            <a:schemeClr val="lt1"/>
          </a:fontRef>
        </p:style>
        <p:txBody>
          <a:bodyPr rtlCol="0" anchor="t"/>
          <a:lstStyle/>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Circulate information to relevant staff</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Respond to any factual clarification(s)</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Follow up on any documentation requests</a:t>
            </a:r>
          </a:p>
        </p:txBody>
      </p:sp>
      <p:sp>
        <p:nvSpPr>
          <p:cNvPr id="9" name="Rectangle: Rounded Corners 8">
            <a:extLst>
              <a:ext uri="{FF2B5EF4-FFF2-40B4-BE49-F238E27FC236}">
                <a16:creationId xmlns:a16="http://schemas.microsoft.com/office/drawing/2014/main" id="{C268FAD5-135B-0051-4FB9-82F13B2897DB}"/>
              </a:ext>
            </a:extLst>
          </p:cNvPr>
          <p:cNvSpPr/>
          <p:nvPr/>
        </p:nvSpPr>
        <p:spPr>
          <a:xfrm>
            <a:off x="8360258" y="5403578"/>
            <a:ext cx="1674180" cy="268839"/>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lang="en-US" sz="1200" b="1" dirty="0">
                <a:solidFill>
                  <a:srgbClr val="286A78"/>
                </a:solidFill>
              </a:rPr>
              <a:t>Monthly</a:t>
            </a:r>
            <a:endParaRPr kumimoji="0" lang="en-US" sz="1200" b="1" i="0" u="none" strike="noStrike" kern="1200" cap="none" spc="0" normalizeH="0" baseline="0" noProof="0" dirty="0">
              <a:ln>
                <a:noFill/>
              </a:ln>
              <a:solidFill>
                <a:srgbClr val="476B4A"/>
              </a:solidFill>
              <a:effectLst/>
              <a:uLnTx/>
              <a:uFillTx/>
              <a:ea typeface="+mn-ea"/>
              <a:cs typeface="+mn-cs"/>
            </a:endParaRPr>
          </a:p>
        </p:txBody>
      </p:sp>
      <p:sp>
        <p:nvSpPr>
          <p:cNvPr id="12" name="Arrow: Right 11">
            <a:extLst>
              <a:ext uri="{FF2B5EF4-FFF2-40B4-BE49-F238E27FC236}">
                <a16:creationId xmlns:a16="http://schemas.microsoft.com/office/drawing/2014/main" id="{7E2E1A76-437C-ADD5-598D-AAA2A695091D}"/>
              </a:ext>
            </a:extLst>
          </p:cNvPr>
          <p:cNvSpPr/>
          <p:nvPr/>
        </p:nvSpPr>
        <p:spPr>
          <a:xfrm>
            <a:off x="4547974" y="2007394"/>
            <a:ext cx="2905449" cy="247751"/>
          </a:xfrm>
          <a:prstGeom prst="rightArrow">
            <a:avLst/>
          </a:prstGeom>
          <a:solidFill>
            <a:srgbClr val="476B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dirty="0">
              <a:solidFill>
                <a:schemeClr val="bg1"/>
              </a:solidFill>
            </a:endParaRPr>
          </a:p>
        </p:txBody>
      </p:sp>
      <p:pic>
        <p:nvPicPr>
          <p:cNvPr id="15" name="Graphic 14">
            <a:extLst>
              <a:ext uri="{FF2B5EF4-FFF2-40B4-BE49-F238E27FC236}">
                <a16:creationId xmlns:a16="http://schemas.microsoft.com/office/drawing/2014/main" id="{4473E847-47AD-2316-7256-1E2324B88D1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5818" y="5403578"/>
            <a:ext cx="274440" cy="268839"/>
          </a:xfrm>
          <a:prstGeom prst="rect">
            <a:avLst/>
          </a:prstGeom>
        </p:spPr>
      </p:pic>
      <p:cxnSp>
        <p:nvCxnSpPr>
          <p:cNvPr id="19" name="Connector: Curved 18">
            <a:extLst>
              <a:ext uri="{FF2B5EF4-FFF2-40B4-BE49-F238E27FC236}">
                <a16:creationId xmlns:a16="http://schemas.microsoft.com/office/drawing/2014/main" id="{92181D0C-F7CC-598D-8EF1-808D644EA04B}"/>
              </a:ext>
            </a:extLst>
          </p:cNvPr>
          <p:cNvCxnSpPr>
            <a:cxnSpLocks/>
            <a:stCxn id="6" idx="2"/>
            <a:endCxn id="4" idx="1"/>
          </p:cNvCxnSpPr>
          <p:nvPr/>
        </p:nvCxnSpPr>
        <p:spPr>
          <a:xfrm rot="16200000" flipH="1">
            <a:off x="2931720" y="2928477"/>
            <a:ext cx="1453744" cy="654417"/>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0BABF382-6ED9-65FF-E026-FAF7DDA7C937}"/>
              </a:ext>
            </a:extLst>
          </p:cNvPr>
          <p:cNvSpPr>
            <a:spLocks/>
          </p:cNvSpPr>
          <p:nvPr/>
        </p:nvSpPr>
        <p:spPr>
          <a:xfrm rot="16200000">
            <a:off x="-56907" y="2030031"/>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dirty="0">
                <a:ln>
                  <a:noFill/>
                </a:ln>
                <a:solidFill>
                  <a:srgbClr val="286A78"/>
                </a:solidFill>
                <a:effectLst/>
                <a:uLnTx/>
                <a:uFillTx/>
                <a:latin typeface="Arial"/>
                <a:ea typeface="+mn-ea"/>
                <a:cs typeface="+mn-cs"/>
              </a:rPr>
              <a:t>KPMG</a:t>
            </a:r>
          </a:p>
        </p:txBody>
      </p:sp>
      <p:sp>
        <p:nvSpPr>
          <p:cNvPr id="56" name="Rectangle: Rounded Corners 55">
            <a:extLst>
              <a:ext uri="{FF2B5EF4-FFF2-40B4-BE49-F238E27FC236}">
                <a16:creationId xmlns:a16="http://schemas.microsoft.com/office/drawing/2014/main" id="{0D1E1C21-C479-C0CF-8DE1-20F51C493541}"/>
              </a:ext>
            </a:extLst>
          </p:cNvPr>
          <p:cNvSpPr>
            <a:spLocks/>
          </p:cNvSpPr>
          <p:nvPr/>
        </p:nvSpPr>
        <p:spPr>
          <a:xfrm rot="16200000">
            <a:off x="-56907" y="4010872"/>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dirty="0">
                <a:ln>
                  <a:noFill/>
                </a:ln>
                <a:solidFill>
                  <a:srgbClr val="286A78"/>
                </a:solidFill>
                <a:effectLst/>
                <a:uLnTx/>
                <a:uFillTx/>
                <a:latin typeface="Arial"/>
                <a:ea typeface="+mn-ea"/>
                <a:cs typeface="+mn-cs"/>
              </a:rPr>
              <a:t>Provider</a:t>
            </a:r>
          </a:p>
        </p:txBody>
      </p:sp>
      <p:cxnSp>
        <p:nvCxnSpPr>
          <p:cNvPr id="26" name="Connector: Curved 25">
            <a:extLst>
              <a:ext uri="{FF2B5EF4-FFF2-40B4-BE49-F238E27FC236}">
                <a16:creationId xmlns:a16="http://schemas.microsoft.com/office/drawing/2014/main" id="{8DE056AB-2613-97D4-3729-0760E91C8452}"/>
              </a:ext>
            </a:extLst>
          </p:cNvPr>
          <p:cNvCxnSpPr>
            <a:cxnSpLocks/>
            <a:stCxn id="4" idx="3"/>
          </p:cNvCxnSpPr>
          <p:nvPr/>
        </p:nvCxnSpPr>
        <p:spPr>
          <a:xfrm flipV="1">
            <a:off x="7297079" y="2570972"/>
            <a:ext cx="698823" cy="1411586"/>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05E78B14-49FF-409B-9A06-034B54CF096F}"/>
              </a:ext>
            </a:extLst>
          </p:cNvPr>
          <p:cNvSpPr/>
          <p:nvPr/>
        </p:nvSpPr>
        <p:spPr>
          <a:xfrm>
            <a:off x="7716024" y="3857887"/>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Any recommendations addressed by the Provider and DSS</a:t>
            </a:r>
          </a:p>
        </p:txBody>
      </p:sp>
      <p:sp>
        <p:nvSpPr>
          <p:cNvPr id="59" name="Arrow: Right 58">
            <a:extLst>
              <a:ext uri="{FF2B5EF4-FFF2-40B4-BE49-F238E27FC236}">
                <a16:creationId xmlns:a16="http://schemas.microsoft.com/office/drawing/2014/main" id="{B5987EBD-42B9-444B-A470-57D915FC6159}"/>
              </a:ext>
            </a:extLst>
          </p:cNvPr>
          <p:cNvSpPr/>
          <p:nvPr/>
        </p:nvSpPr>
        <p:spPr>
          <a:xfrm rot="16200000" flipH="1">
            <a:off x="8085480" y="3069474"/>
            <a:ext cx="1244754" cy="247751"/>
          </a:xfrm>
          <a:prstGeom prst="rightArrow">
            <a:avLst>
              <a:gd name="adj1" fmla="val 50000"/>
              <a:gd name="adj2" fmla="val 50000"/>
            </a:avLst>
          </a:prstGeom>
          <a:solidFill>
            <a:srgbClr val="476B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dirty="0">
              <a:solidFill>
                <a:schemeClr val="bg1"/>
              </a:solidFill>
            </a:endParaRPr>
          </a:p>
        </p:txBody>
      </p:sp>
    </p:spTree>
    <p:extLst>
      <p:ext uri="{BB962C8B-B14F-4D97-AF65-F5344CB8AC3E}">
        <p14:creationId xmlns:p14="http://schemas.microsoft.com/office/powerpoint/2010/main" val="3400411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Rounded Corners 189">
            <a:extLst>
              <a:ext uri="{FF2B5EF4-FFF2-40B4-BE49-F238E27FC236}">
                <a16:creationId xmlns:a16="http://schemas.microsoft.com/office/drawing/2014/main" id="{1FAF5C40-AB7E-7A7F-0525-1AEEDA0A7116}"/>
              </a:ext>
            </a:extLst>
          </p:cNvPr>
          <p:cNvSpPr>
            <a:spLocks/>
          </p:cNvSpPr>
          <p:nvPr/>
        </p:nvSpPr>
        <p:spPr>
          <a:xfrm>
            <a:off x="10375578" y="3266440"/>
            <a:ext cx="1574932" cy="2861796"/>
          </a:xfrm>
          <a:prstGeom prst="roundRect">
            <a:avLst>
              <a:gd name="adj" fmla="val 3504"/>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55"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aphic 14">
            <a:extLst>
              <a:ext uri="{FF2B5EF4-FFF2-40B4-BE49-F238E27FC236}">
                <a16:creationId xmlns:a16="http://schemas.microsoft.com/office/drawing/2014/main" id="{20C8AAE7-1950-388A-57D3-3D62920D007E}"/>
              </a:ext>
            </a:extLst>
          </p:cNvPr>
          <p:cNvGrpSpPr>
            <a:grpSpLocks noChangeAspect="1"/>
          </p:cNvGrpSpPr>
          <p:nvPr/>
        </p:nvGrpSpPr>
        <p:grpSpPr>
          <a:xfrm rot="5400000">
            <a:off x="-1277264" y="1389238"/>
            <a:ext cx="6796412" cy="4077574"/>
            <a:chOff x="-809356" y="3828293"/>
            <a:chExt cx="7567897" cy="4540435"/>
          </a:xfrm>
          <a:noFill/>
        </p:grpSpPr>
        <p:sp>
          <p:nvSpPr>
            <p:cNvPr id="16" name="Freeform: Shape 15">
              <a:extLst>
                <a:ext uri="{FF2B5EF4-FFF2-40B4-BE49-F238E27FC236}">
                  <a16:creationId xmlns:a16="http://schemas.microsoft.com/office/drawing/2014/main" id="{68737C2C-DBA8-CE00-FBCA-0CE88DC12EC5}"/>
                </a:ext>
              </a:extLst>
            </p:cNvPr>
            <p:cNvSpPr/>
            <p:nvPr/>
          </p:nvSpPr>
          <p:spPr>
            <a:xfrm>
              <a:off x="-808978" y="3828293"/>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8 h 1513503"/>
                <a:gd name="connsiteX55" fmla="*/ 527581 w 7567519"/>
                <a:gd name="connsiteY55" fmla="*/ 527657 h 1513503"/>
                <a:gd name="connsiteX56" fmla="*/ 29512 w 7567519"/>
                <a:gd name="connsiteY56" fmla="*/ 740521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7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3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3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8 h 1513503"/>
                <a:gd name="connsiteX84" fmla="*/ 2041009 w 7567519"/>
                <a:gd name="connsiteY84" fmla="*/ 527657 h 1513503"/>
                <a:gd name="connsiteX85" fmla="*/ 1542940 w 7567519"/>
                <a:gd name="connsiteY85" fmla="*/ 740521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7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3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3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8 h 1513503"/>
                <a:gd name="connsiteX113" fmla="*/ 3554438 w 7567519"/>
                <a:gd name="connsiteY113" fmla="*/ 527657 h 1513503"/>
                <a:gd name="connsiteX114" fmla="*/ 3056368 w 7567519"/>
                <a:gd name="connsiteY114" fmla="*/ 740521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7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3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3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8 h 1513503"/>
                <a:gd name="connsiteX142" fmla="*/ 5067866 w 7567519"/>
                <a:gd name="connsiteY142" fmla="*/ 527657 h 1513503"/>
                <a:gd name="connsiteX143" fmla="*/ 4569797 w 7567519"/>
                <a:gd name="connsiteY143" fmla="*/ 740521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7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3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3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8 h 1513503"/>
                <a:gd name="connsiteX171" fmla="*/ 6581294 w 7567519"/>
                <a:gd name="connsiteY171" fmla="*/ 527657 h 1513503"/>
                <a:gd name="connsiteX172" fmla="*/ 6083225 w 7567519"/>
                <a:gd name="connsiteY172" fmla="*/ 740521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7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3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3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5"/>
                    <a:pt x="1292089" y="1292089"/>
                  </a:cubicBezTo>
                  <a:cubicBezTo>
                    <a:pt x="1431779" y="1152400"/>
                    <a:pt x="1510023" y="967535"/>
                    <a:pt x="1513504" y="770411"/>
                  </a:cubicBezTo>
                  <a:cubicBezTo>
                    <a:pt x="1516985" y="967535"/>
                    <a:pt x="1595229" y="1152325"/>
                    <a:pt x="1734918" y="1292089"/>
                  </a:cubicBezTo>
                  <a:cubicBezTo>
                    <a:pt x="1874608" y="1431779"/>
                    <a:pt x="2059473" y="1510023"/>
                    <a:pt x="2256597" y="1513504"/>
                  </a:cubicBezTo>
                  <a:lnTo>
                    <a:pt x="2283915" y="1513504"/>
                  </a:lnTo>
                  <a:cubicBezTo>
                    <a:pt x="2481039" y="1510023"/>
                    <a:pt x="2665828" y="1431855"/>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2" y="1510023"/>
                    <a:pt x="4179332" y="1431855"/>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3" y="1513504"/>
                  </a:lnTo>
                  <a:cubicBezTo>
                    <a:pt x="5508047" y="1510023"/>
                    <a:pt x="5692836" y="1431855"/>
                    <a:pt x="5832601" y="1292089"/>
                  </a:cubicBezTo>
                  <a:cubicBezTo>
                    <a:pt x="5972290" y="1152400"/>
                    <a:pt x="6050535" y="967535"/>
                    <a:pt x="6054015"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5"/>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8"/>
                  </a:cubicBezTo>
                  <a:cubicBezTo>
                    <a:pt x="736358" y="217782"/>
                    <a:pt x="661141" y="394172"/>
                    <a:pt x="527581" y="527657"/>
                  </a:cubicBezTo>
                  <a:cubicBezTo>
                    <a:pt x="394097" y="661141"/>
                    <a:pt x="217707" y="736434"/>
                    <a:pt x="29512" y="740521"/>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1"/>
                    <a:pt x="736358" y="1295721"/>
                    <a:pt x="740445" y="1483917"/>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3"/>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4"/>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6"/>
                    <a:pt x="1483916" y="773059"/>
                  </a:cubicBezTo>
                  <a:cubicBezTo>
                    <a:pt x="1479830" y="961254"/>
                    <a:pt x="1404537" y="1137644"/>
                    <a:pt x="1271053" y="1271204"/>
                  </a:cubicBezTo>
                  <a:close/>
                  <a:moveTo>
                    <a:pt x="985772" y="527733"/>
                  </a:moveTo>
                  <a:cubicBezTo>
                    <a:pt x="852287" y="394248"/>
                    <a:pt x="776994" y="217858"/>
                    <a:pt x="772908" y="29663"/>
                  </a:cubicBezTo>
                  <a:cubicBezTo>
                    <a:pt x="961103" y="33750"/>
                    <a:pt x="1137493" y="108967"/>
                    <a:pt x="1270977" y="242527"/>
                  </a:cubicBezTo>
                  <a:cubicBezTo>
                    <a:pt x="1404461" y="376011"/>
                    <a:pt x="1479754" y="552401"/>
                    <a:pt x="1483841" y="740672"/>
                  </a:cubicBezTo>
                  <a:cubicBezTo>
                    <a:pt x="1295646" y="736586"/>
                    <a:pt x="1119256" y="661293"/>
                    <a:pt x="985772" y="527808"/>
                  </a:cubicBezTo>
                  <a:close/>
                  <a:moveTo>
                    <a:pt x="1755804" y="242451"/>
                  </a:moveTo>
                  <a:cubicBezTo>
                    <a:pt x="1889288" y="108967"/>
                    <a:pt x="2065678" y="33674"/>
                    <a:pt x="2253873" y="29588"/>
                  </a:cubicBezTo>
                  <a:cubicBezTo>
                    <a:pt x="2249787" y="217782"/>
                    <a:pt x="2174569" y="394172"/>
                    <a:pt x="2041009" y="527657"/>
                  </a:cubicBezTo>
                  <a:cubicBezTo>
                    <a:pt x="1907525" y="661141"/>
                    <a:pt x="1731135" y="736434"/>
                    <a:pt x="1542940" y="740521"/>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1"/>
                    <a:pt x="2249787" y="1295721"/>
                    <a:pt x="2253873" y="1483917"/>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3"/>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4"/>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6"/>
                    <a:pt x="2997345" y="773059"/>
                  </a:cubicBezTo>
                  <a:cubicBezTo>
                    <a:pt x="2993258" y="961254"/>
                    <a:pt x="2917965" y="1137644"/>
                    <a:pt x="2784481" y="1271204"/>
                  </a:cubicBezTo>
                  <a:close/>
                  <a:moveTo>
                    <a:pt x="2499200" y="527733"/>
                  </a:moveTo>
                  <a:cubicBezTo>
                    <a:pt x="2365715" y="394248"/>
                    <a:pt x="2290422" y="217858"/>
                    <a:pt x="2286336" y="29663"/>
                  </a:cubicBezTo>
                  <a:cubicBezTo>
                    <a:pt x="2474531" y="33750"/>
                    <a:pt x="2650921" y="108967"/>
                    <a:pt x="2784405" y="242527"/>
                  </a:cubicBezTo>
                  <a:cubicBezTo>
                    <a:pt x="2917890" y="376011"/>
                    <a:pt x="2993183" y="552401"/>
                    <a:pt x="2997269" y="740672"/>
                  </a:cubicBezTo>
                  <a:cubicBezTo>
                    <a:pt x="2809074" y="736586"/>
                    <a:pt x="2632684" y="661293"/>
                    <a:pt x="2499200" y="527808"/>
                  </a:cubicBezTo>
                  <a:close/>
                  <a:moveTo>
                    <a:pt x="3269232" y="242451"/>
                  </a:moveTo>
                  <a:cubicBezTo>
                    <a:pt x="3402716" y="108967"/>
                    <a:pt x="3579106" y="33674"/>
                    <a:pt x="3767301" y="29588"/>
                  </a:cubicBezTo>
                  <a:cubicBezTo>
                    <a:pt x="3763215" y="217782"/>
                    <a:pt x="3687998" y="394172"/>
                    <a:pt x="3554438" y="527657"/>
                  </a:cubicBezTo>
                  <a:cubicBezTo>
                    <a:pt x="3420953" y="661141"/>
                    <a:pt x="3244563" y="736434"/>
                    <a:pt x="3056368" y="740521"/>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1"/>
                    <a:pt x="3763215" y="1295721"/>
                    <a:pt x="3767301" y="1483917"/>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3"/>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4"/>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6"/>
                    <a:pt x="4510773" y="773059"/>
                  </a:cubicBezTo>
                  <a:cubicBezTo>
                    <a:pt x="4506687" y="961254"/>
                    <a:pt x="4431394" y="1137644"/>
                    <a:pt x="4297909" y="1271204"/>
                  </a:cubicBezTo>
                  <a:close/>
                  <a:moveTo>
                    <a:pt x="4012628" y="527733"/>
                  </a:moveTo>
                  <a:cubicBezTo>
                    <a:pt x="3879144" y="394248"/>
                    <a:pt x="3803850" y="217858"/>
                    <a:pt x="3799764" y="29663"/>
                  </a:cubicBezTo>
                  <a:cubicBezTo>
                    <a:pt x="3987959" y="33750"/>
                    <a:pt x="4164349" y="108967"/>
                    <a:pt x="4297834" y="242527"/>
                  </a:cubicBezTo>
                  <a:cubicBezTo>
                    <a:pt x="4431318" y="376011"/>
                    <a:pt x="4506611" y="552401"/>
                    <a:pt x="4510697" y="740672"/>
                  </a:cubicBezTo>
                  <a:cubicBezTo>
                    <a:pt x="4322502" y="736586"/>
                    <a:pt x="4146112" y="661293"/>
                    <a:pt x="4012628" y="527808"/>
                  </a:cubicBezTo>
                  <a:close/>
                  <a:moveTo>
                    <a:pt x="4782661" y="242451"/>
                  </a:moveTo>
                  <a:cubicBezTo>
                    <a:pt x="4916145" y="108967"/>
                    <a:pt x="5092535" y="33674"/>
                    <a:pt x="5280729" y="29588"/>
                  </a:cubicBezTo>
                  <a:cubicBezTo>
                    <a:pt x="5276643" y="217782"/>
                    <a:pt x="5201426" y="394172"/>
                    <a:pt x="5067866" y="527657"/>
                  </a:cubicBezTo>
                  <a:cubicBezTo>
                    <a:pt x="4934382" y="661141"/>
                    <a:pt x="4757992" y="736434"/>
                    <a:pt x="4569797" y="740521"/>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1"/>
                    <a:pt x="5276643" y="1295721"/>
                    <a:pt x="5280729" y="1483917"/>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3"/>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4"/>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6"/>
                    <a:pt x="6024201" y="773059"/>
                  </a:cubicBezTo>
                  <a:cubicBezTo>
                    <a:pt x="6020115" y="961254"/>
                    <a:pt x="5944822" y="1137644"/>
                    <a:pt x="5811337" y="1271204"/>
                  </a:cubicBezTo>
                  <a:close/>
                  <a:moveTo>
                    <a:pt x="5526056" y="527733"/>
                  </a:moveTo>
                  <a:cubicBezTo>
                    <a:pt x="5392572" y="394248"/>
                    <a:pt x="5317279" y="217858"/>
                    <a:pt x="5313193" y="29663"/>
                  </a:cubicBezTo>
                  <a:cubicBezTo>
                    <a:pt x="5501387" y="33750"/>
                    <a:pt x="5677777" y="108967"/>
                    <a:pt x="5811262" y="242527"/>
                  </a:cubicBezTo>
                  <a:cubicBezTo>
                    <a:pt x="5944746" y="376011"/>
                    <a:pt x="6020039" y="552401"/>
                    <a:pt x="6024126" y="740672"/>
                  </a:cubicBezTo>
                  <a:cubicBezTo>
                    <a:pt x="5835930" y="736586"/>
                    <a:pt x="5659540" y="661293"/>
                    <a:pt x="5526056" y="527808"/>
                  </a:cubicBezTo>
                  <a:close/>
                  <a:moveTo>
                    <a:pt x="6296089" y="242451"/>
                  </a:moveTo>
                  <a:cubicBezTo>
                    <a:pt x="6429573" y="108967"/>
                    <a:pt x="6605963" y="33674"/>
                    <a:pt x="6794158" y="29588"/>
                  </a:cubicBezTo>
                  <a:cubicBezTo>
                    <a:pt x="6790071" y="217782"/>
                    <a:pt x="6714778" y="394172"/>
                    <a:pt x="6581294" y="527657"/>
                  </a:cubicBezTo>
                  <a:cubicBezTo>
                    <a:pt x="6447810" y="661141"/>
                    <a:pt x="6271420" y="736434"/>
                    <a:pt x="6083225" y="740521"/>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1"/>
                    <a:pt x="6790071" y="1295721"/>
                    <a:pt x="6794158" y="1483917"/>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3"/>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4"/>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6"/>
                    <a:pt x="7537554" y="773059"/>
                  </a:cubicBezTo>
                  <a:cubicBezTo>
                    <a:pt x="7533467" y="961254"/>
                    <a:pt x="7458174" y="1137644"/>
                    <a:pt x="7324690" y="1271204"/>
                  </a:cubicBezTo>
                  <a:close/>
                  <a:moveTo>
                    <a:pt x="7039485" y="527733"/>
                  </a:moveTo>
                  <a:cubicBezTo>
                    <a:pt x="6906000" y="394248"/>
                    <a:pt x="6830707" y="217858"/>
                    <a:pt x="6826621" y="29663"/>
                  </a:cubicBezTo>
                  <a:cubicBezTo>
                    <a:pt x="7014816" y="33750"/>
                    <a:pt x="7191206" y="108967"/>
                    <a:pt x="7324765" y="242527"/>
                  </a:cubicBezTo>
                  <a:cubicBezTo>
                    <a:pt x="7458250" y="376011"/>
                    <a:pt x="7533543" y="552401"/>
                    <a:pt x="7537629" y="740672"/>
                  </a:cubicBezTo>
                  <a:cubicBezTo>
                    <a:pt x="7349434" y="736586"/>
                    <a:pt x="7173044" y="661293"/>
                    <a:pt x="7039560" y="527808"/>
                  </a:cubicBezTo>
                  <a:close/>
                </a:path>
              </a:pathLst>
            </a:custGeom>
            <a:grpFill/>
            <a:ln w="34665" cap="flat">
              <a:solidFill>
                <a:schemeClr val="accent2">
                  <a:alpha val="5000"/>
                </a:schemeClr>
              </a:solidFill>
              <a:prstDash val="solid"/>
              <a:miter/>
            </a:ln>
          </p:spPr>
          <p:txBody>
            <a:bodyPr rtlCol="0" anchor="ctr"/>
            <a:lstStyle/>
            <a:p>
              <a:endParaRPr lang="en-NZ" dirty="0"/>
            </a:p>
          </p:txBody>
        </p:sp>
        <p:sp>
          <p:nvSpPr>
            <p:cNvPr id="17" name="Freeform: Shape 16">
              <a:extLst>
                <a:ext uri="{FF2B5EF4-FFF2-40B4-BE49-F238E27FC236}">
                  <a16:creationId xmlns:a16="http://schemas.microsoft.com/office/drawing/2014/main" id="{CF3CAD56-84ED-82CC-E209-0655B28E52BD}"/>
                </a:ext>
              </a:extLst>
            </p:cNvPr>
            <p:cNvSpPr/>
            <p:nvPr/>
          </p:nvSpPr>
          <p:spPr>
            <a:xfrm>
              <a:off x="-809356" y="5341797"/>
              <a:ext cx="7567519" cy="1513503"/>
            </a:xfrm>
            <a:custGeom>
              <a:avLst/>
              <a:gdLst>
                <a:gd name="connsiteX0" fmla="*/ 6824426 w 7567519"/>
                <a:gd name="connsiteY0" fmla="*/ 0 h 1513503"/>
                <a:gd name="connsiteX1" fmla="*/ 6797109 w 7567519"/>
                <a:gd name="connsiteY1" fmla="*/ 0 h 1513503"/>
                <a:gd name="connsiteX2" fmla="*/ 6275430 w 7567519"/>
                <a:gd name="connsiteY2" fmla="*/ 221415 h 1513503"/>
                <a:gd name="connsiteX3" fmla="*/ 6054016 w 7567519"/>
                <a:gd name="connsiteY3" fmla="*/ 743093 h 1513503"/>
                <a:gd name="connsiteX4" fmla="*/ 5832601 w 7567519"/>
                <a:gd name="connsiteY4" fmla="*/ 221415 h 1513503"/>
                <a:gd name="connsiteX5" fmla="*/ 5310922 w 7567519"/>
                <a:gd name="connsiteY5" fmla="*/ 0 h 1513503"/>
                <a:gd name="connsiteX6" fmla="*/ 5283605 w 7567519"/>
                <a:gd name="connsiteY6" fmla="*/ 0 h 1513503"/>
                <a:gd name="connsiteX7" fmla="*/ 4761926 w 7567519"/>
                <a:gd name="connsiteY7" fmla="*/ 221415 h 1513503"/>
                <a:gd name="connsiteX8" fmla="*/ 4540512 w 7567519"/>
                <a:gd name="connsiteY8" fmla="*/ 743093 h 1513503"/>
                <a:gd name="connsiteX9" fmla="*/ 4319097 w 7567519"/>
                <a:gd name="connsiteY9" fmla="*/ 221415 h 1513503"/>
                <a:gd name="connsiteX10" fmla="*/ 3797418 w 7567519"/>
                <a:gd name="connsiteY10" fmla="*/ 0 h 1513503"/>
                <a:gd name="connsiteX11" fmla="*/ 3770101 w 7567519"/>
                <a:gd name="connsiteY11" fmla="*/ 0 h 1513503"/>
                <a:gd name="connsiteX12" fmla="*/ 3248422 w 7567519"/>
                <a:gd name="connsiteY12" fmla="*/ 221415 h 1513503"/>
                <a:gd name="connsiteX13" fmla="*/ 3027008 w 7567519"/>
                <a:gd name="connsiteY13" fmla="*/ 743093 h 1513503"/>
                <a:gd name="connsiteX14" fmla="*/ 2805593 w 7567519"/>
                <a:gd name="connsiteY14" fmla="*/ 221415 h 1513503"/>
                <a:gd name="connsiteX15" fmla="*/ 2283915 w 7567519"/>
                <a:gd name="connsiteY15" fmla="*/ 0 h 1513503"/>
                <a:gd name="connsiteX16" fmla="*/ 2256597 w 7567519"/>
                <a:gd name="connsiteY16" fmla="*/ 0 h 1513503"/>
                <a:gd name="connsiteX17" fmla="*/ 1734918 w 7567519"/>
                <a:gd name="connsiteY17" fmla="*/ 221415 h 1513503"/>
                <a:gd name="connsiteX18" fmla="*/ 1513504 w 7567519"/>
                <a:gd name="connsiteY18" fmla="*/ 743093 h 1513503"/>
                <a:gd name="connsiteX19" fmla="*/ 1292089 w 7567519"/>
                <a:gd name="connsiteY19" fmla="*/ 221415 h 1513503"/>
                <a:gd name="connsiteX20" fmla="*/ 770411 w 7567519"/>
                <a:gd name="connsiteY20" fmla="*/ 0 h 1513503"/>
                <a:gd name="connsiteX21" fmla="*/ 743093 w 7567519"/>
                <a:gd name="connsiteY21" fmla="*/ 0 h 1513503"/>
                <a:gd name="connsiteX22" fmla="*/ 221415 w 7567519"/>
                <a:gd name="connsiteY22" fmla="*/ 221415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2 w 7567519"/>
                <a:gd name="connsiteY42" fmla="*/ 1513504 h 1513503"/>
                <a:gd name="connsiteX43" fmla="*/ 5832601 w 7567519"/>
                <a:gd name="connsiteY43" fmla="*/ 1292089 h 1513503"/>
                <a:gd name="connsiteX44" fmla="*/ 6054016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754 w 7567519"/>
                <a:gd name="connsiteY53" fmla="*/ 242376 h 1513503"/>
                <a:gd name="connsiteX54" fmla="*/ 740823 w 7567519"/>
                <a:gd name="connsiteY54" fmla="*/ 29512 h 1513503"/>
                <a:gd name="connsiteX55" fmla="*/ 527959 w 7567519"/>
                <a:gd name="connsiteY55" fmla="*/ 527581 h 1513503"/>
                <a:gd name="connsiteX56" fmla="*/ 29890 w 7567519"/>
                <a:gd name="connsiteY56" fmla="*/ 740445 h 1513503"/>
                <a:gd name="connsiteX57" fmla="*/ 242754 w 7567519"/>
                <a:gd name="connsiteY57" fmla="*/ 242300 h 1513503"/>
                <a:gd name="connsiteX58" fmla="*/ 242754 w 7567519"/>
                <a:gd name="connsiteY58" fmla="*/ 1271053 h 1513503"/>
                <a:gd name="connsiteX59" fmla="*/ 29890 w 7567519"/>
                <a:gd name="connsiteY59" fmla="*/ 772908 h 1513503"/>
                <a:gd name="connsiteX60" fmla="*/ 527959 w 7567519"/>
                <a:gd name="connsiteY60" fmla="*/ 985772 h 1513503"/>
                <a:gd name="connsiteX61" fmla="*/ 740823 w 7567519"/>
                <a:gd name="connsiteY61" fmla="*/ 1483841 h 1513503"/>
                <a:gd name="connsiteX62" fmla="*/ 242754 w 7567519"/>
                <a:gd name="connsiteY62" fmla="*/ 1270977 h 1513503"/>
                <a:gd name="connsiteX63" fmla="*/ 757092 w 7567519"/>
                <a:gd name="connsiteY63" fmla="*/ 1356562 h 1513503"/>
                <a:gd name="connsiteX64" fmla="*/ 548996 w 7567519"/>
                <a:gd name="connsiteY64" fmla="*/ 964811 h 1513503"/>
                <a:gd name="connsiteX65" fmla="*/ 157245 w 7567519"/>
                <a:gd name="connsiteY65" fmla="*/ 756714 h 1513503"/>
                <a:gd name="connsiteX66" fmla="*/ 548996 w 7567519"/>
                <a:gd name="connsiteY66" fmla="*/ 548618 h 1513503"/>
                <a:gd name="connsiteX67" fmla="*/ 757092 w 7567519"/>
                <a:gd name="connsiteY67" fmla="*/ 156867 h 1513503"/>
                <a:gd name="connsiteX68" fmla="*/ 965189 w 7567519"/>
                <a:gd name="connsiteY68" fmla="*/ 548618 h 1513503"/>
                <a:gd name="connsiteX69" fmla="*/ 1356940 w 7567519"/>
                <a:gd name="connsiteY69" fmla="*/ 756714 h 1513503"/>
                <a:gd name="connsiteX70" fmla="*/ 965189 w 7567519"/>
                <a:gd name="connsiteY70" fmla="*/ 964811 h 1513503"/>
                <a:gd name="connsiteX71" fmla="*/ 757092 w 7567519"/>
                <a:gd name="connsiteY71" fmla="*/ 1356562 h 1513503"/>
                <a:gd name="connsiteX72" fmla="*/ 1271431 w 7567519"/>
                <a:gd name="connsiteY72" fmla="*/ 1271053 h 1513503"/>
                <a:gd name="connsiteX73" fmla="*/ 773362 w 7567519"/>
                <a:gd name="connsiteY73" fmla="*/ 1483916 h 1513503"/>
                <a:gd name="connsiteX74" fmla="*/ 986225 w 7567519"/>
                <a:gd name="connsiteY74" fmla="*/ 985847 h 1513503"/>
                <a:gd name="connsiteX75" fmla="*/ 1484295 w 7567519"/>
                <a:gd name="connsiteY75" fmla="*/ 772984 h 1513503"/>
                <a:gd name="connsiteX76" fmla="*/ 1271431 w 7567519"/>
                <a:gd name="connsiteY76" fmla="*/ 1271128 h 1513503"/>
                <a:gd name="connsiteX77" fmla="*/ 986150 w 7567519"/>
                <a:gd name="connsiteY77" fmla="*/ 527657 h 1513503"/>
                <a:gd name="connsiteX78" fmla="*/ 773286 w 7567519"/>
                <a:gd name="connsiteY78" fmla="*/ 29587 h 1513503"/>
                <a:gd name="connsiteX79" fmla="*/ 1271355 w 7567519"/>
                <a:gd name="connsiteY79" fmla="*/ 242451 h 1513503"/>
                <a:gd name="connsiteX80" fmla="*/ 1484219 w 7567519"/>
                <a:gd name="connsiteY80" fmla="*/ 740596 h 1513503"/>
                <a:gd name="connsiteX81" fmla="*/ 986150 w 7567519"/>
                <a:gd name="connsiteY81" fmla="*/ 527732 h 1513503"/>
                <a:gd name="connsiteX82" fmla="*/ 1756182 w 7567519"/>
                <a:gd name="connsiteY82" fmla="*/ 242376 h 1513503"/>
                <a:gd name="connsiteX83" fmla="*/ 2254251 w 7567519"/>
                <a:gd name="connsiteY83" fmla="*/ 29512 h 1513503"/>
                <a:gd name="connsiteX84" fmla="*/ 2041388 w 7567519"/>
                <a:gd name="connsiteY84" fmla="*/ 527581 h 1513503"/>
                <a:gd name="connsiteX85" fmla="*/ 1543318 w 7567519"/>
                <a:gd name="connsiteY85" fmla="*/ 740445 h 1513503"/>
                <a:gd name="connsiteX86" fmla="*/ 1756182 w 7567519"/>
                <a:gd name="connsiteY86" fmla="*/ 242300 h 1513503"/>
                <a:gd name="connsiteX87" fmla="*/ 1756182 w 7567519"/>
                <a:gd name="connsiteY87" fmla="*/ 1271053 h 1513503"/>
                <a:gd name="connsiteX88" fmla="*/ 1543318 w 7567519"/>
                <a:gd name="connsiteY88" fmla="*/ 772908 h 1513503"/>
                <a:gd name="connsiteX89" fmla="*/ 2041388 w 7567519"/>
                <a:gd name="connsiteY89" fmla="*/ 985772 h 1513503"/>
                <a:gd name="connsiteX90" fmla="*/ 2254251 w 7567519"/>
                <a:gd name="connsiteY90" fmla="*/ 1483841 h 1513503"/>
                <a:gd name="connsiteX91" fmla="*/ 1756182 w 7567519"/>
                <a:gd name="connsiteY91" fmla="*/ 1270977 h 1513503"/>
                <a:gd name="connsiteX92" fmla="*/ 2270521 w 7567519"/>
                <a:gd name="connsiteY92" fmla="*/ 1356562 h 1513503"/>
                <a:gd name="connsiteX93" fmla="*/ 2062424 w 7567519"/>
                <a:gd name="connsiteY93" fmla="*/ 964811 h 1513503"/>
                <a:gd name="connsiteX94" fmla="*/ 1670673 w 7567519"/>
                <a:gd name="connsiteY94" fmla="*/ 756714 h 1513503"/>
                <a:gd name="connsiteX95" fmla="*/ 2062424 w 7567519"/>
                <a:gd name="connsiteY95" fmla="*/ 548618 h 1513503"/>
                <a:gd name="connsiteX96" fmla="*/ 2270521 w 7567519"/>
                <a:gd name="connsiteY96" fmla="*/ 156867 h 1513503"/>
                <a:gd name="connsiteX97" fmla="*/ 2478617 w 7567519"/>
                <a:gd name="connsiteY97" fmla="*/ 548618 h 1513503"/>
                <a:gd name="connsiteX98" fmla="*/ 2870368 w 7567519"/>
                <a:gd name="connsiteY98" fmla="*/ 756714 h 1513503"/>
                <a:gd name="connsiteX99" fmla="*/ 2478617 w 7567519"/>
                <a:gd name="connsiteY99" fmla="*/ 964811 h 1513503"/>
                <a:gd name="connsiteX100" fmla="*/ 2270521 w 7567519"/>
                <a:gd name="connsiteY100" fmla="*/ 1356562 h 1513503"/>
                <a:gd name="connsiteX101" fmla="*/ 2784859 w 7567519"/>
                <a:gd name="connsiteY101" fmla="*/ 1271053 h 1513503"/>
                <a:gd name="connsiteX102" fmla="*/ 2286790 w 7567519"/>
                <a:gd name="connsiteY102" fmla="*/ 1483916 h 1513503"/>
                <a:gd name="connsiteX103" fmla="*/ 2499654 w 7567519"/>
                <a:gd name="connsiteY103" fmla="*/ 985847 h 1513503"/>
                <a:gd name="connsiteX104" fmla="*/ 2997723 w 7567519"/>
                <a:gd name="connsiteY104" fmla="*/ 772984 h 1513503"/>
                <a:gd name="connsiteX105" fmla="*/ 2784859 w 7567519"/>
                <a:gd name="connsiteY105" fmla="*/ 1271128 h 1513503"/>
                <a:gd name="connsiteX106" fmla="*/ 2499578 w 7567519"/>
                <a:gd name="connsiteY106" fmla="*/ 527657 h 1513503"/>
                <a:gd name="connsiteX107" fmla="*/ 2286715 w 7567519"/>
                <a:gd name="connsiteY107" fmla="*/ 29587 h 1513503"/>
                <a:gd name="connsiteX108" fmla="*/ 2784784 w 7567519"/>
                <a:gd name="connsiteY108" fmla="*/ 242451 h 1513503"/>
                <a:gd name="connsiteX109" fmla="*/ 2997647 w 7567519"/>
                <a:gd name="connsiteY109" fmla="*/ 740596 h 1513503"/>
                <a:gd name="connsiteX110" fmla="*/ 2499578 w 7567519"/>
                <a:gd name="connsiteY110" fmla="*/ 527732 h 1513503"/>
                <a:gd name="connsiteX111" fmla="*/ 3269610 w 7567519"/>
                <a:gd name="connsiteY111" fmla="*/ 242376 h 1513503"/>
                <a:gd name="connsiteX112" fmla="*/ 3767680 w 7567519"/>
                <a:gd name="connsiteY112" fmla="*/ 29512 h 1513503"/>
                <a:gd name="connsiteX113" fmla="*/ 3554816 w 7567519"/>
                <a:gd name="connsiteY113" fmla="*/ 527581 h 1513503"/>
                <a:gd name="connsiteX114" fmla="*/ 3056747 w 7567519"/>
                <a:gd name="connsiteY114" fmla="*/ 740445 h 1513503"/>
                <a:gd name="connsiteX115" fmla="*/ 3269610 w 7567519"/>
                <a:gd name="connsiteY115" fmla="*/ 242300 h 1513503"/>
                <a:gd name="connsiteX116" fmla="*/ 3269610 w 7567519"/>
                <a:gd name="connsiteY116" fmla="*/ 1271053 h 1513503"/>
                <a:gd name="connsiteX117" fmla="*/ 3056747 w 7567519"/>
                <a:gd name="connsiteY117" fmla="*/ 772908 h 1513503"/>
                <a:gd name="connsiteX118" fmla="*/ 3554816 w 7567519"/>
                <a:gd name="connsiteY118" fmla="*/ 985772 h 1513503"/>
                <a:gd name="connsiteX119" fmla="*/ 3767680 w 7567519"/>
                <a:gd name="connsiteY119" fmla="*/ 1483841 h 1513503"/>
                <a:gd name="connsiteX120" fmla="*/ 3269610 w 7567519"/>
                <a:gd name="connsiteY120" fmla="*/ 1270977 h 1513503"/>
                <a:gd name="connsiteX121" fmla="*/ 3783949 w 7567519"/>
                <a:gd name="connsiteY121" fmla="*/ 1356562 h 1513503"/>
                <a:gd name="connsiteX122" fmla="*/ 3575853 w 7567519"/>
                <a:gd name="connsiteY122" fmla="*/ 964811 h 1513503"/>
                <a:gd name="connsiteX123" fmla="*/ 3184102 w 7567519"/>
                <a:gd name="connsiteY123" fmla="*/ 756714 h 1513503"/>
                <a:gd name="connsiteX124" fmla="*/ 3575853 w 7567519"/>
                <a:gd name="connsiteY124" fmla="*/ 548618 h 1513503"/>
                <a:gd name="connsiteX125" fmla="*/ 3783949 w 7567519"/>
                <a:gd name="connsiteY125" fmla="*/ 156867 h 1513503"/>
                <a:gd name="connsiteX126" fmla="*/ 3992045 w 7567519"/>
                <a:gd name="connsiteY126" fmla="*/ 548618 h 1513503"/>
                <a:gd name="connsiteX127" fmla="*/ 4383796 w 7567519"/>
                <a:gd name="connsiteY127" fmla="*/ 756714 h 1513503"/>
                <a:gd name="connsiteX128" fmla="*/ 3992045 w 7567519"/>
                <a:gd name="connsiteY128" fmla="*/ 964811 h 1513503"/>
                <a:gd name="connsiteX129" fmla="*/ 3783949 w 7567519"/>
                <a:gd name="connsiteY129" fmla="*/ 1356562 h 1513503"/>
                <a:gd name="connsiteX130" fmla="*/ 4298287 w 7567519"/>
                <a:gd name="connsiteY130" fmla="*/ 1271053 h 1513503"/>
                <a:gd name="connsiteX131" fmla="*/ 3800218 w 7567519"/>
                <a:gd name="connsiteY131" fmla="*/ 1483916 h 1513503"/>
                <a:gd name="connsiteX132" fmla="*/ 4013082 w 7567519"/>
                <a:gd name="connsiteY132" fmla="*/ 985847 h 1513503"/>
                <a:gd name="connsiteX133" fmla="*/ 4511151 w 7567519"/>
                <a:gd name="connsiteY133" fmla="*/ 772984 h 1513503"/>
                <a:gd name="connsiteX134" fmla="*/ 4298287 w 7567519"/>
                <a:gd name="connsiteY134" fmla="*/ 1271128 h 1513503"/>
                <a:gd name="connsiteX135" fmla="*/ 4013006 w 7567519"/>
                <a:gd name="connsiteY135" fmla="*/ 527657 h 1513503"/>
                <a:gd name="connsiteX136" fmla="*/ 3800143 w 7567519"/>
                <a:gd name="connsiteY136" fmla="*/ 29587 h 1513503"/>
                <a:gd name="connsiteX137" fmla="*/ 4298212 w 7567519"/>
                <a:gd name="connsiteY137" fmla="*/ 242451 h 1513503"/>
                <a:gd name="connsiteX138" fmla="*/ 4511076 w 7567519"/>
                <a:gd name="connsiteY138" fmla="*/ 740596 h 1513503"/>
                <a:gd name="connsiteX139" fmla="*/ 4013006 w 7567519"/>
                <a:gd name="connsiteY139" fmla="*/ 527732 h 1513503"/>
                <a:gd name="connsiteX140" fmla="*/ 4783039 w 7567519"/>
                <a:gd name="connsiteY140" fmla="*/ 242376 h 1513503"/>
                <a:gd name="connsiteX141" fmla="*/ 5281108 w 7567519"/>
                <a:gd name="connsiteY141" fmla="*/ 29512 h 1513503"/>
                <a:gd name="connsiteX142" fmla="*/ 5068244 w 7567519"/>
                <a:gd name="connsiteY142" fmla="*/ 527581 h 1513503"/>
                <a:gd name="connsiteX143" fmla="*/ 4570175 w 7567519"/>
                <a:gd name="connsiteY143" fmla="*/ 740445 h 1513503"/>
                <a:gd name="connsiteX144" fmla="*/ 4783039 w 7567519"/>
                <a:gd name="connsiteY144" fmla="*/ 242300 h 1513503"/>
                <a:gd name="connsiteX145" fmla="*/ 4783039 w 7567519"/>
                <a:gd name="connsiteY145" fmla="*/ 1271053 h 1513503"/>
                <a:gd name="connsiteX146" fmla="*/ 4570175 w 7567519"/>
                <a:gd name="connsiteY146" fmla="*/ 772908 h 1513503"/>
                <a:gd name="connsiteX147" fmla="*/ 5068244 w 7567519"/>
                <a:gd name="connsiteY147" fmla="*/ 985772 h 1513503"/>
                <a:gd name="connsiteX148" fmla="*/ 5281108 w 7567519"/>
                <a:gd name="connsiteY148" fmla="*/ 1483841 h 1513503"/>
                <a:gd name="connsiteX149" fmla="*/ 4783039 w 7567519"/>
                <a:gd name="connsiteY149" fmla="*/ 1270977 h 1513503"/>
                <a:gd name="connsiteX150" fmla="*/ 5297377 w 7567519"/>
                <a:gd name="connsiteY150" fmla="*/ 1356562 h 1513503"/>
                <a:gd name="connsiteX151" fmla="*/ 5089281 w 7567519"/>
                <a:gd name="connsiteY151" fmla="*/ 964811 h 1513503"/>
                <a:gd name="connsiteX152" fmla="*/ 4697530 w 7567519"/>
                <a:gd name="connsiteY152" fmla="*/ 756714 h 1513503"/>
                <a:gd name="connsiteX153" fmla="*/ 5089281 w 7567519"/>
                <a:gd name="connsiteY153" fmla="*/ 548618 h 1513503"/>
                <a:gd name="connsiteX154" fmla="*/ 5297377 w 7567519"/>
                <a:gd name="connsiteY154" fmla="*/ 156867 h 1513503"/>
                <a:gd name="connsiteX155" fmla="*/ 5505474 w 7567519"/>
                <a:gd name="connsiteY155" fmla="*/ 548618 h 1513503"/>
                <a:gd name="connsiteX156" fmla="*/ 5897225 w 7567519"/>
                <a:gd name="connsiteY156" fmla="*/ 756714 h 1513503"/>
                <a:gd name="connsiteX157" fmla="*/ 5505474 w 7567519"/>
                <a:gd name="connsiteY157" fmla="*/ 964811 h 1513503"/>
                <a:gd name="connsiteX158" fmla="*/ 5297377 w 7567519"/>
                <a:gd name="connsiteY158" fmla="*/ 1356562 h 1513503"/>
                <a:gd name="connsiteX159" fmla="*/ 5811716 w 7567519"/>
                <a:gd name="connsiteY159" fmla="*/ 1271053 h 1513503"/>
                <a:gd name="connsiteX160" fmla="*/ 5313647 w 7567519"/>
                <a:gd name="connsiteY160" fmla="*/ 1483916 h 1513503"/>
                <a:gd name="connsiteX161" fmla="*/ 5526510 w 7567519"/>
                <a:gd name="connsiteY161" fmla="*/ 985847 h 1513503"/>
                <a:gd name="connsiteX162" fmla="*/ 6024579 w 7567519"/>
                <a:gd name="connsiteY162" fmla="*/ 772984 h 1513503"/>
                <a:gd name="connsiteX163" fmla="*/ 5811716 w 7567519"/>
                <a:gd name="connsiteY163" fmla="*/ 1271128 h 1513503"/>
                <a:gd name="connsiteX164" fmla="*/ 5526435 w 7567519"/>
                <a:gd name="connsiteY164" fmla="*/ 527657 h 1513503"/>
                <a:gd name="connsiteX165" fmla="*/ 5313571 w 7567519"/>
                <a:gd name="connsiteY165" fmla="*/ 29587 h 1513503"/>
                <a:gd name="connsiteX166" fmla="*/ 5811640 w 7567519"/>
                <a:gd name="connsiteY166" fmla="*/ 242451 h 1513503"/>
                <a:gd name="connsiteX167" fmla="*/ 6024504 w 7567519"/>
                <a:gd name="connsiteY167" fmla="*/ 740596 h 1513503"/>
                <a:gd name="connsiteX168" fmla="*/ 5526435 w 7567519"/>
                <a:gd name="connsiteY168" fmla="*/ 527732 h 1513503"/>
                <a:gd name="connsiteX169" fmla="*/ 6296467 w 7567519"/>
                <a:gd name="connsiteY169" fmla="*/ 242376 h 1513503"/>
                <a:gd name="connsiteX170" fmla="*/ 6794536 w 7567519"/>
                <a:gd name="connsiteY170" fmla="*/ 29512 h 1513503"/>
                <a:gd name="connsiteX171" fmla="*/ 6581672 w 7567519"/>
                <a:gd name="connsiteY171" fmla="*/ 527581 h 1513503"/>
                <a:gd name="connsiteX172" fmla="*/ 6083603 w 7567519"/>
                <a:gd name="connsiteY172" fmla="*/ 740445 h 1513503"/>
                <a:gd name="connsiteX173" fmla="*/ 6296467 w 7567519"/>
                <a:gd name="connsiteY173" fmla="*/ 242300 h 1513503"/>
                <a:gd name="connsiteX174" fmla="*/ 6296467 w 7567519"/>
                <a:gd name="connsiteY174" fmla="*/ 1271053 h 1513503"/>
                <a:gd name="connsiteX175" fmla="*/ 6083603 w 7567519"/>
                <a:gd name="connsiteY175" fmla="*/ 772908 h 1513503"/>
                <a:gd name="connsiteX176" fmla="*/ 6581672 w 7567519"/>
                <a:gd name="connsiteY176" fmla="*/ 985772 h 1513503"/>
                <a:gd name="connsiteX177" fmla="*/ 6794536 w 7567519"/>
                <a:gd name="connsiteY177" fmla="*/ 1483841 h 1513503"/>
                <a:gd name="connsiteX178" fmla="*/ 6296467 w 7567519"/>
                <a:gd name="connsiteY178" fmla="*/ 1270977 h 1513503"/>
                <a:gd name="connsiteX179" fmla="*/ 6810805 w 7567519"/>
                <a:gd name="connsiteY179" fmla="*/ 1356562 h 1513503"/>
                <a:gd name="connsiteX180" fmla="*/ 6602709 w 7567519"/>
                <a:gd name="connsiteY180" fmla="*/ 964811 h 1513503"/>
                <a:gd name="connsiteX181" fmla="*/ 6210958 w 7567519"/>
                <a:gd name="connsiteY181" fmla="*/ 756714 h 1513503"/>
                <a:gd name="connsiteX182" fmla="*/ 6602709 w 7567519"/>
                <a:gd name="connsiteY182" fmla="*/ 548618 h 1513503"/>
                <a:gd name="connsiteX183" fmla="*/ 6810805 w 7567519"/>
                <a:gd name="connsiteY183" fmla="*/ 156867 h 1513503"/>
                <a:gd name="connsiteX184" fmla="*/ 7018902 w 7567519"/>
                <a:gd name="connsiteY184" fmla="*/ 548618 h 1513503"/>
                <a:gd name="connsiteX185" fmla="*/ 7410653 w 7567519"/>
                <a:gd name="connsiteY185" fmla="*/ 756714 h 1513503"/>
                <a:gd name="connsiteX186" fmla="*/ 7018902 w 7567519"/>
                <a:gd name="connsiteY186" fmla="*/ 964811 h 1513503"/>
                <a:gd name="connsiteX187" fmla="*/ 6810805 w 7567519"/>
                <a:gd name="connsiteY187" fmla="*/ 1356562 h 1513503"/>
                <a:gd name="connsiteX188" fmla="*/ 7325144 w 7567519"/>
                <a:gd name="connsiteY188" fmla="*/ 1271053 h 1513503"/>
                <a:gd name="connsiteX189" fmla="*/ 6826999 w 7567519"/>
                <a:gd name="connsiteY189" fmla="*/ 1483916 h 1513503"/>
                <a:gd name="connsiteX190" fmla="*/ 7039863 w 7567519"/>
                <a:gd name="connsiteY190" fmla="*/ 985847 h 1513503"/>
                <a:gd name="connsiteX191" fmla="*/ 7537932 w 7567519"/>
                <a:gd name="connsiteY191" fmla="*/ 772984 h 1513503"/>
                <a:gd name="connsiteX192" fmla="*/ 7325068 w 7567519"/>
                <a:gd name="connsiteY192" fmla="*/ 1271128 h 1513503"/>
                <a:gd name="connsiteX193" fmla="*/ 7039863 w 7567519"/>
                <a:gd name="connsiteY193" fmla="*/ 527657 h 1513503"/>
                <a:gd name="connsiteX194" fmla="*/ 6826999 w 7567519"/>
                <a:gd name="connsiteY194" fmla="*/ 29587 h 1513503"/>
                <a:gd name="connsiteX195" fmla="*/ 7325144 w 7567519"/>
                <a:gd name="connsiteY195" fmla="*/ 242451 h 1513503"/>
                <a:gd name="connsiteX196" fmla="*/ 7538007 w 7567519"/>
                <a:gd name="connsiteY196" fmla="*/ 740596 h 1513503"/>
                <a:gd name="connsiteX197" fmla="*/ 7039939 w 7567519"/>
                <a:gd name="connsiteY197" fmla="*/ 527732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426" y="0"/>
                  </a:moveTo>
                  <a:lnTo>
                    <a:pt x="6797109" y="0"/>
                  </a:lnTo>
                  <a:cubicBezTo>
                    <a:pt x="6599985" y="3481"/>
                    <a:pt x="6415195" y="81649"/>
                    <a:pt x="6275430" y="221415"/>
                  </a:cubicBezTo>
                  <a:cubicBezTo>
                    <a:pt x="6135741" y="361104"/>
                    <a:pt x="6057497" y="545969"/>
                    <a:pt x="6054016" y="743093"/>
                  </a:cubicBezTo>
                  <a:cubicBezTo>
                    <a:pt x="6050535" y="545969"/>
                    <a:pt x="5972366" y="361180"/>
                    <a:pt x="5832601" y="221415"/>
                  </a:cubicBezTo>
                  <a:cubicBezTo>
                    <a:pt x="5692912" y="81725"/>
                    <a:pt x="5508047" y="3481"/>
                    <a:pt x="5310922" y="0"/>
                  </a:cubicBezTo>
                  <a:lnTo>
                    <a:pt x="5283605" y="0"/>
                  </a:lnTo>
                  <a:cubicBezTo>
                    <a:pt x="5086481" y="3481"/>
                    <a:pt x="4901692" y="81649"/>
                    <a:pt x="4761926" y="221415"/>
                  </a:cubicBezTo>
                  <a:cubicBezTo>
                    <a:pt x="4622237" y="361104"/>
                    <a:pt x="4543993" y="545969"/>
                    <a:pt x="4540512" y="743093"/>
                  </a:cubicBezTo>
                  <a:cubicBezTo>
                    <a:pt x="4537031" y="545969"/>
                    <a:pt x="4458862" y="361180"/>
                    <a:pt x="4319097" y="221415"/>
                  </a:cubicBezTo>
                  <a:cubicBezTo>
                    <a:pt x="4179408" y="81725"/>
                    <a:pt x="3994543" y="3481"/>
                    <a:pt x="3797418" y="0"/>
                  </a:cubicBezTo>
                  <a:lnTo>
                    <a:pt x="3770101" y="0"/>
                  </a:lnTo>
                  <a:cubicBezTo>
                    <a:pt x="3572977" y="3481"/>
                    <a:pt x="3388188" y="81649"/>
                    <a:pt x="3248422" y="221415"/>
                  </a:cubicBezTo>
                  <a:cubicBezTo>
                    <a:pt x="3108733" y="361104"/>
                    <a:pt x="3030489" y="545969"/>
                    <a:pt x="3027008" y="743093"/>
                  </a:cubicBezTo>
                  <a:cubicBezTo>
                    <a:pt x="3023527" y="545969"/>
                    <a:pt x="2945358" y="361180"/>
                    <a:pt x="2805593" y="221415"/>
                  </a:cubicBezTo>
                  <a:cubicBezTo>
                    <a:pt x="2665904" y="81725"/>
                    <a:pt x="2481039" y="3481"/>
                    <a:pt x="2283915" y="0"/>
                  </a:cubicBezTo>
                  <a:lnTo>
                    <a:pt x="2256597" y="0"/>
                  </a:lnTo>
                  <a:cubicBezTo>
                    <a:pt x="2059473" y="3481"/>
                    <a:pt x="1874684" y="81649"/>
                    <a:pt x="1734918" y="221415"/>
                  </a:cubicBezTo>
                  <a:cubicBezTo>
                    <a:pt x="1595229" y="361104"/>
                    <a:pt x="1516985" y="545969"/>
                    <a:pt x="1513504" y="743093"/>
                  </a:cubicBezTo>
                  <a:cubicBezTo>
                    <a:pt x="1510023" y="545969"/>
                    <a:pt x="1431854" y="361180"/>
                    <a:pt x="1292089" y="221415"/>
                  </a:cubicBezTo>
                  <a:cubicBezTo>
                    <a:pt x="1152400" y="81725"/>
                    <a:pt x="967535" y="3481"/>
                    <a:pt x="770411" y="0"/>
                  </a:cubicBezTo>
                  <a:lnTo>
                    <a:pt x="743093" y="0"/>
                  </a:lnTo>
                  <a:cubicBezTo>
                    <a:pt x="545969" y="3481"/>
                    <a:pt x="361180" y="81649"/>
                    <a:pt x="221415" y="221415"/>
                  </a:cubicBezTo>
                  <a:cubicBezTo>
                    <a:pt x="81725" y="361104"/>
                    <a:pt x="3481" y="545969"/>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5"/>
                    <a:pt x="1734918" y="1292089"/>
                  </a:cubicBezTo>
                  <a:cubicBezTo>
                    <a:pt x="1874608" y="1431779"/>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3" y="1510023"/>
                    <a:pt x="4179332" y="1431854"/>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2" y="1513504"/>
                  </a:lnTo>
                  <a:cubicBezTo>
                    <a:pt x="5508047" y="1510023"/>
                    <a:pt x="5692836" y="1431854"/>
                    <a:pt x="5832601" y="1292089"/>
                  </a:cubicBezTo>
                  <a:cubicBezTo>
                    <a:pt x="5972291" y="1152400"/>
                    <a:pt x="6050535" y="967535"/>
                    <a:pt x="6054016"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8" y="967535"/>
                    <a:pt x="7567519" y="770411"/>
                  </a:cubicBezTo>
                  <a:lnTo>
                    <a:pt x="7567519" y="743093"/>
                  </a:lnTo>
                  <a:cubicBezTo>
                    <a:pt x="7564038" y="545969"/>
                    <a:pt x="7485870" y="361180"/>
                    <a:pt x="7346105" y="221415"/>
                  </a:cubicBezTo>
                  <a:cubicBezTo>
                    <a:pt x="7206416" y="81725"/>
                    <a:pt x="7021550" y="3481"/>
                    <a:pt x="6824426" y="0"/>
                  </a:cubicBezTo>
                  <a:close/>
                  <a:moveTo>
                    <a:pt x="242754" y="242376"/>
                  </a:moveTo>
                  <a:cubicBezTo>
                    <a:pt x="376238" y="108891"/>
                    <a:pt x="552628" y="33598"/>
                    <a:pt x="740823" y="29512"/>
                  </a:cubicBezTo>
                  <a:cubicBezTo>
                    <a:pt x="736737" y="217707"/>
                    <a:pt x="661520" y="394097"/>
                    <a:pt x="527959" y="527581"/>
                  </a:cubicBezTo>
                  <a:cubicBezTo>
                    <a:pt x="394475" y="661065"/>
                    <a:pt x="218085" y="736359"/>
                    <a:pt x="29890" y="740445"/>
                  </a:cubicBezTo>
                  <a:cubicBezTo>
                    <a:pt x="33976" y="552250"/>
                    <a:pt x="109270" y="375860"/>
                    <a:pt x="242754" y="242300"/>
                  </a:cubicBezTo>
                  <a:close/>
                  <a:moveTo>
                    <a:pt x="242754" y="1271053"/>
                  </a:moveTo>
                  <a:cubicBezTo>
                    <a:pt x="109270" y="1137568"/>
                    <a:pt x="33976" y="961178"/>
                    <a:pt x="29890" y="772908"/>
                  </a:cubicBezTo>
                  <a:cubicBezTo>
                    <a:pt x="218085" y="776994"/>
                    <a:pt x="394475" y="852287"/>
                    <a:pt x="527959" y="985772"/>
                  </a:cubicBezTo>
                  <a:cubicBezTo>
                    <a:pt x="661444" y="1119256"/>
                    <a:pt x="736737" y="1295646"/>
                    <a:pt x="740823" y="1483841"/>
                  </a:cubicBezTo>
                  <a:cubicBezTo>
                    <a:pt x="552628" y="1479754"/>
                    <a:pt x="376238" y="1404537"/>
                    <a:pt x="242754" y="1270977"/>
                  </a:cubicBezTo>
                  <a:close/>
                  <a:moveTo>
                    <a:pt x="757092" y="1356562"/>
                  </a:moveTo>
                  <a:cubicBezTo>
                    <a:pt x="728943" y="1209002"/>
                    <a:pt x="657509" y="1073324"/>
                    <a:pt x="548996" y="964811"/>
                  </a:cubicBezTo>
                  <a:cubicBezTo>
                    <a:pt x="440483" y="856298"/>
                    <a:pt x="304729" y="784939"/>
                    <a:pt x="157245" y="756714"/>
                  </a:cubicBezTo>
                  <a:cubicBezTo>
                    <a:pt x="304804" y="728565"/>
                    <a:pt x="440559" y="657131"/>
                    <a:pt x="548996" y="548618"/>
                  </a:cubicBezTo>
                  <a:cubicBezTo>
                    <a:pt x="657509" y="440105"/>
                    <a:pt x="728943" y="304350"/>
                    <a:pt x="757092" y="156867"/>
                  </a:cubicBezTo>
                  <a:cubicBezTo>
                    <a:pt x="785242" y="304426"/>
                    <a:pt x="856676" y="440105"/>
                    <a:pt x="965189" y="548618"/>
                  </a:cubicBezTo>
                  <a:cubicBezTo>
                    <a:pt x="1073702" y="657131"/>
                    <a:pt x="1209456" y="728489"/>
                    <a:pt x="1356940" y="756714"/>
                  </a:cubicBezTo>
                  <a:cubicBezTo>
                    <a:pt x="1209381" y="784864"/>
                    <a:pt x="1073626" y="856298"/>
                    <a:pt x="965189" y="964811"/>
                  </a:cubicBezTo>
                  <a:cubicBezTo>
                    <a:pt x="856676" y="1073324"/>
                    <a:pt x="785242" y="1209078"/>
                    <a:pt x="757092" y="1356562"/>
                  </a:cubicBezTo>
                  <a:close/>
                  <a:moveTo>
                    <a:pt x="1271431" y="1271053"/>
                  </a:moveTo>
                  <a:cubicBezTo>
                    <a:pt x="1137947" y="1404537"/>
                    <a:pt x="961557" y="1479830"/>
                    <a:pt x="773362" y="1483916"/>
                  </a:cubicBezTo>
                  <a:cubicBezTo>
                    <a:pt x="777448" y="1295721"/>
                    <a:pt x="852665" y="1119331"/>
                    <a:pt x="986225" y="985847"/>
                  </a:cubicBezTo>
                  <a:cubicBezTo>
                    <a:pt x="1119710" y="852363"/>
                    <a:pt x="1296100" y="777070"/>
                    <a:pt x="1484295" y="772984"/>
                  </a:cubicBezTo>
                  <a:cubicBezTo>
                    <a:pt x="1480208" y="961178"/>
                    <a:pt x="1404915" y="1137568"/>
                    <a:pt x="1271431" y="1271128"/>
                  </a:cubicBezTo>
                  <a:close/>
                  <a:moveTo>
                    <a:pt x="986150" y="527657"/>
                  </a:moveTo>
                  <a:cubicBezTo>
                    <a:pt x="852665" y="394173"/>
                    <a:pt x="777372" y="217783"/>
                    <a:pt x="773286" y="29587"/>
                  </a:cubicBezTo>
                  <a:cubicBezTo>
                    <a:pt x="961481" y="33674"/>
                    <a:pt x="1137871" y="108891"/>
                    <a:pt x="1271355" y="242451"/>
                  </a:cubicBezTo>
                  <a:cubicBezTo>
                    <a:pt x="1404840" y="375936"/>
                    <a:pt x="1480133" y="552326"/>
                    <a:pt x="1484219" y="740596"/>
                  </a:cubicBezTo>
                  <a:cubicBezTo>
                    <a:pt x="1296024" y="736510"/>
                    <a:pt x="1119634" y="661217"/>
                    <a:pt x="986150" y="527732"/>
                  </a:cubicBezTo>
                  <a:close/>
                  <a:moveTo>
                    <a:pt x="1756182" y="242376"/>
                  </a:moveTo>
                  <a:cubicBezTo>
                    <a:pt x="1889666" y="108891"/>
                    <a:pt x="2066057" y="33598"/>
                    <a:pt x="2254251" y="29512"/>
                  </a:cubicBezTo>
                  <a:cubicBezTo>
                    <a:pt x="2250165" y="217707"/>
                    <a:pt x="2174948" y="394097"/>
                    <a:pt x="2041388" y="527581"/>
                  </a:cubicBezTo>
                  <a:cubicBezTo>
                    <a:pt x="1907903" y="661065"/>
                    <a:pt x="1731513" y="736359"/>
                    <a:pt x="1543318" y="740445"/>
                  </a:cubicBezTo>
                  <a:cubicBezTo>
                    <a:pt x="1547405" y="552250"/>
                    <a:pt x="1622698" y="375860"/>
                    <a:pt x="1756182" y="242300"/>
                  </a:cubicBezTo>
                  <a:close/>
                  <a:moveTo>
                    <a:pt x="1756182" y="1271053"/>
                  </a:moveTo>
                  <a:cubicBezTo>
                    <a:pt x="1622698" y="1137568"/>
                    <a:pt x="1547405" y="961178"/>
                    <a:pt x="1543318" y="772908"/>
                  </a:cubicBezTo>
                  <a:cubicBezTo>
                    <a:pt x="1731513" y="776994"/>
                    <a:pt x="1907903" y="852287"/>
                    <a:pt x="2041388" y="985772"/>
                  </a:cubicBezTo>
                  <a:cubicBezTo>
                    <a:pt x="2174872" y="1119256"/>
                    <a:pt x="2250165" y="1295646"/>
                    <a:pt x="2254251" y="1483841"/>
                  </a:cubicBezTo>
                  <a:cubicBezTo>
                    <a:pt x="2066057" y="1479754"/>
                    <a:pt x="1889666" y="1404537"/>
                    <a:pt x="1756182" y="1270977"/>
                  </a:cubicBezTo>
                  <a:close/>
                  <a:moveTo>
                    <a:pt x="2270521" y="1356562"/>
                  </a:moveTo>
                  <a:cubicBezTo>
                    <a:pt x="2242371" y="1209002"/>
                    <a:pt x="2170937" y="1073324"/>
                    <a:pt x="2062424" y="964811"/>
                  </a:cubicBezTo>
                  <a:cubicBezTo>
                    <a:pt x="1953912" y="856298"/>
                    <a:pt x="1818157" y="784939"/>
                    <a:pt x="1670673" y="756714"/>
                  </a:cubicBezTo>
                  <a:cubicBezTo>
                    <a:pt x="1818233" y="728565"/>
                    <a:pt x="1953987" y="657131"/>
                    <a:pt x="2062424" y="548618"/>
                  </a:cubicBezTo>
                  <a:cubicBezTo>
                    <a:pt x="2170937" y="440105"/>
                    <a:pt x="2242371" y="304350"/>
                    <a:pt x="2270521" y="156867"/>
                  </a:cubicBezTo>
                  <a:cubicBezTo>
                    <a:pt x="2298671" y="304426"/>
                    <a:pt x="2370104" y="440105"/>
                    <a:pt x="2478617" y="548618"/>
                  </a:cubicBezTo>
                  <a:cubicBezTo>
                    <a:pt x="2587130" y="657131"/>
                    <a:pt x="2722884" y="728489"/>
                    <a:pt x="2870368" y="756714"/>
                  </a:cubicBezTo>
                  <a:cubicBezTo>
                    <a:pt x="2722809" y="784864"/>
                    <a:pt x="2587130" y="856298"/>
                    <a:pt x="2478617" y="964811"/>
                  </a:cubicBezTo>
                  <a:cubicBezTo>
                    <a:pt x="2370104" y="1073324"/>
                    <a:pt x="2298671" y="1209078"/>
                    <a:pt x="2270521" y="1356562"/>
                  </a:cubicBezTo>
                  <a:close/>
                  <a:moveTo>
                    <a:pt x="2784859" y="1271053"/>
                  </a:moveTo>
                  <a:cubicBezTo>
                    <a:pt x="2651375" y="1404537"/>
                    <a:pt x="2474985" y="1479830"/>
                    <a:pt x="2286790" y="1483916"/>
                  </a:cubicBezTo>
                  <a:cubicBezTo>
                    <a:pt x="2290876" y="1295721"/>
                    <a:pt x="2366094" y="1119331"/>
                    <a:pt x="2499654" y="985847"/>
                  </a:cubicBezTo>
                  <a:cubicBezTo>
                    <a:pt x="2633138" y="852363"/>
                    <a:pt x="2809528" y="777070"/>
                    <a:pt x="2997723" y="772984"/>
                  </a:cubicBezTo>
                  <a:cubicBezTo>
                    <a:pt x="2993637" y="961178"/>
                    <a:pt x="2918344" y="1137568"/>
                    <a:pt x="2784859" y="1271128"/>
                  </a:cubicBezTo>
                  <a:close/>
                  <a:moveTo>
                    <a:pt x="2499578" y="527657"/>
                  </a:moveTo>
                  <a:cubicBezTo>
                    <a:pt x="2366094" y="394173"/>
                    <a:pt x="2290801" y="217783"/>
                    <a:pt x="2286715" y="29587"/>
                  </a:cubicBezTo>
                  <a:cubicBezTo>
                    <a:pt x="2474909" y="33674"/>
                    <a:pt x="2651299" y="108891"/>
                    <a:pt x="2784784" y="242451"/>
                  </a:cubicBezTo>
                  <a:cubicBezTo>
                    <a:pt x="2918268" y="375936"/>
                    <a:pt x="2993561" y="552326"/>
                    <a:pt x="2997647" y="740596"/>
                  </a:cubicBezTo>
                  <a:cubicBezTo>
                    <a:pt x="2809453" y="736510"/>
                    <a:pt x="2633062" y="661217"/>
                    <a:pt x="2499578" y="527732"/>
                  </a:cubicBezTo>
                  <a:close/>
                  <a:moveTo>
                    <a:pt x="3269610" y="242376"/>
                  </a:moveTo>
                  <a:cubicBezTo>
                    <a:pt x="3403095" y="108891"/>
                    <a:pt x="3579485" y="33598"/>
                    <a:pt x="3767680" y="29512"/>
                  </a:cubicBezTo>
                  <a:cubicBezTo>
                    <a:pt x="3763593" y="217707"/>
                    <a:pt x="3688376" y="394097"/>
                    <a:pt x="3554816" y="527581"/>
                  </a:cubicBezTo>
                  <a:cubicBezTo>
                    <a:pt x="3421331" y="661065"/>
                    <a:pt x="3244941" y="736359"/>
                    <a:pt x="3056747" y="740445"/>
                  </a:cubicBezTo>
                  <a:cubicBezTo>
                    <a:pt x="3060833" y="552250"/>
                    <a:pt x="3136126" y="375860"/>
                    <a:pt x="3269610" y="242300"/>
                  </a:cubicBezTo>
                  <a:close/>
                  <a:moveTo>
                    <a:pt x="3269610" y="1271053"/>
                  </a:moveTo>
                  <a:cubicBezTo>
                    <a:pt x="3136126" y="1137568"/>
                    <a:pt x="3060833" y="961178"/>
                    <a:pt x="3056747" y="772908"/>
                  </a:cubicBezTo>
                  <a:cubicBezTo>
                    <a:pt x="3244941" y="776994"/>
                    <a:pt x="3421331" y="852287"/>
                    <a:pt x="3554816" y="985772"/>
                  </a:cubicBezTo>
                  <a:cubicBezTo>
                    <a:pt x="3688300" y="1119256"/>
                    <a:pt x="3763593" y="1295646"/>
                    <a:pt x="3767680" y="1483841"/>
                  </a:cubicBezTo>
                  <a:cubicBezTo>
                    <a:pt x="3579485" y="1479754"/>
                    <a:pt x="3403095" y="1404537"/>
                    <a:pt x="3269610" y="1270977"/>
                  </a:cubicBezTo>
                  <a:close/>
                  <a:moveTo>
                    <a:pt x="3783949" y="1356562"/>
                  </a:moveTo>
                  <a:cubicBezTo>
                    <a:pt x="3755799" y="1209002"/>
                    <a:pt x="3684365" y="1073324"/>
                    <a:pt x="3575853" y="964811"/>
                  </a:cubicBezTo>
                  <a:cubicBezTo>
                    <a:pt x="3467340" y="856298"/>
                    <a:pt x="3331585" y="784939"/>
                    <a:pt x="3184102" y="756714"/>
                  </a:cubicBezTo>
                  <a:cubicBezTo>
                    <a:pt x="3331661" y="728565"/>
                    <a:pt x="3467416" y="657131"/>
                    <a:pt x="3575853" y="548618"/>
                  </a:cubicBezTo>
                  <a:cubicBezTo>
                    <a:pt x="3684365" y="440105"/>
                    <a:pt x="3755799" y="304350"/>
                    <a:pt x="3783949" y="156867"/>
                  </a:cubicBezTo>
                  <a:cubicBezTo>
                    <a:pt x="3812099" y="304426"/>
                    <a:pt x="3883532" y="440105"/>
                    <a:pt x="3992045" y="548618"/>
                  </a:cubicBezTo>
                  <a:cubicBezTo>
                    <a:pt x="4100558" y="657131"/>
                    <a:pt x="4236313" y="728489"/>
                    <a:pt x="4383796" y="756714"/>
                  </a:cubicBezTo>
                  <a:cubicBezTo>
                    <a:pt x="4236237" y="784864"/>
                    <a:pt x="4100483" y="856298"/>
                    <a:pt x="3992045" y="964811"/>
                  </a:cubicBezTo>
                  <a:cubicBezTo>
                    <a:pt x="3883532" y="1073324"/>
                    <a:pt x="3812099" y="1209078"/>
                    <a:pt x="3783949" y="1356562"/>
                  </a:cubicBezTo>
                  <a:close/>
                  <a:moveTo>
                    <a:pt x="4298287" y="1271053"/>
                  </a:moveTo>
                  <a:cubicBezTo>
                    <a:pt x="4164803" y="1404537"/>
                    <a:pt x="3988413" y="1479830"/>
                    <a:pt x="3800218" y="1483916"/>
                  </a:cubicBezTo>
                  <a:cubicBezTo>
                    <a:pt x="3804305" y="1295721"/>
                    <a:pt x="3879522" y="1119331"/>
                    <a:pt x="4013082" y="985847"/>
                  </a:cubicBezTo>
                  <a:cubicBezTo>
                    <a:pt x="4146566" y="852363"/>
                    <a:pt x="4322956" y="777070"/>
                    <a:pt x="4511151" y="772984"/>
                  </a:cubicBezTo>
                  <a:cubicBezTo>
                    <a:pt x="4507065" y="961178"/>
                    <a:pt x="4431772" y="1137568"/>
                    <a:pt x="4298287" y="1271128"/>
                  </a:cubicBezTo>
                  <a:close/>
                  <a:moveTo>
                    <a:pt x="4013006" y="527657"/>
                  </a:moveTo>
                  <a:cubicBezTo>
                    <a:pt x="3879522" y="394173"/>
                    <a:pt x="3804229" y="217783"/>
                    <a:pt x="3800143" y="29587"/>
                  </a:cubicBezTo>
                  <a:cubicBezTo>
                    <a:pt x="3988337" y="33674"/>
                    <a:pt x="4164728" y="108891"/>
                    <a:pt x="4298212" y="242451"/>
                  </a:cubicBezTo>
                  <a:cubicBezTo>
                    <a:pt x="4431696" y="375936"/>
                    <a:pt x="4506989" y="552326"/>
                    <a:pt x="4511076" y="740596"/>
                  </a:cubicBezTo>
                  <a:cubicBezTo>
                    <a:pt x="4322881" y="736510"/>
                    <a:pt x="4146490" y="661217"/>
                    <a:pt x="4013006" y="527732"/>
                  </a:cubicBezTo>
                  <a:close/>
                  <a:moveTo>
                    <a:pt x="4783039" y="242376"/>
                  </a:moveTo>
                  <a:cubicBezTo>
                    <a:pt x="4916523" y="108891"/>
                    <a:pt x="5092913" y="33598"/>
                    <a:pt x="5281108" y="29512"/>
                  </a:cubicBezTo>
                  <a:cubicBezTo>
                    <a:pt x="5277022" y="217707"/>
                    <a:pt x="5201804" y="394097"/>
                    <a:pt x="5068244" y="527581"/>
                  </a:cubicBezTo>
                  <a:cubicBezTo>
                    <a:pt x="4934760" y="661065"/>
                    <a:pt x="4758370" y="736359"/>
                    <a:pt x="4570175" y="740445"/>
                  </a:cubicBezTo>
                  <a:cubicBezTo>
                    <a:pt x="4574261" y="552250"/>
                    <a:pt x="4649554" y="375860"/>
                    <a:pt x="4783039" y="242300"/>
                  </a:cubicBezTo>
                  <a:close/>
                  <a:moveTo>
                    <a:pt x="4783039" y="1271053"/>
                  </a:moveTo>
                  <a:cubicBezTo>
                    <a:pt x="4649554" y="1137568"/>
                    <a:pt x="4574261" y="961178"/>
                    <a:pt x="4570175" y="772908"/>
                  </a:cubicBezTo>
                  <a:cubicBezTo>
                    <a:pt x="4758370" y="776994"/>
                    <a:pt x="4934760" y="852287"/>
                    <a:pt x="5068244" y="985772"/>
                  </a:cubicBezTo>
                  <a:cubicBezTo>
                    <a:pt x="5201728" y="1119256"/>
                    <a:pt x="5277022" y="1295646"/>
                    <a:pt x="5281108" y="1483841"/>
                  </a:cubicBezTo>
                  <a:cubicBezTo>
                    <a:pt x="5092913" y="1479754"/>
                    <a:pt x="4916523" y="1404537"/>
                    <a:pt x="4783039" y="1270977"/>
                  </a:cubicBezTo>
                  <a:close/>
                  <a:moveTo>
                    <a:pt x="5297377" y="1356562"/>
                  </a:moveTo>
                  <a:cubicBezTo>
                    <a:pt x="5269228" y="1209002"/>
                    <a:pt x="5197794" y="1073324"/>
                    <a:pt x="5089281" y="964811"/>
                  </a:cubicBezTo>
                  <a:cubicBezTo>
                    <a:pt x="4980768" y="856298"/>
                    <a:pt x="4845013" y="784939"/>
                    <a:pt x="4697530" y="756714"/>
                  </a:cubicBezTo>
                  <a:cubicBezTo>
                    <a:pt x="4845089" y="728565"/>
                    <a:pt x="4980844" y="657131"/>
                    <a:pt x="5089281" y="548618"/>
                  </a:cubicBezTo>
                  <a:cubicBezTo>
                    <a:pt x="5197794" y="440105"/>
                    <a:pt x="5269228" y="304350"/>
                    <a:pt x="5297377" y="156867"/>
                  </a:cubicBezTo>
                  <a:cubicBezTo>
                    <a:pt x="5325527" y="304426"/>
                    <a:pt x="5396961" y="440105"/>
                    <a:pt x="5505474" y="548618"/>
                  </a:cubicBezTo>
                  <a:cubicBezTo>
                    <a:pt x="5613987" y="657131"/>
                    <a:pt x="5749741" y="728489"/>
                    <a:pt x="5897225" y="756714"/>
                  </a:cubicBezTo>
                  <a:cubicBezTo>
                    <a:pt x="5749665" y="784864"/>
                    <a:pt x="5613987" y="856298"/>
                    <a:pt x="5505474" y="964811"/>
                  </a:cubicBezTo>
                  <a:cubicBezTo>
                    <a:pt x="5396961" y="1073324"/>
                    <a:pt x="5325527" y="1209078"/>
                    <a:pt x="5297377" y="1356562"/>
                  </a:cubicBezTo>
                  <a:close/>
                  <a:moveTo>
                    <a:pt x="5811716" y="1271053"/>
                  </a:moveTo>
                  <a:cubicBezTo>
                    <a:pt x="5678232" y="1404537"/>
                    <a:pt x="5501842" y="1479830"/>
                    <a:pt x="5313647" y="1483916"/>
                  </a:cubicBezTo>
                  <a:cubicBezTo>
                    <a:pt x="5317733" y="1295721"/>
                    <a:pt x="5392950" y="1119331"/>
                    <a:pt x="5526510" y="985847"/>
                  </a:cubicBezTo>
                  <a:cubicBezTo>
                    <a:pt x="5659994" y="852363"/>
                    <a:pt x="5836385" y="777070"/>
                    <a:pt x="6024579" y="772984"/>
                  </a:cubicBezTo>
                  <a:cubicBezTo>
                    <a:pt x="6020493" y="961178"/>
                    <a:pt x="5945200" y="1137568"/>
                    <a:pt x="5811716" y="1271128"/>
                  </a:cubicBezTo>
                  <a:close/>
                  <a:moveTo>
                    <a:pt x="5526435" y="527657"/>
                  </a:moveTo>
                  <a:cubicBezTo>
                    <a:pt x="5392950" y="394173"/>
                    <a:pt x="5317657" y="217783"/>
                    <a:pt x="5313571" y="29587"/>
                  </a:cubicBezTo>
                  <a:cubicBezTo>
                    <a:pt x="5501766" y="33674"/>
                    <a:pt x="5678156" y="108891"/>
                    <a:pt x="5811640" y="242451"/>
                  </a:cubicBezTo>
                  <a:cubicBezTo>
                    <a:pt x="5945124" y="375936"/>
                    <a:pt x="6020417" y="552326"/>
                    <a:pt x="6024504" y="740596"/>
                  </a:cubicBezTo>
                  <a:cubicBezTo>
                    <a:pt x="5836309" y="736510"/>
                    <a:pt x="5659919" y="661217"/>
                    <a:pt x="5526435" y="527732"/>
                  </a:cubicBezTo>
                  <a:close/>
                  <a:moveTo>
                    <a:pt x="6296467" y="242376"/>
                  </a:moveTo>
                  <a:cubicBezTo>
                    <a:pt x="6429951" y="108891"/>
                    <a:pt x="6606341" y="33598"/>
                    <a:pt x="6794536" y="29512"/>
                  </a:cubicBezTo>
                  <a:cubicBezTo>
                    <a:pt x="6790450" y="217707"/>
                    <a:pt x="6715157" y="394097"/>
                    <a:pt x="6581672" y="527581"/>
                  </a:cubicBezTo>
                  <a:cubicBezTo>
                    <a:pt x="6448188" y="661065"/>
                    <a:pt x="6271798" y="736359"/>
                    <a:pt x="6083603" y="740445"/>
                  </a:cubicBezTo>
                  <a:cubicBezTo>
                    <a:pt x="6087689" y="552250"/>
                    <a:pt x="6162983" y="375860"/>
                    <a:pt x="6296467" y="242300"/>
                  </a:cubicBezTo>
                  <a:close/>
                  <a:moveTo>
                    <a:pt x="6296467" y="1271053"/>
                  </a:moveTo>
                  <a:cubicBezTo>
                    <a:pt x="6162983" y="1137568"/>
                    <a:pt x="6087689" y="961178"/>
                    <a:pt x="6083603" y="772908"/>
                  </a:cubicBezTo>
                  <a:cubicBezTo>
                    <a:pt x="6271798" y="776994"/>
                    <a:pt x="6448188" y="852287"/>
                    <a:pt x="6581672" y="985772"/>
                  </a:cubicBezTo>
                  <a:cubicBezTo>
                    <a:pt x="6715157" y="1119256"/>
                    <a:pt x="6790450" y="1295646"/>
                    <a:pt x="6794536" y="1483841"/>
                  </a:cubicBezTo>
                  <a:cubicBezTo>
                    <a:pt x="6606341" y="1479754"/>
                    <a:pt x="6429951" y="1404537"/>
                    <a:pt x="6296467" y="1270977"/>
                  </a:cubicBezTo>
                  <a:close/>
                  <a:moveTo>
                    <a:pt x="6810805" y="1356562"/>
                  </a:moveTo>
                  <a:cubicBezTo>
                    <a:pt x="6782656" y="1209002"/>
                    <a:pt x="6711222" y="1073324"/>
                    <a:pt x="6602709" y="964811"/>
                  </a:cubicBezTo>
                  <a:cubicBezTo>
                    <a:pt x="6494196" y="856298"/>
                    <a:pt x="6358441" y="784939"/>
                    <a:pt x="6210958" y="756714"/>
                  </a:cubicBezTo>
                  <a:cubicBezTo>
                    <a:pt x="6358517" y="728565"/>
                    <a:pt x="6494272" y="657131"/>
                    <a:pt x="6602709" y="548618"/>
                  </a:cubicBezTo>
                  <a:cubicBezTo>
                    <a:pt x="6711222" y="440105"/>
                    <a:pt x="6782656" y="304350"/>
                    <a:pt x="6810805" y="156867"/>
                  </a:cubicBezTo>
                  <a:cubicBezTo>
                    <a:pt x="6838955" y="304426"/>
                    <a:pt x="6910389" y="440105"/>
                    <a:pt x="7018902" y="548618"/>
                  </a:cubicBezTo>
                  <a:cubicBezTo>
                    <a:pt x="7127415" y="657131"/>
                    <a:pt x="7263169" y="728489"/>
                    <a:pt x="7410653" y="756714"/>
                  </a:cubicBezTo>
                  <a:cubicBezTo>
                    <a:pt x="7263094" y="784864"/>
                    <a:pt x="7127339" y="856298"/>
                    <a:pt x="7018902" y="964811"/>
                  </a:cubicBezTo>
                  <a:cubicBezTo>
                    <a:pt x="6910389" y="1073324"/>
                    <a:pt x="6839031" y="1209078"/>
                    <a:pt x="6810805" y="1356562"/>
                  </a:cubicBezTo>
                  <a:close/>
                  <a:moveTo>
                    <a:pt x="7325144" y="1271053"/>
                  </a:moveTo>
                  <a:cubicBezTo>
                    <a:pt x="7191660" y="1404537"/>
                    <a:pt x="7015270" y="1479830"/>
                    <a:pt x="6826999" y="1483916"/>
                  </a:cubicBezTo>
                  <a:cubicBezTo>
                    <a:pt x="6831085" y="1295721"/>
                    <a:pt x="6906378" y="1119331"/>
                    <a:pt x="7039863" y="985847"/>
                  </a:cubicBezTo>
                  <a:cubicBezTo>
                    <a:pt x="7173347" y="852363"/>
                    <a:pt x="7349737" y="777070"/>
                    <a:pt x="7537932" y="772984"/>
                  </a:cubicBezTo>
                  <a:cubicBezTo>
                    <a:pt x="7533846" y="961178"/>
                    <a:pt x="7458552" y="1137568"/>
                    <a:pt x="7325068" y="1271128"/>
                  </a:cubicBezTo>
                  <a:close/>
                  <a:moveTo>
                    <a:pt x="7039863" y="527657"/>
                  </a:moveTo>
                  <a:cubicBezTo>
                    <a:pt x="6906378" y="394173"/>
                    <a:pt x="6831085" y="217783"/>
                    <a:pt x="6826999" y="29587"/>
                  </a:cubicBezTo>
                  <a:cubicBezTo>
                    <a:pt x="7015194" y="33674"/>
                    <a:pt x="7191584" y="108891"/>
                    <a:pt x="7325144" y="242451"/>
                  </a:cubicBezTo>
                  <a:cubicBezTo>
                    <a:pt x="7458628" y="375936"/>
                    <a:pt x="7533921" y="552326"/>
                    <a:pt x="7538007" y="740596"/>
                  </a:cubicBezTo>
                  <a:cubicBezTo>
                    <a:pt x="7349813" y="736510"/>
                    <a:pt x="7173423" y="661217"/>
                    <a:pt x="7039939" y="527732"/>
                  </a:cubicBezTo>
                  <a:close/>
                </a:path>
              </a:pathLst>
            </a:custGeom>
            <a:grpFill/>
            <a:ln w="34665" cap="flat">
              <a:solidFill>
                <a:schemeClr val="accent2">
                  <a:alpha val="5000"/>
                </a:schemeClr>
              </a:solidFill>
              <a:prstDash val="solid"/>
              <a:miter/>
            </a:ln>
          </p:spPr>
          <p:txBody>
            <a:bodyPr rtlCol="0" anchor="ctr"/>
            <a:lstStyle/>
            <a:p>
              <a:endParaRPr lang="en-NZ" dirty="0"/>
            </a:p>
          </p:txBody>
        </p:sp>
        <p:sp>
          <p:nvSpPr>
            <p:cNvPr id="19" name="Freeform: Shape 18">
              <a:extLst>
                <a:ext uri="{FF2B5EF4-FFF2-40B4-BE49-F238E27FC236}">
                  <a16:creationId xmlns:a16="http://schemas.microsoft.com/office/drawing/2014/main" id="{22A438DB-A051-4B8C-FE63-3DB62F452901}"/>
                </a:ext>
              </a:extLst>
            </p:cNvPr>
            <p:cNvSpPr/>
            <p:nvPr/>
          </p:nvSpPr>
          <p:spPr>
            <a:xfrm>
              <a:off x="-809356" y="6855225"/>
              <a:ext cx="7567519" cy="1513503"/>
            </a:xfrm>
            <a:custGeom>
              <a:avLst/>
              <a:gdLst>
                <a:gd name="connsiteX0" fmla="*/ 6824426 w 7567519"/>
                <a:gd name="connsiteY0" fmla="*/ 0 h 1513503"/>
                <a:gd name="connsiteX1" fmla="*/ 6797109 w 7567519"/>
                <a:gd name="connsiteY1" fmla="*/ 0 h 1513503"/>
                <a:gd name="connsiteX2" fmla="*/ 6275430 w 7567519"/>
                <a:gd name="connsiteY2" fmla="*/ 221415 h 1513503"/>
                <a:gd name="connsiteX3" fmla="*/ 6054016 w 7567519"/>
                <a:gd name="connsiteY3" fmla="*/ 743093 h 1513503"/>
                <a:gd name="connsiteX4" fmla="*/ 5832601 w 7567519"/>
                <a:gd name="connsiteY4" fmla="*/ 221415 h 1513503"/>
                <a:gd name="connsiteX5" fmla="*/ 5310922 w 7567519"/>
                <a:gd name="connsiteY5" fmla="*/ 0 h 1513503"/>
                <a:gd name="connsiteX6" fmla="*/ 5283605 w 7567519"/>
                <a:gd name="connsiteY6" fmla="*/ 0 h 1513503"/>
                <a:gd name="connsiteX7" fmla="*/ 4761926 w 7567519"/>
                <a:gd name="connsiteY7" fmla="*/ 221415 h 1513503"/>
                <a:gd name="connsiteX8" fmla="*/ 4540512 w 7567519"/>
                <a:gd name="connsiteY8" fmla="*/ 743093 h 1513503"/>
                <a:gd name="connsiteX9" fmla="*/ 4319097 w 7567519"/>
                <a:gd name="connsiteY9" fmla="*/ 221415 h 1513503"/>
                <a:gd name="connsiteX10" fmla="*/ 3797418 w 7567519"/>
                <a:gd name="connsiteY10" fmla="*/ 0 h 1513503"/>
                <a:gd name="connsiteX11" fmla="*/ 3770101 w 7567519"/>
                <a:gd name="connsiteY11" fmla="*/ 0 h 1513503"/>
                <a:gd name="connsiteX12" fmla="*/ 3248422 w 7567519"/>
                <a:gd name="connsiteY12" fmla="*/ 221415 h 1513503"/>
                <a:gd name="connsiteX13" fmla="*/ 3027008 w 7567519"/>
                <a:gd name="connsiteY13" fmla="*/ 743093 h 1513503"/>
                <a:gd name="connsiteX14" fmla="*/ 2805593 w 7567519"/>
                <a:gd name="connsiteY14" fmla="*/ 221415 h 1513503"/>
                <a:gd name="connsiteX15" fmla="*/ 2283915 w 7567519"/>
                <a:gd name="connsiteY15" fmla="*/ 0 h 1513503"/>
                <a:gd name="connsiteX16" fmla="*/ 2256597 w 7567519"/>
                <a:gd name="connsiteY16" fmla="*/ 0 h 1513503"/>
                <a:gd name="connsiteX17" fmla="*/ 1734918 w 7567519"/>
                <a:gd name="connsiteY17" fmla="*/ 221415 h 1513503"/>
                <a:gd name="connsiteX18" fmla="*/ 1513504 w 7567519"/>
                <a:gd name="connsiteY18" fmla="*/ 743093 h 1513503"/>
                <a:gd name="connsiteX19" fmla="*/ 1292089 w 7567519"/>
                <a:gd name="connsiteY19" fmla="*/ 221415 h 1513503"/>
                <a:gd name="connsiteX20" fmla="*/ 770411 w 7567519"/>
                <a:gd name="connsiteY20" fmla="*/ 0 h 1513503"/>
                <a:gd name="connsiteX21" fmla="*/ 743093 w 7567519"/>
                <a:gd name="connsiteY21" fmla="*/ 0 h 1513503"/>
                <a:gd name="connsiteX22" fmla="*/ 221415 w 7567519"/>
                <a:gd name="connsiteY22" fmla="*/ 221415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2 w 7567519"/>
                <a:gd name="connsiteY42" fmla="*/ 1513504 h 1513503"/>
                <a:gd name="connsiteX43" fmla="*/ 5832601 w 7567519"/>
                <a:gd name="connsiteY43" fmla="*/ 1292089 h 1513503"/>
                <a:gd name="connsiteX44" fmla="*/ 6054016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754 w 7567519"/>
                <a:gd name="connsiteY53" fmla="*/ 242376 h 1513503"/>
                <a:gd name="connsiteX54" fmla="*/ 740823 w 7567519"/>
                <a:gd name="connsiteY54" fmla="*/ 29512 h 1513503"/>
                <a:gd name="connsiteX55" fmla="*/ 527959 w 7567519"/>
                <a:gd name="connsiteY55" fmla="*/ 527581 h 1513503"/>
                <a:gd name="connsiteX56" fmla="*/ 29890 w 7567519"/>
                <a:gd name="connsiteY56" fmla="*/ 740445 h 1513503"/>
                <a:gd name="connsiteX57" fmla="*/ 242754 w 7567519"/>
                <a:gd name="connsiteY57" fmla="*/ 242300 h 1513503"/>
                <a:gd name="connsiteX58" fmla="*/ 242754 w 7567519"/>
                <a:gd name="connsiteY58" fmla="*/ 1271053 h 1513503"/>
                <a:gd name="connsiteX59" fmla="*/ 29890 w 7567519"/>
                <a:gd name="connsiteY59" fmla="*/ 772908 h 1513503"/>
                <a:gd name="connsiteX60" fmla="*/ 527959 w 7567519"/>
                <a:gd name="connsiteY60" fmla="*/ 985772 h 1513503"/>
                <a:gd name="connsiteX61" fmla="*/ 740823 w 7567519"/>
                <a:gd name="connsiteY61" fmla="*/ 1483841 h 1513503"/>
                <a:gd name="connsiteX62" fmla="*/ 242754 w 7567519"/>
                <a:gd name="connsiteY62" fmla="*/ 1270977 h 1513503"/>
                <a:gd name="connsiteX63" fmla="*/ 757092 w 7567519"/>
                <a:gd name="connsiteY63" fmla="*/ 1356562 h 1513503"/>
                <a:gd name="connsiteX64" fmla="*/ 548996 w 7567519"/>
                <a:gd name="connsiteY64" fmla="*/ 964811 h 1513503"/>
                <a:gd name="connsiteX65" fmla="*/ 157245 w 7567519"/>
                <a:gd name="connsiteY65" fmla="*/ 756714 h 1513503"/>
                <a:gd name="connsiteX66" fmla="*/ 548996 w 7567519"/>
                <a:gd name="connsiteY66" fmla="*/ 548618 h 1513503"/>
                <a:gd name="connsiteX67" fmla="*/ 757092 w 7567519"/>
                <a:gd name="connsiteY67" fmla="*/ 156867 h 1513503"/>
                <a:gd name="connsiteX68" fmla="*/ 965189 w 7567519"/>
                <a:gd name="connsiteY68" fmla="*/ 548618 h 1513503"/>
                <a:gd name="connsiteX69" fmla="*/ 1356940 w 7567519"/>
                <a:gd name="connsiteY69" fmla="*/ 756714 h 1513503"/>
                <a:gd name="connsiteX70" fmla="*/ 965189 w 7567519"/>
                <a:gd name="connsiteY70" fmla="*/ 964811 h 1513503"/>
                <a:gd name="connsiteX71" fmla="*/ 757092 w 7567519"/>
                <a:gd name="connsiteY71" fmla="*/ 1356562 h 1513503"/>
                <a:gd name="connsiteX72" fmla="*/ 1271431 w 7567519"/>
                <a:gd name="connsiteY72" fmla="*/ 1271053 h 1513503"/>
                <a:gd name="connsiteX73" fmla="*/ 773362 w 7567519"/>
                <a:gd name="connsiteY73" fmla="*/ 1483916 h 1513503"/>
                <a:gd name="connsiteX74" fmla="*/ 986225 w 7567519"/>
                <a:gd name="connsiteY74" fmla="*/ 985847 h 1513503"/>
                <a:gd name="connsiteX75" fmla="*/ 1484295 w 7567519"/>
                <a:gd name="connsiteY75" fmla="*/ 772984 h 1513503"/>
                <a:gd name="connsiteX76" fmla="*/ 1271431 w 7567519"/>
                <a:gd name="connsiteY76" fmla="*/ 1271128 h 1513503"/>
                <a:gd name="connsiteX77" fmla="*/ 986150 w 7567519"/>
                <a:gd name="connsiteY77" fmla="*/ 527657 h 1513503"/>
                <a:gd name="connsiteX78" fmla="*/ 773286 w 7567519"/>
                <a:gd name="connsiteY78" fmla="*/ 29587 h 1513503"/>
                <a:gd name="connsiteX79" fmla="*/ 1271355 w 7567519"/>
                <a:gd name="connsiteY79" fmla="*/ 242451 h 1513503"/>
                <a:gd name="connsiteX80" fmla="*/ 1484219 w 7567519"/>
                <a:gd name="connsiteY80" fmla="*/ 740596 h 1513503"/>
                <a:gd name="connsiteX81" fmla="*/ 986150 w 7567519"/>
                <a:gd name="connsiteY81" fmla="*/ 527732 h 1513503"/>
                <a:gd name="connsiteX82" fmla="*/ 1756182 w 7567519"/>
                <a:gd name="connsiteY82" fmla="*/ 242376 h 1513503"/>
                <a:gd name="connsiteX83" fmla="*/ 2254251 w 7567519"/>
                <a:gd name="connsiteY83" fmla="*/ 29512 h 1513503"/>
                <a:gd name="connsiteX84" fmla="*/ 2041388 w 7567519"/>
                <a:gd name="connsiteY84" fmla="*/ 527581 h 1513503"/>
                <a:gd name="connsiteX85" fmla="*/ 1543318 w 7567519"/>
                <a:gd name="connsiteY85" fmla="*/ 740445 h 1513503"/>
                <a:gd name="connsiteX86" fmla="*/ 1756182 w 7567519"/>
                <a:gd name="connsiteY86" fmla="*/ 242300 h 1513503"/>
                <a:gd name="connsiteX87" fmla="*/ 1756182 w 7567519"/>
                <a:gd name="connsiteY87" fmla="*/ 1271053 h 1513503"/>
                <a:gd name="connsiteX88" fmla="*/ 1543318 w 7567519"/>
                <a:gd name="connsiteY88" fmla="*/ 772908 h 1513503"/>
                <a:gd name="connsiteX89" fmla="*/ 2041388 w 7567519"/>
                <a:gd name="connsiteY89" fmla="*/ 985772 h 1513503"/>
                <a:gd name="connsiteX90" fmla="*/ 2254251 w 7567519"/>
                <a:gd name="connsiteY90" fmla="*/ 1483841 h 1513503"/>
                <a:gd name="connsiteX91" fmla="*/ 1756182 w 7567519"/>
                <a:gd name="connsiteY91" fmla="*/ 1270977 h 1513503"/>
                <a:gd name="connsiteX92" fmla="*/ 2270521 w 7567519"/>
                <a:gd name="connsiteY92" fmla="*/ 1356562 h 1513503"/>
                <a:gd name="connsiteX93" fmla="*/ 2062424 w 7567519"/>
                <a:gd name="connsiteY93" fmla="*/ 964811 h 1513503"/>
                <a:gd name="connsiteX94" fmla="*/ 1670673 w 7567519"/>
                <a:gd name="connsiteY94" fmla="*/ 756714 h 1513503"/>
                <a:gd name="connsiteX95" fmla="*/ 2062424 w 7567519"/>
                <a:gd name="connsiteY95" fmla="*/ 548618 h 1513503"/>
                <a:gd name="connsiteX96" fmla="*/ 2270521 w 7567519"/>
                <a:gd name="connsiteY96" fmla="*/ 156867 h 1513503"/>
                <a:gd name="connsiteX97" fmla="*/ 2478617 w 7567519"/>
                <a:gd name="connsiteY97" fmla="*/ 548618 h 1513503"/>
                <a:gd name="connsiteX98" fmla="*/ 2870368 w 7567519"/>
                <a:gd name="connsiteY98" fmla="*/ 756714 h 1513503"/>
                <a:gd name="connsiteX99" fmla="*/ 2478617 w 7567519"/>
                <a:gd name="connsiteY99" fmla="*/ 964811 h 1513503"/>
                <a:gd name="connsiteX100" fmla="*/ 2270521 w 7567519"/>
                <a:gd name="connsiteY100" fmla="*/ 1356562 h 1513503"/>
                <a:gd name="connsiteX101" fmla="*/ 2784859 w 7567519"/>
                <a:gd name="connsiteY101" fmla="*/ 1271053 h 1513503"/>
                <a:gd name="connsiteX102" fmla="*/ 2286790 w 7567519"/>
                <a:gd name="connsiteY102" fmla="*/ 1483916 h 1513503"/>
                <a:gd name="connsiteX103" fmla="*/ 2499654 w 7567519"/>
                <a:gd name="connsiteY103" fmla="*/ 985847 h 1513503"/>
                <a:gd name="connsiteX104" fmla="*/ 2997723 w 7567519"/>
                <a:gd name="connsiteY104" fmla="*/ 772984 h 1513503"/>
                <a:gd name="connsiteX105" fmla="*/ 2784859 w 7567519"/>
                <a:gd name="connsiteY105" fmla="*/ 1271128 h 1513503"/>
                <a:gd name="connsiteX106" fmla="*/ 2499578 w 7567519"/>
                <a:gd name="connsiteY106" fmla="*/ 527657 h 1513503"/>
                <a:gd name="connsiteX107" fmla="*/ 2286715 w 7567519"/>
                <a:gd name="connsiteY107" fmla="*/ 29587 h 1513503"/>
                <a:gd name="connsiteX108" fmla="*/ 2784784 w 7567519"/>
                <a:gd name="connsiteY108" fmla="*/ 242451 h 1513503"/>
                <a:gd name="connsiteX109" fmla="*/ 2997647 w 7567519"/>
                <a:gd name="connsiteY109" fmla="*/ 740596 h 1513503"/>
                <a:gd name="connsiteX110" fmla="*/ 2499578 w 7567519"/>
                <a:gd name="connsiteY110" fmla="*/ 527732 h 1513503"/>
                <a:gd name="connsiteX111" fmla="*/ 3269610 w 7567519"/>
                <a:gd name="connsiteY111" fmla="*/ 242376 h 1513503"/>
                <a:gd name="connsiteX112" fmla="*/ 3767680 w 7567519"/>
                <a:gd name="connsiteY112" fmla="*/ 29512 h 1513503"/>
                <a:gd name="connsiteX113" fmla="*/ 3554816 w 7567519"/>
                <a:gd name="connsiteY113" fmla="*/ 527581 h 1513503"/>
                <a:gd name="connsiteX114" fmla="*/ 3056747 w 7567519"/>
                <a:gd name="connsiteY114" fmla="*/ 740445 h 1513503"/>
                <a:gd name="connsiteX115" fmla="*/ 3269610 w 7567519"/>
                <a:gd name="connsiteY115" fmla="*/ 242300 h 1513503"/>
                <a:gd name="connsiteX116" fmla="*/ 3269610 w 7567519"/>
                <a:gd name="connsiteY116" fmla="*/ 1271053 h 1513503"/>
                <a:gd name="connsiteX117" fmla="*/ 3056747 w 7567519"/>
                <a:gd name="connsiteY117" fmla="*/ 772908 h 1513503"/>
                <a:gd name="connsiteX118" fmla="*/ 3554816 w 7567519"/>
                <a:gd name="connsiteY118" fmla="*/ 985772 h 1513503"/>
                <a:gd name="connsiteX119" fmla="*/ 3767680 w 7567519"/>
                <a:gd name="connsiteY119" fmla="*/ 1483841 h 1513503"/>
                <a:gd name="connsiteX120" fmla="*/ 3269610 w 7567519"/>
                <a:gd name="connsiteY120" fmla="*/ 1270977 h 1513503"/>
                <a:gd name="connsiteX121" fmla="*/ 3783949 w 7567519"/>
                <a:gd name="connsiteY121" fmla="*/ 1356562 h 1513503"/>
                <a:gd name="connsiteX122" fmla="*/ 3575853 w 7567519"/>
                <a:gd name="connsiteY122" fmla="*/ 964811 h 1513503"/>
                <a:gd name="connsiteX123" fmla="*/ 3184102 w 7567519"/>
                <a:gd name="connsiteY123" fmla="*/ 756714 h 1513503"/>
                <a:gd name="connsiteX124" fmla="*/ 3575853 w 7567519"/>
                <a:gd name="connsiteY124" fmla="*/ 548618 h 1513503"/>
                <a:gd name="connsiteX125" fmla="*/ 3783949 w 7567519"/>
                <a:gd name="connsiteY125" fmla="*/ 156867 h 1513503"/>
                <a:gd name="connsiteX126" fmla="*/ 3992045 w 7567519"/>
                <a:gd name="connsiteY126" fmla="*/ 548618 h 1513503"/>
                <a:gd name="connsiteX127" fmla="*/ 4383796 w 7567519"/>
                <a:gd name="connsiteY127" fmla="*/ 756714 h 1513503"/>
                <a:gd name="connsiteX128" fmla="*/ 3992045 w 7567519"/>
                <a:gd name="connsiteY128" fmla="*/ 964811 h 1513503"/>
                <a:gd name="connsiteX129" fmla="*/ 3783949 w 7567519"/>
                <a:gd name="connsiteY129" fmla="*/ 1356562 h 1513503"/>
                <a:gd name="connsiteX130" fmla="*/ 4298287 w 7567519"/>
                <a:gd name="connsiteY130" fmla="*/ 1271053 h 1513503"/>
                <a:gd name="connsiteX131" fmla="*/ 3800218 w 7567519"/>
                <a:gd name="connsiteY131" fmla="*/ 1483916 h 1513503"/>
                <a:gd name="connsiteX132" fmla="*/ 4013082 w 7567519"/>
                <a:gd name="connsiteY132" fmla="*/ 985847 h 1513503"/>
                <a:gd name="connsiteX133" fmla="*/ 4511151 w 7567519"/>
                <a:gd name="connsiteY133" fmla="*/ 772984 h 1513503"/>
                <a:gd name="connsiteX134" fmla="*/ 4298287 w 7567519"/>
                <a:gd name="connsiteY134" fmla="*/ 1271128 h 1513503"/>
                <a:gd name="connsiteX135" fmla="*/ 4013006 w 7567519"/>
                <a:gd name="connsiteY135" fmla="*/ 527657 h 1513503"/>
                <a:gd name="connsiteX136" fmla="*/ 3800143 w 7567519"/>
                <a:gd name="connsiteY136" fmla="*/ 29587 h 1513503"/>
                <a:gd name="connsiteX137" fmla="*/ 4298212 w 7567519"/>
                <a:gd name="connsiteY137" fmla="*/ 242451 h 1513503"/>
                <a:gd name="connsiteX138" fmla="*/ 4511076 w 7567519"/>
                <a:gd name="connsiteY138" fmla="*/ 740596 h 1513503"/>
                <a:gd name="connsiteX139" fmla="*/ 4013006 w 7567519"/>
                <a:gd name="connsiteY139" fmla="*/ 527732 h 1513503"/>
                <a:gd name="connsiteX140" fmla="*/ 4783039 w 7567519"/>
                <a:gd name="connsiteY140" fmla="*/ 242376 h 1513503"/>
                <a:gd name="connsiteX141" fmla="*/ 5281108 w 7567519"/>
                <a:gd name="connsiteY141" fmla="*/ 29512 h 1513503"/>
                <a:gd name="connsiteX142" fmla="*/ 5068244 w 7567519"/>
                <a:gd name="connsiteY142" fmla="*/ 527581 h 1513503"/>
                <a:gd name="connsiteX143" fmla="*/ 4570175 w 7567519"/>
                <a:gd name="connsiteY143" fmla="*/ 740445 h 1513503"/>
                <a:gd name="connsiteX144" fmla="*/ 4783039 w 7567519"/>
                <a:gd name="connsiteY144" fmla="*/ 242300 h 1513503"/>
                <a:gd name="connsiteX145" fmla="*/ 4783039 w 7567519"/>
                <a:gd name="connsiteY145" fmla="*/ 1271053 h 1513503"/>
                <a:gd name="connsiteX146" fmla="*/ 4570175 w 7567519"/>
                <a:gd name="connsiteY146" fmla="*/ 772908 h 1513503"/>
                <a:gd name="connsiteX147" fmla="*/ 5068244 w 7567519"/>
                <a:gd name="connsiteY147" fmla="*/ 985772 h 1513503"/>
                <a:gd name="connsiteX148" fmla="*/ 5281108 w 7567519"/>
                <a:gd name="connsiteY148" fmla="*/ 1483841 h 1513503"/>
                <a:gd name="connsiteX149" fmla="*/ 4783039 w 7567519"/>
                <a:gd name="connsiteY149" fmla="*/ 1270977 h 1513503"/>
                <a:gd name="connsiteX150" fmla="*/ 5297377 w 7567519"/>
                <a:gd name="connsiteY150" fmla="*/ 1356562 h 1513503"/>
                <a:gd name="connsiteX151" fmla="*/ 5089281 w 7567519"/>
                <a:gd name="connsiteY151" fmla="*/ 964811 h 1513503"/>
                <a:gd name="connsiteX152" fmla="*/ 4697530 w 7567519"/>
                <a:gd name="connsiteY152" fmla="*/ 756714 h 1513503"/>
                <a:gd name="connsiteX153" fmla="*/ 5089281 w 7567519"/>
                <a:gd name="connsiteY153" fmla="*/ 548618 h 1513503"/>
                <a:gd name="connsiteX154" fmla="*/ 5297377 w 7567519"/>
                <a:gd name="connsiteY154" fmla="*/ 156867 h 1513503"/>
                <a:gd name="connsiteX155" fmla="*/ 5505474 w 7567519"/>
                <a:gd name="connsiteY155" fmla="*/ 548618 h 1513503"/>
                <a:gd name="connsiteX156" fmla="*/ 5897225 w 7567519"/>
                <a:gd name="connsiteY156" fmla="*/ 756714 h 1513503"/>
                <a:gd name="connsiteX157" fmla="*/ 5505474 w 7567519"/>
                <a:gd name="connsiteY157" fmla="*/ 964811 h 1513503"/>
                <a:gd name="connsiteX158" fmla="*/ 5297377 w 7567519"/>
                <a:gd name="connsiteY158" fmla="*/ 1356562 h 1513503"/>
                <a:gd name="connsiteX159" fmla="*/ 5811716 w 7567519"/>
                <a:gd name="connsiteY159" fmla="*/ 1271053 h 1513503"/>
                <a:gd name="connsiteX160" fmla="*/ 5313647 w 7567519"/>
                <a:gd name="connsiteY160" fmla="*/ 1483916 h 1513503"/>
                <a:gd name="connsiteX161" fmla="*/ 5526510 w 7567519"/>
                <a:gd name="connsiteY161" fmla="*/ 985847 h 1513503"/>
                <a:gd name="connsiteX162" fmla="*/ 6024579 w 7567519"/>
                <a:gd name="connsiteY162" fmla="*/ 772984 h 1513503"/>
                <a:gd name="connsiteX163" fmla="*/ 5811716 w 7567519"/>
                <a:gd name="connsiteY163" fmla="*/ 1271128 h 1513503"/>
                <a:gd name="connsiteX164" fmla="*/ 5526435 w 7567519"/>
                <a:gd name="connsiteY164" fmla="*/ 527657 h 1513503"/>
                <a:gd name="connsiteX165" fmla="*/ 5313571 w 7567519"/>
                <a:gd name="connsiteY165" fmla="*/ 29587 h 1513503"/>
                <a:gd name="connsiteX166" fmla="*/ 5811640 w 7567519"/>
                <a:gd name="connsiteY166" fmla="*/ 242451 h 1513503"/>
                <a:gd name="connsiteX167" fmla="*/ 6024504 w 7567519"/>
                <a:gd name="connsiteY167" fmla="*/ 740596 h 1513503"/>
                <a:gd name="connsiteX168" fmla="*/ 5526435 w 7567519"/>
                <a:gd name="connsiteY168" fmla="*/ 527732 h 1513503"/>
                <a:gd name="connsiteX169" fmla="*/ 6296467 w 7567519"/>
                <a:gd name="connsiteY169" fmla="*/ 242376 h 1513503"/>
                <a:gd name="connsiteX170" fmla="*/ 6794536 w 7567519"/>
                <a:gd name="connsiteY170" fmla="*/ 29512 h 1513503"/>
                <a:gd name="connsiteX171" fmla="*/ 6581672 w 7567519"/>
                <a:gd name="connsiteY171" fmla="*/ 527581 h 1513503"/>
                <a:gd name="connsiteX172" fmla="*/ 6083603 w 7567519"/>
                <a:gd name="connsiteY172" fmla="*/ 740445 h 1513503"/>
                <a:gd name="connsiteX173" fmla="*/ 6296467 w 7567519"/>
                <a:gd name="connsiteY173" fmla="*/ 242300 h 1513503"/>
                <a:gd name="connsiteX174" fmla="*/ 6296467 w 7567519"/>
                <a:gd name="connsiteY174" fmla="*/ 1271053 h 1513503"/>
                <a:gd name="connsiteX175" fmla="*/ 6083603 w 7567519"/>
                <a:gd name="connsiteY175" fmla="*/ 772908 h 1513503"/>
                <a:gd name="connsiteX176" fmla="*/ 6581672 w 7567519"/>
                <a:gd name="connsiteY176" fmla="*/ 985772 h 1513503"/>
                <a:gd name="connsiteX177" fmla="*/ 6794536 w 7567519"/>
                <a:gd name="connsiteY177" fmla="*/ 1483841 h 1513503"/>
                <a:gd name="connsiteX178" fmla="*/ 6296467 w 7567519"/>
                <a:gd name="connsiteY178" fmla="*/ 1270977 h 1513503"/>
                <a:gd name="connsiteX179" fmla="*/ 6810805 w 7567519"/>
                <a:gd name="connsiteY179" fmla="*/ 1356562 h 1513503"/>
                <a:gd name="connsiteX180" fmla="*/ 6602709 w 7567519"/>
                <a:gd name="connsiteY180" fmla="*/ 964811 h 1513503"/>
                <a:gd name="connsiteX181" fmla="*/ 6210958 w 7567519"/>
                <a:gd name="connsiteY181" fmla="*/ 756714 h 1513503"/>
                <a:gd name="connsiteX182" fmla="*/ 6602709 w 7567519"/>
                <a:gd name="connsiteY182" fmla="*/ 548618 h 1513503"/>
                <a:gd name="connsiteX183" fmla="*/ 6810805 w 7567519"/>
                <a:gd name="connsiteY183" fmla="*/ 156867 h 1513503"/>
                <a:gd name="connsiteX184" fmla="*/ 7018902 w 7567519"/>
                <a:gd name="connsiteY184" fmla="*/ 548618 h 1513503"/>
                <a:gd name="connsiteX185" fmla="*/ 7410653 w 7567519"/>
                <a:gd name="connsiteY185" fmla="*/ 756714 h 1513503"/>
                <a:gd name="connsiteX186" fmla="*/ 7018902 w 7567519"/>
                <a:gd name="connsiteY186" fmla="*/ 964811 h 1513503"/>
                <a:gd name="connsiteX187" fmla="*/ 6810805 w 7567519"/>
                <a:gd name="connsiteY187" fmla="*/ 1356562 h 1513503"/>
                <a:gd name="connsiteX188" fmla="*/ 7325144 w 7567519"/>
                <a:gd name="connsiteY188" fmla="*/ 1271053 h 1513503"/>
                <a:gd name="connsiteX189" fmla="*/ 6826999 w 7567519"/>
                <a:gd name="connsiteY189" fmla="*/ 1483916 h 1513503"/>
                <a:gd name="connsiteX190" fmla="*/ 7039863 w 7567519"/>
                <a:gd name="connsiteY190" fmla="*/ 985847 h 1513503"/>
                <a:gd name="connsiteX191" fmla="*/ 7537932 w 7567519"/>
                <a:gd name="connsiteY191" fmla="*/ 772984 h 1513503"/>
                <a:gd name="connsiteX192" fmla="*/ 7325068 w 7567519"/>
                <a:gd name="connsiteY192" fmla="*/ 1271128 h 1513503"/>
                <a:gd name="connsiteX193" fmla="*/ 7039863 w 7567519"/>
                <a:gd name="connsiteY193" fmla="*/ 527657 h 1513503"/>
                <a:gd name="connsiteX194" fmla="*/ 6826999 w 7567519"/>
                <a:gd name="connsiteY194" fmla="*/ 29587 h 1513503"/>
                <a:gd name="connsiteX195" fmla="*/ 7325144 w 7567519"/>
                <a:gd name="connsiteY195" fmla="*/ 242451 h 1513503"/>
                <a:gd name="connsiteX196" fmla="*/ 7538007 w 7567519"/>
                <a:gd name="connsiteY196" fmla="*/ 740596 h 1513503"/>
                <a:gd name="connsiteX197" fmla="*/ 7039939 w 7567519"/>
                <a:gd name="connsiteY197" fmla="*/ 527732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426" y="0"/>
                  </a:moveTo>
                  <a:lnTo>
                    <a:pt x="6797109" y="0"/>
                  </a:lnTo>
                  <a:cubicBezTo>
                    <a:pt x="6599985" y="3481"/>
                    <a:pt x="6415195" y="81649"/>
                    <a:pt x="6275430" y="221415"/>
                  </a:cubicBezTo>
                  <a:cubicBezTo>
                    <a:pt x="6135741" y="361104"/>
                    <a:pt x="6057497" y="545969"/>
                    <a:pt x="6054016" y="743093"/>
                  </a:cubicBezTo>
                  <a:cubicBezTo>
                    <a:pt x="6050535" y="545969"/>
                    <a:pt x="5972366" y="361180"/>
                    <a:pt x="5832601" y="221415"/>
                  </a:cubicBezTo>
                  <a:cubicBezTo>
                    <a:pt x="5692912" y="81725"/>
                    <a:pt x="5508047" y="3481"/>
                    <a:pt x="5310922" y="0"/>
                  </a:cubicBezTo>
                  <a:lnTo>
                    <a:pt x="5283605" y="0"/>
                  </a:lnTo>
                  <a:cubicBezTo>
                    <a:pt x="5086481" y="3481"/>
                    <a:pt x="4901692" y="81649"/>
                    <a:pt x="4761926" y="221415"/>
                  </a:cubicBezTo>
                  <a:cubicBezTo>
                    <a:pt x="4622237" y="361104"/>
                    <a:pt x="4543993" y="545969"/>
                    <a:pt x="4540512" y="743093"/>
                  </a:cubicBezTo>
                  <a:cubicBezTo>
                    <a:pt x="4537031" y="545969"/>
                    <a:pt x="4458862" y="361180"/>
                    <a:pt x="4319097" y="221415"/>
                  </a:cubicBezTo>
                  <a:cubicBezTo>
                    <a:pt x="4179408" y="81725"/>
                    <a:pt x="3994543" y="3481"/>
                    <a:pt x="3797418" y="0"/>
                  </a:cubicBezTo>
                  <a:lnTo>
                    <a:pt x="3770101" y="0"/>
                  </a:lnTo>
                  <a:cubicBezTo>
                    <a:pt x="3572977" y="3481"/>
                    <a:pt x="3388188" y="81649"/>
                    <a:pt x="3248422" y="221415"/>
                  </a:cubicBezTo>
                  <a:cubicBezTo>
                    <a:pt x="3108733" y="361104"/>
                    <a:pt x="3030489" y="545969"/>
                    <a:pt x="3027008" y="743093"/>
                  </a:cubicBezTo>
                  <a:cubicBezTo>
                    <a:pt x="3023527" y="545969"/>
                    <a:pt x="2945358" y="361180"/>
                    <a:pt x="2805593" y="221415"/>
                  </a:cubicBezTo>
                  <a:cubicBezTo>
                    <a:pt x="2665904" y="81725"/>
                    <a:pt x="2481039" y="3481"/>
                    <a:pt x="2283915" y="0"/>
                  </a:cubicBezTo>
                  <a:lnTo>
                    <a:pt x="2256597" y="0"/>
                  </a:lnTo>
                  <a:cubicBezTo>
                    <a:pt x="2059473" y="3481"/>
                    <a:pt x="1874684" y="81649"/>
                    <a:pt x="1734918" y="221415"/>
                  </a:cubicBezTo>
                  <a:cubicBezTo>
                    <a:pt x="1595229" y="361104"/>
                    <a:pt x="1516985" y="545969"/>
                    <a:pt x="1513504" y="743093"/>
                  </a:cubicBezTo>
                  <a:cubicBezTo>
                    <a:pt x="1510023" y="545969"/>
                    <a:pt x="1431854" y="361180"/>
                    <a:pt x="1292089" y="221415"/>
                  </a:cubicBezTo>
                  <a:cubicBezTo>
                    <a:pt x="1152400" y="81725"/>
                    <a:pt x="967535" y="3481"/>
                    <a:pt x="770411" y="0"/>
                  </a:cubicBezTo>
                  <a:lnTo>
                    <a:pt x="743093" y="0"/>
                  </a:lnTo>
                  <a:cubicBezTo>
                    <a:pt x="545969" y="3481"/>
                    <a:pt x="361180" y="81649"/>
                    <a:pt x="221415" y="221415"/>
                  </a:cubicBezTo>
                  <a:cubicBezTo>
                    <a:pt x="81725" y="361104"/>
                    <a:pt x="3481" y="545969"/>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5"/>
                    <a:pt x="1734918" y="1292089"/>
                  </a:cubicBezTo>
                  <a:cubicBezTo>
                    <a:pt x="1874608" y="1431854"/>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3" y="1510023"/>
                    <a:pt x="4179332" y="1431854"/>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2" y="1513504"/>
                  </a:lnTo>
                  <a:cubicBezTo>
                    <a:pt x="5508047" y="1510023"/>
                    <a:pt x="5692836" y="1431854"/>
                    <a:pt x="5832601" y="1292089"/>
                  </a:cubicBezTo>
                  <a:cubicBezTo>
                    <a:pt x="5972291" y="1152400"/>
                    <a:pt x="6050535" y="967535"/>
                    <a:pt x="6054016"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8" y="967535"/>
                    <a:pt x="7567519" y="770411"/>
                  </a:cubicBezTo>
                  <a:lnTo>
                    <a:pt x="7567519" y="743093"/>
                  </a:lnTo>
                  <a:cubicBezTo>
                    <a:pt x="7564038" y="545969"/>
                    <a:pt x="7485870" y="361180"/>
                    <a:pt x="7346105" y="221415"/>
                  </a:cubicBezTo>
                  <a:cubicBezTo>
                    <a:pt x="7206416" y="81725"/>
                    <a:pt x="7021550" y="3481"/>
                    <a:pt x="6824426" y="0"/>
                  </a:cubicBezTo>
                  <a:close/>
                  <a:moveTo>
                    <a:pt x="242754" y="242376"/>
                  </a:moveTo>
                  <a:cubicBezTo>
                    <a:pt x="376238" y="108891"/>
                    <a:pt x="552628" y="33598"/>
                    <a:pt x="740823" y="29512"/>
                  </a:cubicBezTo>
                  <a:cubicBezTo>
                    <a:pt x="736737" y="217707"/>
                    <a:pt x="661520" y="394097"/>
                    <a:pt x="527959" y="527581"/>
                  </a:cubicBezTo>
                  <a:cubicBezTo>
                    <a:pt x="394475" y="661065"/>
                    <a:pt x="218085" y="736359"/>
                    <a:pt x="29890" y="740445"/>
                  </a:cubicBezTo>
                  <a:cubicBezTo>
                    <a:pt x="33976" y="552250"/>
                    <a:pt x="109270" y="375860"/>
                    <a:pt x="242754" y="242300"/>
                  </a:cubicBezTo>
                  <a:close/>
                  <a:moveTo>
                    <a:pt x="242754" y="1271053"/>
                  </a:moveTo>
                  <a:cubicBezTo>
                    <a:pt x="109270" y="1137568"/>
                    <a:pt x="33976" y="961178"/>
                    <a:pt x="29890" y="772908"/>
                  </a:cubicBezTo>
                  <a:cubicBezTo>
                    <a:pt x="218085" y="776994"/>
                    <a:pt x="394475" y="852287"/>
                    <a:pt x="527959" y="985772"/>
                  </a:cubicBezTo>
                  <a:cubicBezTo>
                    <a:pt x="661444" y="1119256"/>
                    <a:pt x="736737" y="1295646"/>
                    <a:pt x="740823" y="1483841"/>
                  </a:cubicBezTo>
                  <a:cubicBezTo>
                    <a:pt x="552628" y="1479754"/>
                    <a:pt x="376238" y="1404537"/>
                    <a:pt x="242754" y="1270977"/>
                  </a:cubicBezTo>
                  <a:close/>
                  <a:moveTo>
                    <a:pt x="757092" y="1356562"/>
                  </a:moveTo>
                  <a:cubicBezTo>
                    <a:pt x="728943" y="1209002"/>
                    <a:pt x="657509" y="1073324"/>
                    <a:pt x="548996" y="964811"/>
                  </a:cubicBezTo>
                  <a:cubicBezTo>
                    <a:pt x="440483" y="856298"/>
                    <a:pt x="304729" y="784939"/>
                    <a:pt x="157245" y="756714"/>
                  </a:cubicBezTo>
                  <a:cubicBezTo>
                    <a:pt x="304804" y="728565"/>
                    <a:pt x="440559" y="657131"/>
                    <a:pt x="548996" y="548618"/>
                  </a:cubicBezTo>
                  <a:cubicBezTo>
                    <a:pt x="657509" y="440105"/>
                    <a:pt x="728943" y="304350"/>
                    <a:pt x="757092" y="156867"/>
                  </a:cubicBezTo>
                  <a:cubicBezTo>
                    <a:pt x="785242" y="304426"/>
                    <a:pt x="856676" y="440105"/>
                    <a:pt x="965189" y="548618"/>
                  </a:cubicBezTo>
                  <a:cubicBezTo>
                    <a:pt x="1073702" y="657131"/>
                    <a:pt x="1209456" y="728489"/>
                    <a:pt x="1356940" y="756714"/>
                  </a:cubicBezTo>
                  <a:cubicBezTo>
                    <a:pt x="1209381" y="784864"/>
                    <a:pt x="1073626" y="856298"/>
                    <a:pt x="965189" y="964811"/>
                  </a:cubicBezTo>
                  <a:cubicBezTo>
                    <a:pt x="856676" y="1073324"/>
                    <a:pt x="785242" y="1209078"/>
                    <a:pt x="757092" y="1356562"/>
                  </a:cubicBezTo>
                  <a:close/>
                  <a:moveTo>
                    <a:pt x="1271431" y="1271053"/>
                  </a:moveTo>
                  <a:cubicBezTo>
                    <a:pt x="1137947" y="1404537"/>
                    <a:pt x="961557" y="1479830"/>
                    <a:pt x="773362" y="1483916"/>
                  </a:cubicBezTo>
                  <a:cubicBezTo>
                    <a:pt x="777448" y="1295721"/>
                    <a:pt x="852665" y="1119331"/>
                    <a:pt x="986225" y="985847"/>
                  </a:cubicBezTo>
                  <a:cubicBezTo>
                    <a:pt x="1119710" y="852363"/>
                    <a:pt x="1296100" y="777070"/>
                    <a:pt x="1484295" y="772984"/>
                  </a:cubicBezTo>
                  <a:cubicBezTo>
                    <a:pt x="1480208" y="961178"/>
                    <a:pt x="1404915" y="1137568"/>
                    <a:pt x="1271431" y="1271128"/>
                  </a:cubicBezTo>
                  <a:close/>
                  <a:moveTo>
                    <a:pt x="986150" y="527657"/>
                  </a:moveTo>
                  <a:cubicBezTo>
                    <a:pt x="852665" y="394173"/>
                    <a:pt x="777372" y="217783"/>
                    <a:pt x="773286" y="29587"/>
                  </a:cubicBezTo>
                  <a:cubicBezTo>
                    <a:pt x="961481" y="33674"/>
                    <a:pt x="1137871" y="108891"/>
                    <a:pt x="1271355" y="242451"/>
                  </a:cubicBezTo>
                  <a:cubicBezTo>
                    <a:pt x="1404840" y="375936"/>
                    <a:pt x="1480133" y="552326"/>
                    <a:pt x="1484219" y="740596"/>
                  </a:cubicBezTo>
                  <a:cubicBezTo>
                    <a:pt x="1296024" y="736510"/>
                    <a:pt x="1119634" y="661217"/>
                    <a:pt x="986150" y="527732"/>
                  </a:cubicBezTo>
                  <a:close/>
                  <a:moveTo>
                    <a:pt x="1756182" y="242376"/>
                  </a:moveTo>
                  <a:cubicBezTo>
                    <a:pt x="1889666" y="108891"/>
                    <a:pt x="2066057" y="33598"/>
                    <a:pt x="2254251" y="29512"/>
                  </a:cubicBezTo>
                  <a:cubicBezTo>
                    <a:pt x="2250165" y="217707"/>
                    <a:pt x="2174948" y="394097"/>
                    <a:pt x="2041388" y="527581"/>
                  </a:cubicBezTo>
                  <a:cubicBezTo>
                    <a:pt x="1907903" y="661065"/>
                    <a:pt x="1731513" y="736359"/>
                    <a:pt x="1543318" y="740445"/>
                  </a:cubicBezTo>
                  <a:cubicBezTo>
                    <a:pt x="1547405" y="552250"/>
                    <a:pt x="1622698" y="375860"/>
                    <a:pt x="1756182" y="242300"/>
                  </a:cubicBezTo>
                  <a:close/>
                  <a:moveTo>
                    <a:pt x="1756182" y="1271053"/>
                  </a:moveTo>
                  <a:cubicBezTo>
                    <a:pt x="1622698" y="1137568"/>
                    <a:pt x="1547405" y="961178"/>
                    <a:pt x="1543318" y="772908"/>
                  </a:cubicBezTo>
                  <a:cubicBezTo>
                    <a:pt x="1731513" y="776994"/>
                    <a:pt x="1907903" y="852287"/>
                    <a:pt x="2041388" y="985772"/>
                  </a:cubicBezTo>
                  <a:cubicBezTo>
                    <a:pt x="2174872" y="1119256"/>
                    <a:pt x="2250165" y="1295646"/>
                    <a:pt x="2254251" y="1483841"/>
                  </a:cubicBezTo>
                  <a:cubicBezTo>
                    <a:pt x="2066057" y="1479754"/>
                    <a:pt x="1889666" y="1404537"/>
                    <a:pt x="1756182" y="1270977"/>
                  </a:cubicBezTo>
                  <a:close/>
                  <a:moveTo>
                    <a:pt x="2270521" y="1356562"/>
                  </a:moveTo>
                  <a:cubicBezTo>
                    <a:pt x="2242371" y="1209002"/>
                    <a:pt x="2170937" y="1073324"/>
                    <a:pt x="2062424" y="964811"/>
                  </a:cubicBezTo>
                  <a:cubicBezTo>
                    <a:pt x="1953912" y="856298"/>
                    <a:pt x="1818157" y="784939"/>
                    <a:pt x="1670673" y="756714"/>
                  </a:cubicBezTo>
                  <a:cubicBezTo>
                    <a:pt x="1818233" y="728565"/>
                    <a:pt x="1953987" y="657131"/>
                    <a:pt x="2062424" y="548618"/>
                  </a:cubicBezTo>
                  <a:cubicBezTo>
                    <a:pt x="2170937" y="440105"/>
                    <a:pt x="2242371" y="304350"/>
                    <a:pt x="2270521" y="156867"/>
                  </a:cubicBezTo>
                  <a:cubicBezTo>
                    <a:pt x="2298671" y="304426"/>
                    <a:pt x="2370104" y="440105"/>
                    <a:pt x="2478617" y="548618"/>
                  </a:cubicBezTo>
                  <a:cubicBezTo>
                    <a:pt x="2587130" y="657131"/>
                    <a:pt x="2722884" y="728489"/>
                    <a:pt x="2870368" y="756714"/>
                  </a:cubicBezTo>
                  <a:cubicBezTo>
                    <a:pt x="2722809" y="784864"/>
                    <a:pt x="2587130" y="856298"/>
                    <a:pt x="2478617" y="964811"/>
                  </a:cubicBezTo>
                  <a:cubicBezTo>
                    <a:pt x="2370104" y="1073324"/>
                    <a:pt x="2298671" y="1209078"/>
                    <a:pt x="2270521" y="1356562"/>
                  </a:cubicBezTo>
                  <a:close/>
                  <a:moveTo>
                    <a:pt x="2784859" y="1271053"/>
                  </a:moveTo>
                  <a:cubicBezTo>
                    <a:pt x="2651375" y="1404537"/>
                    <a:pt x="2474985" y="1479830"/>
                    <a:pt x="2286790" y="1483916"/>
                  </a:cubicBezTo>
                  <a:cubicBezTo>
                    <a:pt x="2290876" y="1295721"/>
                    <a:pt x="2366094" y="1119331"/>
                    <a:pt x="2499654" y="985847"/>
                  </a:cubicBezTo>
                  <a:cubicBezTo>
                    <a:pt x="2633138" y="852363"/>
                    <a:pt x="2809528" y="777070"/>
                    <a:pt x="2997723" y="772984"/>
                  </a:cubicBezTo>
                  <a:cubicBezTo>
                    <a:pt x="2993637" y="961178"/>
                    <a:pt x="2918344" y="1137568"/>
                    <a:pt x="2784859" y="1271128"/>
                  </a:cubicBezTo>
                  <a:close/>
                  <a:moveTo>
                    <a:pt x="2499578" y="527657"/>
                  </a:moveTo>
                  <a:cubicBezTo>
                    <a:pt x="2366094" y="394173"/>
                    <a:pt x="2290801" y="217783"/>
                    <a:pt x="2286715" y="29587"/>
                  </a:cubicBezTo>
                  <a:cubicBezTo>
                    <a:pt x="2474909" y="33674"/>
                    <a:pt x="2651299" y="108891"/>
                    <a:pt x="2784784" y="242451"/>
                  </a:cubicBezTo>
                  <a:cubicBezTo>
                    <a:pt x="2918268" y="375936"/>
                    <a:pt x="2993561" y="552326"/>
                    <a:pt x="2997647" y="740596"/>
                  </a:cubicBezTo>
                  <a:cubicBezTo>
                    <a:pt x="2809453" y="736510"/>
                    <a:pt x="2633062" y="661217"/>
                    <a:pt x="2499578" y="527732"/>
                  </a:cubicBezTo>
                  <a:close/>
                  <a:moveTo>
                    <a:pt x="3269610" y="242376"/>
                  </a:moveTo>
                  <a:cubicBezTo>
                    <a:pt x="3403095" y="108891"/>
                    <a:pt x="3579485" y="33598"/>
                    <a:pt x="3767680" y="29512"/>
                  </a:cubicBezTo>
                  <a:cubicBezTo>
                    <a:pt x="3763593" y="217707"/>
                    <a:pt x="3688376" y="394097"/>
                    <a:pt x="3554816" y="527581"/>
                  </a:cubicBezTo>
                  <a:cubicBezTo>
                    <a:pt x="3421331" y="661065"/>
                    <a:pt x="3244941" y="736359"/>
                    <a:pt x="3056747" y="740445"/>
                  </a:cubicBezTo>
                  <a:cubicBezTo>
                    <a:pt x="3060833" y="552250"/>
                    <a:pt x="3136126" y="375860"/>
                    <a:pt x="3269610" y="242300"/>
                  </a:cubicBezTo>
                  <a:close/>
                  <a:moveTo>
                    <a:pt x="3269610" y="1271053"/>
                  </a:moveTo>
                  <a:cubicBezTo>
                    <a:pt x="3136126" y="1137568"/>
                    <a:pt x="3060833" y="961178"/>
                    <a:pt x="3056747" y="772908"/>
                  </a:cubicBezTo>
                  <a:cubicBezTo>
                    <a:pt x="3244941" y="776994"/>
                    <a:pt x="3421331" y="852287"/>
                    <a:pt x="3554816" y="985772"/>
                  </a:cubicBezTo>
                  <a:cubicBezTo>
                    <a:pt x="3688300" y="1119256"/>
                    <a:pt x="3763593" y="1295646"/>
                    <a:pt x="3767680" y="1483841"/>
                  </a:cubicBezTo>
                  <a:cubicBezTo>
                    <a:pt x="3579485" y="1479754"/>
                    <a:pt x="3403095" y="1404537"/>
                    <a:pt x="3269610" y="1270977"/>
                  </a:cubicBezTo>
                  <a:close/>
                  <a:moveTo>
                    <a:pt x="3783949" y="1356562"/>
                  </a:moveTo>
                  <a:cubicBezTo>
                    <a:pt x="3755799" y="1209002"/>
                    <a:pt x="3684365" y="1073324"/>
                    <a:pt x="3575853" y="964811"/>
                  </a:cubicBezTo>
                  <a:cubicBezTo>
                    <a:pt x="3467340" y="856298"/>
                    <a:pt x="3331585" y="784939"/>
                    <a:pt x="3184102" y="756714"/>
                  </a:cubicBezTo>
                  <a:cubicBezTo>
                    <a:pt x="3331661" y="728565"/>
                    <a:pt x="3467416" y="657131"/>
                    <a:pt x="3575853" y="548618"/>
                  </a:cubicBezTo>
                  <a:cubicBezTo>
                    <a:pt x="3684365" y="440105"/>
                    <a:pt x="3755799" y="304350"/>
                    <a:pt x="3783949" y="156867"/>
                  </a:cubicBezTo>
                  <a:cubicBezTo>
                    <a:pt x="3812099" y="304426"/>
                    <a:pt x="3883532" y="440105"/>
                    <a:pt x="3992045" y="548618"/>
                  </a:cubicBezTo>
                  <a:cubicBezTo>
                    <a:pt x="4100558" y="657131"/>
                    <a:pt x="4236313" y="728489"/>
                    <a:pt x="4383796" y="756714"/>
                  </a:cubicBezTo>
                  <a:cubicBezTo>
                    <a:pt x="4236237" y="784864"/>
                    <a:pt x="4100483" y="856298"/>
                    <a:pt x="3992045" y="964811"/>
                  </a:cubicBezTo>
                  <a:cubicBezTo>
                    <a:pt x="3883532" y="1073324"/>
                    <a:pt x="3812099" y="1209078"/>
                    <a:pt x="3783949" y="1356562"/>
                  </a:cubicBezTo>
                  <a:close/>
                  <a:moveTo>
                    <a:pt x="4298287" y="1271053"/>
                  </a:moveTo>
                  <a:cubicBezTo>
                    <a:pt x="4164803" y="1404537"/>
                    <a:pt x="3988413" y="1479830"/>
                    <a:pt x="3800218" y="1483916"/>
                  </a:cubicBezTo>
                  <a:cubicBezTo>
                    <a:pt x="3804305" y="1295721"/>
                    <a:pt x="3879522" y="1119331"/>
                    <a:pt x="4013082" y="985847"/>
                  </a:cubicBezTo>
                  <a:cubicBezTo>
                    <a:pt x="4146566" y="852363"/>
                    <a:pt x="4322956" y="777070"/>
                    <a:pt x="4511151" y="772984"/>
                  </a:cubicBezTo>
                  <a:cubicBezTo>
                    <a:pt x="4507065" y="961178"/>
                    <a:pt x="4431772" y="1137568"/>
                    <a:pt x="4298287" y="1271128"/>
                  </a:cubicBezTo>
                  <a:close/>
                  <a:moveTo>
                    <a:pt x="4013006" y="527657"/>
                  </a:moveTo>
                  <a:cubicBezTo>
                    <a:pt x="3879522" y="394173"/>
                    <a:pt x="3804229" y="217783"/>
                    <a:pt x="3800143" y="29587"/>
                  </a:cubicBezTo>
                  <a:cubicBezTo>
                    <a:pt x="3988337" y="33674"/>
                    <a:pt x="4164728" y="108891"/>
                    <a:pt x="4298212" y="242451"/>
                  </a:cubicBezTo>
                  <a:cubicBezTo>
                    <a:pt x="4431696" y="375936"/>
                    <a:pt x="4506989" y="552326"/>
                    <a:pt x="4511076" y="740596"/>
                  </a:cubicBezTo>
                  <a:cubicBezTo>
                    <a:pt x="4322881" y="736510"/>
                    <a:pt x="4146490" y="661217"/>
                    <a:pt x="4013006" y="527732"/>
                  </a:cubicBezTo>
                  <a:close/>
                  <a:moveTo>
                    <a:pt x="4783039" y="242376"/>
                  </a:moveTo>
                  <a:cubicBezTo>
                    <a:pt x="4916523" y="108891"/>
                    <a:pt x="5092913" y="33598"/>
                    <a:pt x="5281108" y="29512"/>
                  </a:cubicBezTo>
                  <a:cubicBezTo>
                    <a:pt x="5277022" y="217707"/>
                    <a:pt x="5201804" y="394097"/>
                    <a:pt x="5068244" y="527581"/>
                  </a:cubicBezTo>
                  <a:cubicBezTo>
                    <a:pt x="4934760" y="661065"/>
                    <a:pt x="4758370" y="736359"/>
                    <a:pt x="4570175" y="740445"/>
                  </a:cubicBezTo>
                  <a:cubicBezTo>
                    <a:pt x="4574261" y="552250"/>
                    <a:pt x="4649554" y="375860"/>
                    <a:pt x="4783039" y="242300"/>
                  </a:cubicBezTo>
                  <a:close/>
                  <a:moveTo>
                    <a:pt x="4783039" y="1271053"/>
                  </a:moveTo>
                  <a:cubicBezTo>
                    <a:pt x="4649554" y="1137568"/>
                    <a:pt x="4574261" y="961178"/>
                    <a:pt x="4570175" y="772908"/>
                  </a:cubicBezTo>
                  <a:cubicBezTo>
                    <a:pt x="4758370" y="776994"/>
                    <a:pt x="4934760" y="852287"/>
                    <a:pt x="5068244" y="985772"/>
                  </a:cubicBezTo>
                  <a:cubicBezTo>
                    <a:pt x="5201728" y="1119256"/>
                    <a:pt x="5277022" y="1295646"/>
                    <a:pt x="5281108" y="1483841"/>
                  </a:cubicBezTo>
                  <a:cubicBezTo>
                    <a:pt x="5092913" y="1479754"/>
                    <a:pt x="4916523" y="1404537"/>
                    <a:pt x="4783039" y="1270977"/>
                  </a:cubicBezTo>
                  <a:close/>
                  <a:moveTo>
                    <a:pt x="5297377" y="1356562"/>
                  </a:moveTo>
                  <a:cubicBezTo>
                    <a:pt x="5269228" y="1209002"/>
                    <a:pt x="5197794" y="1073324"/>
                    <a:pt x="5089281" y="964811"/>
                  </a:cubicBezTo>
                  <a:cubicBezTo>
                    <a:pt x="4980768" y="856298"/>
                    <a:pt x="4845013" y="784939"/>
                    <a:pt x="4697530" y="756714"/>
                  </a:cubicBezTo>
                  <a:cubicBezTo>
                    <a:pt x="4845089" y="728565"/>
                    <a:pt x="4980844" y="657131"/>
                    <a:pt x="5089281" y="548618"/>
                  </a:cubicBezTo>
                  <a:cubicBezTo>
                    <a:pt x="5197794" y="440105"/>
                    <a:pt x="5269228" y="304350"/>
                    <a:pt x="5297377" y="156867"/>
                  </a:cubicBezTo>
                  <a:cubicBezTo>
                    <a:pt x="5325527" y="304426"/>
                    <a:pt x="5396961" y="440105"/>
                    <a:pt x="5505474" y="548618"/>
                  </a:cubicBezTo>
                  <a:cubicBezTo>
                    <a:pt x="5613987" y="657131"/>
                    <a:pt x="5749741" y="728489"/>
                    <a:pt x="5897225" y="756714"/>
                  </a:cubicBezTo>
                  <a:cubicBezTo>
                    <a:pt x="5749665" y="784864"/>
                    <a:pt x="5613987" y="856298"/>
                    <a:pt x="5505474" y="964811"/>
                  </a:cubicBezTo>
                  <a:cubicBezTo>
                    <a:pt x="5396961" y="1073324"/>
                    <a:pt x="5325527" y="1209078"/>
                    <a:pt x="5297377" y="1356562"/>
                  </a:cubicBezTo>
                  <a:close/>
                  <a:moveTo>
                    <a:pt x="5811716" y="1271053"/>
                  </a:moveTo>
                  <a:cubicBezTo>
                    <a:pt x="5678232" y="1404537"/>
                    <a:pt x="5501842" y="1479830"/>
                    <a:pt x="5313647" y="1483916"/>
                  </a:cubicBezTo>
                  <a:cubicBezTo>
                    <a:pt x="5317733" y="1295721"/>
                    <a:pt x="5392950" y="1119331"/>
                    <a:pt x="5526510" y="985847"/>
                  </a:cubicBezTo>
                  <a:cubicBezTo>
                    <a:pt x="5659994" y="852363"/>
                    <a:pt x="5836385" y="777070"/>
                    <a:pt x="6024579" y="772984"/>
                  </a:cubicBezTo>
                  <a:cubicBezTo>
                    <a:pt x="6020493" y="961178"/>
                    <a:pt x="5945200" y="1137568"/>
                    <a:pt x="5811716" y="1271128"/>
                  </a:cubicBezTo>
                  <a:close/>
                  <a:moveTo>
                    <a:pt x="5526435" y="527657"/>
                  </a:moveTo>
                  <a:cubicBezTo>
                    <a:pt x="5392950" y="394173"/>
                    <a:pt x="5317657" y="217783"/>
                    <a:pt x="5313571" y="29587"/>
                  </a:cubicBezTo>
                  <a:cubicBezTo>
                    <a:pt x="5501766" y="33674"/>
                    <a:pt x="5678156" y="108891"/>
                    <a:pt x="5811640" y="242451"/>
                  </a:cubicBezTo>
                  <a:cubicBezTo>
                    <a:pt x="5945124" y="375936"/>
                    <a:pt x="6020417" y="552326"/>
                    <a:pt x="6024504" y="740596"/>
                  </a:cubicBezTo>
                  <a:cubicBezTo>
                    <a:pt x="5836309" y="736510"/>
                    <a:pt x="5659919" y="661217"/>
                    <a:pt x="5526435" y="527732"/>
                  </a:cubicBezTo>
                  <a:close/>
                  <a:moveTo>
                    <a:pt x="6296467" y="242376"/>
                  </a:moveTo>
                  <a:cubicBezTo>
                    <a:pt x="6429951" y="108891"/>
                    <a:pt x="6606341" y="33598"/>
                    <a:pt x="6794536" y="29512"/>
                  </a:cubicBezTo>
                  <a:cubicBezTo>
                    <a:pt x="6790450" y="217707"/>
                    <a:pt x="6715157" y="394097"/>
                    <a:pt x="6581672" y="527581"/>
                  </a:cubicBezTo>
                  <a:cubicBezTo>
                    <a:pt x="6448188" y="661065"/>
                    <a:pt x="6271798" y="736359"/>
                    <a:pt x="6083603" y="740445"/>
                  </a:cubicBezTo>
                  <a:cubicBezTo>
                    <a:pt x="6087689" y="552250"/>
                    <a:pt x="6162983" y="375860"/>
                    <a:pt x="6296467" y="242300"/>
                  </a:cubicBezTo>
                  <a:close/>
                  <a:moveTo>
                    <a:pt x="6296467" y="1271053"/>
                  </a:moveTo>
                  <a:cubicBezTo>
                    <a:pt x="6162983" y="1137568"/>
                    <a:pt x="6087689" y="961178"/>
                    <a:pt x="6083603" y="772908"/>
                  </a:cubicBezTo>
                  <a:cubicBezTo>
                    <a:pt x="6271798" y="776994"/>
                    <a:pt x="6448188" y="852287"/>
                    <a:pt x="6581672" y="985772"/>
                  </a:cubicBezTo>
                  <a:cubicBezTo>
                    <a:pt x="6715157" y="1119256"/>
                    <a:pt x="6790450" y="1295646"/>
                    <a:pt x="6794536" y="1483841"/>
                  </a:cubicBezTo>
                  <a:cubicBezTo>
                    <a:pt x="6606341" y="1479754"/>
                    <a:pt x="6429951" y="1404537"/>
                    <a:pt x="6296467" y="1270977"/>
                  </a:cubicBezTo>
                  <a:close/>
                  <a:moveTo>
                    <a:pt x="6810805" y="1356562"/>
                  </a:moveTo>
                  <a:cubicBezTo>
                    <a:pt x="6782656" y="1209002"/>
                    <a:pt x="6711222" y="1073324"/>
                    <a:pt x="6602709" y="964811"/>
                  </a:cubicBezTo>
                  <a:cubicBezTo>
                    <a:pt x="6494196" y="856298"/>
                    <a:pt x="6358441" y="784939"/>
                    <a:pt x="6210958" y="756714"/>
                  </a:cubicBezTo>
                  <a:cubicBezTo>
                    <a:pt x="6358517" y="728565"/>
                    <a:pt x="6494272" y="657131"/>
                    <a:pt x="6602709" y="548618"/>
                  </a:cubicBezTo>
                  <a:cubicBezTo>
                    <a:pt x="6711222" y="440105"/>
                    <a:pt x="6782656" y="304350"/>
                    <a:pt x="6810805" y="156867"/>
                  </a:cubicBezTo>
                  <a:cubicBezTo>
                    <a:pt x="6838955" y="304426"/>
                    <a:pt x="6910389" y="440105"/>
                    <a:pt x="7018902" y="548618"/>
                  </a:cubicBezTo>
                  <a:cubicBezTo>
                    <a:pt x="7127415" y="657131"/>
                    <a:pt x="7263169" y="728489"/>
                    <a:pt x="7410653" y="756714"/>
                  </a:cubicBezTo>
                  <a:cubicBezTo>
                    <a:pt x="7263094" y="784864"/>
                    <a:pt x="7127339" y="856298"/>
                    <a:pt x="7018902" y="964811"/>
                  </a:cubicBezTo>
                  <a:cubicBezTo>
                    <a:pt x="6910389" y="1073324"/>
                    <a:pt x="6839031" y="1209078"/>
                    <a:pt x="6810805" y="1356562"/>
                  </a:cubicBezTo>
                  <a:close/>
                  <a:moveTo>
                    <a:pt x="7325144" y="1271053"/>
                  </a:moveTo>
                  <a:cubicBezTo>
                    <a:pt x="7191660" y="1404537"/>
                    <a:pt x="7015270" y="1479830"/>
                    <a:pt x="6826999" y="1483916"/>
                  </a:cubicBezTo>
                  <a:cubicBezTo>
                    <a:pt x="6831085" y="1295721"/>
                    <a:pt x="6906378" y="1119331"/>
                    <a:pt x="7039863" y="985847"/>
                  </a:cubicBezTo>
                  <a:cubicBezTo>
                    <a:pt x="7173347" y="852363"/>
                    <a:pt x="7349737" y="777070"/>
                    <a:pt x="7537932" y="772984"/>
                  </a:cubicBezTo>
                  <a:cubicBezTo>
                    <a:pt x="7533846" y="961178"/>
                    <a:pt x="7458552" y="1137568"/>
                    <a:pt x="7325068" y="1271128"/>
                  </a:cubicBezTo>
                  <a:close/>
                  <a:moveTo>
                    <a:pt x="7039863" y="527657"/>
                  </a:moveTo>
                  <a:cubicBezTo>
                    <a:pt x="6906378" y="394173"/>
                    <a:pt x="6831085" y="217783"/>
                    <a:pt x="6826999" y="29587"/>
                  </a:cubicBezTo>
                  <a:cubicBezTo>
                    <a:pt x="7015194" y="33674"/>
                    <a:pt x="7191584" y="108891"/>
                    <a:pt x="7325144" y="242451"/>
                  </a:cubicBezTo>
                  <a:cubicBezTo>
                    <a:pt x="7458628" y="375936"/>
                    <a:pt x="7533921" y="552326"/>
                    <a:pt x="7538007" y="740596"/>
                  </a:cubicBezTo>
                  <a:cubicBezTo>
                    <a:pt x="7349813" y="736510"/>
                    <a:pt x="7173423" y="661217"/>
                    <a:pt x="7039939" y="527732"/>
                  </a:cubicBezTo>
                  <a:close/>
                </a:path>
              </a:pathLst>
            </a:custGeom>
            <a:grpFill/>
            <a:ln w="34665" cap="flat">
              <a:solidFill>
                <a:schemeClr val="accent2">
                  <a:alpha val="5000"/>
                </a:schemeClr>
              </a:solidFill>
              <a:prstDash val="solid"/>
              <a:miter/>
            </a:ln>
          </p:spPr>
          <p:txBody>
            <a:bodyPr rtlCol="0" anchor="ctr"/>
            <a:lstStyle/>
            <a:p>
              <a:endParaRPr lang="en-NZ" dirty="0"/>
            </a:p>
          </p:txBody>
        </p:sp>
      </p:grpSp>
      <p:sp>
        <p:nvSpPr>
          <p:cNvPr id="2" name="Title 1"/>
          <p:cNvSpPr>
            <a:spLocks noGrp="1"/>
          </p:cNvSpPr>
          <p:nvPr>
            <p:ph type="title"/>
          </p:nvPr>
        </p:nvSpPr>
        <p:spPr>
          <a:xfrm>
            <a:off x="715199" y="306597"/>
            <a:ext cx="5565618" cy="1333983"/>
          </a:xfrm>
        </p:spPr>
        <p:txBody>
          <a:bodyPr/>
          <a:lstStyle/>
          <a:p>
            <a:pPr marL="216000"/>
            <a:r>
              <a:rPr lang="en-GB" sz="3200" dirty="0">
                <a:solidFill>
                  <a:srgbClr val="476B4A"/>
                </a:solidFill>
              </a:rPr>
              <a:t>Our KPMG Whānau</a:t>
            </a:r>
          </a:p>
        </p:txBody>
      </p:sp>
      <p:sp>
        <p:nvSpPr>
          <p:cNvPr id="14" name="TextBox 13">
            <a:extLst>
              <a:ext uri="{FF2B5EF4-FFF2-40B4-BE49-F238E27FC236}">
                <a16:creationId xmlns:a16="http://schemas.microsoft.com/office/drawing/2014/main" id="{DAF05718-2167-4A03-824E-CA36109D7D7A}"/>
              </a:ext>
            </a:extLst>
          </p:cNvPr>
          <p:cNvSpPr txBox="1"/>
          <p:nvPr/>
        </p:nvSpPr>
        <p:spPr>
          <a:xfrm>
            <a:off x="951485" y="672710"/>
            <a:ext cx="11031408" cy="553998"/>
          </a:xfrm>
          <a:prstGeom prst="rect">
            <a:avLst/>
          </a:prstGeom>
          <a:noFill/>
        </p:spPr>
        <p:txBody>
          <a:bodyPr wrap="square" lIns="0" tIns="0" rIns="0" bIns="0" rtlCol="0">
            <a:spAutoFit/>
          </a:bodyPr>
          <a:lstStyle/>
          <a:p>
            <a:pPr>
              <a:spcAft>
                <a:spcPts val="600"/>
              </a:spcAft>
            </a:pPr>
            <a:r>
              <a:rPr lang="en-NZ" sz="1200" dirty="0">
                <a:solidFill>
                  <a:srgbClr val="769A78"/>
                </a:solidFill>
              </a:rPr>
              <a:t>Our KPMG team is proud to be involved in the Disability Support Services (DSS) Enhanced Audit, bringing together specialists from across Aotearoa New Zealand to support a nationally significant programme. Working collaboratively across regions, our team provides independent, robust assurance with a strong focus on safeguarding, service quality, and continuous improvement, while engaging respectfully with providers, whānau, and communities.</a:t>
            </a:r>
            <a:endParaRPr lang="en-GB" sz="1400" dirty="0">
              <a:solidFill>
                <a:srgbClr val="769A78"/>
              </a:solidFill>
            </a:endParaRPr>
          </a:p>
        </p:txBody>
      </p:sp>
      <p:cxnSp>
        <p:nvCxnSpPr>
          <p:cNvPr id="26" name="Straight Connector 25">
            <a:extLst>
              <a:ext uri="{FF2B5EF4-FFF2-40B4-BE49-F238E27FC236}">
                <a16:creationId xmlns:a16="http://schemas.microsoft.com/office/drawing/2014/main" id="{6127B99E-2AD3-FDB6-FE7F-B9C2043B3396}"/>
              </a:ext>
            </a:extLst>
          </p:cNvPr>
          <p:cNvCxnSpPr>
            <a:cxnSpLocks/>
          </p:cNvCxnSpPr>
          <p:nvPr/>
        </p:nvCxnSpPr>
        <p:spPr>
          <a:xfrm>
            <a:off x="749383" y="312384"/>
            <a:ext cx="0" cy="91432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51800F4-93D7-8E9E-77CF-80344FFC721D}"/>
              </a:ext>
              <a:ext uri="{C183D7F6-B498-43B3-948B-1728B52AA6E4}">
                <adec:decorative xmlns:adec="http://schemas.microsoft.com/office/drawing/2017/decorative" val="1"/>
              </a:ext>
            </a:extLst>
          </p:cNvPr>
          <p:cNvSpPr txBox="1"/>
          <p:nvPr>
            <p:custDataLst>
              <p:tags r:id="rId1"/>
            </p:custDataLst>
          </p:nvPr>
        </p:nvSpPr>
        <p:spPr>
          <a:xfrm>
            <a:off x="9383326" y="6420522"/>
            <a:ext cx="186620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NZ" sz="600" b="0" kern="1200" noProof="0" dirty="0">
                <a:solidFill>
                  <a:schemeClr val="bg1">
                    <a:lumMod val="65000"/>
                  </a:schemeClr>
                </a:solidFill>
                <a:latin typeface="+mn-lt"/>
                <a:ea typeface="+mn-ea"/>
                <a:cs typeface="+mn-cs"/>
              </a:rPr>
              <a:t>Document Classification: KPMG Confidential</a:t>
            </a:r>
          </a:p>
        </p:txBody>
      </p:sp>
      <p:sp>
        <p:nvSpPr>
          <p:cNvPr id="32" name="Graphic 8">
            <a:extLst>
              <a:ext uri="{FF2B5EF4-FFF2-40B4-BE49-F238E27FC236}">
                <a16:creationId xmlns:a16="http://schemas.microsoft.com/office/drawing/2014/main" id="{F7E43A94-630C-485C-805E-5FD6787288E5}"/>
              </a:ext>
            </a:extLst>
          </p:cNvPr>
          <p:cNvSpPr/>
          <p:nvPr/>
        </p:nvSpPr>
        <p:spPr>
          <a:xfrm>
            <a:off x="587375" y="6391982"/>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NZ" noProof="0" dirty="0"/>
          </a:p>
        </p:txBody>
      </p:sp>
      <p:sp>
        <p:nvSpPr>
          <p:cNvPr id="43" name="Rectangle: Rounded Corners 42">
            <a:extLst>
              <a:ext uri="{FF2B5EF4-FFF2-40B4-BE49-F238E27FC236}">
                <a16:creationId xmlns:a16="http://schemas.microsoft.com/office/drawing/2014/main" id="{878E0B36-C21C-C167-4FC3-095808E51F69}"/>
              </a:ext>
            </a:extLst>
          </p:cNvPr>
          <p:cNvSpPr>
            <a:spLocks/>
          </p:cNvSpPr>
          <p:nvPr/>
        </p:nvSpPr>
        <p:spPr>
          <a:xfrm>
            <a:off x="4411617" y="2679146"/>
            <a:ext cx="752416" cy="3611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55"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D502DBDA-4820-EA25-01DD-17F5BA881A0C}"/>
              </a:ext>
            </a:extLst>
          </p:cNvPr>
          <p:cNvSpPr>
            <a:spLocks/>
          </p:cNvSpPr>
          <p:nvPr/>
        </p:nvSpPr>
        <p:spPr>
          <a:xfrm>
            <a:off x="829791" y="4342908"/>
            <a:ext cx="7762739" cy="1777411"/>
          </a:xfrm>
          <a:prstGeom prst="roundRect">
            <a:avLst>
              <a:gd name="adj" fmla="val 3206"/>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55"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BB9380E4-EDA2-FAD6-7444-5769E69EC48D}"/>
              </a:ext>
            </a:extLst>
          </p:cNvPr>
          <p:cNvSpPr txBox="1"/>
          <p:nvPr/>
        </p:nvSpPr>
        <p:spPr>
          <a:xfrm>
            <a:off x="1398182" y="4395081"/>
            <a:ext cx="1860189" cy="329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39" b="0" i="0" u="none" strike="noStrike" kern="1200" cap="none" spc="0" normalizeH="0" baseline="0" noProof="0" dirty="0">
                <a:ln>
                  <a:noFill/>
                </a:ln>
                <a:solidFill>
                  <a:srgbClr val="286A78"/>
                </a:solidFill>
                <a:effectLst/>
                <a:uLnTx/>
                <a:uFillTx/>
                <a:latin typeface="KPMG Bold"/>
                <a:ea typeface="+mn-ea"/>
                <a:cs typeface="+mn-cs"/>
              </a:rPr>
              <a:t>Delivery Team</a:t>
            </a:r>
            <a:endParaRPr kumimoji="0" lang="en-NZ" sz="1539" b="0" i="0" u="none" strike="noStrike" kern="1200" cap="none" spc="0" normalizeH="0" baseline="0" noProof="0" dirty="0">
              <a:ln>
                <a:noFill/>
              </a:ln>
              <a:solidFill>
                <a:srgbClr val="286A78"/>
              </a:solidFill>
              <a:effectLst/>
              <a:uLnTx/>
              <a:uFillTx/>
              <a:latin typeface="KPMG Bold"/>
              <a:ea typeface="+mn-ea"/>
              <a:cs typeface="+mn-cs"/>
            </a:endParaRPr>
          </a:p>
        </p:txBody>
      </p:sp>
      <p:grpSp>
        <p:nvGrpSpPr>
          <p:cNvPr id="49" name="Group 48">
            <a:extLst>
              <a:ext uri="{FF2B5EF4-FFF2-40B4-BE49-F238E27FC236}">
                <a16:creationId xmlns:a16="http://schemas.microsoft.com/office/drawing/2014/main" id="{CC846757-172F-E49C-D350-8D913DC71262}"/>
              </a:ext>
            </a:extLst>
          </p:cNvPr>
          <p:cNvGrpSpPr/>
          <p:nvPr/>
        </p:nvGrpSpPr>
        <p:grpSpPr>
          <a:xfrm>
            <a:off x="4184240" y="5610479"/>
            <a:ext cx="1204186" cy="346370"/>
            <a:chOff x="6099424" y="4706598"/>
            <a:chExt cx="1204186" cy="346370"/>
          </a:xfrm>
        </p:grpSpPr>
        <p:pic>
          <p:nvPicPr>
            <p:cNvPr id="50" name="Picture 49">
              <a:extLst>
                <a:ext uri="{FF2B5EF4-FFF2-40B4-BE49-F238E27FC236}">
                  <a16:creationId xmlns:a16="http://schemas.microsoft.com/office/drawing/2014/main" id="{BF19EC3A-DC8C-C614-B34F-F0D2557C15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99424" y="4706598"/>
              <a:ext cx="346370" cy="346370"/>
            </a:xfrm>
            <a:prstGeom prst="ellipse">
              <a:avLst/>
            </a:prstGeom>
            <a:ln w="19050">
              <a:solidFill>
                <a:schemeClr val="bg1"/>
              </a:solidFill>
            </a:ln>
          </p:spPr>
        </p:pic>
        <p:sp>
          <p:nvSpPr>
            <p:cNvPr id="51" name="TextBox 50">
              <a:extLst>
                <a:ext uri="{FF2B5EF4-FFF2-40B4-BE49-F238E27FC236}">
                  <a16:creationId xmlns:a16="http://schemas.microsoft.com/office/drawing/2014/main" id="{A6B7FA81-79F3-6E71-1E99-5EBECEAEB875}"/>
                </a:ext>
              </a:extLst>
            </p:cNvPr>
            <p:cNvSpPr txBox="1"/>
            <p:nvPr/>
          </p:nvSpPr>
          <p:spPr>
            <a:xfrm>
              <a:off x="6555559" y="4741590"/>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Isi Tuivaga</a:t>
              </a:r>
              <a:endParaRPr kumimoji="0" lang="en-US" sz="577" b="1" i="0" u="none" strike="noStrike" kern="1200" cap="none" spc="0" normalizeH="0" baseline="0" noProof="0" dirty="0">
                <a:ln>
                  <a:noFill/>
                </a:ln>
                <a:solidFill>
                  <a:srgbClr val="0D1319"/>
                </a:solidFill>
                <a:effectLst/>
                <a:highlight>
                  <a:srgbClr val="FFFF00"/>
                </a:highligh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52" name="Group 51">
            <a:extLst>
              <a:ext uri="{FF2B5EF4-FFF2-40B4-BE49-F238E27FC236}">
                <a16:creationId xmlns:a16="http://schemas.microsoft.com/office/drawing/2014/main" id="{4EA1469E-958C-34ED-3F75-B125448FC924}"/>
              </a:ext>
            </a:extLst>
          </p:cNvPr>
          <p:cNvGrpSpPr/>
          <p:nvPr/>
        </p:nvGrpSpPr>
        <p:grpSpPr>
          <a:xfrm>
            <a:off x="7000211" y="5132987"/>
            <a:ext cx="1101398" cy="346370"/>
            <a:chOff x="8704252" y="4706598"/>
            <a:chExt cx="1101398" cy="346370"/>
          </a:xfrm>
        </p:grpSpPr>
        <p:pic>
          <p:nvPicPr>
            <p:cNvPr id="53" name="Picture 52">
              <a:extLst>
                <a:ext uri="{FF2B5EF4-FFF2-40B4-BE49-F238E27FC236}">
                  <a16:creationId xmlns:a16="http://schemas.microsoft.com/office/drawing/2014/main" id="{25160758-11E8-9BCE-C433-CACEB8B6AF4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704252" y="4706598"/>
              <a:ext cx="346370" cy="346370"/>
            </a:xfrm>
            <a:prstGeom prst="ellipse">
              <a:avLst/>
            </a:prstGeom>
            <a:ln w="19050">
              <a:solidFill>
                <a:schemeClr val="bg1"/>
              </a:solidFill>
            </a:ln>
          </p:spPr>
        </p:pic>
        <p:sp>
          <p:nvSpPr>
            <p:cNvPr id="54" name="TextBox 53">
              <a:extLst>
                <a:ext uri="{FF2B5EF4-FFF2-40B4-BE49-F238E27FC236}">
                  <a16:creationId xmlns:a16="http://schemas.microsoft.com/office/drawing/2014/main" id="{19CBEBFA-3409-DEE9-88BB-D61C46DD0203}"/>
                </a:ext>
              </a:extLst>
            </p:cNvPr>
            <p:cNvSpPr txBox="1"/>
            <p:nvPr/>
          </p:nvSpPr>
          <p:spPr>
            <a:xfrm>
              <a:off x="9157980" y="4741592"/>
              <a:ext cx="647670" cy="2860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Savannah </a:t>
              </a:r>
              <a:br>
                <a:rPr kumimoji="0" lang="en-US" sz="641" b="1" i="0" u="none" strike="noStrike" kern="1200" cap="none" spc="0" normalizeH="0" baseline="0" noProof="0" dirty="0">
                  <a:ln>
                    <a:noFill/>
                  </a:ln>
                  <a:solidFill>
                    <a:srgbClr val="286A78"/>
                  </a:solidFill>
                  <a:effectLst/>
                  <a:uLnTx/>
                  <a:uFillTx/>
                  <a:latin typeface="Arial"/>
                  <a:ea typeface="+mn-ea"/>
                  <a:cs typeface="+mn-cs"/>
                </a:rPr>
              </a:br>
              <a:r>
                <a:rPr kumimoji="0" lang="en-US" sz="641" b="1" i="0" u="none" strike="noStrike" kern="1200" cap="none" spc="0" normalizeH="0" baseline="0" noProof="0" dirty="0">
                  <a:ln>
                    <a:noFill/>
                  </a:ln>
                  <a:solidFill>
                    <a:srgbClr val="286A78"/>
                  </a:solidFill>
                  <a:effectLst/>
                  <a:uLnTx/>
                  <a:uFillTx/>
                  <a:latin typeface="Arial"/>
                  <a:ea typeface="+mn-ea"/>
                  <a:cs typeface="+mn-cs"/>
                </a:rPr>
                <a:t>Phillips-Cron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Otepoti</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55" name="Group 54">
            <a:extLst>
              <a:ext uri="{FF2B5EF4-FFF2-40B4-BE49-F238E27FC236}">
                <a16:creationId xmlns:a16="http://schemas.microsoft.com/office/drawing/2014/main" id="{18ACF0F8-CDFD-7CF9-4FE8-28359B056F19}"/>
              </a:ext>
            </a:extLst>
          </p:cNvPr>
          <p:cNvGrpSpPr/>
          <p:nvPr/>
        </p:nvGrpSpPr>
        <p:grpSpPr>
          <a:xfrm>
            <a:off x="1434662" y="5175586"/>
            <a:ext cx="1204186" cy="346370"/>
            <a:chOff x="3473773" y="5171200"/>
            <a:chExt cx="1204186" cy="346370"/>
          </a:xfrm>
        </p:grpSpPr>
        <p:pic>
          <p:nvPicPr>
            <p:cNvPr id="56" name="Picture 55">
              <a:extLst>
                <a:ext uri="{FF2B5EF4-FFF2-40B4-BE49-F238E27FC236}">
                  <a16:creationId xmlns:a16="http://schemas.microsoft.com/office/drawing/2014/main" id="{B4F0EC73-C5A8-797F-DC7E-D0EA069167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73773" y="5171200"/>
              <a:ext cx="346370" cy="346370"/>
            </a:xfrm>
            <a:prstGeom prst="ellipse">
              <a:avLst/>
            </a:prstGeom>
            <a:ln w="19050">
              <a:solidFill>
                <a:schemeClr val="bg1"/>
              </a:solidFill>
            </a:ln>
          </p:spPr>
        </p:pic>
        <p:sp>
          <p:nvSpPr>
            <p:cNvPr id="57" name="TextBox 56">
              <a:extLst>
                <a:ext uri="{FF2B5EF4-FFF2-40B4-BE49-F238E27FC236}">
                  <a16:creationId xmlns:a16="http://schemas.microsoft.com/office/drawing/2014/main" id="{22BB394B-4C70-774B-44DE-8040CD39088A}"/>
                </a:ext>
              </a:extLst>
            </p:cNvPr>
            <p:cNvSpPr txBox="1"/>
            <p:nvPr/>
          </p:nvSpPr>
          <p:spPr>
            <a:xfrm>
              <a:off x="3929908" y="5196388"/>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Hugo Verry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58" name="Group 57">
            <a:extLst>
              <a:ext uri="{FF2B5EF4-FFF2-40B4-BE49-F238E27FC236}">
                <a16:creationId xmlns:a16="http://schemas.microsoft.com/office/drawing/2014/main" id="{E7BB3F4A-30EF-8D19-304F-80211154F007}"/>
              </a:ext>
            </a:extLst>
          </p:cNvPr>
          <p:cNvGrpSpPr/>
          <p:nvPr/>
        </p:nvGrpSpPr>
        <p:grpSpPr>
          <a:xfrm>
            <a:off x="5596149" y="5158215"/>
            <a:ext cx="1204186" cy="346370"/>
            <a:chOff x="6099424" y="5175586"/>
            <a:chExt cx="1204186" cy="346370"/>
          </a:xfrm>
        </p:grpSpPr>
        <p:pic>
          <p:nvPicPr>
            <p:cNvPr id="59" name="Picture 58">
              <a:extLst>
                <a:ext uri="{FF2B5EF4-FFF2-40B4-BE49-F238E27FC236}">
                  <a16:creationId xmlns:a16="http://schemas.microsoft.com/office/drawing/2014/main" id="{9D86D03B-0C4C-CF89-0F40-1E32710894D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099424" y="5175586"/>
              <a:ext cx="346370" cy="346370"/>
            </a:xfrm>
            <a:prstGeom prst="ellipse">
              <a:avLst/>
            </a:prstGeom>
            <a:ln w="19050">
              <a:solidFill>
                <a:schemeClr val="bg1"/>
              </a:solidFill>
            </a:ln>
          </p:spPr>
        </p:pic>
        <p:sp>
          <p:nvSpPr>
            <p:cNvPr id="60" name="TextBox 59">
              <a:extLst>
                <a:ext uri="{FF2B5EF4-FFF2-40B4-BE49-F238E27FC236}">
                  <a16:creationId xmlns:a16="http://schemas.microsoft.com/office/drawing/2014/main" id="{427D958D-2B0E-0833-079A-4D04B0893806}"/>
                </a:ext>
              </a:extLst>
            </p:cNvPr>
            <p:cNvSpPr txBox="1"/>
            <p:nvPr/>
          </p:nvSpPr>
          <p:spPr>
            <a:xfrm>
              <a:off x="6555559" y="5200774"/>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Helen Shrimpton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p>
          </p:txBody>
        </p:sp>
      </p:grpSp>
      <p:grpSp>
        <p:nvGrpSpPr>
          <p:cNvPr id="64" name="Group 63">
            <a:extLst>
              <a:ext uri="{FF2B5EF4-FFF2-40B4-BE49-F238E27FC236}">
                <a16:creationId xmlns:a16="http://schemas.microsoft.com/office/drawing/2014/main" id="{B630B6C1-FAE6-6AE6-D0D5-821F92A650EF}"/>
              </a:ext>
            </a:extLst>
          </p:cNvPr>
          <p:cNvGrpSpPr/>
          <p:nvPr/>
        </p:nvGrpSpPr>
        <p:grpSpPr>
          <a:xfrm>
            <a:off x="2752504" y="4753891"/>
            <a:ext cx="1204186" cy="346370"/>
            <a:chOff x="3473773" y="6130501"/>
            <a:chExt cx="1204186" cy="346370"/>
          </a:xfrm>
        </p:grpSpPr>
        <p:pic>
          <p:nvPicPr>
            <p:cNvPr id="65" name="Picture 64">
              <a:extLst>
                <a:ext uri="{FF2B5EF4-FFF2-40B4-BE49-F238E27FC236}">
                  <a16:creationId xmlns:a16="http://schemas.microsoft.com/office/drawing/2014/main" id="{21009F8D-4A24-BF02-FF04-498E44F45AD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473773" y="6130501"/>
              <a:ext cx="346370" cy="346370"/>
            </a:xfrm>
            <a:prstGeom prst="ellipse">
              <a:avLst/>
            </a:prstGeom>
            <a:ln w="19050">
              <a:solidFill>
                <a:schemeClr val="bg1"/>
              </a:solidFill>
            </a:ln>
          </p:spPr>
        </p:pic>
        <p:sp>
          <p:nvSpPr>
            <p:cNvPr id="66" name="TextBox 65">
              <a:extLst>
                <a:ext uri="{FF2B5EF4-FFF2-40B4-BE49-F238E27FC236}">
                  <a16:creationId xmlns:a16="http://schemas.microsoft.com/office/drawing/2014/main" id="{5A899FB9-6EF3-6765-B618-BF901D9D6B45}"/>
                </a:ext>
              </a:extLst>
            </p:cNvPr>
            <p:cNvSpPr txBox="1"/>
            <p:nvPr/>
          </p:nvSpPr>
          <p:spPr>
            <a:xfrm>
              <a:off x="3929908" y="6155690"/>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Tino Barclay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p>
          </p:txBody>
        </p:sp>
      </p:grpSp>
      <p:grpSp>
        <p:nvGrpSpPr>
          <p:cNvPr id="67" name="Group 66">
            <a:extLst>
              <a:ext uri="{FF2B5EF4-FFF2-40B4-BE49-F238E27FC236}">
                <a16:creationId xmlns:a16="http://schemas.microsoft.com/office/drawing/2014/main" id="{8E3D5891-FE2D-C329-0466-A5415832A012}"/>
              </a:ext>
            </a:extLst>
          </p:cNvPr>
          <p:cNvGrpSpPr/>
          <p:nvPr/>
        </p:nvGrpSpPr>
        <p:grpSpPr>
          <a:xfrm>
            <a:off x="5593334" y="4719115"/>
            <a:ext cx="1204186" cy="346370"/>
            <a:chOff x="6099424" y="5663130"/>
            <a:chExt cx="1204186" cy="346370"/>
          </a:xfrm>
        </p:grpSpPr>
        <p:pic>
          <p:nvPicPr>
            <p:cNvPr id="68" name="Picture 67">
              <a:extLst>
                <a:ext uri="{FF2B5EF4-FFF2-40B4-BE49-F238E27FC236}">
                  <a16:creationId xmlns:a16="http://schemas.microsoft.com/office/drawing/2014/main" id="{952C72A7-AAC1-58AA-0D2B-7FA82C697965}"/>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099424" y="5663130"/>
              <a:ext cx="346370" cy="346370"/>
            </a:xfrm>
            <a:prstGeom prst="ellipse">
              <a:avLst/>
            </a:prstGeom>
            <a:ln w="19050">
              <a:solidFill>
                <a:schemeClr val="bg1"/>
              </a:solidFill>
            </a:ln>
          </p:spPr>
        </p:pic>
        <p:sp>
          <p:nvSpPr>
            <p:cNvPr id="69" name="TextBox 68">
              <a:extLst>
                <a:ext uri="{FF2B5EF4-FFF2-40B4-BE49-F238E27FC236}">
                  <a16:creationId xmlns:a16="http://schemas.microsoft.com/office/drawing/2014/main" id="{D09DD08C-D663-AFFB-AAC0-992136AED15D}"/>
                </a:ext>
              </a:extLst>
            </p:cNvPr>
            <p:cNvSpPr txBox="1"/>
            <p:nvPr/>
          </p:nvSpPr>
          <p:spPr>
            <a:xfrm>
              <a:off x="6555559" y="5698123"/>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Kaea Gillman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p>
          </p:txBody>
        </p:sp>
      </p:grpSp>
      <p:sp>
        <p:nvSpPr>
          <p:cNvPr id="70" name="TextBox 69">
            <a:extLst>
              <a:ext uri="{FF2B5EF4-FFF2-40B4-BE49-F238E27FC236}">
                <a16:creationId xmlns:a16="http://schemas.microsoft.com/office/drawing/2014/main" id="{A53C23A9-58BD-4189-55EF-5C99DBE2FFC1}"/>
              </a:ext>
            </a:extLst>
          </p:cNvPr>
          <p:cNvSpPr txBox="1"/>
          <p:nvPr/>
        </p:nvSpPr>
        <p:spPr>
          <a:xfrm>
            <a:off x="839845" y="1225366"/>
            <a:ext cx="2991203" cy="329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39" b="0" i="0" u="none" strike="noStrike" kern="1200" cap="none" spc="0" normalizeH="0" baseline="0" noProof="0" dirty="0">
                <a:ln>
                  <a:noFill/>
                </a:ln>
                <a:solidFill>
                  <a:srgbClr val="2B5F2E"/>
                </a:solidFill>
                <a:effectLst/>
                <a:uLnTx/>
                <a:uFillTx/>
                <a:latin typeface="KPMG Bold"/>
                <a:ea typeface="+mn-ea"/>
                <a:cs typeface="+mn-cs"/>
              </a:rPr>
              <a:t>DSS Workstream Leads</a:t>
            </a:r>
            <a:endParaRPr kumimoji="0" lang="en-NZ" sz="1539" b="0" i="0" u="none" strike="noStrike" kern="1200" cap="none" spc="0" normalizeH="0" baseline="0" noProof="0" dirty="0">
              <a:ln>
                <a:noFill/>
              </a:ln>
              <a:solidFill>
                <a:srgbClr val="2B5F2E"/>
              </a:solidFill>
              <a:effectLst/>
              <a:uLnTx/>
              <a:uFillTx/>
              <a:latin typeface="KPMG Bold"/>
              <a:ea typeface="+mn-ea"/>
              <a:cs typeface="+mn-cs"/>
            </a:endParaRPr>
          </a:p>
        </p:txBody>
      </p:sp>
      <p:grpSp>
        <p:nvGrpSpPr>
          <p:cNvPr id="71" name="Group 70">
            <a:extLst>
              <a:ext uri="{FF2B5EF4-FFF2-40B4-BE49-F238E27FC236}">
                <a16:creationId xmlns:a16="http://schemas.microsoft.com/office/drawing/2014/main" id="{BD1412E7-1E81-5130-A187-DC0C1CD01FF5}"/>
              </a:ext>
            </a:extLst>
          </p:cNvPr>
          <p:cNvGrpSpPr/>
          <p:nvPr/>
        </p:nvGrpSpPr>
        <p:grpSpPr>
          <a:xfrm>
            <a:off x="10325155" y="1659671"/>
            <a:ext cx="1418945" cy="707348"/>
            <a:chOff x="9439040" y="1669087"/>
            <a:chExt cx="1418945" cy="707348"/>
          </a:xfrm>
        </p:grpSpPr>
        <p:sp>
          <p:nvSpPr>
            <p:cNvPr id="72" name="Rectangle: Rounded Corners 71">
              <a:extLst>
                <a:ext uri="{FF2B5EF4-FFF2-40B4-BE49-F238E27FC236}">
                  <a16:creationId xmlns:a16="http://schemas.microsoft.com/office/drawing/2014/main" id="{E91306AB-FE36-D572-B6E4-C5F4B991C5A2}"/>
                </a:ext>
              </a:extLst>
            </p:cNvPr>
            <p:cNvSpPr/>
            <p:nvPr/>
          </p:nvSpPr>
          <p:spPr>
            <a:xfrm>
              <a:off x="9439040" y="1669087"/>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dirty="0">
                <a:ln>
                  <a:noFill/>
                </a:ln>
                <a:solidFill>
                  <a:srgbClr val="0D1319"/>
                </a:solidFill>
                <a:effectLst/>
                <a:uLnTx/>
                <a:uFillTx/>
                <a:latin typeface="Arial"/>
                <a:ea typeface="+mn-ea"/>
                <a:cs typeface="+mn-cs"/>
              </a:endParaRPr>
            </a:p>
          </p:txBody>
        </p:sp>
        <p:pic>
          <p:nvPicPr>
            <p:cNvPr id="73" name="Picture 72">
              <a:extLst>
                <a:ext uri="{FF2B5EF4-FFF2-40B4-BE49-F238E27FC236}">
                  <a16:creationId xmlns:a16="http://schemas.microsoft.com/office/drawing/2014/main" id="{D398344D-DEA0-2A1A-B008-8DF47CFB6774}"/>
                </a:ext>
              </a:extLst>
            </p:cNvPr>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a:ext>
              </a:extLst>
            </a:blip>
            <a:srcRect/>
            <a:stretch/>
          </p:blipFill>
          <p:spPr>
            <a:xfrm>
              <a:off x="9583009" y="1727432"/>
              <a:ext cx="346370" cy="348046"/>
            </a:xfrm>
            <a:prstGeom prst="flowChartConnector">
              <a:avLst/>
            </a:prstGeom>
            <a:ln w="6350">
              <a:solidFill>
                <a:schemeClr val="bg1"/>
              </a:solidFill>
            </a:ln>
          </p:spPr>
        </p:pic>
        <p:sp>
          <p:nvSpPr>
            <p:cNvPr id="74" name="TextBox 73">
              <a:extLst>
                <a:ext uri="{FF2B5EF4-FFF2-40B4-BE49-F238E27FC236}">
                  <a16:creationId xmlns:a16="http://schemas.microsoft.com/office/drawing/2014/main" id="{3C89CEF0-5C74-9FB5-D785-38654193172C}"/>
                </a:ext>
              </a:extLst>
            </p:cNvPr>
            <p:cNvSpPr txBox="1"/>
            <p:nvPr/>
          </p:nvSpPr>
          <p:spPr>
            <a:xfrm>
              <a:off x="10073348" y="1716789"/>
              <a:ext cx="78463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B5F2E"/>
                  </a:solidFill>
                  <a:effectLst/>
                  <a:uLnTx/>
                  <a:uFillTx/>
                  <a:latin typeface="KPMG Bold"/>
                  <a:ea typeface="+mn-ea"/>
                  <a:cs typeface="+mn-cs"/>
                </a:rPr>
                <a:t>Kirsten </a:t>
              </a:r>
              <a:r>
                <a:rPr kumimoji="0" lang="en-US" sz="900" b="0" i="0" u="none" strike="noStrike" kern="1200" cap="none" spc="0" normalizeH="0" baseline="0" noProof="0" dirty="0" err="1">
                  <a:ln>
                    <a:noFill/>
                  </a:ln>
                  <a:solidFill>
                    <a:srgbClr val="2B5F2E"/>
                  </a:solidFill>
                  <a:effectLst/>
                  <a:uLnTx/>
                  <a:uFillTx/>
                  <a:latin typeface="KPMG Bold"/>
                  <a:ea typeface="+mn-ea"/>
                  <a:cs typeface="+mn-cs"/>
                </a:rPr>
                <a:t>Pullbrook</a:t>
              </a:r>
              <a:endParaRPr kumimoji="0" lang="en-US" sz="900" b="0" i="0" u="none" strike="noStrike" kern="1200" cap="none" spc="0" normalizeH="0" baseline="0" noProof="0">
                <a:ln>
                  <a:noFill/>
                </a:ln>
                <a:solidFill>
                  <a:srgbClr val="2B5F2E"/>
                </a:solidFill>
                <a:effectLst/>
                <a:uLnTx/>
                <a:uFillTx/>
                <a:latin typeface="KPMG Bol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D1319"/>
                  </a:solidFill>
                  <a:effectLst/>
                  <a:uLnTx/>
                  <a:uFillTx/>
                  <a:latin typeface="Arial"/>
                  <a:ea typeface="+mn-ea"/>
                  <a:cs typeface="+mn-cs"/>
                </a:rPr>
                <a:t>Disability Sector Audit SME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D1319"/>
                  </a:solidFill>
                  <a:effectLst/>
                  <a:uLnTx/>
                  <a:uFillTx/>
                  <a:latin typeface="Arial"/>
                  <a:ea typeface="+mn-ea"/>
                  <a:cs typeface="+mn-cs"/>
                </a:rPr>
                <a:t>Ahitereiria</a:t>
              </a:r>
              <a:endParaRPr kumimoji="0" lang="en-NZ" sz="500" b="0" i="0" u="none" strike="noStrike" kern="1200" cap="none" spc="0" normalizeH="0" baseline="0" noProof="0">
                <a:ln>
                  <a:noFill/>
                </a:ln>
                <a:solidFill>
                  <a:srgbClr val="0D1319"/>
                </a:solidFill>
                <a:effectLst/>
                <a:uLnTx/>
                <a:uFillTx/>
                <a:latin typeface="Arial"/>
                <a:ea typeface="+mn-ea"/>
                <a:cs typeface="+mn-cs"/>
              </a:endParaRPr>
            </a:p>
          </p:txBody>
        </p:sp>
        <p:sp>
          <p:nvSpPr>
            <p:cNvPr id="75" name="Rectangle: Rounded Corners 74">
              <a:extLst>
                <a:ext uri="{FF2B5EF4-FFF2-40B4-BE49-F238E27FC236}">
                  <a16:creationId xmlns:a16="http://schemas.microsoft.com/office/drawing/2014/main" id="{DBB22FE7-461B-9A50-51FE-27D43897C595}"/>
                </a:ext>
              </a:extLst>
            </p:cNvPr>
            <p:cNvSpPr/>
            <p:nvPr/>
          </p:nvSpPr>
          <p:spPr>
            <a:xfrm>
              <a:off x="9479865" y="2135452"/>
              <a:ext cx="1348441" cy="240983"/>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0" normalizeH="0" baseline="0" noProof="0">
                  <a:ln>
                    <a:noFill/>
                  </a:ln>
                  <a:solidFill>
                    <a:srgbClr val="FFFFFF"/>
                  </a:solidFill>
                  <a:effectLst/>
                  <a:uLnTx/>
                  <a:uFillTx/>
                  <a:latin typeface="Arial"/>
                  <a:ea typeface="+mn-ea"/>
                  <a:cs typeface="+mn-cs"/>
                </a:rPr>
                <a:t>Provides insights into disability audit design and approach</a:t>
              </a:r>
              <a:endParaRPr kumimoji="0" lang="en-NZ" sz="577" b="1" i="0" u="none" strike="noStrike" kern="1200" cap="none" spc="0" normalizeH="0" baseline="0" noProof="0">
                <a:ln>
                  <a:noFill/>
                </a:ln>
                <a:solidFill>
                  <a:srgbClr val="FFFFFF"/>
                </a:solidFill>
                <a:effectLst/>
                <a:uLnTx/>
                <a:uFillTx/>
                <a:latin typeface="Arial"/>
                <a:ea typeface="+mn-ea"/>
                <a:cs typeface="+mn-cs"/>
              </a:endParaRPr>
            </a:p>
          </p:txBody>
        </p:sp>
      </p:grpSp>
      <p:grpSp>
        <p:nvGrpSpPr>
          <p:cNvPr id="76" name="Group 75">
            <a:extLst>
              <a:ext uri="{FF2B5EF4-FFF2-40B4-BE49-F238E27FC236}">
                <a16:creationId xmlns:a16="http://schemas.microsoft.com/office/drawing/2014/main" id="{6B4DFE29-367A-A6AE-C621-3D4E84014509}"/>
              </a:ext>
            </a:extLst>
          </p:cNvPr>
          <p:cNvGrpSpPr/>
          <p:nvPr/>
        </p:nvGrpSpPr>
        <p:grpSpPr>
          <a:xfrm>
            <a:off x="942595" y="1669087"/>
            <a:ext cx="1750513" cy="572994"/>
            <a:chOff x="1158836" y="1691578"/>
            <a:chExt cx="1750513" cy="572994"/>
          </a:xfrm>
        </p:grpSpPr>
        <p:sp>
          <p:nvSpPr>
            <p:cNvPr id="77" name="Rectangle: Rounded Corners 76">
              <a:extLst>
                <a:ext uri="{FF2B5EF4-FFF2-40B4-BE49-F238E27FC236}">
                  <a16:creationId xmlns:a16="http://schemas.microsoft.com/office/drawing/2014/main" id="{8F6EAB5D-F40A-D496-04C0-B09FF81C77CA}"/>
                </a:ext>
              </a:extLst>
            </p:cNvPr>
            <p:cNvSpPr/>
            <p:nvPr/>
          </p:nvSpPr>
          <p:spPr>
            <a:xfrm>
              <a:off x="1344992" y="1691578"/>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a:ln>
                  <a:noFill/>
                </a:ln>
                <a:solidFill>
                  <a:srgbClr val="0D1319"/>
                </a:solidFill>
                <a:effectLst/>
                <a:uLnTx/>
                <a:uFillTx/>
                <a:latin typeface="Arial"/>
                <a:ea typeface="+mn-ea"/>
                <a:cs typeface="+mn-cs"/>
              </a:endParaRPr>
            </a:p>
          </p:txBody>
        </p:sp>
        <p:pic>
          <p:nvPicPr>
            <p:cNvPr id="78" name="Picture 77" descr="A person in a white shirt&#10;&#10;AI-generated content may be incorrect.">
              <a:extLst>
                <a:ext uri="{FF2B5EF4-FFF2-40B4-BE49-F238E27FC236}">
                  <a16:creationId xmlns:a16="http://schemas.microsoft.com/office/drawing/2014/main" id="{7FDB89DA-40C7-A126-8000-F2A0761EB044}"/>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1488961" y="1754212"/>
              <a:ext cx="336822" cy="338452"/>
            </a:xfrm>
            <a:prstGeom prst="flowChartConnector">
              <a:avLst/>
            </a:prstGeom>
            <a:ln w="19050">
              <a:solidFill>
                <a:schemeClr val="bg1"/>
              </a:solidFill>
            </a:ln>
          </p:spPr>
        </p:pic>
        <p:sp>
          <p:nvSpPr>
            <p:cNvPr id="79" name="TextBox 78">
              <a:extLst>
                <a:ext uri="{FF2B5EF4-FFF2-40B4-BE49-F238E27FC236}">
                  <a16:creationId xmlns:a16="http://schemas.microsoft.com/office/drawing/2014/main" id="{974A91B8-5079-1FB2-B4EF-235F9AEADAF8}"/>
                </a:ext>
              </a:extLst>
            </p:cNvPr>
            <p:cNvSpPr txBox="1"/>
            <p:nvPr/>
          </p:nvSpPr>
          <p:spPr>
            <a:xfrm>
              <a:off x="1979300" y="1739280"/>
              <a:ext cx="784637" cy="2923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B5F2E"/>
                  </a:solidFill>
                  <a:effectLst/>
                  <a:uLnTx/>
                  <a:uFillTx/>
                  <a:latin typeface="KPMG Bold"/>
                  <a:ea typeface="+mn-ea"/>
                  <a:cs typeface="+mn-cs"/>
                </a:rPr>
                <a:t>Peter Chew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D1319"/>
                  </a:solidFill>
                  <a:effectLst/>
                  <a:uLnTx/>
                  <a:uFillTx/>
                  <a:latin typeface="Arial"/>
                  <a:ea typeface="+mn-ea"/>
                  <a:cs typeface="+mn-cs"/>
                </a:rPr>
                <a:t>Lead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D1319"/>
                  </a:solidFill>
                  <a:effectLst/>
                  <a:uLnTx/>
                  <a:uFillTx/>
                  <a:latin typeface="Arial"/>
                  <a:ea typeface="+mn-ea"/>
                  <a:cs typeface="+mn-cs"/>
                </a:rPr>
                <a:t>Te Whanganui-a-Tara</a:t>
              </a:r>
              <a:endParaRPr kumimoji="0" lang="en-NZ" sz="500" b="0" i="0" u="none" strike="noStrike" kern="1200" cap="none" spc="0" normalizeH="0" baseline="0" noProof="0">
                <a:ln>
                  <a:noFill/>
                </a:ln>
                <a:solidFill>
                  <a:srgbClr val="0D1319"/>
                </a:solidFill>
                <a:effectLst/>
                <a:uLnTx/>
                <a:uFillTx/>
                <a:latin typeface="Arial"/>
                <a:ea typeface="+mn-ea"/>
                <a:cs typeface="+mn-cs"/>
              </a:endParaRPr>
            </a:p>
          </p:txBody>
        </p:sp>
        <p:sp>
          <p:nvSpPr>
            <p:cNvPr id="80" name="Rectangle: Rounded Corners 79">
              <a:extLst>
                <a:ext uri="{FF2B5EF4-FFF2-40B4-BE49-F238E27FC236}">
                  <a16:creationId xmlns:a16="http://schemas.microsoft.com/office/drawing/2014/main" id="{991968CB-0B09-5092-9AA9-165C842FC4FD}"/>
                </a:ext>
              </a:extLst>
            </p:cNvPr>
            <p:cNvSpPr/>
            <p:nvPr/>
          </p:nvSpPr>
          <p:spPr>
            <a:xfrm>
              <a:off x="1158836" y="2138347"/>
              <a:ext cx="1750513" cy="126225"/>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577" b="1" i="0" u="none" strike="noStrike" kern="1200" cap="none" spc="0" normalizeH="0" baseline="0" noProof="0">
                  <a:ln>
                    <a:noFill/>
                  </a:ln>
                  <a:solidFill>
                    <a:srgbClr val="FFFFFF"/>
                  </a:solidFill>
                  <a:effectLst/>
                  <a:uLnTx/>
                  <a:uFillTx/>
                  <a:latin typeface="Arial"/>
                  <a:ea typeface="+mn-ea"/>
                  <a:cs typeface="+mn-cs"/>
                </a:rPr>
                <a:t>Accountable for project quality and delivery</a:t>
              </a:r>
            </a:p>
          </p:txBody>
        </p:sp>
      </p:grpSp>
      <p:grpSp>
        <p:nvGrpSpPr>
          <p:cNvPr id="81" name="Group 80">
            <a:extLst>
              <a:ext uri="{FF2B5EF4-FFF2-40B4-BE49-F238E27FC236}">
                <a16:creationId xmlns:a16="http://schemas.microsoft.com/office/drawing/2014/main" id="{82C6D9EE-D1A0-1F5F-E161-90A28A3B663F}"/>
              </a:ext>
            </a:extLst>
          </p:cNvPr>
          <p:cNvGrpSpPr/>
          <p:nvPr/>
        </p:nvGrpSpPr>
        <p:grpSpPr>
          <a:xfrm>
            <a:off x="2753777" y="1668732"/>
            <a:ext cx="5707312" cy="596802"/>
            <a:chOff x="2903884" y="1669087"/>
            <a:chExt cx="5707312" cy="596802"/>
          </a:xfrm>
        </p:grpSpPr>
        <p:grpSp>
          <p:nvGrpSpPr>
            <p:cNvPr id="82" name="Group 81">
              <a:extLst>
                <a:ext uri="{FF2B5EF4-FFF2-40B4-BE49-F238E27FC236}">
                  <a16:creationId xmlns:a16="http://schemas.microsoft.com/office/drawing/2014/main" id="{48172EC7-2415-3F28-71B5-FDEC5FACF695}"/>
                </a:ext>
              </a:extLst>
            </p:cNvPr>
            <p:cNvGrpSpPr/>
            <p:nvPr/>
          </p:nvGrpSpPr>
          <p:grpSpPr>
            <a:xfrm>
              <a:off x="2903884" y="1675612"/>
              <a:ext cx="1418945" cy="588960"/>
              <a:chOff x="3089236" y="1675612"/>
              <a:chExt cx="1418945" cy="588960"/>
            </a:xfrm>
          </p:grpSpPr>
          <p:sp>
            <p:nvSpPr>
              <p:cNvPr id="98" name="Rectangle: Rounded Corners 97">
                <a:extLst>
                  <a:ext uri="{FF2B5EF4-FFF2-40B4-BE49-F238E27FC236}">
                    <a16:creationId xmlns:a16="http://schemas.microsoft.com/office/drawing/2014/main" id="{DE894DFD-61A4-E156-608C-2D63216C7D04}"/>
                  </a:ext>
                </a:extLst>
              </p:cNvPr>
              <p:cNvSpPr/>
              <p:nvPr/>
            </p:nvSpPr>
            <p:spPr>
              <a:xfrm>
                <a:off x="3089236" y="1675612"/>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a:ln>
                    <a:noFill/>
                  </a:ln>
                  <a:solidFill>
                    <a:srgbClr val="0D1319"/>
                  </a:solidFill>
                  <a:effectLst/>
                  <a:uLnTx/>
                  <a:uFillTx/>
                  <a:latin typeface="Arial"/>
                  <a:ea typeface="+mn-ea"/>
                  <a:cs typeface="+mn-cs"/>
                </a:endParaRPr>
              </a:p>
            </p:txBody>
          </p:sp>
          <p:pic>
            <p:nvPicPr>
              <p:cNvPr id="99" name="Picture 98" descr="A person wearing glasses and a suit&#10;&#10;AI-generated content may be incorrect.">
                <a:extLst>
                  <a:ext uri="{FF2B5EF4-FFF2-40B4-BE49-F238E27FC236}">
                    <a16:creationId xmlns:a16="http://schemas.microsoft.com/office/drawing/2014/main" id="{B85CA566-30B8-393F-4FB8-39703C3AAF4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242752" y="1742550"/>
                <a:ext cx="327275" cy="328859"/>
              </a:xfrm>
              <a:prstGeom prst="flowChartConnector">
                <a:avLst/>
              </a:prstGeom>
              <a:ln w="19050">
                <a:solidFill>
                  <a:schemeClr val="bg1"/>
                </a:solidFill>
              </a:ln>
            </p:spPr>
          </p:pic>
          <p:sp>
            <p:nvSpPr>
              <p:cNvPr id="100" name="TextBox 99">
                <a:extLst>
                  <a:ext uri="{FF2B5EF4-FFF2-40B4-BE49-F238E27FC236}">
                    <a16:creationId xmlns:a16="http://schemas.microsoft.com/office/drawing/2014/main" id="{460040AB-1533-2E2A-C5ED-132735862803}"/>
                  </a:ext>
                </a:extLst>
              </p:cNvPr>
              <p:cNvSpPr txBox="1"/>
              <p:nvPr/>
            </p:nvSpPr>
            <p:spPr>
              <a:xfrm>
                <a:off x="3723544" y="1723314"/>
                <a:ext cx="784637" cy="2923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B5F2E"/>
                    </a:solidFill>
                    <a:effectLst/>
                    <a:uLnTx/>
                    <a:uFillTx/>
                    <a:latin typeface="KPMG Bold"/>
                    <a:ea typeface="+mn-ea"/>
                    <a:cs typeface="+mn-cs"/>
                  </a:rPr>
                  <a:t>James Poskitt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D1319"/>
                    </a:solidFill>
                    <a:effectLst/>
                    <a:uLnTx/>
                    <a:uFillTx/>
                    <a:latin typeface="Arial"/>
                    <a:ea typeface="+mn-ea"/>
                    <a:cs typeface="+mn-cs"/>
                  </a:rPr>
                  <a:t>Design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D1319"/>
                    </a:solidFill>
                    <a:effectLst/>
                    <a:uLnTx/>
                    <a:uFillTx/>
                    <a:latin typeface="Arial"/>
                    <a:ea typeface="+mn-ea"/>
                    <a:cs typeface="+mn-cs"/>
                  </a:rPr>
                  <a:t>Te Whanganui-a-Tara</a:t>
                </a:r>
                <a:endParaRPr kumimoji="0" lang="en-NZ" sz="500" b="0" i="0" u="none" strike="noStrike" kern="1200" cap="none" spc="0" normalizeH="0" baseline="0" noProof="0">
                  <a:ln>
                    <a:noFill/>
                  </a:ln>
                  <a:solidFill>
                    <a:srgbClr val="0D1319"/>
                  </a:solidFill>
                  <a:effectLst/>
                  <a:uLnTx/>
                  <a:uFillTx/>
                  <a:latin typeface="Arial"/>
                  <a:ea typeface="+mn-ea"/>
                  <a:cs typeface="+mn-cs"/>
                </a:endParaRPr>
              </a:p>
            </p:txBody>
          </p:sp>
          <p:sp>
            <p:nvSpPr>
              <p:cNvPr id="101" name="Rectangle: Rounded Corners 100">
                <a:extLst>
                  <a:ext uri="{FF2B5EF4-FFF2-40B4-BE49-F238E27FC236}">
                    <a16:creationId xmlns:a16="http://schemas.microsoft.com/office/drawing/2014/main" id="{7BB4E83E-C121-356E-DD90-70D5F74541E2}"/>
                  </a:ext>
                </a:extLst>
              </p:cNvPr>
              <p:cNvSpPr/>
              <p:nvPr/>
            </p:nvSpPr>
            <p:spPr>
              <a:xfrm>
                <a:off x="3366563" y="2138347"/>
                <a:ext cx="834611" cy="126225"/>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0" normalizeH="0" baseline="0" noProof="0">
                    <a:ln>
                      <a:noFill/>
                    </a:ln>
                    <a:solidFill>
                      <a:srgbClr val="FFFFFF"/>
                    </a:solidFill>
                    <a:effectLst/>
                    <a:uLnTx/>
                    <a:uFillTx/>
                    <a:latin typeface="Arial"/>
                    <a:ea typeface="+mn-ea"/>
                    <a:cs typeface="+mn-cs"/>
                  </a:rPr>
                  <a:t>Disability SME</a:t>
                </a:r>
                <a:endParaRPr kumimoji="0" lang="en-NZ" sz="577" b="1" i="0" u="none" strike="noStrike" kern="1200" cap="none" spc="0" normalizeH="0" baseline="0" noProof="0">
                  <a:ln>
                    <a:noFill/>
                  </a:ln>
                  <a:solidFill>
                    <a:srgbClr val="FFFFFF"/>
                  </a:solidFill>
                  <a:effectLst/>
                  <a:uLnTx/>
                  <a:uFillTx/>
                  <a:latin typeface="Arial"/>
                  <a:ea typeface="+mn-ea"/>
                  <a:cs typeface="+mn-cs"/>
                </a:endParaRPr>
              </a:p>
            </p:txBody>
          </p:sp>
        </p:grpSp>
        <p:grpSp>
          <p:nvGrpSpPr>
            <p:cNvPr id="83" name="Group 82">
              <a:extLst>
                <a:ext uri="{FF2B5EF4-FFF2-40B4-BE49-F238E27FC236}">
                  <a16:creationId xmlns:a16="http://schemas.microsoft.com/office/drawing/2014/main" id="{459E41FD-FB68-F8A2-CF87-373ACBE329B5}"/>
                </a:ext>
              </a:extLst>
            </p:cNvPr>
            <p:cNvGrpSpPr/>
            <p:nvPr/>
          </p:nvGrpSpPr>
          <p:grpSpPr>
            <a:xfrm>
              <a:off x="4335189" y="1672342"/>
              <a:ext cx="1418945" cy="593547"/>
              <a:chOff x="4508181" y="1672342"/>
              <a:chExt cx="1418945" cy="593547"/>
            </a:xfrm>
          </p:grpSpPr>
          <p:sp>
            <p:nvSpPr>
              <p:cNvPr id="94" name="Rectangle: Rounded Corners 93">
                <a:extLst>
                  <a:ext uri="{FF2B5EF4-FFF2-40B4-BE49-F238E27FC236}">
                    <a16:creationId xmlns:a16="http://schemas.microsoft.com/office/drawing/2014/main" id="{7AF962B5-0BBA-2D1B-E67C-BD0CF93088AE}"/>
                  </a:ext>
                </a:extLst>
              </p:cNvPr>
              <p:cNvSpPr/>
              <p:nvPr/>
            </p:nvSpPr>
            <p:spPr>
              <a:xfrm>
                <a:off x="4508181" y="1672342"/>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a:ln>
                    <a:noFill/>
                  </a:ln>
                  <a:solidFill>
                    <a:srgbClr val="0D1319"/>
                  </a:solidFill>
                  <a:effectLst/>
                  <a:uLnTx/>
                  <a:uFillTx/>
                  <a:latin typeface="Arial"/>
                  <a:ea typeface="+mn-ea"/>
                  <a:cs typeface="+mn-cs"/>
                </a:endParaRPr>
              </a:p>
            </p:txBody>
          </p:sp>
          <p:sp>
            <p:nvSpPr>
              <p:cNvPr id="95" name="TextBox 94">
                <a:extLst>
                  <a:ext uri="{FF2B5EF4-FFF2-40B4-BE49-F238E27FC236}">
                    <a16:creationId xmlns:a16="http://schemas.microsoft.com/office/drawing/2014/main" id="{CF5AEEE2-7275-D8D9-B7F9-0AB2559663D2}"/>
                  </a:ext>
                </a:extLst>
              </p:cNvPr>
              <p:cNvSpPr txBox="1"/>
              <p:nvPr/>
            </p:nvSpPr>
            <p:spPr>
              <a:xfrm>
                <a:off x="5142489" y="1720044"/>
                <a:ext cx="784637" cy="2923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B5F2E"/>
                    </a:solidFill>
                    <a:effectLst/>
                    <a:uLnTx/>
                    <a:uFillTx/>
                    <a:latin typeface="KPMG Bold"/>
                    <a:ea typeface="+mn-ea"/>
                    <a:cs typeface="+mn-cs"/>
                  </a:rPr>
                  <a:t>Emma Williams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D1319"/>
                    </a:solidFill>
                    <a:effectLst/>
                    <a:uLnTx/>
                    <a:uFillTx/>
                    <a:latin typeface="Arial"/>
                    <a:ea typeface="+mn-ea"/>
                    <a:cs typeface="+mn-cs"/>
                  </a:rPr>
                  <a:t>Delivery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D1319"/>
                    </a:solidFill>
                    <a:effectLst/>
                    <a:uLnTx/>
                    <a:uFillTx/>
                    <a:latin typeface="Arial"/>
                    <a:ea typeface="+mn-ea"/>
                    <a:cs typeface="+mn-cs"/>
                  </a:rPr>
                  <a:t>Te Whanganui-a-Tara</a:t>
                </a:r>
                <a:endParaRPr kumimoji="0" lang="en-NZ" sz="500" b="0" i="0" u="none" strike="noStrike" kern="1200" cap="none" spc="0" normalizeH="0" baseline="0" noProof="0">
                  <a:ln>
                    <a:noFill/>
                  </a:ln>
                  <a:solidFill>
                    <a:srgbClr val="0D1319"/>
                  </a:solidFill>
                  <a:effectLst/>
                  <a:uLnTx/>
                  <a:uFillTx/>
                  <a:latin typeface="Arial"/>
                  <a:ea typeface="+mn-ea"/>
                  <a:cs typeface="+mn-cs"/>
                </a:endParaRPr>
              </a:p>
            </p:txBody>
          </p:sp>
          <p:sp>
            <p:nvSpPr>
              <p:cNvPr id="96" name="Rectangle: Rounded Corners 95">
                <a:extLst>
                  <a:ext uri="{FF2B5EF4-FFF2-40B4-BE49-F238E27FC236}">
                    <a16:creationId xmlns:a16="http://schemas.microsoft.com/office/drawing/2014/main" id="{C03F13F7-A4BA-C90F-CB95-CE911CF44A0D}"/>
                  </a:ext>
                </a:extLst>
              </p:cNvPr>
              <p:cNvSpPr/>
              <p:nvPr/>
            </p:nvSpPr>
            <p:spPr>
              <a:xfrm>
                <a:off x="4713332" y="2139664"/>
                <a:ext cx="976642" cy="126225"/>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0" normalizeH="0" baseline="0" noProof="0">
                    <a:ln>
                      <a:noFill/>
                    </a:ln>
                    <a:solidFill>
                      <a:srgbClr val="FFFFFF"/>
                    </a:solidFill>
                    <a:effectLst/>
                    <a:uLnTx/>
                    <a:uFillTx/>
                    <a:latin typeface="Arial"/>
                    <a:ea typeface="+mn-ea"/>
                    <a:cs typeface="+mn-cs"/>
                  </a:rPr>
                  <a:t>Clinical Insights Lead</a:t>
                </a:r>
                <a:endParaRPr kumimoji="0" lang="en-NZ" sz="577" b="1" i="0" u="none" strike="noStrike" kern="1200" cap="none" spc="0" normalizeH="0" baseline="0" noProof="0">
                  <a:ln>
                    <a:noFill/>
                  </a:ln>
                  <a:solidFill>
                    <a:srgbClr val="FFFFFF"/>
                  </a:solidFill>
                  <a:effectLst/>
                  <a:uLnTx/>
                  <a:uFillTx/>
                  <a:latin typeface="Arial"/>
                  <a:ea typeface="+mn-ea"/>
                  <a:cs typeface="+mn-cs"/>
                </a:endParaRPr>
              </a:p>
            </p:txBody>
          </p:sp>
          <p:pic>
            <p:nvPicPr>
              <p:cNvPr id="97" name="Picture 96" descr="A person smiling for a picture&#10;&#10;AI-generated content may be incorrect.">
                <a:extLst>
                  <a:ext uri="{FF2B5EF4-FFF2-40B4-BE49-F238E27FC236}">
                    <a16:creationId xmlns:a16="http://schemas.microsoft.com/office/drawing/2014/main" id="{D6BDEC40-EFB7-09D9-65A1-91B224C7F03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652150" y="1732956"/>
                <a:ext cx="346370" cy="348046"/>
              </a:xfrm>
              <a:prstGeom prst="flowChartConnector">
                <a:avLst/>
              </a:prstGeom>
              <a:ln w="19050">
                <a:solidFill>
                  <a:schemeClr val="bg1"/>
                </a:solidFill>
              </a:ln>
            </p:spPr>
          </p:pic>
        </p:grpSp>
        <p:grpSp>
          <p:nvGrpSpPr>
            <p:cNvPr id="84" name="Group 83">
              <a:extLst>
                <a:ext uri="{FF2B5EF4-FFF2-40B4-BE49-F238E27FC236}">
                  <a16:creationId xmlns:a16="http://schemas.microsoft.com/office/drawing/2014/main" id="{58D83D6D-4CD4-0370-AE66-5051913C8999}"/>
                </a:ext>
              </a:extLst>
            </p:cNvPr>
            <p:cNvGrpSpPr/>
            <p:nvPr/>
          </p:nvGrpSpPr>
          <p:grpSpPr>
            <a:xfrm>
              <a:off x="5761191" y="1669087"/>
              <a:ext cx="1418945" cy="588960"/>
              <a:chOff x="5940361" y="1669087"/>
              <a:chExt cx="1418945" cy="588960"/>
            </a:xfrm>
          </p:grpSpPr>
          <p:sp>
            <p:nvSpPr>
              <p:cNvPr id="90" name="Rectangle: Rounded Corners 89">
                <a:extLst>
                  <a:ext uri="{FF2B5EF4-FFF2-40B4-BE49-F238E27FC236}">
                    <a16:creationId xmlns:a16="http://schemas.microsoft.com/office/drawing/2014/main" id="{3FE9E735-BFB2-5DA1-F0C2-75E56459FF1D}"/>
                  </a:ext>
                </a:extLst>
              </p:cNvPr>
              <p:cNvSpPr/>
              <p:nvPr/>
            </p:nvSpPr>
            <p:spPr>
              <a:xfrm>
                <a:off x="5940361" y="1669087"/>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a:ln>
                    <a:noFill/>
                  </a:ln>
                  <a:solidFill>
                    <a:srgbClr val="0D1319"/>
                  </a:solidFill>
                  <a:effectLst/>
                  <a:uLnTx/>
                  <a:uFillTx/>
                  <a:latin typeface="Arial"/>
                  <a:ea typeface="+mn-ea"/>
                  <a:cs typeface="+mn-cs"/>
                </a:endParaRPr>
              </a:p>
            </p:txBody>
          </p:sp>
          <p:sp>
            <p:nvSpPr>
              <p:cNvPr id="91" name="TextBox 90">
                <a:extLst>
                  <a:ext uri="{FF2B5EF4-FFF2-40B4-BE49-F238E27FC236}">
                    <a16:creationId xmlns:a16="http://schemas.microsoft.com/office/drawing/2014/main" id="{89A8F47F-A756-7322-972A-77D441B55E8C}"/>
                  </a:ext>
                </a:extLst>
              </p:cNvPr>
              <p:cNvSpPr txBox="1"/>
              <p:nvPr/>
            </p:nvSpPr>
            <p:spPr>
              <a:xfrm>
                <a:off x="6574669" y="1716789"/>
                <a:ext cx="784637" cy="2923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B5F2E"/>
                    </a:solidFill>
                    <a:effectLst/>
                    <a:uLnTx/>
                    <a:uFillTx/>
                    <a:latin typeface="KPMG Bold"/>
                    <a:ea typeface="+mn-ea"/>
                    <a:cs typeface="+mn-cs"/>
                  </a:rPr>
                  <a:t>Abtin Maghsoodi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0D1319"/>
                    </a:solidFill>
                    <a:effectLst/>
                    <a:uLnTx/>
                    <a:uFillTx/>
                    <a:latin typeface="Arial"/>
                    <a:ea typeface="+mn-ea"/>
                    <a:cs typeface="+mn-cs"/>
                  </a:rPr>
                  <a:t>Analytics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D1319"/>
                    </a:solidFill>
                    <a:effectLst/>
                    <a:uLnTx/>
                    <a:uFillTx/>
                    <a:latin typeface="Arial"/>
                    <a:ea typeface="+mn-ea"/>
                    <a:cs typeface="+mn-cs"/>
                  </a:rPr>
                  <a:t>Tāmaki Makaurau</a:t>
                </a:r>
                <a:endParaRPr kumimoji="0" lang="en-NZ" sz="500" b="0" i="0" u="none" strike="noStrike" kern="1200" cap="none" spc="0" normalizeH="0" baseline="0" noProof="0" dirty="0">
                  <a:ln>
                    <a:noFill/>
                  </a:ln>
                  <a:solidFill>
                    <a:srgbClr val="0D1319"/>
                  </a:solidFill>
                  <a:effectLst/>
                  <a:uLnTx/>
                  <a:uFillTx/>
                  <a:latin typeface="Arial"/>
                  <a:ea typeface="+mn-ea"/>
                  <a:cs typeface="+mn-cs"/>
                </a:endParaRPr>
              </a:p>
            </p:txBody>
          </p:sp>
          <p:sp>
            <p:nvSpPr>
              <p:cNvPr id="92" name="Rectangle: Rounded Corners 91">
                <a:extLst>
                  <a:ext uri="{FF2B5EF4-FFF2-40B4-BE49-F238E27FC236}">
                    <a16:creationId xmlns:a16="http://schemas.microsoft.com/office/drawing/2014/main" id="{9BC0B9DB-90E4-B029-1B50-29511C210302}"/>
                  </a:ext>
                </a:extLst>
              </p:cNvPr>
              <p:cNvSpPr/>
              <p:nvPr/>
            </p:nvSpPr>
            <p:spPr>
              <a:xfrm>
                <a:off x="6217688" y="2131822"/>
                <a:ext cx="834611" cy="126225"/>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0" normalizeH="0" baseline="0" noProof="0">
                    <a:ln>
                      <a:noFill/>
                    </a:ln>
                    <a:solidFill>
                      <a:srgbClr val="FFFFFF"/>
                    </a:solidFill>
                    <a:effectLst/>
                    <a:uLnTx/>
                    <a:uFillTx/>
                    <a:latin typeface="Arial"/>
                    <a:ea typeface="+mn-ea"/>
                    <a:cs typeface="+mn-cs"/>
                  </a:rPr>
                  <a:t>Digital Tool SME</a:t>
                </a:r>
                <a:endParaRPr kumimoji="0" lang="en-NZ" sz="577" b="1" i="0" u="none" strike="noStrike" kern="1200" cap="none" spc="0" normalizeH="0" baseline="0" noProof="0">
                  <a:ln>
                    <a:noFill/>
                  </a:ln>
                  <a:solidFill>
                    <a:srgbClr val="FFFFFF"/>
                  </a:solidFill>
                  <a:effectLst/>
                  <a:uLnTx/>
                  <a:uFillTx/>
                  <a:latin typeface="Arial"/>
                  <a:ea typeface="+mn-ea"/>
                  <a:cs typeface="+mn-cs"/>
                </a:endParaRPr>
              </a:p>
            </p:txBody>
          </p:sp>
          <p:pic>
            <p:nvPicPr>
              <p:cNvPr id="93" name="Picture 92">
                <a:extLst>
                  <a:ext uri="{FF2B5EF4-FFF2-40B4-BE49-F238E27FC236}">
                    <a16:creationId xmlns:a16="http://schemas.microsoft.com/office/drawing/2014/main" id="{C1317C1E-DC04-7C91-3EC0-EACD259635A9}"/>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6084330" y="1716838"/>
                <a:ext cx="346370" cy="348046"/>
              </a:xfrm>
              <a:prstGeom prst="flowChartConnector">
                <a:avLst/>
              </a:prstGeom>
              <a:ln w="19050">
                <a:solidFill>
                  <a:schemeClr val="bg1"/>
                </a:solidFill>
              </a:ln>
            </p:spPr>
          </p:pic>
        </p:grpSp>
        <p:grpSp>
          <p:nvGrpSpPr>
            <p:cNvPr id="85" name="Group 84">
              <a:extLst>
                <a:ext uri="{FF2B5EF4-FFF2-40B4-BE49-F238E27FC236}">
                  <a16:creationId xmlns:a16="http://schemas.microsoft.com/office/drawing/2014/main" id="{46838C39-CBAE-4B6E-D696-65007EB5DFEA}"/>
                </a:ext>
              </a:extLst>
            </p:cNvPr>
            <p:cNvGrpSpPr/>
            <p:nvPr/>
          </p:nvGrpSpPr>
          <p:grpSpPr>
            <a:xfrm>
              <a:off x="7192251" y="1669087"/>
              <a:ext cx="1418945" cy="588960"/>
              <a:chOff x="7372641" y="1669087"/>
              <a:chExt cx="1418945" cy="588960"/>
            </a:xfrm>
          </p:grpSpPr>
          <p:sp>
            <p:nvSpPr>
              <p:cNvPr id="86" name="Rectangle: Rounded Corners 85">
                <a:extLst>
                  <a:ext uri="{FF2B5EF4-FFF2-40B4-BE49-F238E27FC236}">
                    <a16:creationId xmlns:a16="http://schemas.microsoft.com/office/drawing/2014/main" id="{2E22617A-24E6-3894-3E82-ED570F5F6560}"/>
                  </a:ext>
                </a:extLst>
              </p:cNvPr>
              <p:cNvSpPr/>
              <p:nvPr/>
            </p:nvSpPr>
            <p:spPr>
              <a:xfrm>
                <a:off x="7372641" y="1669087"/>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a:ln>
                    <a:noFill/>
                  </a:ln>
                  <a:solidFill>
                    <a:srgbClr val="0D1319"/>
                  </a:solidFill>
                  <a:effectLst/>
                  <a:uLnTx/>
                  <a:uFillTx/>
                  <a:latin typeface="Arial"/>
                  <a:ea typeface="+mn-ea"/>
                  <a:cs typeface="+mn-cs"/>
                </a:endParaRPr>
              </a:p>
            </p:txBody>
          </p:sp>
          <p:sp>
            <p:nvSpPr>
              <p:cNvPr id="87" name="TextBox 86">
                <a:extLst>
                  <a:ext uri="{FF2B5EF4-FFF2-40B4-BE49-F238E27FC236}">
                    <a16:creationId xmlns:a16="http://schemas.microsoft.com/office/drawing/2014/main" id="{FBDA4338-F63E-37C1-3111-0967425D51D7}"/>
                  </a:ext>
                </a:extLst>
              </p:cNvPr>
              <p:cNvSpPr txBox="1"/>
              <p:nvPr/>
            </p:nvSpPr>
            <p:spPr>
              <a:xfrm>
                <a:off x="8006949" y="1716789"/>
                <a:ext cx="784637" cy="2923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B5F2E"/>
                    </a:solidFill>
                    <a:effectLst/>
                    <a:uLnTx/>
                    <a:uFillTx/>
                    <a:latin typeface="KPMG Bold"/>
                    <a:ea typeface="+mn-ea"/>
                    <a:cs typeface="+mn-cs"/>
                  </a:rPr>
                  <a:t>Kirill Voronchev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D1319"/>
                    </a:solidFill>
                    <a:effectLst/>
                    <a:uLnTx/>
                    <a:uFillTx/>
                    <a:latin typeface="Arial"/>
                    <a:ea typeface="+mn-ea"/>
                    <a:cs typeface="+mn-cs"/>
                  </a:rPr>
                  <a:t>Audit Excellence Lead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a:ln>
                      <a:noFill/>
                    </a:ln>
                    <a:solidFill>
                      <a:srgbClr val="0D1319"/>
                    </a:solidFill>
                    <a:effectLst/>
                    <a:uLnTx/>
                    <a:uFillTx/>
                    <a:latin typeface="Arial"/>
                    <a:ea typeface="+mn-ea"/>
                    <a:cs typeface="+mn-cs"/>
                  </a:rPr>
                  <a:t>Te Whanganui-a-Tara</a:t>
                </a:r>
                <a:endParaRPr kumimoji="0" lang="en-NZ" sz="500" b="0" i="0" u="none" strike="noStrike" kern="1200" cap="none" spc="0" normalizeH="0" baseline="0" noProof="0">
                  <a:ln>
                    <a:noFill/>
                  </a:ln>
                  <a:solidFill>
                    <a:srgbClr val="0D1319"/>
                  </a:solidFill>
                  <a:effectLst/>
                  <a:uLnTx/>
                  <a:uFillTx/>
                  <a:latin typeface="Arial"/>
                  <a:ea typeface="+mn-ea"/>
                  <a:cs typeface="+mn-cs"/>
                </a:endParaRPr>
              </a:p>
            </p:txBody>
          </p:sp>
          <p:sp>
            <p:nvSpPr>
              <p:cNvPr id="88" name="Rectangle: Rounded Corners 87">
                <a:extLst>
                  <a:ext uri="{FF2B5EF4-FFF2-40B4-BE49-F238E27FC236}">
                    <a16:creationId xmlns:a16="http://schemas.microsoft.com/office/drawing/2014/main" id="{E3146D09-8758-8F4A-6805-EAA4A42F3723}"/>
                  </a:ext>
                </a:extLst>
              </p:cNvPr>
              <p:cNvSpPr/>
              <p:nvPr/>
            </p:nvSpPr>
            <p:spPr>
              <a:xfrm>
                <a:off x="7649968" y="2131822"/>
                <a:ext cx="834611" cy="126225"/>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0" normalizeH="0" baseline="0" noProof="0">
                    <a:ln>
                      <a:noFill/>
                    </a:ln>
                    <a:solidFill>
                      <a:srgbClr val="FFFFFF"/>
                    </a:solidFill>
                    <a:effectLst/>
                    <a:uLnTx/>
                    <a:uFillTx/>
                    <a:latin typeface="Arial"/>
                    <a:ea typeface="+mn-ea"/>
                    <a:cs typeface="+mn-cs"/>
                  </a:rPr>
                  <a:t>Audit Insights</a:t>
                </a:r>
                <a:endParaRPr kumimoji="0" lang="en-NZ" sz="577" b="1" i="0" u="none" strike="noStrike" kern="1200" cap="none" spc="0" normalizeH="0" baseline="0" noProof="0">
                  <a:ln>
                    <a:noFill/>
                  </a:ln>
                  <a:solidFill>
                    <a:srgbClr val="FFFFFF"/>
                  </a:solidFill>
                  <a:effectLst/>
                  <a:uLnTx/>
                  <a:uFillTx/>
                  <a:latin typeface="Arial"/>
                  <a:ea typeface="+mn-ea"/>
                  <a:cs typeface="+mn-cs"/>
                </a:endParaRPr>
              </a:p>
            </p:txBody>
          </p:sp>
          <p:pic>
            <p:nvPicPr>
              <p:cNvPr id="89" name="Picture 88" descr="A person in a suit&#10;&#10;AI-generated content may be incorrect.">
                <a:extLst>
                  <a:ext uri="{FF2B5EF4-FFF2-40B4-BE49-F238E27FC236}">
                    <a16:creationId xmlns:a16="http://schemas.microsoft.com/office/drawing/2014/main" id="{0CBBB9D8-2DFB-DBA8-926A-1E56BA2FE89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516609" y="1723314"/>
                <a:ext cx="346370" cy="348046"/>
              </a:xfrm>
              <a:prstGeom prst="flowChartConnector">
                <a:avLst/>
              </a:prstGeom>
              <a:ln w="19050">
                <a:solidFill>
                  <a:schemeClr val="bg1"/>
                </a:solidFill>
              </a:ln>
            </p:spPr>
          </p:pic>
        </p:grpSp>
      </p:grpSp>
      <p:sp>
        <p:nvSpPr>
          <p:cNvPr id="102" name="Arrow: Up 101">
            <a:extLst>
              <a:ext uri="{FF2B5EF4-FFF2-40B4-BE49-F238E27FC236}">
                <a16:creationId xmlns:a16="http://schemas.microsoft.com/office/drawing/2014/main" id="{2E7FD687-4AD3-A90A-7EDF-A75CF7B83ABD}"/>
              </a:ext>
            </a:extLst>
          </p:cNvPr>
          <p:cNvSpPr/>
          <p:nvPr/>
        </p:nvSpPr>
        <p:spPr>
          <a:xfrm rot="16200000" flipV="1">
            <a:off x="2542831" y="1796166"/>
            <a:ext cx="175668" cy="234656"/>
          </a:xfrm>
          <a:prstGeom prst="upArrow">
            <a:avLst/>
          </a:prstGeom>
          <a:solidFill>
            <a:schemeClr val="tx1">
              <a:lumMod val="25000"/>
              <a:lumOff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716" b="0" i="0" u="none" strike="noStrike" kern="1200" cap="none" spc="0" normalizeH="0" baseline="0" noProof="0">
              <a:ln>
                <a:noFill/>
              </a:ln>
              <a:solidFill>
                <a:srgbClr val="FFFFFF"/>
              </a:solidFill>
              <a:effectLst/>
              <a:uLnTx/>
              <a:uFillTx/>
              <a:latin typeface="Arial"/>
              <a:ea typeface="+mn-ea"/>
              <a:cs typeface="+mn-cs"/>
            </a:endParaRPr>
          </a:p>
        </p:txBody>
      </p:sp>
      <p:sp>
        <p:nvSpPr>
          <p:cNvPr id="103" name="Arrow: Up 102">
            <a:extLst>
              <a:ext uri="{FF2B5EF4-FFF2-40B4-BE49-F238E27FC236}">
                <a16:creationId xmlns:a16="http://schemas.microsoft.com/office/drawing/2014/main" id="{EC728FE8-8F4F-FD5F-A785-D3126F59459A}"/>
              </a:ext>
            </a:extLst>
          </p:cNvPr>
          <p:cNvSpPr/>
          <p:nvPr/>
        </p:nvSpPr>
        <p:spPr>
          <a:xfrm rot="5400000" flipV="1">
            <a:off x="10013557" y="1669078"/>
            <a:ext cx="159464" cy="463737"/>
          </a:xfrm>
          <a:prstGeom prst="upArrow">
            <a:avLst/>
          </a:prstGeom>
          <a:solidFill>
            <a:schemeClr val="tx1">
              <a:lumMod val="25000"/>
              <a:lumOff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716" b="0" i="0" u="none" strike="noStrike" kern="1200" cap="none" spc="0" normalizeH="0" baseline="0" noProof="0">
              <a:ln>
                <a:noFill/>
              </a:ln>
              <a:solidFill>
                <a:srgbClr val="FFFFFF"/>
              </a:solidFill>
              <a:effectLst/>
              <a:uLnTx/>
              <a:uFillTx/>
              <a:latin typeface="Arial"/>
              <a:ea typeface="+mn-ea"/>
              <a:cs typeface="+mn-cs"/>
            </a:endParaRPr>
          </a:p>
        </p:txBody>
      </p:sp>
      <p:sp>
        <p:nvSpPr>
          <p:cNvPr id="104" name="Rectangle: Rounded Corners 103">
            <a:extLst>
              <a:ext uri="{FF2B5EF4-FFF2-40B4-BE49-F238E27FC236}">
                <a16:creationId xmlns:a16="http://schemas.microsoft.com/office/drawing/2014/main" id="{00139EC4-6F7B-4E39-F6DC-EB77FD0F375F}"/>
              </a:ext>
            </a:extLst>
          </p:cNvPr>
          <p:cNvSpPr>
            <a:spLocks/>
          </p:cNvSpPr>
          <p:nvPr/>
        </p:nvSpPr>
        <p:spPr>
          <a:xfrm>
            <a:off x="1321786" y="3266440"/>
            <a:ext cx="2703552" cy="857553"/>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55" b="0" i="0" u="none" strike="noStrike" kern="1200" cap="none" spc="0" normalizeH="0" baseline="0" noProof="0">
              <a:ln>
                <a:noFill/>
              </a:ln>
              <a:solidFill>
                <a:srgbClr val="FFFFFF"/>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9F8416BB-504F-95C3-F608-381DFB1BB224}"/>
              </a:ext>
            </a:extLst>
          </p:cNvPr>
          <p:cNvSpPr txBox="1"/>
          <p:nvPr/>
        </p:nvSpPr>
        <p:spPr>
          <a:xfrm>
            <a:off x="1428147" y="3300370"/>
            <a:ext cx="2705721" cy="329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39" b="0" i="0" u="none" strike="noStrike" kern="1200" cap="none" spc="0" normalizeH="0" baseline="0" noProof="0">
                <a:ln>
                  <a:noFill/>
                </a:ln>
                <a:solidFill>
                  <a:srgbClr val="286A78"/>
                </a:solidFill>
                <a:effectLst/>
                <a:uLnTx/>
                <a:uFillTx/>
                <a:latin typeface="KPMG Bold"/>
                <a:ea typeface="+mn-ea"/>
                <a:cs typeface="+mn-cs"/>
              </a:rPr>
              <a:t>Design  Audit Framework Team</a:t>
            </a:r>
            <a:endParaRPr kumimoji="0" lang="en-NZ" sz="1539" b="0" i="0" u="none" strike="noStrike" kern="1200" cap="none" spc="0" normalizeH="0" baseline="0" noProof="0">
              <a:ln>
                <a:noFill/>
              </a:ln>
              <a:solidFill>
                <a:srgbClr val="286A78"/>
              </a:solidFill>
              <a:effectLst/>
              <a:uLnTx/>
              <a:uFillTx/>
              <a:latin typeface="KPMG Bold"/>
              <a:ea typeface="+mn-ea"/>
              <a:cs typeface="+mn-cs"/>
            </a:endParaRPr>
          </a:p>
        </p:txBody>
      </p:sp>
      <p:grpSp>
        <p:nvGrpSpPr>
          <p:cNvPr id="106" name="Group 105">
            <a:extLst>
              <a:ext uri="{FF2B5EF4-FFF2-40B4-BE49-F238E27FC236}">
                <a16:creationId xmlns:a16="http://schemas.microsoft.com/office/drawing/2014/main" id="{01C1D6AC-38BC-ADC9-B7B2-276C6C552605}"/>
              </a:ext>
            </a:extLst>
          </p:cNvPr>
          <p:cNvGrpSpPr/>
          <p:nvPr/>
        </p:nvGrpSpPr>
        <p:grpSpPr>
          <a:xfrm>
            <a:off x="1434662" y="3697040"/>
            <a:ext cx="1191079" cy="346370"/>
            <a:chOff x="929376" y="4691074"/>
            <a:chExt cx="1191079" cy="346370"/>
          </a:xfrm>
        </p:grpSpPr>
        <p:pic>
          <p:nvPicPr>
            <p:cNvPr id="107" name="Picture 106">
              <a:extLst>
                <a:ext uri="{FF2B5EF4-FFF2-40B4-BE49-F238E27FC236}">
                  <a16:creationId xmlns:a16="http://schemas.microsoft.com/office/drawing/2014/main" id="{C5E46C49-D018-A2B6-5A02-93D029A17335}"/>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929376" y="4691074"/>
              <a:ext cx="346370" cy="346370"/>
            </a:xfrm>
            <a:prstGeom prst="ellipse">
              <a:avLst/>
            </a:prstGeom>
            <a:ln w="19050">
              <a:solidFill>
                <a:schemeClr val="bg1"/>
              </a:solidFill>
            </a:ln>
          </p:spPr>
        </p:pic>
        <p:sp>
          <p:nvSpPr>
            <p:cNvPr id="108" name="TextBox 107">
              <a:extLst>
                <a:ext uri="{FF2B5EF4-FFF2-40B4-BE49-F238E27FC236}">
                  <a16:creationId xmlns:a16="http://schemas.microsoft.com/office/drawing/2014/main" id="{63E6BC5E-E27C-A8C4-EB16-48B6BB503003}"/>
                </a:ext>
              </a:extLst>
            </p:cNvPr>
            <p:cNvSpPr txBox="1"/>
            <p:nvPr/>
          </p:nvSpPr>
          <p:spPr>
            <a:xfrm>
              <a:off x="1372404" y="4726067"/>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a:ln>
                    <a:noFill/>
                  </a:ln>
                  <a:solidFill>
                    <a:srgbClr val="286A78"/>
                  </a:solidFill>
                  <a:effectLst/>
                  <a:uLnTx/>
                  <a:uFillTx/>
                  <a:latin typeface="Arial"/>
                  <a:ea typeface="+mn-ea"/>
                  <a:cs typeface="+mn-cs"/>
                </a:rPr>
                <a:t>Danielle Brosnan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a:ln>
                    <a:noFill/>
                  </a:ln>
                  <a:solidFill>
                    <a:srgbClr val="0D1319"/>
                  </a:solidFill>
                  <a:effectLst/>
                  <a:uLnTx/>
                  <a:uFillTx/>
                  <a:latin typeface="Arial"/>
                  <a:ea typeface="+mn-ea"/>
                  <a:cs typeface="+mn-cs"/>
                </a:rPr>
                <a:t>Te Whanganui-a-Tara</a:t>
              </a:r>
              <a:endParaRPr kumimoji="0" lang="en-NZ" sz="577" b="0" i="0" u="none" strike="noStrike" kern="1200" cap="none" spc="0" normalizeH="0" baseline="0" noProof="0">
                <a:ln>
                  <a:noFill/>
                </a:ln>
                <a:solidFill>
                  <a:srgbClr val="0D1319"/>
                </a:solidFill>
                <a:effectLst/>
                <a:uLnTx/>
                <a:uFillTx/>
                <a:latin typeface="Arial"/>
                <a:ea typeface="+mn-ea"/>
                <a:cs typeface="+mn-cs"/>
              </a:endParaRPr>
            </a:p>
          </p:txBody>
        </p:sp>
      </p:grpSp>
      <p:grpSp>
        <p:nvGrpSpPr>
          <p:cNvPr id="109" name="Group 108">
            <a:extLst>
              <a:ext uri="{FF2B5EF4-FFF2-40B4-BE49-F238E27FC236}">
                <a16:creationId xmlns:a16="http://schemas.microsoft.com/office/drawing/2014/main" id="{A0B20509-E643-9462-1B4E-C69062596A72}"/>
              </a:ext>
            </a:extLst>
          </p:cNvPr>
          <p:cNvGrpSpPr/>
          <p:nvPr/>
        </p:nvGrpSpPr>
        <p:grpSpPr>
          <a:xfrm>
            <a:off x="2720366" y="3697040"/>
            <a:ext cx="1201778" cy="346370"/>
            <a:chOff x="2217113" y="4681269"/>
            <a:chExt cx="1201778" cy="346370"/>
          </a:xfrm>
        </p:grpSpPr>
        <p:pic>
          <p:nvPicPr>
            <p:cNvPr id="110" name="Picture 109">
              <a:extLst>
                <a:ext uri="{FF2B5EF4-FFF2-40B4-BE49-F238E27FC236}">
                  <a16:creationId xmlns:a16="http://schemas.microsoft.com/office/drawing/2014/main" id="{892F4463-6F3A-AAB7-9344-CB9D7C199F3D}"/>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2217113" y="4681269"/>
              <a:ext cx="346370" cy="346370"/>
            </a:xfrm>
            <a:prstGeom prst="ellipse">
              <a:avLst/>
            </a:prstGeom>
            <a:ln w="19050">
              <a:solidFill>
                <a:schemeClr val="bg1"/>
              </a:solidFill>
            </a:ln>
          </p:spPr>
        </p:pic>
        <p:sp>
          <p:nvSpPr>
            <p:cNvPr id="111" name="TextBox 110">
              <a:extLst>
                <a:ext uri="{FF2B5EF4-FFF2-40B4-BE49-F238E27FC236}">
                  <a16:creationId xmlns:a16="http://schemas.microsoft.com/office/drawing/2014/main" id="{DCC47D15-C208-F366-BA8F-C0A7A6D1C005}"/>
                </a:ext>
              </a:extLst>
            </p:cNvPr>
            <p:cNvSpPr txBox="1"/>
            <p:nvPr/>
          </p:nvSpPr>
          <p:spPr>
            <a:xfrm>
              <a:off x="2670840" y="4716262"/>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a:ln>
                    <a:noFill/>
                  </a:ln>
                  <a:solidFill>
                    <a:srgbClr val="286A78"/>
                  </a:solidFill>
                  <a:effectLst/>
                  <a:uLnTx/>
                  <a:uFillTx/>
                  <a:latin typeface="Arial"/>
                  <a:ea typeface="+mn-ea"/>
                  <a:cs typeface="+mn-cs"/>
                </a:rPr>
                <a:t>Neha Telang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a:ln>
                    <a:noFill/>
                  </a:ln>
                  <a:solidFill>
                    <a:srgbClr val="0D1319"/>
                  </a:solidFill>
                  <a:effectLst/>
                  <a:uLnTx/>
                  <a:uFillTx/>
                  <a:latin typeface="Arial"/>
                  <a:ea typeface="+mn-ea"/>
                  <a:cs typeface="+mn-cs"/>
                </a:rPr>
                <a:t>Te Whanganui-a-Tara</a:t>
              </a:r>
              <a:endParaRPr kumimoji="0" lang="en-NZ" sz="577" b="0" i="0" u="none" strike="noStrike" kern="1200" cap="none" spc="0" normalizeH="0" baseline="0" noProof="0">
                <a:ln>
                  <a:noFill/>
                </a:ln>
                <a:solidFill>
                  <a:srgbClr val="0D1319"/>
                </a:solidFill>
                <a:effectLst/>
                <a:uLnTx/>
                <a:uFillTx/>
                <a:latin typeface="Arial"/>
                <a:ea typeface="+mn-ea"/>
                <a:cs typeface="+mn-cs"/>
              </a:endParaRPr>
            </a:p>
          </p:txBody>
        </p:sp>
      </p:grpSp>
      <p:sp>
        <p:nvSpPr>
          <p:cNvPr id="112" name="Rectangle: Rounded Corners 111">
            <a:extLst>
              <a:ext uri="{FF2B5EF4-FFF2-40B4-BE49-F238E27FC236}">
                <a16:creationId xmlns:a16="http://schemas.microsoft.com/office/drawing/2014/main" id="{85B19D42-A418-EDFC-A44A-CC2A01F1A909}"/>
              </a:ext>
            </a:extLst>
          </p:cNvPr>
          <p:cNvSpPr>
            <a:spLocks/>
          </p:cNvSpPr>
          <p:nvPr/>
        </p:nvSpPr>
        <p:spPr>
          <a:xfrm>
            <a:off x="4126892" y="3266440"/>
            <a:ext cx="6152025" cy="857554"/>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55"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02CEF025-992A-AC39-C331-B2F715E84319}"/>
              </a:ext>
            </a:extLst>
          </p:cNvPr>
          <p:cNvSpPr txBox="1"/>
          <p:nvPr/>
        </p:nvSpPr>
        <p:spPr>
          <a:xfrm>
            <a:off x="4184240" y="3290845"/>
            <a:ext cx="3176833" cy="329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39" b="0" i="0" u="none" strike="noStrike" kern="1200" cap="none" spc="0" normalizeH="0" baseline="0" noProof="0" dirty="0">
                <a:ln>
                  <a:noFill/>
                </a:ln>
                <a:solidFill>
                  <a:srgbClr val="286A78"/>
                </a:solidFill>
                <a:effectLst/>
                <a:uLnTx/>
                <a:uFillTx/>
                <a:latin typeface="KPMG Bold"/>
                <a:ea typeface="+mn-ea"/>
                <a:cs typeface="+mn-cs"/>
              </a:rPr>
              <a:t>Planning and Logistics</a:t>
            </a:r>
            <a:endParaRPr kumimoji="0" lang="en-NZ" sz="1539" b="0" i="0" u="none" strike="noStrike" kern="1200" cap="none" spc="0" normalizeH="0" baseline="0" noProof="0" dirty="0">
              <a:ln>
                <a:noFill/>
              </a:ln>
              <a:solidFill>
                <a:srgbClr val="286A78"/>
              </a:solidFill>
              <a:effectLst/>
              <a:uLnTx/>
              <a:uFillTx/>
              <a:latin typeface="KPMG Bold"/>
              <a:ea typeface="+mn-ea"/>
              <a:cs typeface="+mn-cs"/>
            </a:endParaRPr>
          </a:p>
        </p:txBody>
      </p:sp>
      <p:grpSp>
        <p:nvGrpSpPr>
          <p:cNvPr id="114" name="Group 113">
            <a:extLst>
              <a:ext uri="{FF2B5EF4-FFF2-40B4-BE49-F238E27FC236}">
                <a16:creationId xmlns:a16="http://schemas.microsoft.com/office/drawing/2014/main" id="{A39D730A-5604-FB97-6EA0-A7F123A3426E}"/>
              </a:ext>
            </a:extLst>
          </p:cNvPr>
          <p:cNvGrpSpPr/>
          <p:nvPr/>
        </p:nvGrpSpPr>
        <p:grpSpPr>
          <a:xfrm>
            <a:off x="4239770" y="3697040"/>
            <a:ext cx="1185731" cy="346370"/>
            <a:chOff x="929376" y="4691074"/>
            <a:chExt cx="1185731" cy="346370"/>
          </a:xfrm>
        </p:grpSpPr>
        <p:pic>
          <p:nvPicPr>
            <p:cNvPr id="115" name="Picture 114" descr="A person smiling with a snake on his neck&#10;&#10;AI-generated content may be incorrect.">
              <a:extLst>
                <a:ext uri="{FF2B5EF4-FFF2-40B4-BE49-F238E27FC236}">
                  <a16:creationId xmlns:a16="http://schemas.microsoft.com/office/drawing/2014/main" id="{325F0C8F-42DD-401C-CDD4-A4810ECCC60D}"/>
                </a:ext>
              </a:extLst>
            </p:cNvPr>
            <p:cNvPicPr>
              <a:picLocks noChangeAspect="1"/>
            </p:cNvPicPr>
            <p:nvPr/>
          </p:nvPicPr>
          <p:blipFill>
            <a:blip r:embed="rId19" cstate="screen">
              <a:grayscl/>
              <a:extLst>
                <a:ext uri="{28A0092B-C50C-407E-A947-70E740481C1C}">
                  <a14:useLocalDpi xmlns:a14="http://schemas.microsoft.com/office/drawing/2010/main"/>
                </a:ext>
              </a:extLst>
            </a:blip>
            <a:stretch>
              <a:fillRect/>
            </a:stretch>
          </p:blipFill>
          <p:spPr>
            <a:xfrm>
              <a:off x="929376" y="4691074"/>
              <a:ext cx="346370" cy="346370"/>
            </a:xfrm>
            <a:prstGeom prst="ellipse">
              <a:avLst/>
            </a:prstGeom>
            <a:ln w="19050">
              <a:solidFill>
                <a:schemeClr val="bg1"/>
              </a:solidFill>
            </a:ln>
          </p:spPr>
        </p:pic>
        <p:sp>
          <p:nvSpPr>
            <p:cNvPr id="116" name="TextBox 115">
              <a:extLst>
                <a:ext uri="{FF2B5EF4-FFF2-40B4-BE49-F238E27FC236}">
                  <a16:creationId xmlns:a16="http://schemas.microsoft.com/office/drawing/2014/main" id="{B9FB739F-AAC3-502F-A0F7-C3D4E51BACCD}"/>
                </a:ext>
              </a:extLst>
            </p:cNvPr>
            <p:cNvSpPr txBox="1"/>
            <p:nvPr/>
          </p:nvSpPr>
          <p:spPr>
            <a:xfrm>
              <a:off x="1372404" y="4726067"/>
              <a:ext cx="742703" cy="27622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Teina Williams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Lead</a:t>
              </a:r>
            </a:p>
          </p:txBody>
        </p:sp>
      </p:grpSp>
      <p:grpSp>
        <p:nvGrpSpPr>
          <p:cNvPr id="117" name="Group 116">
            <a:extLst>
              <a:ext uri="{FF2B5EF4-FFF2-40B4-BE49-F238E27FC236}">
                <a16:creationId xmlns:a16="http://schemas.microsoft.com/office/drawing/2014/main" id="{8643B5DF-D0CB-6133-A428-9145CF3E8CB4}"/>
              </a:ext>
            </a:extLst>
          </p:cNvPr>
          <p:cNvGrpSpPr/>
          <p:nvPr/>
        </p:nvGrpSpPr>
        <p:grpSpPr>
          <a:xfrm>
            <a:off x="5432808" y="3697040"/>
            <a:ext cx="1201778" cy="346370"/>
            <a:chOff x="2217113" y="4681269"/>
            <a:chExt cx="1201778" cy="346370"/>
          </a:xfrm>
        </p:grpSpPr>
        <p:pic>
          <p:nvPicPr>
            <p:cNvPr id="118" name="Picture 117">
              <a:extLst>
                <a:ext uri="{FF2B5EF4-FFF2-40B4-BE49-F238E27FC236}">
                  <a16:creationId xmlns:a16="http://schemas.microsoft.com/office/drawing/2014/main" id="{8D806EDF-B9FD-9158-1D44-8BC822AA19D2}"/>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2217113" y="4681269"/>
              <a:ext cx="346370" cy="346370"/>
            </a:xfrm>
            <a:prstGeom prst="ellipse">
              <a:avLst/>
            </a:prstGeom>
            <a:ln w="19050">
              <a:solidFill>
                <a:schemeClr val="bg1"/>
              </a:solidFill>
            </a:ln>
          </p:spPr>
        </p:pic>
        <p:sp>
          <p:nvSpPr>
            <p:cNvPr id="119" name="TextBox 118">
              <a:extLst>
                <a:ext uri="{FF2B5EF4-FFF2-40B4-BE49-F238E27FC236}">
                  <a16:creationId xmlns:a16="http://schemas.microsoft.com/office/drawing/2014/main" id="{FBFFBB7F-D0D6-0500-F5EB-624C325F9C8C}"/>
                </a:ext>
              </a:extLst>
            </p:cNvPr>
            <p:cNvSpPr txBox="1"/>
            <p:nvPr/>
          </p:nvSpPr>
          <p:spPr>
            <a:xfrm>
              <a:off x="2670840" y="4716262"/>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Ben Orr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p>
          </p:txBody>
        </p:sp>
      </p:grpSp>
      <p:grpSp>
        <p:nvGrpSpPr>
          <p:cNvPr id="123" name="Group 122">
            <a:extLst>
              <a:ext uri="{FF2B5EF4-FFF2-40B4-BE49-F238E27FC236}">
                <a16:creationId xmlns:a16="http://schemas.microsoft.com/office/drawing/2014/main" id="{D3DDA3C1-A42F-A117-5529-0E11628F5A55}"/>
              </a:ext>
            </a:extLst>
          </p:cNvPr>
          <p:cNvGrpSpPr/>
          <p:nvPr/>
        </p:nvGrpSpPr>
        <p:grpSpPr>
          <a:xfrm>
            <a:off x="9074731" y="3648113"/>
            <a:ext cx="1204186" cy="390225"/>
            <a:chOff x="8773003" y="3693520"/>
            <a:chExt cx="1204186" cy="390225"/>
          </a:xfrm>
        </p:grpSpPr>
        <p:pic>
          <p:nvPicPr>
            <p:cNvPr id="124" name="Picture 123">
              <a:extLst>
                <a:ext uri="{FF2B5EF4-FFF2-40B4-BE49-F238E27FC236}">
                  <a16:creationId xmlns:a16="http://schemas.microsoft.com/office/drawing/2014/main" id="{CDC7C917-5069-5C2D-2B43-F89C4B984412}"/>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8773003" y="3693520"/>
              <a:ext cx="346370" cy="346370"/>
            </a:xfrm>
            <a:prstGeom prst="ellipse">
              <a:avLst/>
            </a:prstGeom>
            <a:ln w="19050">
              <a:solidFill>
                <a:schemeClr val="bg1"/>
              </a:solidFill>
            </a:ln>
          </p:spPr>
        </p:pic>
        <p:sp>
          <p:nvSpPr>
            <p:cNvPr id="125" name="TextBox 124">
              <a:extLst>
                <a:ext uri="{FF2B5EF4-FFF2-40B4-BE49-F238E27FC236}">
                  <a16:creationId xmlns:a16="http://schemas.microsoft.com/office/drawing/2014/main" id="{52E05F91-2D34-8E17-7F4A-774E5FAB6ADB}"/>
                </a:ext>
              </a:extLst>
            </p:cNvPr>
            <p:cNvSpPr txBox="1"/>
            <p:nvPr/>
          </p:nvSpPr>
          <p:spPr>
            <a:xfrm>
              <a:off x="9229138" y="3718709"/>
              <a:ext cx="748051" cy="3650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a:ln>
                    <a:noFill/>
                  </a:ln>
                  <a:solidFill>
                    <a:srgbClr val="286A78"/>
                  </a:solidFill>
                  <a:effectLst/>
                  <a:uLnTx/>
                  <a:uFillTx/>
                  <a:latin typeface="Arial"/>
                  <a:ea typeface="+mn-ea"/>
                  <a:cs typeface="+mn-cs"/>
                </a:rPr>
                <a:t>Emma Lomas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a:ln>
                    <a:noFill/>
                  </a:ln>
                  <a:solidFill>
                    <a:srgbClr val="0D1319"/>
                  </a:solidFill>
                  <a:effectLst/>
                  <a:uLnTx/>
                  <a:uFillTx/>
                  <a:latin typeface="Arial"/>
                  <a:ea typeface="+mn-ea"/>
                  <a:cs typeface="+mn-cs"/>
                </a:rPr>
                <a:t>Te Whanganui-a-Tara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a:ln>
                    <a:noFill/>
                  </a:ln>
                  <a:solidFill>
                    <a:srgbClr val="0D1319"/>
                  </a:solidFill>
                  <a:effectLst/>
                  <a:uLnTx/>
                  <a:uFillTx/>
                  <a:latin typeface="Arial"/>
                  <a:ea typeface="+mn-ea"/>
                  <a:cs typeface="+mn-cs"/>
                </a:rPr>
                <a:t>Training Lead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577" b="0" i="0" u="none" strike="noStrike" kern="1200" cap="none" spc="0" normalizeH="0" baseline="0" noProof="0">
                <a:ln>
                  <a:noFill/>
                </a:ln>
                <a:solidFill>
                  <a:srgbClr val="0D1319"/>
                </a:solidFill>
                <a:effectLst/>
                <a:uLnTx/>
                <a:uFillTx/>
                <a:latin typeface="Arial"/>
                <a:ea typeface="+mn-ea"/>
                <a:cs typeface="+mn-cs"/>
              </a:endParaRPr>
            </a:p>
          </p:txBody>
        </p:sp>
      </p:grpSp>
      <p:pic>
        <p:nvPicPr>
          <p:cNvPr id="126" name="Picture 125" descr="A person smiling at camera&#10;&#10;AI-generated content may be incorrect.">
            <a:extLst>
              <a:ext uri="{FF2B5EF4-FFF2-40B4-BE49-F238E27FC236}">
                <a16:creationId xmlns:a16="http://schemas.microsoft.com/office/drawing/2014/main" id="{C96EEC54-5623-DB28-2520-0CC11737D930}"/>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4239770" y="3693520"/>
            <a:ext cx="346370" cy="346370"/>
          </a:xfrm>
          <a:prstGeom prst="ellipse">
            <a:avLst/>
          </a:prstGeom>
          <a:ln w="19050">
            <a:solidFill>
              <a:schemeClr val="bg1"/>
            </a:solidFill>
          </a:ln>
        </p:spPr>
      </p:pic>
      <p:grpSp>
        <p:nvGrpSpPr>
          <p:cNvPr id="127" name="Group 126">
            <a:extLst>
              <a:ext uri="{FF2B5EF4-FFF2-40B4-BE49-F238E27FC236}">
                <a16:creationId xmlns:a16="http://schemas.microsoft.com/office/drawing/2014/main" id="{B76AFA97-2F0A-7E8B-55BB-407060005CBA}"/>
              </a:ext>
            </a:extLst>
          </p:cNvPr>
          <p:cNvGrpSpPr/>
          <p:nvPr/>
        </p:nvGrpSpPr>
        <p:grpSpPr>
          <a:xfrm>
            <a:off x="10488454" y="3697040"/>
            <a:ext cx="1266113" cy="346370"/>
            <a:chOff x="929376" y="4691074"/>
            <a:chExt cx="1266113" cy="346370"/>
          </a:xfrm>
        </p:grpSpPr>
        <p:pic>
          <p:nvPicPr>
            <p:cNvPr id="128" name="Picture 127">
              <a:extLst>
                <a:ext uri="{FF2B5EF4-FFF2-40B4-BE49-F238E27FC236}">
                  <a16:creationId xmlns:a16="http://schemas.microsoft.com/office/drawing/2014/main" id="{6352A371-57A3-2B89-759A-1554E19FB76D}"/>
                </a:ext>
              </a:extLst>
            </p:cNvPr>
            <p:cNvPicPr>
              <a:picLocks noChangeAspect="1"/>
            </p:cNvPicPr>
            <p:nvPr/>
          </p:nvPicPr>
          <p:blipFill>
            <a:blip r:embed="rId23" cstate="screen">
              <a:extLst>
                <a:ext uri="{28A0092B-C50C-407E-A947-70E740481C1C}">
                  <a14:useLocalDpi xmlns:a14="http://schemas.microsoft.com/office/drawing/2010/main"/>
                </a:ext>
              </a:extLst>
            </a:blip>
            <a:srcRect/>
            <a:stretch/>
          </p:blipFill>
          <p:spPr>
            <a:xfrm>
              <a:off x="929376" y="4691074"/>
              <a:ext cx="346370" cy="346370"/>
            </a:xfrm>
            <a:prstGeom prst="ellipse">
              <a:avLst/>
            </a:prstGeom>
            <a:ln w="19050">
              <a:solidFill>
                <a:schemeClr val="bg1"/>
              </a:solidFill>
            </a:ln>
          </p:spPr>
        </p:pic>
        <p:sp>
          <p:nvSpPr>
            <p:cNvPr id="129" name="TextBox 128">
              <a:extLst>
                <a:ext uri="{FF2B5EF4-FFF2-40B4-BE49-F238E27FC236}">
                  <a16:creationId xmlns:a16="http://schemas.microsoft.com/office/drawing/2014/main" id="{BDEA7460-1463-4888-2830-4710930AC33B}"/>
                </a:ext>
              </a:extLst>
            </p:cNvPr>
            <p:cNvSpPr txBox="1"/>
            <p:nvPr/>
          </p:nvSpPr>
          <p:spPr>
            <a:xfrm>
              <a:off x="1372404" y="4726067"/>
              <a:ext cx="823085"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Sakila Wanigasinghe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cxnSp>
        <p:nvCxnSpPr>
          <p:cNvPr id="130" name="Connector: Elbow 129">
            <a:extLst>
              <a:ext uri="{FF2B5EF4-FFF2-40B4-BE49-F238E27FC236}">
                <a16:creationId xmlns:a16="http://schemas.microsoft.com/office/drawing/2014/main" id="{9EE272B7-DF57-AF3D-58F2-07B7B88022FF}"/>
              </a:ext>
            </a:extLst>
          </p:cNvPr>
          <p:cNvCxnSpPr>
            <a:cxnSpLocks/>
          </p:cNvCxnSpPr>
          <p:nvPr/>
        </p:nvCxnSpPr>
        <p:spPr>
          <a:xfrm rot="5400000">
            <a:off x="4855849" y="2711233"/>
            <a:ext cx="1146472" cy="3"/>
          </a:xfrm>
          <a:prstGeom prst="bentConnector3">
            <a:avLst>
              <a:gd name="adj1" fmla="val 50000"/>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6EFC12C0-D468-AAC7-C8CC-11B4AF78A0B4}"/>
              </a:ext>
            </a:extLst>
          </p:cNvPr>
          <p:cNvCxnSpPr>
            <a:cxnSpLocks/>
            <a:stCxn id="92" idx="2"/>
          </p:cNvCxnSpPr>
          <p:nvPr/>
        </p:nvCxnSpPr>
        <p:spPr>
          <a:xfrm rot="16200000" flipH="1">
            <a:off x="8230006" y="333402"/>
            <a:ext cx="1008748" cy="4857327"/>
          </a:xfrm>
          <a:prstGeom prst="bentConnector3">
            <a:avLst>
              <a:gd name="adj1" fmla="val 50000"/>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a:extLst>
              <a:ext uri="{FF2B5EF4-FFF2-40B4-BE49-F238E27FC236}">
                <a16:creationId xmlns:a16="http://schemas.microsoft.com/office/drawing/2014/main" id="{5727CD1B-0CD1-0510-B042-1214EA2A8470}"/>
              </a:ext>
            </a:extLst>
          </p:cNvPr>
          <p:cNvCxnSpPr>
            <a:cxnSpLocks/>
            <a:stCxn id="112" idx="2"/>
          </p:cNvCxnSpPr>
          <p:nvPr/>
        </p:nvCxnSpPr>
        <p:spPr>
          <a:xfrm rot="5400000">
            <a:off x="7089488" y="4237409"/>
            <a:ext cx="226833" cy="2"/>
          </a:xfrm>
          <a:prstGeom prst="bentConnector3">
            <a:avLst>
              <a:gd name="adj1" fmla="val 50000"/>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Rounded Corners 132">
            <a:extLst>
              <a:ext uri="{FF2B5EF4-FFF2-40B4-BE49-F238E27FC236}">
                <a16:creationId xmlns:a16="http://schemas.microsoft.com/office/drawing/2014/main" id="{6D9D23B6-5BBF-509D-D77F-D4B8F16012D1}"/>
              </a:ext>
            </a:extLst>
          </p:cNvPr>
          <p:cNvSpPr>
            <a:spLocks/>
          </p:cNvSpPr>
          <p:nvPr/>
        </p:nvSpPr>
        <p:spPr>
          <a:xfrm rot="16200000">
            <a:off x="200144" y="3223971"/>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a:ln>
                  <a:noFill/>
                </a:ln>
                <a:solidFill>
                  <a:srgbClr val="286A78"/>
                </a:solidFill>
                <a:effectLst/>
                <a:uLnTx/>
                <a:uFillTx/>
                <a:latin typeface="Arial"/>
                <a:ea typeface="+mn-ea"/>
                <a:cs typeface="+mn-cs"/>
              </a:rPr>
              <a:t>Set up and build</a:t>
            </a:r>
          </a:p>
        </p:txBody>
      </p:sp>
      <p:sp>
        <p:nvSpPr>
          <p:cNvPr id="134" name="Rectangle: Rounded Corners 133">
            <a:extLst>
              <a:ext uri="{FF2B5EF4-FFF2-40B4-BE49-F238E27FC236}">
                <a16:creationId xmlns:a16="http://schemas.microsoft.com/office/drawing/2014/main" id="{E22CB6B3-6C20-BCE0-E669-6017404D058F}"/>
              </a:ext>
            </a:extLst>
          </p:cNvPr>
          <p:cNvSpPr>
            <a:spLocks/>
          </p:cNvSpPr>
          <p:nvPr/>
        </p:nvSpPr>
        <p:spPr>
          <a:xfrm rot="16200000">
            <a:off x="27000" y="5058428"/>
            <a:ext cx="1793243"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a:ln>
                  <a:noFill/>
                </a:ln>
                <a:solidFill>
                  <a:srgbClr val="286A78"/>
                </a:solidFill>
                <a:effectLst/>
                <a:uLnTx/>
                <a:uFillTx/>
                <a:latin typeface="Arial"/>
                <a:ea typeface="+mn-ea"/>
                <a:cs typeface="+mn-cs"/>
              </a:rPr>
              <a:t>Deliver audits</a:t>
            </a:r>
          </a:p>
        </p:txBody>
      </p:sp>
      <p:grpSp>
        <p:nvGrpSpPr>
          <p:cNvPr id="135" name="Group 134">
            <a:extLst>
              <a:ext uri="{FF2B5EF4-FFF2-40B4-BE49-F238E27FC236}">
                <a16:creationId xmlns:a16="http://schemas.microsoft.com/office/drawing/2014/main" id="{FD3AB46D-3717-1420-089B-195260C7C25A}"/>
              </a:ext>
            </a:extLst>
          </p:cNvPr>
          <p:cNvGrpSpPr/>
          <p:nvPr/>
        </p:nvGrpSpPr>
        <p:grpSpPr>
          <a:xfrm>
            <a:off x="6641893" y="3698168"/>
            <a:ext cx="1205741" cy="346370"/>
            <a:chOff x="7021454" y="3253942"/>
            <a:chExt cx="1205741" cy="346370"/>
          </a:xfrm>
        </p:grpSpPr>
        <p:sp>
          <p:nvSpPr>
            <p:cNvPr id="136" name="TextBox 135">
              <a:extLst>
                <a:ext uri="{FF2B5EF4-FFF2-40B4-BE49-F238E27FC236}">
                  <a16:creationId xmlns:a16="http://schemas.microsoft.com/office/drawing/2014/main" id="{5910E2EA-697B-6F96-08E2-09FD1CEA2DF5}"/>
                </a:ext>
              </a:extLst>
            </p:cNvPr>
            <p:cNvSpPr txBox="1"/>
            <p:nvPr/>
          </p:nvSpPr>
          <p:spPr>
            <a:xfrm>
              <a:off x="7479144" y="3274482"/>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Kate Riley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p>
          </p:txBody>
        </p:sp>
        <p:pic>
          <p:nvPicPr>
            <p:cNvPr id="137" name="Picture 136">
              <a:extLst>
                <a:ext uri="{FF2B5EF4-FFF2-40B4-BE49-F238E27FC236}">
                  <a16:creationId xmlns:a16="http://schemas.microsoft.com/office/drawing/2014/main" id="{5F9295EE-6762-9AEB-A47D-FC3399A2303D}"/>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7021454" y="3253942"/>
              <a:ext cx="346370" cy="346370"/>
            </a:xfrm>
            <a:prstGeom prst="ellipse">
              <a:avLst/>
            </a:prstGeom>
            <a:ln w="19050">
              <a:solidFill>
                <a:schemeClr val="bg1"/>
              </a:solidFill>
            </a:ln>
          </p:spPr>
        </p:pic>
      </p:grpSp>
      <p:sp>
        <p:nvSpPr>
          <p:cNvPr id="138" name="Rectangle: Rounded Corners 137">
            <a:extLst>
              <a:ext uri="{FF2B5EF4-FFF2-40B4-BE49-F238E27FC236}">
                <a16:creationId xmlns:a16="http://schemas.microsoft.com/office/drawing/2014/main" id="{8D446FEB-BF2A-6380-271E-DBC40BCB9C26}"/>
              </a:ext>
            </a:extLst>
          </p:cNvPr>
          <p:cNvSpPr>
            <a:spLocks/>
          </p:cNvSpPr>
          <p:nvPr/>
        </p:nvSpPr>
        <p:spPr>
          <a:xfrm>
            <a:off x="3008058" y="2670322"/>
            <a:ext cx="752416" cy="3611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55" b="0" i="0" u="none" strike="noStrike" kern="1200" cap="none" spc="0" normalizeH="0" baseline="0" noProof="0">
              <a:ln>
                <a:noFill/>
              </a:ln>
              <a:solidFill>
                <a:srgbClr val="FFFFFF"/>
              </a:solidFill>
              <a:effectLst/>
              <a:uLnTx/>
              <a:uFillTx/>
              <a:latin typeface="Arial"/>
              <a:ea typeface="+mn-ea"/>
              <a:cs typeface="+mn-cs"/>
            </a:endParaRPr>
          </a:p>
        </p:txBody>
      </p:sp>
      <p:sp>
        <p:nvSpPr>
          <p:cNvPr id="139" name="TextBox 138">
            <a:extLst>
              <a:ext uri="{FF2B5EF4-FFF2-40B4-BE49-F238E27FC236}">
                <a16:creationId xmlns:a16="http://schemas.microsoft.com/office/drawing/2014/main" id="{7884B080-D329-002A-166F-F13B36CB52E5}"/>
              </a:ext>
            </a:extLst>
          </p:cNvPr>
          <p:cNvSpPr txBox="1"/>
          <p:nvPr/>
        </p:nvSpPr>
        <p:spPr>
          <a:xfrm>
            <a:off x="2889156" y="2639499"/>
            <a:ext cx="101244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6A78"/>
                </a:solidFill>
                <a:effectLst/>
                <a:uLnTx/>
                <a:uFillTx/>
                <a:latin typeface="KPMG Bold"/>
                <a:ea typeface="+mn-ea"/>
                <a:cs typeface="+mn-cs"/>
              </a:rPr>
              <a:t>Disability Voice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6A78"/>
                </a:solidFill>
                <a:effectLst/>
                <a:uLnTx/>
                <a:uFillTx/>
                <a:latin typeface="KPMG Bold"/>
                <a:ea typeface="+mn-ea"/>
                <a:cs typeface="+mn-cs"/>
              </a:rPr>
              <a:t>Advisory Group</a:t>
            </a:r>
            <a:endParaRPr kumimoji="0" lang="en-NZ" sz="1000" b="0" i="0" u="none" strike="noStrike" kern="1200" cap="none" spc="0" normalizeH="0" baseline="0" noProof="0">
              <a:ln>
                <a:noFill/>
              </a:ln>
              <a:solidFill>
                <a:srgbClr val="286A78"/>
              </a:solidFill>
              <a:effectLst/>
              <a:uLnTx/>
              <a:uFillTx/>
              <a:latin typeface="KPMG Bold"/>
              <a:ea typeface="+mn-ea"/>
              <a:cs typeface="+mn-cs"/>
            </a:endParaRPr>
          </a:p>
        </p:txBody>
      </p:sp>
      <p:sp>
        <p:nvSpPr>
          <p:cNvPr id="140" name="TextBox 139">
            <a:extLst>
              <a:ext uri="{FF2B5EF4-FFF2-40B4-BE49-F238E27FC236}">
                <a16:creationId xmlns:a16="http://schemas.microsoft.com/office/drawing/2014/main" id="{83EB347E-534D-C790-BFCF-569D1007B315}"/>
              </a:ext>
            </a:extLst>
          </p:cNvPr>
          <p:cNvSpPr txBox="1"/>
          <p:nvPr/>
        </p:nvSpPr>
        <p:spPr>
          <a:xfrm>
            <a:off x="4012137" y="2652844"/>
            <a:ext cx="15811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6A78"/>
                </a:solidFill>
                <a:effectLst/>
                <a:uLnTx/>
                <a:uFillTx/>
                <a:latin typeface="KPMG Bold"/>
                <a:ea typeface="+mn-ea"/>
                <a:cs typeface="+mn-cs"/>
              </a:rPr>
              <a:t>Clinical Advisory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86A78"/>
                </a:solidFill>
                <a:effectLst/>
                <a:uLnTx/>
                <a:uFillTx/>
                <a:latin typeface="KPMG Bold"/>
                <a:ea typeface="+mn-ea"/>
                <a:cs typeface="+mn-cs"/>
              </a:rPr>
              <a:t>Group</a:t>
            </a:r>
            <a:endParaRPr kumimoji="0" lang="en-NZ" sz="1000" b="0" i="0" u="none" strike="noStrike" kern="1200" cap="none" spc="0" normalizeH="0" baseline="0" noProof="0">
              <a:ln>
                <a:noFill/>
              </a:ln>
              <a:solidFill>
                <a:srgbClr val="286A78"/>
              </a:solidFill>
              <a:effectLst/>
              <a:uLnTx/>
              <a:uFillTx/>
              <a:latin typeface="KPMG Bold"/>
              <a:ea typeface="+mn-ea"/>
              <a:cs typeface="+mn-cs"/>
            </a:endParaRPr>
          </a:p>
        </p:txBody>
      </p:sp>
      <p:cxnSp>
        <p:nvCxnSpPr>
          <p:cNvPr id="141" name="Connector: Elbow 140">
            <a:extLst>
              <a:ext uri="{FF2B5EF4-FFF2-40B4-BE49-F238E27FC236}">
                <a16:creationId xmlns:a16="http://schemas.microsoft.com/office/drawing/2014/main" id="{43405266-5C57-1436-D4E9-170FC355DC2C}"/>
              </a:ext>
            </a:extLst>
          </p:cNvPr>
          <p:cNvCxnSpPr>
            <a:cxnSpLocks/>
          </p:cNvCxnSpPr>
          <p:nvPr/>
        </p:nvCxnSpPr>
        <p:spPr>
          <a:xfrm rot="16200000" flipH="1">
            <a:off x="4575588" y="2479930"/>
            <a:ext cx="424475" cy="1"/>
          </a:xfrm>
          <a:prstGeom prst="bentConnector3">
            <a:avLst>
              <a:gd name="adj1" fmla="val 50000"/>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681AFF5A-2A56-9D76-BA1B-BA3B3702158E}"/>
              </a:ext>
            </a:extLst>
          </p:cNvPr>
          <p:cNvCxnSpPr>
            <a:cxnSpLocks/>
          </p:cNvCxnSpPr>
          <p:nvPr/>
        </p:nvCxnSpPr>
        <p:spPr>
          <a:xfrm rot="16200000" flipH="1">
            <a:off x="3219286" y="2482200"/>
            <a:ext cx="424475" cy="1"/>
          </a:xfrm>
          <a:prstGeom prst="bentConnector3">
            <a:avLst>
              <a:gd name="adj1" fmla="val 41794"/>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or: Elbow 142">
            <a:extLst>
              <a:ext uri="{FF2B5EF4-FFF2-40B4-BE49-F238E27FC236}">
                <a16:creationId xmlns:a16="http://schemas.microsoft.com/office/drawing/2014/main" id="{6EE6F05C-B1C6-08C6-57DC-AF946F41886A}"/>
              </a:ext>
            </a:extLst>
          </p:cNvPr>
          <p:cNvCxnSpPr>
            <a:cxnSpLocks/>
          </p:cNvCxnSpPr>
          <p:nvPr/>
        </p:nvCxnSpPr>
        <p:spPr>
          <a:xfrm rot="16200000" flipH="1">
            <a:off x="3594961" y="4228924"/>
            <a:ext cx="243799" cy="3"/>
          </a:xfrm>
          <a:prstGeom prst="bentConnector3">
            <a:avLst>
              <a:gd name="adj1" fmla="val 50000"/>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sp>
        <p:nvSpPr>
          <p:cNvPr id="144" name="Rectangle: Rounded Corners 143">
            <a:extLst>
              <a:ext uri="{FF2B5EF4-FFF2-40B4-BE49-F238E27FC236}">
                <a16:creationId xmlns:a16="http://schemas.microsoft.com/office/drawing/2014/main" id="{76D9CBDE-3639-4303-0B32-61B5EFA9CB5F}"/>
              </a:ext>
            </a:extLst>
          </p:cNvPr>
          <p:cNvSpPr/>
          <p:nvPr/>
        </p:nvSpPr>
        <p:spPr>
          <a:xfrm>
            <a:off x="8472154" y="1673259"/>
            <a:ext cx="1389266" cy="464737"/>
          </a:xfrm>
          <a:prstGeom prst="roundRect">
            <a:avLst>
              <a:gd name="adj" fmla="val 5665"/>
            </a:avLst>
          </a:prstGeom>
          <a:gradFill>
            <a:gsLst>
              <a:gs pos="0">
                <a:schemeClr val="accent4">
                  <a:lumMod val="90000"/>
                </a:schemeClr>
              </a:gs>
              <a:gs pos="100000">
                <a:schemeClr val="accent4">
                  <a:lumMod val="75000"/>
                </a:schemeClr>
              </a:gs>
            </a:gsLst>
            <a:lin ang="42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800" b="0" i="0" u="none" strike="noStrike" kern="1200" cap="none" spc="0" normalizeH="0" baseline="0" noProof="0">
              <a:ln>
                <a:noFill/>
              </a:ln>
              <a:solidFill>
                <a:srgbClr val="0D1319"/>
              </a:solidFill>
              <a:effectLst/>
              <a:uLnTx/>
              <a:uFillTx/>
              <a:latin typeface="Arial"/>
              <a:ea typeface="+mn-ea"/>
              <a:cs typeface="+mn-cs"/>
            </a:endParaRPr>
          </a:p>
        </p:txBody>
      </p:sp>
      <p:pic>
        <p:nvPicPr>
          <p:cNvPr id="145" name="Picture 144">
            <a:extLst>
              <a:ext uri="{FF2B5EF4-FFF2-40B4-BE49-F238E27FC236}">
                <a16:creationId xmlns:a16="http://schemas.microsoft.com/office/drawing/2014/main" id="{15C19721-D9F8-155B-11E1-37F70611A332}"/>
              </a:ext>
            </a:extLst>
          </p:cNvPr>
          <p:cNvPicPr>
            <a:picLocks noChangeAspect="1"/>
          </p:cNvPicPr>
          <p:nvPr/>
        </p:nvPicPr>
        <p:blipFill>
          <a:blip r:embed="rId25" cstate="screen">
            <a:extLst>
              <a:ext uri="{28A0092B-C50C-407E-A947-70E740481C1C}">
                <a14:useLocalDpi xmlns:a14="http://schemas.microsoft.com/office/drawing/2010/main"/>
              </a:ext>
            </a:extLst>
          </a:blip>
          <a:srcRect/>
          <a:stretch/>
        </p:blipFill>
        <p:spPr>
          <a:xfrm>
            <a:off x="8592530" y="1721109"/>
            <a:ext cx="357930" cy="357930"/>
          </a:xfrm>
          <a:prstGeom prst="ellipse">
            <a:avLst/>
          </a:prstGeom>
          <a:ln w="19050">
            <a:solidFill>
              <a:schemeClr val="bg1"/>
            </a:solidFill>
          </a:ln>
        </p:spPr>
      </p:pic>
      <p:cxnSp>
        <p:nvCxnSpPr>
          <p:cNvPr id="146" name="Connector: Elbow 145">
            <a:extLst>
              <a:ext uri="{FF2B5EF4-FFF2-40B4-BE49-F238E27FC236}">
                <a16:creationId xmlns:a16="http://schemas.microsoft.com/office/drawing/2014/main" id="{458CBEC0-373B-CE86-ADB2-AB5EE86E7C21}"/>
              </a:ext>
            </a:extLst>
          </p:cNvPr>
          <p:cNvCxnSpPr>
            <a:cxnSpLocks/>
          </p:cNvCxnSpPr>
          <p:nvPr/>
        </p:nvCxnSpPr>
        <p:spPr>
          <a:xfrm rot="5400000">
            <a:off x="3380225" y="2704959"/>
            <a:ext cx="1133925" cy="3"/>
          </a:xfrm>
          <a:prstGeom prst="bentConnector3">
            <a:avLst>
              <a:gd name="adj1" fmla="val 50000"/>
            </a:avLst>
          </a:prstGeom>
          <a:ln w="57150">
            <a:solidFill>
              <a:srgbClr val="B1C4D7"/>
            </a:solidFill>
            <a:tailEnd type="triangle"/>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882C7BA1-5B03-B1F7-90A7-3568AF29C599}"/>
              </a:ext>
            </a:extLst>
          </p:cNvPr>
          <p:cNvSpPr txBox="1"/>
          <p:nvPr/>
        </p:nvSpPr>
        <p:spPr>
          <a:xfrm>
            <a:off x="9094429" y="1737674"/>
            <a:ext cx="784637" cy="2923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B5F2E"/>
                </a:solidFill>
                <a:effectLst/>
                <a:uLnTx/>
                <a:uFillTx/>
                <a:latin typeface="KPMG Bold"/>
                <a:ea typeface="+mn-ea"/>
                <a:cs typeface="+mn-cs"/>
              </a:rPr>
              <a:t>Timoti Brown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dirty="0">
                <a:ln>
                  <a:noFill/>
                </a:ln>
                <a:solidFill>
                  <a:srgbClr val="0D1319"/>
                </a:solidFill>
                <a:effectLst/>
                <a:uLnTx/>
                <a:uFillTx/>
                <a:latin typeface="Arial"/>
                <a:ea typeface="+mn-ea"/>
                <a:cs typeface="+mn-cs"/>
              </a:rPr>
              <a:t>Pou Whakatere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D1319"/>
                </a:solidFill>
                <a:effectLst/>
                <a:uLnTx/>
                <a:uFillTx/>
                <a:latin typeface="Arial"/>
                <a:ea typeface="+mn-ea"/>
                <a:cs typeface="+mn-cs"/>
              </a:rPr>
              <a:t>Te Whanganui-a-Tara</a:t>
            </a:r>
            <a:endParaRPr kumimoji="0" lang="en-NZ" sz="500" b="0" i="0" u="none" strike="noStrike" kern="1200" cap="none" spc="0" normalizeH="0" baseline="0" noProof="0" dirty="0">
              <a:ln>
                <a:noFill/>
              </a:ln>
              <a:solidFill>
                <a:srgbClr val="0D1319"/>
              </a:solidFill>
              <a:effectLst/>
              <a:uLnTx/>
              <a:uFillTx/>
              <a:latin typeface="Arial"/>
              <a:ea typeface="+mn-ea"/>
              <a:cs typeface="+mn-cs"/>
            </a:endParaRPr>
          </a:p>
        </p:txBody>
      </p:sp>
      <p:sp>
        <p:nvSpPr>
          <p:cNvPr id="148" name="Rectangle: Rounded Corners 147">
            <a:extLst>
              <a:ext uri="{FF2B5EF4-FFF2-40B4-BE49-F238E27FC236}">
                <a16:creationId xmlns:a16="http://schemas.microsoft.com/office/drawing/2014/main" id="{8EBD0DF6-FF52-3ABE-3DD8-5FA86868692F}"/>
              </a:ext>
            </a:extLst>
          </p:cNvPr>
          <p:cNvSpPr/>
          <p:nvPr/>
        </p:nvSpPr>
        <p:spPr>
          <a:xfrm>
            <a:off x="8771495" y="2139272"/>
            <a:ext cx="834611" cy="126225"/>
          </a:xfrm>
          <a:prstGeom prst="roundRect">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77" b="1" i="0" u="none" strike="noStrike" kern="1200" cap="none" spc="0" normalizeH="0" baseline="0" noProof="0">
                <a:ln>
                  <a:noFill/>
                </a:ln>
                <a:solidFill>
                  <a:srgbClr val="FFFFFF"/>
                </a:solidFill>
                <a:effectLst/>
                <a:uLnTx/>
                <a:uFillTx/>
                <a:latin typeface="Arial"/>
                <a:ea typeface="+mn-ea"/>
                <a:cs typeface="+mn-cs"/>
              </a:rPr>
              <a:t>Cultural Advisor</a:t>
            </a:r>
            <a:endParaRPr kumimoji="0" lang="en-NZ" sz="577" b="1" i="0" u="none" strike="noStrike" kern="1200" cap="none" spc="0" normalizeH="0" baseline="0" noProof="0">
              <a:ln>
                <a:noFill/>
              </a:ln>
              <a:solidFill>
                <a:srgbClr val="FFFFFF"/>
              </a:solidFill>
              <a:effectLst/>
              <a:uLnTx/>
              <a:uFillTx/>
              <a:latin typeface="Arial"/>
              <a:ea typeface="+mn-ea"/>
              <a:cs typeface="+mn-cs"/>
            </a:endParaRPr>
          </a:p>
        </p:txBody>
      </p:sp>
      <p:grpSp>
        <p:nvGrpSpPr>
          <p:cNvPr id="149" name="Group 148">
            <a:extLst>
              <a:ext uri="{FF2B5EF4-FFF2-40B4-BE49-F238E27FC236}">
                <a16:creationId xmlns:a16="http://schemas.microsoft.com/office/drawing/2014/main" id="{74FDAC97-D815-33EF-23B6-3A58C849DD04}"/>
              </a:ext>
            </a:extLst>
          </p:cNvPr>
          <p:cNvGrpSpPr/>
          <p:nvPr/>
        </p:nvGrpSpPr>
        <p:grpSpPr>
          <a:xfrm>
            <a:off x="10488454" y="5663130"/>
            <a:ext cx="1266113" cy="346370"/>
            <a:chOff x="929376" y="4691074"/>
            <a:chExt cx="1266113" cy="346370"/>
          </a:xfrm>
        </p:grpSpPr>
        <p:pic>
          <p:nvPicPr>
            <p:cNvPr id="150" name="Picture 149">
              <a:extLst>
                <a:ext uri="{FF2B5EF4-FFF2-40B4-BE49-F238E27FC236}">
                  <a16:creationId xmlns:a16="http://schemas.microsoft.com/office/drawing/2014/main" id="{86F0D849-9A2E-4169-14CF-6E54481E9C53}"/>
                </a:ext>
              </a:extLst>
            </p:cNvPr>
            <p:cNvPicPr>
              <a:picLocks noChangeAspect="1"/>
            </p:cNvPicPr>
            <p:nvPr/>
          </p:nvPicPr>
          <p:blipFill>
            <a:blip r:embed="rId26" cstate="screen">
              <a:extLst>
                <a:ext uri="{BEBA8EAE-BF5A-486C-A8C5-ECC9F3942E4B}">
                  <a14:imgProps xmlns:a14="http://schemas.microsoft.com/office/drawing/2010/main">
                    <a14:imgLayer r:embed="rId27">
                      <a14:imgEffect>
                        <a14:saturation sat="66000"/>
                      </a14:imgEffect>
                    </a14:imgLayer>
                  </a14:imgProps>
                </a:ext>
                <a:ext uri="{28A0092B-C50C-407E-A947-70E740481C1C}">
                  <a14:useLocalDpi xmlns:a14="http://schemas.microsoft.com/office/drawing/2010/main"/>
                </a:ext>
              </a:extLst>
            </a:blip>
            <a:srcRect/>
            <a:stretch/>
          </p:blipFill>
          <p:spPr>
            <a:xfrm>
              <a:off x="929376" y="4691074"/>
              <a:ext cx="346370" cy="346370"/>
            </a:xfrm>
            <a:prstGeom prst="ellipse">
              <a:avLst/>
            </a:prstGeom>
            <a:ln w="19050">
              <a:solidFill>
                <a:schemeClr val="bg1"/>
              </a:solidFill>
            </a:ln>
          </p:spPr>
        </p:pic>
        <p:sp>
          <p:nvSpPr>
            <p:cNvPr id="151" name="TextBox 150">
              <a:extLst>
                <a:ext uri="{FF2B5EF4-FFF2-40B4-BE49-F238E27FC236}">
                  <a16:creationId xmlns:a16="http://schemas.microsoft.com/office/drawing/2014/main" id="{F48687A9-D94F-24DA-0D11-722F5DF34692}"/>
                </a:ext>
              </a:extLst>
            </p:cNvPr>
            <p:cNvSpPr txBox="1"/>
            <p:nvPr/>
          </p:nvSpPr>
          <p:spPr>
            <a:xfrm>
              <a:off x="1372404" y="4726067"/>
              <a:ext cx="823085"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Ashley Thew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152" name="Group 151">
            <a:extLst>
              <a:ext uri="{FF2B5EF4-FFF2-40B4-BE49-F238E27FC236}">
                <a16:creationId xmlns:a16="http://schemas.microsoft.com/office/drawing/2014/main" id="{BC55A650-3A6C-6A51-2C05-2D08522C900F}"/>
              </a:ext>
            </a:extLst>
          </p:cNvPr>
          <p:cNvGrpSpPr/>
          <p:nvPr/>
        </p:nvGrpSpPr>
        <p:grpSpPr>
          <a:xfrm>
            <a:off x="10488454" y="4352403"/>
            <a:ext cx="1398746" cy="346370"/>
            <a:chOff x="929376" y="4691074"/>
            <a:chExt cx="1398746" cy="346370"/>
          </a:xfrm>
        </p:grpSpPr>
        <p:pic>
          <p:nvPicPr>
            <p:cNvPr id="153" name="Picture 152">
              <a:extLst>
                <a:ext uri="{FF2B5EF4-FFF2-40B4-BE49-F238E27FC236}">
                  <a16:creationId xmlns:a16="http://schemas.microsoft.com/office/drawing/2014/main" id="{7872E64D-B67B-9C1C-E643-18D0DB6E9D0E}"/>
                </a:ext>
              </a:extLst>
            </p:cNvPr>
            <p:cNvPicPr>
              <a:picLocks noChangeAspect="1"/>
            </p:cNvPicPr>
            <p:nvPr/>
          </p:nvPicPr>
          <p:blipFill>
            <a:blip r:embed="rId28" cstate="screen">
              <a:extLst>
                <a:ext uri="{28A0092B-C50C-407E-A947-70E740481C1C}">
                  <a14:useLocalDpi xmlns:a14="http://schemas.microsoft.com/office/drawing/2010/main"/>
                </a:ext>
              </a:extLst>
            </a:blip>
            <a:srcRect/>
            <a:stretch/>
          </p:blipFill>
          <p:spPr>
            <a:xfrm>
              <a:off x="929376" y="4691074"/>
              <a:ext cx="346370" cy="346370"/>
            </a:xfrm>
            <a:prstGeom prst="ellipse">
              <a:avLst/>
            </a:prstGeom>
            <a:ln w="19050">
              <a:solidFill>
                <a:schemeClr val="bg1"/>
              </a:solidFill>
            </a:ln>
          </p:spPr>
        </p:pic>
        <p:sp>
          <p:nvSpPr>
            <p:cNvPr id="154" name="TextBox 153">
              <a:extLst>
                <a:ext uri="{FF2B5EF4-FFF2-40B4-BE49-F238E27FC236}">
                  <a16:creationId xmlns:a16="http://schemas.microsoft.com/office/drawing/2014/main" id="{53F72270-4411-CC78-C256-33F4184B3AB7}"/>
                </a:ext>
              </a:extLst>
            </p:cNvPr>
            <p:cNvSpPr txBox="1"/>
            <p:nvPr/>
          </p:nvSpPr>
          <p:spPr>
            <a:xfrm>
              <a:off x="1372404" y="4726067"/>
              <a:ext cx="955718"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Sai Rahul Chowdavaram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Te Whanganui-a-Tara</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155" name="Group 154">
            <a:extLst>
              <a:ext uri="{FF2B5EF4-FFF2-40B4-BE49-F238E27FC236}">
                <a16:creationId xmlns:a16="http://schemas.microsoft.com/office/drawing/2014/main" id="{DF1E06D9-69F4-BF4C-9863-965210DD598B}"/>
              </a:ext>
            </a:extLst>
          </p:cNvPr>
          <p:cNvGrpSpPr/>
          <p:nvPr/>
        </p:nvGrpSpPr>
        <p:grpSpPr>
          <a:xfrm>
            <a:off x="10488454" y="5007766"/>
            <a:ext cx="1266113" cy="346370"/>
            <a:chOff x="929376" y="4691074"/>
            <a:chExt cx="1266113" cy="346370"/>
          </a:xfrm>
        </p:grpSpPr>
        <p:pic>
          <p:nvPicPr>
            <p:cNvPr id="156" name="Picture 155">
              <a:extLst>
                <a:ext uri="{FF2B5EF4-FFF2-40B4-BE49-F238E27FC236}">
                  <a16:creationId xmlns:a16="http://schemas.microsoft.com/office/drawing/2014/main" id="{E2AB1F0B-5F99-C9CB-5C62-23B5635484DA}"/>
                </a:ext>
              </a:extLst>
            </p:cNvPr>
            <p:cNvPicPr>
              <a:picLocks noChangeAspect="1"/>
            </p:cNvPicPr>
            <p:nvPr/>
          </p:nvPicPr>
          <p:blipFill>
            <a:blip r:embed="rId29" cstate="screen">
              <a:extLst>
                <a:ext uri="{BEBA8EAE-BF5A-486C-A8C5-ECC9F3942E4B}">
                  <a14:imgProps xmlns:a14="http://schemas.microsoft.com/office/drawing/2010/main">
                    <a14:imgLayer r:embed="rId30">
                      <a14:imgEffect>
                        <a14:saturation sat="66000"/>
                      </a14:imgEffect>
                    </a14:imgLayer>
                  </a14:imgProps>
                </a:ext>
                <a:ext uri="{28A0092B-C50C-407E-A947-70E740481C1C}">
                  <a14:useLocalDpi xmlns:a14="http://schemas.microsoft.com/office/drawing/2010/main"/>
                </a:ext>
              </a:extLst>
            </a:blip>
            <a:srcRect/>
            <a:stretch/>
          </p:blipFill>
          <p:spPr>
            <a:xfrm>
              <a:off x="929376" y="4691074"/>
              <a:ext cx="346370" cy="346370"/>
            </a:xfrm>
            <a:prstGeom prst="ellipse">
              <a:avLst/>
            </a:prstGeom>
            <a:ln w="19050">
              <a:solidFill>
                <a:schemeClr val="bg1"/>
              </a:solidFill>
            </a:ln>
          </p:spPr>
        </p:pic>
        <p:sp>
          <p:nvSpPr>
            <p:cNvPr id="157" name="TextBox 156">
              <a:extLst>
                <a:ext uri="{FF2B5EF4-FFF2-40B4-BE49-F238E27FC236}">
                  <a16:creationId xmlns:a16="http://schemas.microsoft.com/office/drawing/2014/main" id="{EBB15EE1-2A8E-F1C6-317D-3D425ACBA973}"/>
                </a:ext>
              </a:extLst>
            </p:cNvPr>
            <p:cNvSpPr txBox="1"/>
            <p:nvPr/>
          </p:nvSpPr>
          <p:spPr>
            <a:xfrm>
              <a:off x="1372404" y="4726067"/>
              <a:ext cx="823085"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Avnit Prasad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158" name="Group 157">
            <a:extLst>
              <a:ext uri="{FF2B5EF4-FFF2-40B4-BE49-F238E27FC236}">
                <a16:creationId xmlns:a16="http://schemas.microsoft.com/office/drawing/2014/main" id="{142B457E-5134-C691-2398-8BCA16BB76DD}"/>
              </a:ext>
            </a:extLst>
          </p:cNvPr>
          <p:cNvGrpSpPr/>
          <p:nvPr/>
        </p:nvGrpSpPr>
        <p:grpSpPr>
          <a:xfrm>
            <a:off x="6986575" y="4719115"/>
            <a:ext cx="1201778" cy="346370"/>
            <a:chOff x="8704252" y="5663130"/>
            <a:chExt cx="1201778" cy="346370"/>
          </a:xfrm>
        </p:grpSpPr>
        <p:pic>
          <p:nvPicPr>
            <p:cNvPr id="159" name="Picture 158">
              <a:extLst>
                <a:ext uri="{FF2B5EF4-FFF2-40B4-BE49-F238E27FC236}">
                  <a16:creationId xmlns:a16="http://schemas.microsoft.com/office/drawing/2014/main" id="{45AF9535-3B65-1FE0-2E8E-E67514EE2DCB}"/>
                </a:ext>
              </a:extLst>
            </p:cNvPr>
            <p:cNvPicPr>
              <a:picLocks noChangeAspect="1"/>
            </p:cNvPicPr>
            <p:nvPr/>
          </p:nvPicPr>
          <p:blipFill>
            <a:blip r:embed="rId31" cstate="screen">
              <a:extLst>
                <a:ext uri="{28A0092B-C50C-407E-A947-70E740481C1C}">
                  <a14:useLocalDpi xmlns:a14="http://schemas.microsoft.com/office/drawing/2010/main"/>
                </a:ext>
              </a:extLst>
            </a:blip>
            <a:srcRect/>
            <a:stretch/>
          </p:blipFill>
          <p:spPr>
            <a:xfrm>
              <a:off x="8704252" y="5663130"/>
              <a:ext cx="346370" cy="346370"/>
            </a:xfrm>
            <a:prstGeom prst="ellipse">
              <a:avLst/>
            </a:prstGeom>
            <a:ln w="19050">
              <a:solidFill>
                <a:schemeClr val="bg1"/>
              </a:solidFill>
            </a:ln>
          </p:spPr>
        </p:pic>
        <p:sp>
          <p:nvSpPr>
            <p:cNvPr id="160" name="TextBox 159">
              <a:extLst>
                <a:ext uri="{FF2B5EF4-FFF2-40B4-BE49-F238E27FC236}">
                  <a16:creationId xmlns:a16="http://schemas.microsoft.com/office/drawing/2014/main" id="{C76B157C-834D-A28C-09D7-00E6AB930437}"/>
                </a:ext>
              </a:extLst>
            </p:cNvPr>
            <p:cNvSpPr txBox="1"/>
            <p:nvPr/>
          </p:nvSpPr>
          <p:spPr>
            <a:xfrm>
              <a:off x="9157979" y="5698124"/>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Upeksha Khatri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Kirikiriroa</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grpSp>
        <p:nvGrpSpPr>
          <p:cNvPr id="161" name="Group 160">
            <a:extLst>
              <a:ext uri="{FF2B5EF4-FFF2-40B4-BE49-F238E27FC236}">
                <a16:creationId xmlns:a16="http://schemas.microsoft.com/office/drawing/2014/main" id="{A737ED7A-F284-FCD6-C70D-D01BECE4186F}"/>
              </a:ext>
            </a:extLst>
          </p:cNvPr>
          <p:cNvGrpSpPr/>
          <p:nvPr/>
        </p:nvGrpSpPr>
        <p:grpSpPr>
          <a:xfrm>
            <a:off x="5593334" y="5632634"/>
            <a:ext cx="1209816" cy="346370"/>
            <a:chOff x="7382714" y="5659685"/>
            <a:chExt cx="1209816" cy="346370"/>
          </a:xfrm>
        </p:grpSpPr>
        <p:pic>
          <p:nvPicPr>
            <p:cNvPr id="162" name="Picture 161">
              <a:extLst>
                <a:ext uri="{FF2B5EF4-FFF2-40B4-BE49-F238E27FC236}">
                  <a16:creationId xmlns:a16="http://schemas.microsoft.com/office/drawing/2014/main" id="{005FA3AC-9EB3-F09A-7421-749D9452B986}"/>
                </a:ext>
              </a:extLst>
            </p:cNvPr>
            <p:cNvPicPr>
              <a:picLocks noChangeAspect="1"/>
            </p:cNvPicPr>
            <p:nvPr/>
          </p:nvPicPr>
          <p:blipFill>
            <a:blip r:embed="rId32" cstate="screen">
              <a:extLst>
                <a:ext uri="{28A0092B-C50C-407E-A947-70E740481C1C}">
                  <a14:useLocalDpi xmlns:a14="http://schemas.microsoft.com/office/drawing/2010/main"/>
                </a:ext>
              </a:extLst>
            </a:blip>
            <a:srcRect/>
            <a:stretch/>
          </p:blipFill>
          <p:spPr>
            <a:xfrm>
              <a:off x="7382714" y="5659685"/>
              <a:ext cx="346370" cy="346370"/>
            </a:xfrm>
            <a:prstGeom prst="ellipse">
              <a:avLst/>
            </a:prstGeom>
            <a:ln w="19050">
              <a:solidFill>
                <a:schemeClr val="bg1"/>
              </a:solidFill>
            </a:ln>
          </p:spPr>
        </p:pic>
        <p:sp>
          <p:nvSpPr>
            <p:cNvPr id="163" name="TextBox 162">
              <a:extLst>
                <a:ext uri="{FF2B5EF4-FFF2-40B4-BE49-F238E27FC236}">
                  <a16:creationId xmlns:a16="http://schemas.microsoft.com/office/drawing/2014/main" id="{AB8F4D16-ADAE-5BEE-F369-CA864B58E507}"/>
                </a:ext>
              </a:extLst>
            </p:cNvPr>
            <p:cNvSpPr txBox="1"/>
            <p:nvPr/>
          </p:nvSpPr>
          <p:spPr>
            <a:xfrm>
              <a:off x="7844479" y="5698124"/>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Harrison Pett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Kirikiriroa</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sp>
        <p:nvSpPr>
          <p:cNvPr id="166" name="TextBox 165">
            <a:extLst>
              <a:ext uri="{FF2B5EF4-FFF2-40B4-BE49-F238E27FC236}">
                <a16:creationId xmlns:a16="http://schemas.microsoft.com/office/drawing/2014/main" id="{9D9D8710-B9AF-B3C5-768D-56E1797A32CE}"/>
              </a:ext>
            </a:extLst>
          </p:cNvPr>
          <p:cNvSpPr txBox="1"/>
          <p:nvPr/>
        </p:nvSpPr>
        <p:spPr>
          <a:xfrm>
            <a:off x="1890797" y="5688318"/>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Signy Randell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nvGrpSpPr>
          <p:cNvPr id="170" name="Group 169">
            <a:extLst>
              <a:ext uri="{FF2B5EF4-FFF2-40B4-BE49-F238E27FC236}">
                <a16:creationId xmlns:a16="http://schemas.microsoft.com/office/drawing/2014/main" id="{7A8A0961-7811-8CE4-A861-B12E50B2670D}"/>
              </a:ext>
            </a:extLst>
          </p:cNvPr>
          <p:cNvGrpSpPr/>
          <p:nvPr/>
        </p:nvGrpSpPr>
        <p:grpSpPr>
          <a:xfrm>
            <a:off x="2755522" y="5191411"/>
            <a:ext cx="1194074" cy="345600"/>
            <a:chOff x="3529707" y="5663515"/>
            <a:chExt cx="1194074" cy="345600"/>
          </a:xfrm>
        </p:grpSpPr>
        <p:sp>
          <p:nvSpPr>
            <p:cNvPr id="171" name="TextBox 170">
              <a:extLst>
                <a:ext uri="{FF2B5EF4-FFF2-40B4-BE49-F238E27FC236}">
                  <a16:creationId xmlns:a16="http://schemas.microsoft.com/office/drawing/2014/main" id="{28A68F6F-ACA4-95D9-0ACD-43996B79AF59}"/>
                </a:ext>
              </a:extLst>
            </p:cNvPr>
            <p:cNvSpPr txBox="1"/>
            <p:nvPr/>
          </p:nvSpPr>
          <p:spPr>
            <a:xfrm>
              <a:off x="3975730" y="5688319"/>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Claire Lucas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p>
          </p:txBody>
        </p:sp>
        <p:pic>
          <p:nvPicPr>
            <p:cNvPr id="172" name="Picture 171">
              <a:extLst>
                <a:ext uri="{FF2B5EF4-FFF2-40B4-BE49-F238E27FC236}">
                  <a16:creationId xmlns:a16="http://schemas.microsoft.com/office/drawing/2014/main" id="{F8156552-BCDA-196B-AB1B-A525B8B129C5}"/>
                </a:ext>
              </a:extLst>
            </p:cNvPr>
            <p:cNvPicPr>
              <a:picLocks noChangeAspect="1"/>
            </p:cNvPicPr>
            <p:nvPr/>
          </p:nvPicPr>
          <p:blipFill>
            <a:blip r:embed="rId33" cstate="screen">
              <a:extLst>
                <a:ext uri="{BEBA8EAE-BF5A-486C-A8C5-ECC9F3942E4B}">
                  <a14:imgProps xmlns:a14="http://schemas.microsoft.com/office/drawing/2010/main">
                    <a14:imgLayer r:embed="rId34">
                      <a14:imgEffect>
                        <a14:colorTemperature colorTemp="5900"/>
                      </a14:imgEffect>
                      <a14:imgEffect>
                        <a14:saturation sat="200000"/>
                      </a14:imgEffect>
                    </a14:imgLayer>
                  </a14:imgProps>
                </a:ext>
                <a:ext uri="{28A0092B-C50C-407E-A947-70E740481C1C}">
                  <a14:useLocalDpi xmlns:a14="http://schemas.microsoft.com/office/drawing/2010/main"/>
                </a:ext>
              </a:extLst>
            </a:blip>
            <a:stretch>
              <a:fillRect/>
            </a:stretch>
          </p:blipFill>
          <p:spPr>
            <a:xfrm>
              <a:off x="3529707" y="5663515"/>
              <a:ext cx="345600" cy="345600"/>
            </a:xfrm>
            <a:prstGeom prst="flowChartConnector">
              <a:avLst/>
            </a:prstGeom>
            <a:ln w="19050">
              <a:solidFill>
                <a:schemeClr val="bg1"/>
              </a:solidFill>
            </a:ln>
          </p:spPr>
        </p:pic>
      </p:grpSp>
      <p:grpSp>
        <p:nvGrpSpPr>
          <p:cNvPr id="185" name="Group 184">
            <a:extLst>
              <a:ext uri="{FF2B5EF4-FFF2-40B4-BE49-F238E27FC236}">
                <a16:creationId xmlns:a16="http://schemas.microsoft.com/office/drawing/2014/main" id="{0FB04B5A-21ED-1312-8E70-6E7D5F8DBEAE}"/>
              </a:ext>
            </a:extLst>
          </p:cNvPr>
          <p:cNvGrpSpPr/>
          <p:nvPr/>
        </p:nvGrpSpPr>
        <p:grpSpPr>
          <a:xfrm>
            <a:off x="6986575" y="5577054"/>
            <a:ext cx="1201778" cy="345600"/>
            <a:chOff x="8704252" y="5178429"/>
            <a:chExt cx="1201778" cy="345600"/>
          </a:xfrm>
        </p:grpSpPr>
        <p:sp>
          <p:nvSpPr>
            <p:cNvPr id="186" name="TextBox 185">
              <a:extLst>
                <a:ext uri="{FF2B5EF4-FFF2-40B4-BE49-F238E27FC236}">
                  <a16:creationId xmlns:a16="http://schemas.microsoft.com/office/drawing/2014/main" id="{09942D26-F0BA-D359-E126-92D5B86D7F53}"/>
                </a:ext>
              </a:extLst>
            </p:cNvPr>
            <p:cNvSpPr txBox="1"/>
            <p:nvPr/>
          </p:nvSpPr>
          <p:spPr>
            <a:xfrm>
              <a:off x="9157979" y="5210580"/>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Jess Longley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Ōtautahi</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pic>
          <p:nvPicPr>
            <p:cNvPr id="187" name="Picture 1">
              <a:extLst>
                <a:ext uri="{FF2B5EF4-FFF2-40B4-BE49-F238E27FC236}">
                  <a16:creationId xmlns:a16="http://schemas.microsoft.com/office/drawing/2014/main" id="{4D8F27B6-10B5-FAC7-5DCA-8FD146386478}"/>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8704252" y="5178429"/>
              <a:ext cx="345600" cy="345600"/>
            </a:xfrm>
            <a:prstGeom prst="flowChartConnector">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3C4CFA28-5793-9315-5072-4DD85C6C61FD}"/>
              </a:ext>
            </a:extLst>
          </p:cNvPr>
          <p:cNvGrpSpPr/>
          <p:nvPr/>
        </p:nvGrpSpPr>
        <p:grpSpPr>
          <a:xfrm>
            <a:off x="4184240" y="4719954"/>
            <a:ext cx="1188173" cy="354996"/>
            <a:chOff x="4366188" y="4664344"/>
            <a:chExt cx="1188173" cy="354996"/>
          </a:xfrm>
        </p:grpSpPr>
        <p:grpSp>
          <p:nvGrpSpPr>
            <p:cNvPr id="176" name="Group 175">
              <a:extLst>
                <a:ext uri="{FF2B5EF4-FFF2-40B4-BE49-F238E27FC236}">
                  <a16:creationId xmlns:a16="http://schemas.microsoft.com/office/drawing/2014/main" id="{C210CCE2-322F-24E9-6C9F-D9BC3E1C1766}"/>
                </a:ext>
              </a:extLst>
            </p:cNvPr>
            <p:cNvGrpSpPr/>
            <p:nvPr/>
          </p:nvGrpSpPr>
          <p:grpSpPr>
            <a:xfrm>
              <a:off x="4366188" y="4673740"/>
              <a:ext cx="1188173" cy="345600"/>
              <a:chOff x="4798551" y="4673740"/>
              <a:chExt cx="1188173" cy="345600"/>
            </a:xfrm>
          </p:grpSpPr>
          <p:sp>
            <p:nvSpPr>
              <p:cNvPr id="177" name="TextBox 176">
                <a:extLst>
                  <a:ext uri="{FF2B5EF4-FFF2-40B4-BE49-F238E27FC236}">
                    <a16:creationId xmlns:a16="http://schemas.microsoft.com/office/drawing/2014/main" id="{8A9C1669-1A5A-01B2-0877-99FEAA26F1E9}"/>
                  </a:ext>
                </a:extLst>
              </p:cNvPr>
              <p:cNvSpPr txBox="1"/>
              <p:nvPr/>
            </p:nvSpPr>
            <p:spPr>
              <a:xfrm>
                <a:off x="5238673" y="4752828"/>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Ethan Mackay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p>
            </p:txBody>
          </p:sp>
          <p:sp>
            <p:nvSpPr>
              <p:cNvPr id="178" name="Oval 177">
                <a:extLst>
                  <a:ext uri="{FF2B5EF4-FFF2-40B4-BE49-F238E27FC236}">
                    <a16:creationId xmlns:a16="http://schemas.microsoft.com/office/drawing/2014/main" id="{ABA5F235-1380-C294-B356-3D4553F4B9DC}"/>
                  </a:ext>
                </a:extLst>
              </p:cNvPr>
              <p:cNvSpPr/>
              <p:nvPr/>
            </p:nvSpPr>
            <p:spPr>
              <a:xfrm>
                <a:off x="4798551" y="4673740"/>
                <a:ext cx="345600" cy="345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500" b="0" i="0" u="none" strike="noStrike" kern="1200" cap="none" spc="0" normalizeH="0" baseline="0" noProof="0">
                    <a:ln>
                      <a:noFill/>
                    </a:ln>
                    <a:solidFill>
                      <a:srgbClr val="FFFFFF">
                        <a:lumMod val="65000"/>
                      </a:srgbClr>
                    </a:solidFill>
                    <a:effectLst/>
                    <a:uLnTx/>
                    <a:uFillTx/>
                    <a:latin typeface="Arial"/>
                    <a:ea typeface="+mn-ea"/>
                    <a:cs typeface="+mn-cs"/>
                  </a:rPr>
                  <a:t>TBC</a:t>
                </a:r>
                <a:endParaRPr kumimoji="0" lang="en-US" sz="500" b="0" i="0" u="none" strike="noStrike" kern="1200" cap="none" spc="0" normalizeH="0" baseline="0" noProof="0" err="1">
                  <a:ln>
                    <a:noFill/>
                  </a:ln>
                  <a:solidFill>
                    <a:srgbClr val="FFFFFF">
                      <a:lumMod val="65000"/>
                    </a:srgbClr>
                  </a:solidFill>
                  <a:effectLst/>
                  <a:uLnTx/>
                  <a:uFillTx/>
                  <a:latin typeface="Arial"/>
                  <a:ea typeface="+mn-ea"/>
                  <a:cs typeface="+mn-cs"/>
                </a:endParaRPr>
              </a:p>
            </p:txBody>
          </p:sp>
        </p:grpSp>
        <p:pic>
          <p:nvPicPr>
            <p:cNvPr id="188" name="Picture 187">
              <a:extLst>
                <a:ext uri="{FF2B5EF4-FFF2-40B4-BE49-F238E27FC236}">
                  <a16:creationId xmlns:a16="http://schemas.microsoft.com/office/drawing/2014/main" id="{172815C1-315D-0017-F5F1-109B0588D55B}"/>
                </a:ext>
              </a:extLst>
            </p:cNvPr>
            <p:cNvPicPr>
              <a:picLocks noChangeAspect="1"/>
            </p:cNvPicPr>
            <p:nvPr/>
          </p:nvPicPr>
          <p:blipFill>
            <a:blip r:embed="rId36" cstate="screen">
              <a:extLst>
                <a:ext uri="{BEBA8EAE-BF5A-486C-A8C5-ECC9F3942E4B}">
                  <a14:imgProps xmlns:a14="http://schemas.microsoft.com/office/drawing/2010/main">
                    <a14:imgLayer r:embed="rId37">
                      <a14:imgEffect>
                        <a14:saturation sat="200000"/>
                      </a14:imgEffect>
                    </a14:imgLayer>
                  </a14:imgProps>
                </a:ext>
                <a:ext uri="{28A0092B-C50C-407E-A947-70E740481C1C}">
                  <a14:useLocalDpi xmlns:a14="http://schemas.microsoft.com/office/drawing/2010/main"/>
                </a:ext>
              </a:extLst>
            </a:blip>
            <a:stretch>
              <a:fillRect/>
            </a:stretch>
          </p:blipFill>
          <p:spPr>
            <a:xfrm>
              <a:off x="4366296" y="4664344"/>
              <a:ext cx="345600" cy="345600"/>
            </a:xfrm>
            <a:prstGeom prst="flowChartConnector">
              <a:avLst/>
            </a:prstGeom>
            <a:ln w="19050">
              <a:solidFill>
                <a:schemeClr val="bg1"/>
              </a:solidFill>
            </a:ln>
          </p:spPr>
        </p:pic>
      </p:grpSp>
      <p:sp>
        <p:nvSpPr>
          <p:cNvPr id="189" name="TextBox 188">
            <a:extLst>
              <a:ext uri="{FF2B5EF4-FFF2-40B4-BE49-F238E27FC236}">
                <a16:creationId xmlns:a16="http://schemas.microsoft.com/office/drawing/2014/main" id="{EEE6CA57-A01B-3AF2-16C1-BB85B158BB42}"/>
              </a:ext>
            </a:extLst>
          </p:cNvPr>
          <p:cNvSpPr txBox="1"/>
          <p:nvPr/>
        </p:nvSpPr>
        <p:spPr>
          <a:xfrm>
            <a:off x="10451974" y="3300370"/>
            <a:ext cx="2243383" cy="329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39" b="0" i="0" u="none" strike="noStrike" kern="1200" cap="none" spc="0" normalizeH="0" baseline="0" noProof="0">
                <a:ln>
                  <a:noFill/>
                </a:ln>
                <a:solidFill>
                  <a:srgbClr val="286A78"/>
                </a:solidFill>
                <a:effectLst/>
                <a:uLnTx/>
                <a:uFillTx/>
                <a:latin typeface="KPMG Bold"/>
                <a:ea typeface="+mn-ea"/>
                <a:cs typeface="+mn-cs"/>
              </a:rPr>
              <a:t>Digital Tool Build</a:t>
            </a:r>
            <a:endParaRPr kumimoji="0" lang="en-NZ" sz="1539" b="0" i="0" u="none" strike="noStrike" kern="1200" cap="none" spc="0" normalizeH="0" baseline="0" noProof="0">
              <a:ln>
                <a:noFill/>
              </a:ln>
              <a:solidFill>
                <a:srgbClr val="286A78"/>
              </a:solidFill>
              <a:effectLst/>
              <a:uLnTx/>
              <a:uFillTx/>
              <a:latin typeface="KPMG Bold"/>
              <a:ea typeface="+mn-ea"/>
              <a:cs typeface="+mn-cs"/>
            </a:endParaRPr>
          </a:p>
        </p:txBody>
      </p:sp>
      <p:pic>
        <p:nvPicPr>
          <p:cNvPr id="4" name="Picture 3">
            <a:extLst>
              <a:ext uri="{FF2B5EF4-FFF2-40B4-BE49-F238E27FC236}">
                <a16:creationId xmlns:a16="http://schemas.microsoft.com/office/drawing/2014/main" id="{51D6B70E-9083-BB5B-3C23-73F52970C8FC}"/>
              </a:ext>
            </a:extLst>
          </p:cNvPr>
          <p:cNvPicPr>
            <a:picLocks noChangeAspect="1"/>
          </p:cNvPicPr>
          <p:nvPr/>
        </p:nvPicPr>
        <p:blipFill>
          <a:blip r:embed="rId38" cstate="screen">
            <a:extLst>
              <a:ext uri="{28A0092B-C50C-407E-A947-70E740481C1C}">
                <a14:useLocalDpi xmlns:a14="http://schemas.microsoft.com/office/drawing/2010/main"/>
              </a:ext>
            </a:extLst>
          </a:blip>
          <a:srcRect/>
          <a:stretch/>
        </p:blipFill>
        <p:spPr>
          <a:xfrm>
            <a:off x="1447766" y="5632634"/>
            <a:ext cx="346370" cy="346370"/>
          </a:xfrm>
          <a:prstGeom prst="ellipse">
            <a:avLst/>
          </a:prstGeom>
          <a:ln w="19050">
            <a:solidFill>
              <a:schemeClr val="bg1"/>
            </a:solidFill>
          </a:ln>
        </p:spPr>
      </p:pic>
      <p:grpSp>
        <p:nvGrpSpPr>
          <p:cNvPr id="6" name="Group 5">
            <a:extLst>
              <a:ext uri="{FF2B5EF4-FFF2-40B4-BE49-F238E27FC236}">
                <a16:creationId xmlns:a16="http://schemas.microsoft.com/office/drawing/2014/main" id="{B2189499-5EC8-0870-B1E8-08EFB9DE8580}"/>
              </a:ext>
            </a:extLst>
          </p:cNvPr>
          <p:cNvGrpSpPr/>
          <p:nvPr/>
        </p:nvGrpSpPr>
        <p:grpSpPr>
          <a:xfrm>
            <a:off x="2751670" y="5633404"/>
            <a:ext cx="1201778" cy="345600"/>
            <a:chOff x="8704252" y="5178429"/>
            <a:chExt cx="1201778" cy="345600"/>
          </a:xfrm>
        </p:grpSpPr>
        <p:sp>
          <p:nvSpPr>
            <p:cNvPr id="8" name="TextBox 7">
              <a:extLst>
                <a:ext uri="{FF2B5EF4-FFF2-40B4-BE49-F238E27FC236}">
                  <a16:creationId xmlns:a16="http://schemas.microsoft.com/office/drawing/2014/main" id="{93E130AA-5FD8-BC46-0D49-E3C337C1C460}"/>
                </a:ext>
              </a:extLst>
            </p:cNvPr>
            <p:cNvSpPr txBox="1"/>
            <p:nvPr/>
          </p:nvSpPr>
          <p:spPr>
            <a:xfrm>
              <a:off x="9157979" y="5210580"/>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San Leong</a:t>
              </a:r>
            </a:p>
            <a:p>
              <a:pPr>
                <a:defRPr/>
              </a:pPr>
              <a:r>
                <a:rPr lang="en-US" sz="577" dirty="0">
                  <a:solidFill>
                    <a:srgbClr val="0D1319"/>
                  </a:solidFill>
                </a:rPr>
                <a:t>Tāmaki Makaurau</a:t>
              </a:r>
            </a:p>
          </p:txBody>
        </p:sp>
        <p:pic>
          <p:nvPicPr>
            <p:cNvPr id="9" name="Picture 1">
              <a:extLst>
                <a:ext uri="{FF2B5EF4-FFF2-40B4-BE49-F238E27FC236}">
                  <a16:creationId xmlns:a16="http://schemas.microsoft.com/office/drawing/2014/main" id="{58426349-C2C1-0297-4AA3-71DFC8340797}"/>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p:blipFill>
          <p:spPr bwMode="auto">
            <a:xfrm>
              <a:off x="8704252" y="5178429"/>
              <a:ext cx="345600" cy="345600"/>
            </a:xfrm>
            <a:prstGeom prst="flowChartConnector">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62D863EA-743F-1649-1FBF-6A85B13F7A24}"/>
              </a:ext>
            </a:extLst>
          </p:cNvPr>
          <p:cNvGrpSpPr/>
          <p:nvPr/>
        </p:nvGrpSpPr>
        <p:grpSpPr>
          <a:xfrm>
            <a:off x="4184240" y="5151637"/>
            <a:ext cx="1188173" cy="354996"/>
            <a:chOff x="4366188" y="4664344"/>
            <a:chExt cx="1188173" cy="354996"/>
          </a:xfrm>
        </p:grpSpPr>
        <p:grpSp>
          <p:nvGrpSpPr>
            <p:cNvPr id="11" name="Group 10">
              <a:extLst>
                <a:ext uri="{FF2B5EF4-FFF2-40B4-BE49-F238E27FC236}">
                  <a16:creationId xmlns:a16="http://schemas.microsoft.com/office/drawing/2014/main" id="{C52A1B16-3CE3-AD20-8310-7D064367D648}"/>
                </a:ext>
              </a:extLst>
            </p:cNvPr>
            <p:cNvGrpSpPr/>
            <p:nvPr/>
          </p:nvGrpSpPr>
          <p:grpSpPr>
            <a:xfrm>
              <a:off x="4366188" y="4673740"/>
              <a:ext cx="1188173" cy="345600"/>
              <a:chOff x="4798551" y="4673740"/>
              <a:chExt cx="1188173" cy="345600"/>
            </a:xfrm>
          </p:grpSpPr>
          <p:sp>
            <p:nvSpPr>
              <p:cNvPr id="13" name="TextBox 12">
                <a:extLst>
                  <a:ext uri="{FF2B5EF4-FFF2-40B4-BE49-F238E27FC236}">
                    <a16:creationId xmlns:a16="http://schemas.microsoft.com/office/drawing/2014/main" id="{3150A66B-5447-D466-E3E6-00833ADB5B70}"/>
                  </a:ext>
                </a:extLst>
              </p:cNvPr>
              <p:cNvSpPr txBox="1"/>
              <p:nvPr/>
            </p:nvSpPr>
            <p:spPr>
              <a:xfrm>
                <a:off x="5238673" y="4752828"/>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Sarah Manogarom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p>
            </p:txBody>
          </p:sp>
          <p:sp>
            <p:nvSpPr>
              <p:cNvPr id="15" name="Oval 14">
                <a:extLst>
                  <a:ext uri="{FF2B5EF4-FFF2-40B4-BE49-F238E27FC236}">
                    <a16:creationId xmlns:a16="http://schemas.microsoft.com/office/drawing/2014/main" id="{1C9EDA9D-431F-7DE5-75E9-4162520190E5}"/>
                  </a:ext>
                </a:extLst>
              </p:cNvPr>
              <p:cNvSpPr/>
              <p:nvPr/>
            </p:nvSpPr>
            <p:spPr>
              <a:xfrm>
                <a:off x="4798551" y="4673740"/>
                <a:ext cx="345600" cy="345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500" b="0" i="0" u="none" strike="noStrike" kern="1200" cap="none" spc="0" normalizeH="0" baseline="0" noProof="0">
                    <a:ln>
                      <a:noFill/>
                    </a:ln>
                    <a:solidFill>
                      <a:srgbClr val="FFFFFF">
                        <a:lumMod val="65000"/>
                      </a:srgbClr>
                    </a:solidFill>
                    <a:effectLst/>
                    <a:uLnTx/>
                    <a:uFillTx/>
                    <a:latin typeface="Arial"/>
                    <a:ea typeface="+mn-ea"/>
                    <a:cs typeface="+mn-cs"/>
                  </a:rPr>
                  <a:t>TBC</a:t>
                </a:r>
                <a:endParaRPr kumimoji="0" lang="en-US" sz="500" b="0" i="0" u="none" strike="noStrike" kern="1200" cap="none" spc="0" normalizeH="0" baseline="0" noProof="0" err="1">
                  <a:ln>
                    <a:noFill/>
                  </a:ln>
                  <a:solidFill>
                    <a:srgbClr val="FFFFFF">
                      <a:lumMod val="65000"/>
                    </a:srgbClr>
                  </a:solidFill>
                  <a:effectLst/>
                  <a:uLnTx/>
                  <a:uFillTx/>
                  <a:latin typeface="Arial"/>
                  <a:ea typeface="+mn-ea"/>
                  <a:cs typeface="+mn-cs"/>
                </a:endParaRPr>
              </a:p>
            </p:txBody>
          </p:sp>
        </p:grpSp>
        <p:pic>
          <p:nvPicPr>
            <p:cNvPr id="12" name="Picture 11">
              <a:extLst>
                <a:ext uri="{FF2B5EF4-FFF2-40B4-BE49-F238E27FC236}">
                  <a16:creationId xmlns:a16="http://schemas.microsoft.com/office/drawing/2014/main" id="{828FFE48-16F1-522C-E9EF-EFB154BE83C0}"/>
                </a:ext>
              </a:extLst>
            </p:cNvPr>
            <p:cNvPicPr>
              <a:picLocks noChangeAspect="1"/>
            </p:cNvPicPr>
            <p:nvPr/>
          </p:nvPicPr>
          <p:blipFill>
            <a:blip r:embed="rId40" cstate="screen">
              <a:extLst>
                <a:ext uri="{BEBA8EAE-BF5A-486C-A8C5-ECC9F3942E4B}">
                  <a14:imgProps xmlns:a14="http://schemas.microsoft.com/office/drawing/2010/main">
                    <a14:imgLayer r:embed="rId41">
                      <a14:imgEffect>
                        <a14:saturation sat="200000"/>
                      </a14:imgEffect>
                    </a14:imgLayer>
                  </a14:imgProps>
                </a:ext>
                <a:ext uri="{28A0092B-C50C-407E-A947-70E740481C1C}">
                  <a14:useLocalDpi xmlns:a14="http://schemas.microsoft.com/office/drawing/2010/main"/>
                </a:ext>
              </a:extLst>
            </a:blip>
            <a:srcRect/>
            <a:stretch/>
          </p:blipFill>
          <p:spPr>
            <a:xfrm>
              <a:off x="4366296" y="4664344"/>
              <a:ext cx="345600" cy="345600"/>
            </a:xfrm>
            <a:prstGeom prst="flowChartConnector">
              <a:avLst/>
            </a:prstGeom>
            <a:ln w="19050">
              <a:solidFill>
                <a:schemeClr val="bg1"/>
              </a:solidFill>
            </a:ln>
          </p:spPr>
        </p:pic>
      </p:grpSp>
      <p:grpSp>
        <p:nvGrpSpPr>
          <p:cNvPr id="18" name="Group 17">
            <a:extLst>
              <a:ext uri="{FF2B5EF4-FFF2-40B4-BE49-F238E27FC236}">
                <a16:creationId xmlns:a16="http://schemas.microsoft.com/office/drawing/2014/main" id="{467B2710-D96A-2DC7-5422-F83E2897E806}"/>
              </a:ext>
            </a:extLst>
          </p:cNvPr>
          <p:cNvGrpSpPr/>
          <p:nvPr/>
        </p:nvGrpSpPr>
        <p:grpSpPr>
          <a:xfrm>
            <a:off x="1446280" y="4742019"/>
            <a:ext cx="1293257" cy="354996"/>
            <a:chOff x="4366188" y="4664344"/>
            <a:chExt cx="1293257" cy="354996"/>
          </a:xfrm>
        </p:grpSpPr>
        <p:grpSp>
          <p:nvGrpSpPr>
            <p:cNvPr id="20" name="Group 19">
              <a:extLst>
                <a:ext uri="{FF2B5EF4-FFF2-40B4-BE49-F238E27FC236}">
                  <a16:creationId xmlns:a16="http://schemas.microsoft.com/office/drawing/2014/main" id="{3838C2E0-9579-3B8F-B804-663F20712E8D}"/>
                </a:ext>
              </a:extLst>
            </p:cNvPr>
            <p:cNvGrpSpPr/>
            <p:nvPr/>
          </p:nvGrpSpPr>
          <p:grpSpPr>
            <a:xfrm>
              <a:off x="4366188" y="4673740"/>
              <a:ext cx="1293257" cy="345600"/>
              <a:chOff x="4798551" y="4673740"/>
              <a:chExt cx="1293257" cy="345600"/>
            </a:xfrm>
          </p:grpSpPr>
          <p:sp>
            <p:nvSpPr>
              <p:cNvPr id="22" name="TextBox 21">
                <a:extLst>
                  <a:ext uri="{FF2B5EF4-FFF2-40B4-BE49-F238E27FC236}">
                    <a16:creationId xmlns:a16="http://schemas.microsoft.com/office/drawing/2014/main" id="{AF52699F-62D7-A72C-D205-4CB8F8C0D6CB}"/>
                  </a:ext>
                </a:extLst>
              </p:cNvPr>
              <p:cNvSpPr txBox="1"/>
              <p:nvPr/>
            </p:nvSpPr>
            <p:spPr>
              <a:xfrm>
                <a:off x="5238673" y="4752828"/>
                <a:ext cx="853135"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Kaylah Stirling-Kelly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Tāmaki Makaurau</a:t>
                </a:r>
              </a:p>
            </p:txBody>
          </p:sp>
          <p:sp>
            <p:nvSpPr>
              <p:cNvPr id="23" name="Oval 22">
                <a:extLst>
                  <a:ext uri="{FF2B5EF4-FFF2-40B4-BE49-F238E27FC236}">
                    <a16:creationId xmlns:a16="http://schemas.microsoft.com/office/drawing/2014/main" id="{207CDBAB-7A7B-C459-A148-8C69435FE7A8}"/>
                  </a:ext>
                </a:extLst>
              </p:cNvPr>
              <p:cNvSpPr/>
              <p:nvPr/>
            </p:nvSpPr>
            <p:spPr>
              <a:xfrm>
                <a:off x="4798551" y="4673740"/>
                <a:ext cx="345600" cy="345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500" b="0" i="0" u="none" strike="noStrike" kern="1200" cap="none" spc="0" normalizeH="0" baseline="0" noProof="0">
                    <a:ln>
                      <a:noFill/>
                    </a:ln>
                    <a:solidFill>
                      <a:srgbClr val="FFFFFF">
                        <a:lumMod val="65000"/>
                      </a:srgbClr>
                    </a:solidFill>
                    <a:effectLst/>
                    <a:uLnTx/>
                    <a:uFillTx/>
                    <a:latin typeface="Arial"/>
                    <a:ea typeface="+mn-ea"/>
                    <a:cs typeface="+mn-cs"/>
                  </a:rPr>
                  <a:t>TBC</a:t>
                </a:r>
                <a:endParaRPr kumimoji="0" lang="en-US" sz="500" b="0" i="0" u="none" strike="noStrike" kern="1200" cap="none" spc="0" normalizeH="0" baseline="0" noProof="0" err="1">
                  <a:ln>
                    <a:noFill/>
                  </a:ln>
                  <a:solidFill>
                    <a:srgbClr val="FFFFFF">
                      <a:lumMod val="65000"/>
                    </a:srgbClr>
                  </a:solidFill>
                  <a:effectLst/>
                  <a:uLnTx/>
                  <a:uFillTx/>
                  <a:latin typeface="Arial"/>
                  <a:ea typeface="+mn-ea"/>
                  <a:cs typeface="+mn-cs"/>
                </a:endParaRPr>
              </a:p>
            </p:txBody>
          </p:sp>
        </p:grpSp>
        <p:pic>
          <p:nvPicPr>
            <p:cNvPr id="21" name="Picture 20">
              <a:extLst>
                <a:ext uri="{FF2B5EF4-FFF2-40B4-BE49-F238E27FC236}">
                  <a16:creationId xmlns:a16="http://schemas.microsoft.com/office/drawing/2014/main" id="{5A86DD41-21DF-1C0E-F731-A6FCA729D1D0}"/>
                </a:ext>
              </a:extLst>
            </p:cNvPr>
            <p:cNvPicPr>
              <a:picLocks noChangeAspect="1"/>
            </p:cNvPicPr>
            <p:nvPr/>
          </p:nvPicPr>
          <p:blipFill>
            <a:blip r:embed="rId42" cstate="screen">
              <a:extLst>
                <a:ext uri="{BEBA8EAE-BF5A-486C-A8C5-ECC9F3942E4B}">
                  <a14:imgProps xmlns:a14="http://schemas.microsoft.com/office/drawing/2010/main">
                    <a14:imgLayer r:embed="rId43">
                      <a14:imgEffect>
                        <a14:saturation sat="200000"/>
                      </a14:imgEffect>
                    </a14:imgLayer>
                  </a14:imgProps>
                </a:ext>
                <a:ext uri="{28A0092B-C50C-407E-A947-70E740481C1C}">
                  <a14:useLocalDpi xmlns:a14="http://schemas.microsoft.com/office/drawing/2010/main"/>
                </a:ext>
              </a:extLst>
            </a:blip>
            <a:srcRect/>
            <a:stretch/>
          </p:blipFill>
          <p:spPr>
            <a:xfrm>
              <a:off x="4366296" y="4664344"/>
              <a:ext cx="345600" cy="345600"/>
            </a:xfrm>
            <a:prstGeom prst="flowChartConnector">
              <a:avLst/>
            </a:prstGeom>
            <a:ln w="19050">
              <a:solidFill>
                <a:schemeClr val="bg1"/>
              </a:solidFill>
            </a:ln>
          </p:spPr>
        </p:pic>
      </p:grpSp>
      <p:grpSp>
        <p:nvGrpSpPr>
          <p:cNvPr id="3" name="Group 2">
            <a:extLst>
              <a:ext uri="{FF2B5EF4-FFF2-40B4-BE49-F238E27FC236}">
                <a16:creationId xmlns:a16="http://schemas.microsoft.com/office/drawing/2014/main" id="{1DE2267D-514F-3F56-F403-2B55878CB9EE}"/>
              </a:ext>
            </a:extLst>
          </p:cNvPr>
          <p:cNvGrpSpPr/>
          <p:nvPr/>
        </p:nvGrpSpPr>
        <p:grpSpPr>
          <a:xfrm>
            <a:off x="7867246" y="3669353"/>
            <a:ext cx="1209816" cy="346370"/>
            <a:chOff x="7382714" y="5175586"/>
            <a:chExt cx="1209816" cy="346370"/>
          </a:xfrm>
        </p:grpSpPr>
        <p:pic>
          <p:nvPicPr>
            <p:cNvPr id="24" name="Picture 23">
              <a:extLst>
                <a:ext uri="{FF2B5EF4-FFF2-40B4-BE49-F238E27FC236}">
                  <a16:creationId xmlns:a16="http://schemas.microsoft.com/office/drawing/2014/main" id="{12DAED2B-4425-AFB1-6E42-593D4133B5D5}"/>
                </a:ext>
              </a:extLst>
            </p:cNvPr>
            <p:cNvPicPr>
              <a:picLocks noChangeAspect="1"/>
            </p:cNvPicPr>
            <p:nvPr/>
          </p:nvPicPr>
          <p:blipFill>
            <a:blip r:embed="rId44" cstate="screen">
              <a:extLst>
                <a:ext uri="{28A0092B-C50C-407E-A947-70E740481C1C}">
                  <a14:useLocalDpi xmlns:a14="http://schemas.microsoft.com/office/drawing/2010/main"/>
                </a:ext>
              </a:extLst>
            </a:blip>
            <a:srcRect/>
            <a:stretch/>
          </p:blipFill>
          <p:spPr>
            <a:xfrm>
              <a:off x="7382714" y="5175586"/>
              <a:ext cx="346370" cy="346370"/>
            </a:xfrm>
            <a:prstGeom prst="ellipse">
              <a:avLst/>
            </a:prstGeom>
            <a:ln w="19050">
              <a:solidFill>
                <a:schemeClr val="bg1"/>
              </a:solidFill>
            </a:ln>
          </p:spPr>
        </p:pic>
        <p:sp>
          <p:nvSpPr>
            <p:cNvPr id="25" name="TextBox 24">
              <a:extLst>
                <a:ext uri="{FF2B5EF4-FFF2-40B4-BE49-F238E27FC236}">
                  <a16:creationId xmlns:a16="http://schemas.microsoft.com/office/drawing/2014/main" id="{B61661E7-F79C-08B4-6391-DC811274001B}"/>
                </a:ext>
              </a:extLst>
            </p:cNvPr>
            <p:cNvSpPr txBox="1"/>
            <p:nvPr/>
          </p:nvSpPr>
          <p:spPr>
            <a:xfrm>
              <a:off x="7844479" y="5210579"/>
              <a:ext cx="748051" cy="1874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41" b="1" i="0" u="none" strike="noStrike" kern="1200" cap="none" spc="0" normalizeH="0" baseline="0" noProof="0" dirty="0">
                  <a:ln>
                    <a:noFill/>
                  </a:ln>
                  <a:solidFill>
                    <a:srgbClr val="286A78"/>
                  </a:solidFill>
                  <a:effectLst/>
                  <a:uLnTx/>
                  <a:uFillTx/>
                  <a:latin typeface="Arial"/>
                  <a:ea typeface="+mn-ea"/>
                  <a:cs typeface="+mn-cs"/>
                </a:rPr>
                <a:t>Nathaniel Charles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77" b="0" i="0" u="none" strike="noStrike" kern="1200" cap="none" spc="0" normalizeH="0" baseline="0" noProof="0" dirty="0">
                  <a:ln>
                    <a:noFill/>
                  </a:ln>
                  <a:solidFill>
                    <a:srgbClr val="0D1319"/>
                  </a:solidFill>
                  <a:effectLst/>
                  <a:uLnTx/>
                  <a:uFillTx/>
                  <a:latin typeface="Arial"/>
                  <a:ea typeface="+mn-ea"/>
                  <a:cs typeface="+mn-cs"/>
                </a:rPr>
                <a:t>Ōtautahi</a:t>
              </a:r>
              <a:endParaRPr kumimoji="0" lang="en-NZ" sz="577" b="0" i="0" u="none" strike="noStrike" kern="1200" cap="none" spc="0" normalizeH="0" baseline="0" noProof="0" dirty="0">
                <a:ln>
                  <a:noFill/>
                </a:ln>
                <a:solidFill>
                  <a:srgbClr val="0D1319"/>
                </a:solidFill>
                <a:effectLst/>
                <a:uLnTx/>
                <a:uFillTx/>
                <a:latin typeface="Arial"/>
                <a:ea typeface="+mn-ea"/>
                <a:cs typeface="+mn-cs"/>
              </a:endParaRPr>
            </a:p>
          </p:txBody>
        </p:sp>
      </p:grpSp>
    </p:spTree>
    <p:extLst>
      <p:ext uri="{BB962C8B-B14F-4D97-AF65-F5344CB8AC3E}">
        <p14:creationId xmlns:p14="http://schemas.microsoft.com/office/powerpoint/2010/main" val="77207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D53249A-21B4-F4A8-D783-E5E699BBB825}"/>
              </a:ext>
            </a:extLst>
          </p:cNvPr>
          <p:cNvSpPr>
            <a:spLocks noGrp="1"/>
          </p:cNvSpPr>
          <p:nvPr>
            <p:ph type="body" sz="quarter" idx="10"/>
          </p:nvPr>
        </p:nvSpPr>
        <p:spPr>
          <a:xfrm>
            <a:off x="407988" y="680065"/>
            <a:ext cx="5329238" cy="4546799"/>
          </a:xfrm>
        </p:spPr>
        <p:txBody>
          <a:bodyPr/>
          <a:lstStyle/>
          <a:p>
            <a:r>
              <a:rPr lang="en-US" sz="1200" dirty="0"/>
              <a:t>How will the day be structured?</a:t>
            </a:r>
          </a:p>
          <a:p>
            <a:r>
              <a:rPr lang="en-US" sz="1200" b="0" i="1" dirty="0"/>
              <a:t>We’ll be guided by you and the individuals we are visiting. We understand they have busy lives, as they should, so will be guided by you and them as to what works.</a:t>
            </a:r>
          </a:p>
          <a:p>
            <a:r>
              <a:rPr lang="en-US" sz="1200" dirty="0"/>
              <a:t>Do you want to meet staff and leadership?</a:t>
            </a:r>
          </a:p>
          <a:p>
            <a:r>
              <a:rPr lang="en-US" sz="1200" b="0" i="1" dirty="0"/>
              <a:t>Yes please. Staff do not need to come in on their day off unless they want to. For the first time we visit you it would be good to get an overview of the Trust / Organisation.</a:t>
            </a:r>
          </a:p>
          <a:p>
            <a:r>
              <a:rPr lang="en-US" sz="1200" dirty="0"/>
              <a:t>Do you want to meet whānau?</a:t>
            </a:r>
          </a:p>
          <a:p>
            <a:r>
              <a:rPr lang="en-US" sz="1200" b="0" i="1" dirty="0"/>
              <a:t>Yes, if they would like to meet us. We can meet them face to face on site or via phone.</a:t>
            </a:r>
          </a:p>
          <a:p>
            <a:r>
              <a:rPr lang="en-US" sz="1200" dirty="0"/>
              <a:t>How much time do you want to spend in each home?</a:t>
            </a:r>
          </a:p>
          <a:p>
            <a:r>
              <a:rPr lang="en-US" sz="1200" b="0" i="1" dirty="0"/>
              <a:t>We will be guided by the individual(s) we visit. </a:t>
            </a:r>
          </a:p>
          <a:p>
            <a:r>
              <a:rPr lang="en-US" sz="1200" dirty="0"/>
              <a:t>Which auditors will be going to which home?</a:t>
            </a:r>
          </a:p>
          <a:p>
            <a:r>
              <a:rPr lang="en-US" sz="1200" b="0" i="1" dirty="0"/>
              <a:t>We will provide you with this information and provide you with video links and bios for each auditor relevant to the home they are visiting.</a:t>
            </a:r>
          </a:p>
          <a:p>
            <a:r>
              <a:rPr lang="en-US" sz="1200" dirty="0"/>
              <a:t>This time doesn’t work for us: can we reschedule? </a:t>
            </a:r>
          </a:p>
          <a:p>
            <a:r>
              <a:rPr lang="en-US" sz="1200" b="0" i="1" dirty="0"/>
              <a:t>With a large volume of homes to visit and audits to undertake, rescheduling becomes difficult. We will work with you as best we can in certain circumstances, i.e., individual is on holiday, sickness, serious incident. </a:t>
            </a:r>
          </a:p>
          <a:p>
            <a:r>
              <a:rPr lang="en-US" sz="1200" dirty="0"/>
              <a:t>Will the day start with a meet and greet with managers / service leaders?</a:t>
            </a:r>
          </a:p>
          <a:p>
            <a:r>
              <a:rPr lang="en-US" sz="1200" b="0" i="1" dirty="0"/>
              <a:t>This is up to you as the provider. We have certainly found this helpful, and we would certainly like to meet the individuals with someone they know in the first instance. </a:t>
            </a:r>
          </a:p>
          <a:p>
            <a:endParaRPr lang="en-US" sz="1200" b="0" i="1" dirty="0"/>
          </a:p>
          <a:p>
            <a:endParaRPr lang="en-NZ" dirty="0"/>
          </a:p>
        </p:txBody>
      </p:sp>
      <p:sp>
        <p:nvSpPr>
          <p:cNvPr id="12" name="Text Placeholder 11">
            <a:extLst>
              <a:ext uri="{FF2B5EF4-FFF2-40B4-BE49-F238E27FC236}">
                <a16:creationId xmlns:a16="http://schemas.microsoft.com/office/drawing/2014/main" id="{9742EA29-EF94-48F0-AD65-3DBDA203A40D}"/>
              </a:ext>
            </a:extLst>
          </p:cNvPr>
          <p:cNvSpPr>
            <a:spLocks noGrp="1"/>
          </p:cNvSpPr>
          <p:nvPr>
            <p:ph type="body" sz="quarter" idx="11"/>
          </p:nvPr>
        </p:nvSpPr>
        <p:spPr>
          <a:xfrm>
            <a:off x="6319122" y="680065"/>
            <a:ext cx="5364161" cy="5090339"/>
          </a:xfrm>
        </p:spPr>
        <p:txBody>
          <a:bodyPr/>
          <a:lstStyle/>
          <a:p>
            <a:r>
              <a:rPr lang="en-US" sz="1200" dirty="0"/>
              <a:t>Do you want to review desktop information daily as it relates to the homes being audited on that day?</a:t>
            </a:r>
          </a:p>
          <a:p>
            <a:r>
              <a:rPr lang="en-US" sz="1200" b="0" i="1" dirty="0"/>
              <a:t>We request a list of documents to review pre the home visit. This enables us to prepare for what we want to see and ask on the day.</a:t>
            </a:r>
          </a:p>
          <a:p>
            <a:r>
              <a:rPr lang="en-US" sz="1200" b="0" i="1" dirty="0"/>
              <a:t>However, support plans, vocational plans etc. will be reviewed on the day of the home visit as they pertain to the home and individual we are visiting.</a:t>
            </a:r>
          </a:p>
          <a:p>
            <a:r>
              <a:rPr lang="en-US" sz="1200" b="0" i="1" dirty="0"/>
              <a:t>Please note; we do not wish for you to share personal support plans ahead of time. Please provide an example/template only. We will view the actual plans on the day of the visit. </a:t>
            </a:r>
          </a:p>
          <a:p>
            <a:r>
              <a:rPr lang="en-US" sz="1200" dirty="0"/>
              <a:t>We work in a live system. Can you just look at the documents online instead?</a:t>
            </a:r>
          </a:p>
          <a:p>
            <a:r>
              <a:rPr lang="en-US" sz="1200" b="0" i="1" dirty="0"/>
              <a:t>We require the documents to be shared with us to enable them to be reviewed ahead of time and to be kept together with the audit report. </a:t>
            </a:r>
          </a:p>
          <a:p>
            <a:r>
              <a:rPr lang="en-US" sz="1200" dirty="0"/>
              <a:t>We don’t have that document.</a:t>
            </a:r>
          </a:p>
          <a:p>
            <a:r>
              <a:rPr lang="en-US" sz="1200" b="0" i="1" dirty="0"/>
              <a:t>That’s okay – please don’t create anything new.</a:t>
            </a:r>
          </a:p>
          <a:p>
            <a:r>
              <a:rPr lang="en-US" sz="1200" dirty="0"/>
              <a:t>This individual does not want you in their home and/or to talk to you.</a:t>
            </a:r>
          </a:p>
          <a:p>
            <a:r>
              <a:rPr lang="en-US" sz="1200" b="0" i="1" dirty="0"/>
              <a:t>We will discuss instances like this with the provider on a case-by-case basis. We understand it can be uncomfortable having people in your home.</a:t>
            </a:r>
          </a:p>
          <a:p>
            <a:r>
              <a:rPr lang="en-US" sz="1200" b="0" i="1" dirty="0"/>
              <a:t>For example, there may be an option to talk to whānau instead or for the person to write to us to tell us about their experience.</a:t>
            </a:r>
          </a:p>
          <a:p>
            <a:endParaRPr lang="en-US" sz="1200" b="0" i="1" dirty="0"/>
          </a:p>
          <a:p>
            <a:endParaRPr lang="en-NZ" sz="1200" b="0" i="1" dirty="0"/>
          </a:p>
        </p:txBody>
      </p:sp>
      <p:sp>
        <p:nvSpPr>
          <p:cNvPr id="8" name="Title 7">
            <a:extLst>
              <a:ext uri="{FF2B5EF4-FFF2-40B4-BE49-F238E27FC236}">
                <a16:creationId xmlns:a16="http://schemas.microsoft.com/office/drawing/2014/main" id="{AA3F381C-D587-F8CF-9C77-D3CCD2D58807}"/>
              </a:ext>
            </a:extLst>
          </p:cNvPr>
          <p:cNvSpPr>
            <a:spLocks noGrp="1"/>
          </p:cNvSpPr>
          <p:nvPr>
            <p:ph type="title"/>
          </p:nvPr>
        </p:nvSpPr>
        <p:spPr>
          <a:xfrm>
            <a:off x="407988" y="146665"/>
            <a:ext cx="11017250" cy="533400"/>
          </a:xfrm>
        </p:spPr>
        <p:txBody>
          <a:bodyPr/>
          <a:lstStyle/>
          <a:p>
            <a:r>
              <a:rPr lang="en-US" sz="4000" dirty="0"/>
              <a:t>FAQs</a:t>
            </a:r>
            <a:endParaRPr lang="en-NZ" sz="4000" dirty="0"/>
          </a:p>
        </p:txBody>
      </p:sp>
    </p:spTree>
    <p:extLst>
      <p:ext uri="{BB962C8B-B14F-4D97-AF65-F5344CB8AC3E}">
        <p14:creationId xmlns:p14="http://schemas.microsoft.com/office/powerpoint/2010/main" val="285595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17BD435A-EB2F-D52F-2BF7-FE1F9F76EC44}"/>
            </a:ext>
          </a:extLst>
        </p:cNvPr>
        <p:cNvGrpSpPr/>
        <p:nvPr/>
      </p:nvGrpSpPr>
      <p:grpSpPr>
        <a:xfrm>
          <a:off x="0" y="0"/>
          <a:ext cx="0" cy="0"/>
          <a:chOff x="0" y="0"/>
          <a:chExt cx="0" cy="0"/>
        </a:xfrm>
      </p:grpSpPr>
      <p:pic>
        <p:nvPicPr>
          <p:cNvPr id="4" name="Picture 3" descr="A group of people smiling&#10;&#10;AI-generated content may be incorrect.">
            <a:extLst>
              <a:ext uri="{FF2B5EF4-FFF2-40B4-BE49-F238E27FC236}">
                <a16:creationId xmlns:a16="http://schemas.microsoft.com/office/drawing/2014/main" id="{B6BC6380-ABA0-CA8A-E11D-899F7954AE7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71947" y="4236"/>
            <a:ext cx="7120053" cy="6858000"/>
          </a:xfrm>
          <a:prstGeom prst="rect">
            <a:avLst/>
          </a:prstGeom>
        </p:spPr>
      </p:pic>
      <p:sp>
        <p:nvSpPr>
          <p:cNvPr id="6" name="Rectangle 5">
            <a:extLst>
              <a:ext uri="{FF2B5EF4-FFF2-40B4-BE49-F238E27FC236}">
                <a16:creationId xmlns:a16="http://schemas.microsoft.com/office/drawing/2014/main" id="{62BCE691-5840-AF8A-856C-920F2B3621B6}"/>
              </a:ext>
            </a:extLst>
          </p:cNvPr>
          <p:cNvSpPr/>
          <p:nvPr/>
        </p:nvSpPr>
        <p:spPr>
          <a:xfrm>
            <a:off x="5071944" y="4234"/>
            <a:ext cx="7120056" cy="6849530"/>
          </a:xfrm>
          <a:prstGeom prst="rect">
            <a:avLst/>
          </a:prstGeom>
          <a:gradFill>
            <a:gsLst>
              <a:gs pos="55000">
                <a:schemeClr val="accent3">
                  <a:alpha val="67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6" name="Graphic 14">
            <a:extLst>
              <a:ext uri="{FF2B5EF4-FFF2-40B4-BE49-F238E27FC236}">
                <a16:creationId xmlns:a16="http://schemas.microsoft.com/office/drawing/2014/main" id="{D9AE9D4B-832E-9386-6CAD-598A77D73140}"/>
              </a:ext>
            </a:extLst>
          </p:cNvPr>
          <p:cNvGrpSpPr/>
          <p:nvPr/>
        </p:nvGrpSpPr>
        <p:grpSpPr>
          <a:xfrm rot="5400000">
            <a:off x="-1286757" y="1367542"/>
            <a:ext cx="6862236" cy="4118679"/>
            <a:chOff x="-808978" y="801513"/>
            <a:chExt cx="7567519" cy="4540283"/>
          </a:xfrm>
          <a:noFill/>
        </p:grpSpPr>
        <p:sp>
          <p:nvSpPr>
            <p:cNvPr id="17" name="Freeform: Shape 16">
              <a:extLst>
                <a:ext uri="{FF2B5EF4-FFF2-40B4-BE49-F238E27FC236}">
                  <a16:creationId xmlns:a16="http://schemas.microsoft.com/office/drawing/2014/main" id="{AA031014-BB81-89D4-3907-CFC61C9817E8}"/>
                </a:ext>
              </a:extLst>
            </p:cNvPr>
            <p:cNvSpPr/>
            <p:nvPr/>
          </p:nvSpPr>
          <p:spPr>
            <a:xfrm>
              <a:off x="-808978" y="801513"/>
              <a:ext cx="7567519" cy="1513428"/>
            </a:xfrm>
            <a:custGeom>
              <a:avLst/>
              <a:gdLst>
                <a:gd name="connsiteX0" fmla="*/ 7345727 w 7567519"/>
                <a:gd name="connsiteY0" fmla="*/ 221415 h 1513428"/>
                <a:gd name="connsiteX1" fmla="*/ 6824048 w 7567519"/>
                <a:gd name="connsiteY1" fmla="*/ 0 h 1513428"/>
                <a:gd name="connsiteX2" fmla="*/ 6796731 w 7567519"/>
                <a:gd name="connsiteY2" fmla="*/ 0 h 1513428"/>
                <a:gd name="connsiteX3" fmla="*/ 6275052 w 7567519"/>
                <a:gd name="connsiteY3" fmla="*/ 221415 h 1513428"/>
                <a:gd name="connsiteX4" fmla="*/ 6053637 w 7567519"/>
                <a:gd name="connsiteY4" fmla="*/ 743093 h 1513428"/>
                <a:gd name="connsiteX5" fmla="*/ 5832223 w 7567519"/>
                <a:gd name="connsiteY5" fmla="*/ 221415 h 1513428"/>
                <a:gd name="connsiteX6" fmla="*/ 5310544 w 7567519"/>
                <a:gd name="connsiteY6" fmla="*/ 0 h 1513428"/>
                <a:gd name="connsiteX7" fmla="*/ 5283227 w 7567519"/>
                <a:gd name="connsiteY7" fmla="*/ 0 h 1513428"/>
                <a:gd name="connsiteX8" fmla="*/ 4761548 w 7567519"/>
                <a:gd name="connsiteY8" fmla="*/ 221415 h 1513428"/>
                <a:gd name="connsiteX9" fmla="*/ 4540133 w 7567519"/>
                <a:gd name="connsiteY9" fmla="*/ 743093 h 1513428"/>
                <a:gd name="connsiteX10" fmla="*/ 4318719 w 7567519"/>
                <a:gd name="connsiteY10" fmla="*/ 221415 h 1513428"/>
                <a:gd name="connsiteX11" fmla="*/ 3797267 w 7567519"/>
                <a:gd name="connsiteY11" fmla="*/ 0 h 1513428"/>
                <a:gd name="connsiteX12" fmla="*/ 3769950 w 7567519"/>
                <a:gd name="connsiteY12" fmla="*/ 0 h 1513428"/>
                <a:gd name="connsiteX13" fmla="*/ 3248271 w 7567519"/>
                <a:gd name="connsiteY13" fmla="*/ 221415 h 1513428"/>
                <a:gd name="connsiteX14" fmla="*/ 3026856 w 7567519"/>
                <a:gd name="connsiteY14" fmla="*/ 743093 h 1513428"/>
                <a:gd name="connsiteX15" fmla="*/ 2805442 w 7567519"/>
                <a:gd name="connsiteY15" fmla="*/ 221415 h 1513428"/>
                <a:gd name="connsiteX16" fmla="*/ 2283839 w 7567519"/>
                <a:gd name="connsiteY16" fmla="*/ 0 h 1513428"/>
                <a:gd name="connsiteX17" fmla="*/ 2256522 w 7567519"/>
                <a:gd name="connsiteY17" fmla="*/ 0 h 1513428"/>
                <a:gd name="connsiteX18" fmla="*/ 1734843 w 7567519"/>
                <a:gd name="connsiteY18" fmla="*/ 221415 h 1513428"/>
                <a:gd name="connsiteX19" fmla="*/ 1513428 w 7567519"/>
                <a:gd name="connsiteY19" fmla="*/ 743093 h 1513428"/>
                <a:gd name="connsiteX20" fmla="*/ 1292014 w 7567519"/>
                <a:gd name="connsiteY20" fmla="*/ 221415 h 1513428"/>
                <a:gd name="connsiteX21" fmla="*/ 770411 w 7567519"/>
                <a:gd name="connsiteY21" fmla="*/ 0 h 1513428"/>
                <a:gd name="connsiteX22" fmla="*/ 743093 w 7567519"/>
                <a:gd name="connsiteY22" fmla="*/ 0 h 1513428"/>
                <a:gd name="connsiteX23" fmla="*/ 221415 w 7567519"/>
                <a:gd name="connsiteY23" fmla="*/ 221415 h 1513428"/>
                <a:gd name="connsiteX24" fmla="*/ 0 w 7567519"/>
                <a:gd name="connsiteY24" fmla="*/ 743018 h 1513428"/>
                <a:gd name="connsiteX25" fmla="*/ 0 w 7567519"/>
                <a:gd name="connsiteY25" fmla="*/ 770335 h 1513428"/>
                <a:gd name="connsiteX26" fmla="*/ 221415 w 7567519"/>
                <a:gd name="connsiteY26" fmla="*/ 1292014 h 1513428"/>
                <a:gd name="connsiteX27" fmla="*/ 743093 w 7567519"/>
                <a:gd name="connsiteY27" fmla="*/ 1513428 h 1513428"/>
                <a:gd name="connsiteX28" fmla="*/ 770411 w 7567519"/>
                <a:gd name="connsiteY28" fmla="*/ 1513428 h 1513428"/>
                <a:gd name="connsiteX29" fmla="*/ 1292089 w 7567519"/>
                <a:gd name="connsiteY29" fmla="*/ 1292014 h 1513428"/>
                <a:gd name="connsiteX30" fmla="*/ 1513504 w 7567519"/>
                <a:gd name="connsiteY30" fmla="*/ 770335 h 1513428"/>
                <a:gd name="connsiteX31" fmla="*/ 1734918 w 7567519"/>
                <a:gd name="connsiteY31" fmla="*/ 1292014 h 1513428"/>
                <a:gd name="connsiteX32" fmla="*/ 2256597 w 7567519"/>
                <a:gd name="connsiteY32" fmla="*/ 1513428 h 1513428"/>
                <a:gd name="connsiteX33" fmla="*/ 2283915 w 7567519"/>
                <a:gd name="connsiteY33" fmla="*/ 1513428 h 1513428"/>
                <a:gd name="connsiteX34" fmla="*/ 2805593 w 7567519"/>
                <a:gd name="connsiteY34" fmla="*/ 1292014 h 1513428"/>
                <a:gd name="connsiteX35" fmla="*/ 3027008 w 7567519"/>
                <a:gd name="connsiteY35" fmla="*/ 770335 h 1513428"/>
                <a:gd name="connsiteX36" fmla="*/ 3248422 w 7567519"/>
                <a:gd name="connsiteY36" fmla="*/ 1292014 h 1513428"/>
                <a:gd name="connsiteX37" fmla="*/ 3770101 w 7567519"/>
                <a:gd name="connsiteY37" fmla="*/ 1513428 h 1513428"/>
                <a:gd name="connsiteX38" fmla="*/ 3797418 w 7567519"/>
                <a:gd name="connsiteY38" fmla="*/ 1513428 h 1513428"/>
                <a:gd name="connsiteX39" fmla="*/ 4319097 w 7567519"/>
                <a:gd name="connsiteY39" fmla="*/ 1292014 h 1513428"/>
                <a:gd name="connsiteX40" fmla="*/ 4540512 w 7567519"/>
                <a:gd name="connsiteY40" fmla="*/ 770335 h 1513428"/>
                <a:gd name="connsiteX41" fmla="*/ 4761926 w 7567519"/>
                <a:gd name="connsiteY41" fmla="*/ 1292014 h 1513428"/>
                <a:gd name="connsiteX42" fmla="*/ 5283605 w 7567519"/>
                <a:gd name="connsiteY42" fmla="*/ 1513428 h 1513428"/>
                <a:gd name="connsiteX43" fmla="*/ 5310923 w 7567519"/>
                <a:gd name="connsiteY43" fmla="*/ 1513428 h 1513428"/>
                <a:gd name="connsiteX44" fmla="*/ 5832601 w 7567519"/>
                <a:gd name="connsiteY44" fmla="*/ 1292014 h 1513428"/>
                <a:gd name="connsiteX45" fmla="*/ 6054015 w 7567519"/>
                <a:gd name="connsiteY45" fmla="*/ 770335 h 1513428"/>
                <a:gd name="connsiteX46" fmla="*/ 6275430 w 7567519"/>
                <a:gd name="connsiteY46" fmla="*/ 1292014 h 1513428"/>
                <a:gd name="connsiteX47" fmla="*/ 6797109 w 7567519"/>
                <a:gd name="connsiteY47" fmla="*/ 1513428 h 1513428"/>
                <a:gd name="connsiteX48" fmla="*/ 6824426 w 7567519"/>
                <a:gd name="connsiteY48" fmla="*/ 1513428 h 1513428"/>
                <a:gd name="connsiteX49" fmla="*/ 7346105 w 7567519"/>
                <a:gd name="connsiteY49" fmla="*/ 1292014 h 1513428"/>
                <a:gd name="connsiteX50" fmla="*/ 7567519 w 7567519"/>
                <a:gd name="connsiteY50" fmla="*/ 770335 h 1513428"/>
                <a:gd name="connsiteX51" fmla="*/ 7567519 w 7567519"/>
                <a:gd name="connsiteY51" fmla="*/ 743018 h 1513428"/>
                <a:gd name="connsiteX52" fmla="*/ 7346105 w 7567519"/>
                <a:gd name="connsiteY52" fmla="*/ 221339 h 1513428"/>
                <a:gd name="connsiteX53" fmla="*/ 242376 w 7567519"/>
                <a:gd name="connsiteY53" fmla="*/ 242376 h 1513428"/>
                <a:gd name="connsiteX54" fmla="*/ 740520 w 7567519"/>
                <a:gd name="connsiteY54" fmla="*/ 29512 h 1513428"/>
                <a:gd name="connsiteX55" fmla="*/ 527657 w 7567519"/>
                <a:gd name="connsiteY55" fmla="*/ 527581 h 1513428"/>
                <a:gd name="connsiteX56" fmla="*/ 29588 w 7567519"/>
                <a:gd name="connsiteY56" fmla="*/ 740445 h 1513428"/>
                <a:gd name="connsiteX57" fmla="*/ 242451 w 7567519"/>
                <a:gd name="connsiteY57" fmla="*/ 242300 h 1513428"/>
                <a:gd name="connsiteX58" fmla="*/ 242376 w 7567519"/>
                <a:gd name="connsiteY58" fmla="*/ 1271053 h 1513428"/>
                <a:gd name="connsiteX59" fmla="*/ 29512 w 7567519"/>
                <a:gd name="connsiteY59" fmla="*/ 772908 h 1513428"/>
                <a:gd name="connsiteX60" fmla="*/ 527581 w 7567519"/>
                <a:gd name="connsiteY60" fmla="*/ 985772 h 1513428"/>
                <a:gd name="connsiteX61" fmla="*/ 740445 w 7567519"/>
                <a:gd name="connsiteY61" fmla="*/ 1483841 h 1513428"/>
                <a:gd name="connsiteX62" fmla="*/ 242376 w 7567519"/>
                <a:gd name="connsiteY62" fmla="*/ 1270977 h 1513428"/>
                <a:gd name="connsiteX63" fmla="*/ 756714 w 7567519"/>
                <a:gd name="connsiteY63" fmla="*/ 1356561 h 1513428"/>
                <a:gd name="connsiteX64" fmla="*/ 548618 w 7567519"/>
                <a:gd name="connsiteY64" fmla="*/ 964811 h 1513428"/>
                <a:gd name="connsiteX65" fmla="*/ 156867 w 7567519"/>
                <a:gd name="connsiteY65" fmla="*/ 756714 h 1513428"/>
                <a:gd name="connsiteX66" fmla="*/ 548618 w 7567519"/>
                <a:gd name="connsiteY66" fmla="*/ 548618 h 1513428"/>
                <a:gd name="connsiteX67" fmla="*/ 756714 w 7567519"/>
                <a:gd name="connsiteY67" fmla="*/ 156867 h 1513428"/>
                <a:gd name="connsiteX68" fmla="*/ 964810 w 7567519"/>
                <a:gd name="connsiteY68" fmla="*/ 548618 h 1513428"/>
                <a:gd name="connsiteX69" fmla="*/ 1356561 w 7567519"/>
                <a:gd name="connsiteY69" fmla="*/ 756714 h 1513428"/>
                <a:gd name="connsiteX70" fmla="*/ 964810 w 7567519"/>
                <a:gd name="connsiteY70" fmla="*/ 964811 h 1513428"/>
                <a:gd name="connsiteX71" fmla="*/ 756714 w 7567519"/>
                <a:gd name="connsiteY71" fmla="*/ 1356561 h 1513428"/>
                <a:gd name="connsiteX72" fmla="*/ 1271053 w 7567519"/>
                <a:gd name="connsiteY72" fmla="*/ 1271053 h 1513428"/>
                <a:gd name="connsiteX73" fmla="*/ 772983 w 7567519"/>
                <a:gd name="connsiteY73" fmla="*/ 1483916 h 1513428"/>
                <a:gd name="connsiteX74" fmla="*/ 985847 w 7567519"/>
                <a:gd name="connsiteY74" fmla="*/ 985847 h 1513428"/>
                <a:gd name="connsiteX75" fmla="*/ 1483916 w 7567519"/>
                <a:gd name="connsiteY75" fmla="*/ 772983 h 1513428"/>
                <a:gd name="connsiteX76" fmla="*/ 1271053 w 7567519"/>
                <a:gd name="connsiteY76" fmla="*/ 1271128 h 1513428"/>
                <a:gd name="connsiteX77" fmla="*/ 985772 w 7567519"/>
                <a:gd name="connsiteY77" fmla="*/ 527657 h 1513428"/>
                <a:gd name="connsiteX78" fmla="*/ 772908 w 7567519"/>
                <a:gd name="connsiteY78" fmla="*/ 29588 h 1513428"/>
                <a:gd name="connsiteX79" fmla="*/ 1270977 w 7567519"/>
                <a:gd name="connsiteY79" fmla="*/ 242451 h 1513428"/>
                <a:gd name="connsiteX80" fmla="*/ 1483841 w 7567519"/>
                <a:gd name="connsiteY80" fmla="*/ 740596 h 1513428"/>
                <a:gd name="connsiteX81" fmla="*/ 985772 w 7567519"/>
                <a:gd name="connsiteY81" fmla="*/ 527732 h 1513428"/>
                <a:gd name="connsiteX82" fmla="*/ 1755804 w 7567519"/>
                <a:gd name="connsiteY82" fmla="*/ 242376 h 1513428"/>
                <a:gd name="connsiteX83" fmla="*/ 2253873 w 7567519"/>
                <a:gd name="connsiteY83" fmla="*/ 29512 h 1513428"/>
                <a:gd name="connsiteX84" fmla="*/ 2041009 w 7567519"/>
                <a:gd name="connsiteY84" fmla="*/ 527581 h 1513428"/>
                <a:gd name="connsiteX85" fmla="*/ 1542940 w 7567519"/>
                <a:gd name="connsiteY85" fmla="*/ 740445 h 1513428"/>
                <a:gd name="connsiteX86" fmla="*/ 1755804 w 7567519"/>
                <a:gd name="connsiteY86" fmla="*/ 242300 h 1513428"/>
                <a:gd name="connsiteX87" fmla="*/ 1755804 w 7567519"/>
                <a:gd name="connsiteY87" fmla="*/ 1271053 h 1513428"/>
                <a:gd name="connsiteX88" fmla="*/ 1542940 w 7567519"/>
                <a:gd name="connsiteY88" fmla="*/ 772908 h 1513428"/>
                <a:gd name="connsiteX89" fmla="*/ 2041009 w 7567519"/>
                <a:gd name="connsiteY89" fmla="*/ 985772 h 1513428"/>
                <a:gd name="connsiteX90" fmla="*/ 2253873 w 7567519"/>
                <a:gd name="connsiteY90" fmla="*/ 1483841 h 1513428"/>
                <a:gd name="connsiteX91" fmla="*/ 1755804 w 7567519"/>
                <a:gd name="connsiteY91" fmla="*/ 1270977 h 1513428"/>
                <a:gd name="connsiteX92" fmla="*/ 2270142 w 7567519"/>
                <a:gd name="connsiteY92" fmla="*/ 1356561 h 1513428"/>
                <a:gd name="connsiteX93" fmla="*/ 2062046 w 7567519"/>
                <a:gd name="connsiteY93" fmla="*/ 964811 h 1513428"/>
                <a:gd name="connsiteX94" fmla="*/ 1670295 w 7567519"/>
                <a:gd name="connsiteY94" fmla="*/ 756714 h 1513428"/>
                <a:gd name="connsiteX95" fmla="*/ 2062046 w 7567519"/>
                <a:gd name="connsiteY95" fmla="*/ 548618 h 1513428"/>
                <a:gd name="connsiteX96" fmla="*/ 2270142 w 7567519"/>
                <a:gd name="connsiteY96" fmla="*/ 156867 h 1513428"/>
                <a:gd name="connsiteX97" fmla="*/ 2478239 w 7567519"/>
                <a:gd name="connsiteY97" fmla="*/ 548618 h 1513428"/>
                <a:gd name="connsiteX98" fmla="*/ 2869990 w 7567519"/>
                <a:gd name="connsiteY98" fmla="*/ 756714 h 1513428"/>
                <a:gd name="connsiteX99" fmla="*/ 2478239 w 7567519"/>
                <a:gd name="connsiteY99" fmla="*/ 964811 h 1513428"/>
                <a:gd name="connsiteX100" fmla="*/ 2270142 w 7567519"/>
                <a:gd name="connsiteY100" fmla="*/ 1356561 h 1513428"/>
                <a:gd name="connsiteX101" fmla="*/ 2784481 w 7567519"/>
                <a:gd name="connsiteY101" fmla="*/ 1271053 h 1513428"/>
                <a:gd name="connsiteX102" fmla="*/ 2286412 w 7567519"/>
                <a:gd name="connsiteY102" fmla="*/ 1483916 h 1513428"/>
                <a:gd name="connsiteX103" fmla="*/ 2499275 w 7567519"/>
                <a:gd name="connsiteY103" fmla="*/ 985847 h 1513428"/>
                <a:gd name="connsiteX104" fmla="*/ 2997345 w 7567519"/>
                <a:gd name="connsiteY104" fmla="*/ 772983 h 1513428"/>
                <a:gd name="connsiteX105" fmla="*/ 2784481 w 7567519"/>
                <a:gd name="connsiteY105" fmla="*/ 1271128 h 1513428"/>
                <a:gd name="connsiteX106" fmla="*/ 2499200 w 7567519"/>
                <a:gd name="connsiteY106" fmla="*/ 527657 h 1513428"/>
                <a:gd name="connsiteX107" fmla="*/ 2286336 w 7567519"/>
                <a:gd name="connsiteY107" fmla="*/ 29588 h 1513428"/>
                <a:gd name="connsiteX108" fmla="*/ 2784405 w 7567519"/>
                <a:gd name="connsiteY108" fmla="*/ 242451 h 1513428"/>
                <a:gd name="connsiteX109" fmla="*/ 2997269 w 7567519"/>
                <a:gd name="connsiteY109" fmla="*/ 740596 h 1513428"/>
                <a:gd name="connsiteX110" fmla="*/ 2499200 w 7567519"/>
                <a:gd name="connsiteY110" fmla="*/ 527732 h 1513428"/>
                <a:gd name="connsiteX111" fmla="*/ 3269232 w 7567519"/>
                <a:gd name="connsiteY111" fmla="*/ 242376 h 1513428"/>
                <a:gd name="connsiteX112" fmla="*/ 3767301 w 7567519"/>
                <a:gd name="connsiteY112" fmla="*/ 29512 h 1513428"/>
                <a:gd name="connsiteX113" fmla="*/ 3554438 w 7567519"/>
                <a:gd name="connsiteY113" fmla="*/ 527581 h 1513428"/>
                <a:gd name="connsiteX114" fmla="*/ 3056368 w 7567519"/>
                <a:gd name="connsiteY114" fmla="*/ 740445 h 1513428"/>
                <a:gd name="connsiteX115" fmla="*/ 3269232 w 7567519"/>
                <a:gd name="connsiteY115" fmla="*/ 242300 h 1513428"/>
                <a:gd name="connsiteX116" fmla="*/ 3269232 w 7567519"/>
                <a:gd name="connsiteY116" fmla="*/ 1271053 h 1513428"/>
                <a:gd name="connsiteX117" fmla="*/ 3056368 w 7567519"/>
                <a:gd name="connsiteY117" fmla="*/ 772908 h 1513428"/>
                <a:gd name="connsiteX118" fmla="*/ 3554438 w 7567519"/>
                <a:gd name="connsiteY118" fmla="*/ 985772 h 1513428"/>
                <a:gd name="connsiteX119" fmla="*/ 3767301 w 7567519"/>
                <a:gd name="connsiteY119" fmla="*/ 1483841 h 1513428"/>
                <a:gd name="connsiteX120" fmla="*/ 3269232 w 7567519"/>
                <a:gd name="connsiteY120" fmla="*/ 1270977 h 1513428"/>
                <a:gd name="connsiteX121" fmla="*/ 3783571 w 7567519"/>
                <a:gd name="connsiteY121" fmla="*/ 1356561 h 1513428"/>
                <a:gd name="connsiteX122" fmla="*/ 3575474 w 7567519"/>
                <a:gd name="connsiteY122" fmla="*/ 964811 h 1513428"/>
                <a:gd name="connsiteX123" fmla="*/ 3183723 w 7567519"/>
                <a:gd name="connsiteY123" fmla="*/ 756714 h 1513428"/>
                <a:gd name="connsiteX124" fmla="*/ 3575474 w 7567519"/>
                <a:gd name="connsiteY124" fmla="*/ 548618 h 1513428"/>
                <a:gd name="connsiteX125" fmla="*/ 3783571 w 7567519"/>
                <a:gd name="connsiteY125" fmla="*/ 156867 h 1513428"/>
                <a:gd name="connsiteX126" fmla="*/ 3991667 w 7567519"/>
                <a:gd name="connsiteY126" fmla="*/ 548618 h 1513428"/>
                <a:gd name="connsiteX127" fmla="*/ 4383418 w 7567519"/>
                <a:gd name="connsiteY127" fmla="*/ 756714 h 1513428"/>
                <a:gd name="connsiteX128" fmla="*/ 3991667 w 7567519"/>
                <a:gd name="connsiteY128" fmla="*/ 964811 h 1513428"/>
                <a:gd name="connsiteX129" fmla="*/ 3783571 w 7567519"/>
                <a:gd name="connsiteY129" fmla="*/ 1356561 h 1513428"/>
                <a:gd name="connsiteX130" fmla="*/ 4297909 w 7567519"/>
                <a:gd name="connsiteY130" fmla="*/ 1271053 h 1513428"/>
                <a:gd name="connsiteX131" fmla="*/ 3799840 w 7567519"/>
                <a:gd name="connsiteY131" fmla="*/ 1483916 h 1513428"/>
                <a:gd name="connsiteX132" fmla="*/ 4012704 w 7567519"/>
                <a:gd name="connsiteY132" fmla="*/ 985847 h 1513428"/>
                <a:gd name="connsiteX133" fmla="*/ 4510773 w 7567519"/>
                <a:gd name="connsiteY133" fmla="*/ 772983 h 1513428"/>
                <a:gd name="connsiteX134" fmla="*/ 4297909 w 7567519"/>
                <a:gd name="connsiteY134" fmla="*/ 1271128 h 1513428"/>
                <a:gd name="connsiteX135" fmla="*/ 4012628 w 7567519"/>
                <a:gd name="connsiteY135" fmla="*/ 527657 h 1513428"/>
                <a:gd name="connsiteX136" fmla="*/ 3799764 w 7567519"/>
                <a:gd name="connsiteY136" fmla="*/ 29588 h 1513428"/>
                <a:gd name="connsiteX137" fmla="*/ 4297834 w 7567519"/>
                <a:gd name="connsiteY137" fmla="*/ 242451 h 1513428"/>
                <a:gd name="connsiteX138" fmla="*/ 4510697 w 7567519"/>
                <a:gd name="connsiteY138" fmla="*/ 740596 h 1513428"/>
                <a:gd name="connsiteX139" fmla="*/ 4012628 w 7567519"/>
                <a:gd name="connsiteY139" fmla="*/ 527732 h 1513428"/>
                <a:gd name="connsiteX140" fmla="*/ 4782661 w 7567519"/>
                <a:gd name="connsiteY140" fmla="*/ 242376 h 1513428"/>
                <a:gd name="connsiteX141" fmla="*/ 5280729 w 7567519"/>
                <a:gd name="connsiteY141" fmla="*/ 29512 h 1513428"/>
                <a:gd name="connsiteX142" fmla="*/ 5067866 w 7567519"/>
                <a:gd name="connsiteY142" fmla="*/ 527581 h 1513428"/>
                <a:gd name="connsiteX143" fmla="*/ 4569797 w 7567519"/>
                <a:gd name="connsiteY143" fmla="*/ 740445 h 1513428"/>
                <a:gd name="connsiteX144" fmla="*/ 4782661 w 7567519"/>
                <a:gd name="connsiteY144" fmla="*/ 242300 h 1513428"/>
                <a:gd name="connsiteX145" fmla="*/ 4782661 w 7567519"/>
                <a:gd name="connsiteY145" fmla="*/ 1271053 h 1513428"/>
                <a:gd name="connsiteX146" fmla="*/ 4569797 w 7567519"/>
                <a:gd name="connsiteY146" fmla="*/ 772908 h 1513428"/>
                <a:gd name="connsiteX147" fmla="*/ 5067866 w 7567519"/>
                <a:gd name="connsiteY147" fmla="*/ 985772 h 1513428"/>
                <a:gd name="connsiteX148" fmla="*/ 5280729 w 7567519"/>
                <a:gd name="connsiteY148" fmla="*/ 1483841 h 1513428"/>
                <a:gd name="connsiteX149" fmla="*/ 4782661 w 7567519"/>
                <a:gd name="connsiteY149" fmla="*/ 1270977 h 1513428"/>
                <a:gd name="connsiteX150" fmla="*/ 5296999 w 7567519"/>
                <a:gd name="connsiteY150" fmla="*/ 1356561 h 1513428"/>
                <a:gd name="connsiteX151" fmla="*/ 5088902 w 7567519"/>
                <a:gd name="connsiteY151" fmla="*/ 964811 h 1513428"/>
                <a:gd name="connsiteX152" fmla="*/ 4697151 w 7567519"/>
                <a:gd name="connsiteY152" fmla="*/ 756714 h 1513428"/>
                <a:gd name="connsiteX153" fmla="*/ 5088902 w 7567519"/>
                <a:gd name="connsiteY153" fmla="*/ 548618 h 1513428"/>
                <a:gd name="connsiteX154" fmla="*/ 5296999 w 7567519"/>
                <a:gd name="connsiteY154" fmla="*/ 156867 h 1513428"/>
                <a:gd name="connsiteX155" fmla="*/ 5505095 w 7567519"/>
                <a:gd name="connsiteY155" fmla="*/ 548618 h 1513428"/>
                <a:gd name="connsiteX156" fmla="*/ 5896846 w 7567519"/>
                <a:gd name="connsiteY156" fmla="*/ 756714 h 1513428"/>
                <a:gd name="connsiteX157" fmla="*/ 5505095 w 7567519"/>
                <a:gd name="connsiteY157" fmla="*/ 964811 h 1513428"/>
                <a:gd name="connsiteX158" fmla="*/ 5296999 w 7567519"/>
                <a:gd name="connsiteY158" fmla="*/ 1356561 h 1513428"/>
                <a:gd name="connsiteX159" fmla="*/ 5811337 w 7567519"/>
                <a:gd name="connsiteY159" fmla="*/ 1271053 h 1513428"/>
                <a:gd name="connsiteX160" fmla="*/ 5313268 w 7567519"/>
                <a:gd name="connsiteY160" fmla="*/ 1483916 h 1513428"/>
                <a:gd name="connsiteX161" fmla="*/ 5526132 w 7567519"/>
                <a:gd name="connsiteY161" fmla="*/ 985847 h 1513428"/>
                <a:gd name="connsiteX162" fmla="*/ 6024201 w 7567519"/>
                <a:gd name="connsiteY162" fmla="*/ 772983 h 1513428"/>
                <a:gd name="connsiteX163" fmla="*/ 5811337 w 7567519"/>
                <a:gd name="connsiteY163" fmla="*/ 1271128 h 1513428"/>
                <a:gd name="connsiteX164" fmla="*/ 5526056 w 7567519"/>
                <a:gd name="connsiteY164" fmla="*/ 527657 h 1513428"/>
                <a:gd name="connsiteX165" fmla="*/ 5313193 w 7567519"/>
                <a:gd name="connsiteY165" fmla="*/ 29588 h 1513428"/>
                <a:gd name="connsiteX166" fmla="*/ 5811262 w 7567519"/>
                <a:gd name="connsiteY166" fmla="*/ 242451 h 1513428"/>
                <a:gd name="connsiteX167" fmla="*/ 6024126 w 7567519"/>
                <a:gd name="connsiteY167" fmla="*/ 740596 h 1513428"/>
                <a:gd name="connsiteX168" fmla="*/ 5526056 w 7567519"/>
                <a:gd name="connsiteY168" fmla="*/ 527732 h 1513428"/>
                <a:gd name="connsiteX169" fmla="*/ 6296089 w 7567519"/>
                <a:gd name="connsiteY169" fmla="*/ 242376 h 1513428"/>
                <a:gd name="connsiteX170" fmla="*/ 6794158 w 7567519"/>
                <a:gd name="connsiteY170" fmla="*/ 29512 h 1513428"/>
                <a:gd name="connsiteX171" fmla="*/ 6581294 w 7567519"/>
                <a:gd name="connsiteY171" fmla="*/ 527581 h 1513428"/>
                <a:gd name="connsiteX172" fmla="*/ 6083225 w 7567519"/>
                <a:gd name="connsiteY172" fmla="*/ 740445 h 1513428"/>
                <a:gd name="connsiteX173" fmla="*/ 6296089 w 7567519"/>
                <a:gd name="connsiteY173" fmla="*/ 242300 h 1513428"/>
                <a:gd name="connsiteX174" fmla="*/ 6296089 w 7567519"/>
                <a:gd name="connsiteY174" fmla="*/ 1271053 h 1513428"/>
                <a:gd name="connsiteX175" fmla="*/ 6083225 w 7567519"/>
                <a:gd name="connsiteY175" fmla="*/ 772908 h 1513428"/>
                <a:gd name="connsiteX176" fmla="*/ 6581294 w 7567519"/>
                <a:gd name="connsiteY176" fmla="*/ 985772 h 1513428"/>
                <a:gd name="connsiteX177" fmla="*/ 6794158 w 7567519"/>
                <a:gd name="connsiteY177" fmla="*/ 1483841 h 1513428"/>
                <a:gd name="connsiteX178" fmla="*/ 6296089 w 7567519"/>
                <a:gd name="connsiteY178" fmla="*/ 1270977 h 1513428"/>
                <a:gd name="connsiteX179" fmla="*/ 6810427 w 7567519"/>
                <a:gd name="connsiteY179" fmla="*/ 1356561 h 1513428"/>
                <a:gd name="connsiteX180" fmla="*/ 6602331 w 7567519"/>
                <a:gd name="connsiteY180" fmla="*/ 964811 h 1513428"/>
                <a:gd name="connsiteX181" fmla="*/ 6210580 w 7567519"/>
                <a:gd name="connsiteY181" fmla="*/ 756714 h 1513428"/>
                <a:gd name="connsiteX182" fmla="*/ 6602331 w 7567519"/>
                <a:gd name="connsiteY182" fmla="*/ 548618 h 1513428"/>
                <a:gd name="connsiteX183" fmla="*/ 6810427 w 7567519"/>
                <a:gd name="connsiteY183" fmla="*/ 156867 h 1513428"/>
                <a:gd name="connsiteX184" fmla="*/ 7018523 w 7567519"/>
                <a:gd name="connsiteY184" fmla="*/ 548618 h 1513428"/>
                <a:gd name="connsiteX185" fmla="*/ 7410274 w 7567519"/>
                <a:gd name="connsiteY185" fmla="*/ 756714 h 1513428"/>
                <a:gd name="connsiteX186" fmla="*/ 7018523 w 7567519"/>
                <a:gd name="connsiteY186" fmla="*/ 964811 h 1513428"/>
                <a:gd name="connsiteX187" fmla="*/ 6810427 w 7567519"/>
                <a:gd name="connsiteY187" fmla="*/ 1356561 h 1513428"/>
                <a:gd name="connsiteX188" fmla="*/ 7324765 w 7567519"/>
                <a:gd name="connsiteY188" fmla="*/ 1271053 h 1513428"/>
                <a:gd name="connsiteX189" fmla="*/ 6826621 w 7567519"/>
                <a:gd name="connsiteY189" fmla="*/ 1483916 h 1513428"/>
                <a:gd name="connsiteX190" fmla="*/ 7039485 w 7567519"/>
                <a:gd name="connsiteY190" fmla="*/ 985847 h 1513428"/>
                <a:gd name="connsiteX191" fmla="*/ 7537554 w 7567519"/>
                <a:gd name="connsiteY191" fmla="*/ 772983 h 1513428"/>
                <a:gd name="connsiteX192" fmla="*/ 7324690 w 7567519"/>
                <a:gd name="connsiteY192" fmla="*/ 1271128 h 1513428"/>
                <a:gd name="connsiteX193" fmla="*/ 7039485 w 7567519"/>
                <a:gd name="connsiteY193" fmla="*/ 527657 h 1513428"/>
                <a:gd name="connsiteX194" fmla="*/ 6826621 w 7567519"/>
                <a:gd name="connsiteY194" fmla="*/ 29588 h 1513428"/>
                <a:gd name="connsiteX195" fmla="*/ 7324765 w 7567519"/>
                <a:gd name="connsiteY195" fmla="*/ 242451 h 1513428"/>
                <a:gd name="connsiteX196" fmla="*/ 7537629 w 7567519"/>
                <a:gd name="connsiteY196" fmla="*/ 740596 h 1513428"/>
                <a:gd name="connsiteX197" fmla="*/ 7039560 w 7567519"/>
                <a:gd name="connsiteY197" fmla="*/ 527732 h 151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428">
                  <a:moveTo>
                    <a:pt x="7345727" y="221415"/>
                  </a:moveTo>
                  <a:cubicBezTo>
                    <a:pt x="7206037" y="81725"/>
                    <a:pt x="7021172" y="3481"/>
                    <a:pt x="6824048" y="0"/>
                  </a:cubicBezTo>
                  <a:lnTo>
                    <a:pt x="6796731" y="0"/>
                  </a:lnTo>
                  <a:cubicBezTo>
                    <a:pt x="6599607" y="3481"/>
                    <a:pt x="6414817" y="81649"/>
                    <a:pt x="6275052" y="221415"/>
                  </a:cubicBezTo>
                  <a:cubicBezTo>
                    <a:pt x="6135362" y="361104"/>
                    <a:pt x="6057118" y="545969"/>
                    <a:pt x="6053637" y="743093"/>
                  </a:cubicBezTo>
                  <a:cubicBezTo>
                    <a:pt x="6050157" y="545969"/>
                    <a:pt x="5971988" y="361180"/>
                    <a:pt x="5832223" y="221415"/>
                  </a:cubicBezTo>
                  <a:cubicBezTo>
                    <a:pt x="5692533" y="81725"/>
                    <a:pt x="5507668" y="3481"/>
                    <a:pt x="5310544" y="0"/>
                  </a:cubicBezTo>
                  <a:lnTo>
                    <a:pt x="5283227" y="0"/>
                  </a:lnTo>
                  <a:cubicBezTo>
                    <a:pt x="5086103" y="3481"/>
                    <a:pt x="4901313" y="81649"/>
                    <a:pt x="4761548" y="221415"/>
                  </a:cubicBezTo>
                  <a:cubicBezTo>
                    <a:pt x="4621859" y="361104"/>
                    <a:pt x="4543614" y="545969"/>
                    <a:pt x="4540133" y="743093"/>
                  </a:cubicBezTo>
                  <a:cubicBezTo>
                    <a:pt x="4536653" y="545969"/>
                    <a:pt x="4458484" y="361180"/>
                    <a:pt x="4318719" y="221415"/>
                  </a:cubicBezTo>
                  <a:cubicBezTo>
                    <a:pt x="4179181" y="81649"/>
                    <a:pt x="3994315" y="3481"/>
                    <a:pt x="3797267" y="0"/>
                  </a:cubicBezTo>
                  <a:lnTo>
                    <a:pt x="3769950" y="0"/>
                  </a:lnTo>
                  <a:cubicBezTo>
                    <a:pt x="3572826" y="3481"/>
                    <a:pt x="3388036" y="81649"/>
                    <a:pt x="3248271" y="221415"/>
                  </a:cubicBezTo>
                  <a:cubicBezTo>
                    <a:pt x="3108582" y="361104"/>
                    <a:pt x="3030337" y="545969"/>
                    <a:pt x="3026856" y="743093"/>
                  </a:cubicBezTo>
                  <a:cubicBezTo>
                    <a:pt x="3023376" y="545969"/>
                    <a:pt x="2945207" y="361180"/>
                    <a:pt x="2805442" y="221415"/>
                  </a:cubicBezTo>
                  <a:cubicBezTo>
                    <a:pt x="2665753" y="81649"/>
                    <a:pt x="2480887" y="3481"/>
                    <a:pt x="2283839" y="0"/>
                  </a:cubicBezTo>
                  <a:lnTo>
                    <a:pt x="2256522" y="0"/>
                  </a:lnTo>
                  <a:cubicBezTo>
                    <a:pt x="2059397" y="3481"/>
                    <a:pt x="1874608" y="81649"/>
                    <a:pt x="1734843" y="221415"/>
                  </a:cubicBezTo>
                  <a:cubicBezTo>
                    <a:pt x="1595153" y="361104"/>
                    <a:pt x="1516909" y="545969"/>
                    <a:pt x="1513428" y="743093"/>
                  </a:cubicBezTo>
                  <a:cubicBezTo>
                    <a:pt x="1509947" y="545969"/>
                    <a:pt x="1431779" y="361180"/>
                    <a:pt x="1292014" y="221415"/>
                  </a:cubicBezTo>
                  <a:cubicBezTo>
                    <a:pt x="1152324" y="81649"/>
                    <a:pt x="967459" y="3481"/>
                    <a:pt x="770411" y="0"/>
                  </a:cubicBezTo>
                  <a:lnTo>
                    <a:pt x="743093" y="0"/>
                  </a:lnTo>
                  <a:cubicBezTo>
                    <a:pt x="545969" y="3481"/>
                    <a:pt x="361180" y="81649"/>
                    <a:pt x="221415" y="221415"/>
                  </a:cubicBezTo>
                  <a:cubicBezTo>
                    <a:pt x="81725" y="361104"/>
                    <a:pt x="3481" y="545969"/>
                    <a:pt x="0" y="743018"/>
                  </a:cubicBezTo>
                  <a:lnTo>
                    <a:pt x="0" y="770335"/>
                  </a:lnTo>
                  <a:cubicBezTo>
                    <a:pt x="3481" y="967459"/>
                    <a:pt x="81725" y="1152249"/>
                    <a:pt x="221415" y="1292014"/>
                  </a:cubicBezTo>
                  <a:cubicBezTo>
                    <a:pt x="361104" y="1431703"/>
                    <a:pt x="545969" y="1509947"/>
                    <a:pt x="743093" y="1513428"/>
                  </a:cubicBezTo>
                  <a:lnTo>
                    <a:pt x="770411" y="1513428"/>
                  </a:lnTo>
                  <a:cubicBezTo>
                    <a:pt x="967535" y="1509947"/>
                    <a:pt x="1152324" y="1431779"/>
                    <a:pt x="1292089" y="1292014"/>
                  </a:cubicBezTo>
                  <a:cubicBezTo>
                    <a:pt x="1431779" y="1152324"/>
                    <a:pt x="1510023" y="967459"/>
                    <a:pt x="1513504" y="770335"/>
                  </a:cubicBezTo>
                  <a:cubicBezTo>
                    <a:pt x="1516985" y="967459"/>
                    <a:pt x="1595229" y="1152249"/>
                    <a:pt x="1734918" y="1292014"/>
                  </a:cubicBezTo>
                  <a:cubicBezTo>
                    <a:pt x="1874608" y="1431703"/>
                    <a:pt x="2059473" y="1509947"/>
                    <a:pt x="2256597" y="1513428"/>
                  </a:cubicBezTo>
                  <a:lnTo>
                    <a:pt x="2283915" y="1513428"/>
                  </a:lnTo>
                  <a:cubicBezTo>
                    <a:pt x="2481039" y="1509947"/>
                    <a:pt x="2665828" y="1431779"/>
                    <a:pt x="2805593" y="1292014"/>
                  </a:cubicBezTo>
                  <a:cubicBezTo>
                    <a:pt x="2945283" y="1152324"/>
                    <a:pt x="3023527" y="967459"/>
                    <a:pt x="3027008" y="770335"/>
                  </a:cubicBezTo>
                  <a:cubicBezTo>
                    <a:pt x="3030489" y="967459"/>
                    <a:pt x="3108733" y="1152249"/>
                    <a:pt x="3248422" y="1292014"/>
                  </a:cubicBezTo>
                  <a:cubicBezTo>
                    <a:pt x="3388112" y="1431703"/>
                    <a:pt x="3572977" y="1509947"/>
                    <a:pt x="3770101" y="1513428"/>
                  </a:cubicBezTo>
                  <a:lnTo>
                    <a:pt x="3797418" y="1513428"/>
                  </a:lnTo>
                  <a:cubicBezTo>
                    <a:pt x="3994542" y="1509947"/>
                    <a:pt x="4179332" y="1431779"/>
                    <a:pt x="4319097" y="1292014"/>
                  </a:cubicBezTo>
                  <a:cubicBezTo>
                    <a:pt x="4458787" y="1152324"/>
                    <a:pt x="4537031" y="967459"/>
                    <a:pt x="4540512" y="770335"/>
                  </a:cubicBezTo>
                  <a:cubicBezTo>
                    <a:pt x="4543993" y="967459"/>
                    <a:pt x="4622237" y="1152249"/>
                    <a:pt x="4761926" y="1292014"/>
                  </a:cubicBezTo>
                  <a:cubicBezTo>
                    <a:pt x="4901616" y="1431703"/>
                    <a:pt x="5086481" y="1509947"/>
                    <a:pt x="5283605" y="1513428"/>
                  </a:cubicBezTo>
                  <a:lnTo>
                    <a:pt x="5310923" y="1513428"/>
                  </a:lnTo>
                  <a:cubicBezTo>
                    <a:pt x="5508047" y="1509947"/>
                    <a:pt x="5692836" y="1431779"/>
                    <a:pt x="5832601" y="1292014"/>
                  </a:cubicBezTo>
                  <a:cubicBezTo>
                    <a:pt x="5972290" y="1152324"/>
                    <a:pt x="6050535" y="967459"/>
                    <a:pt x="6054015" y="770335"/>
                  </a:cubicBezTo>
                  <a:cubicBezTo>
                    <a:pt x="6057497" y="967459"/>
                    <a:pt x="6135741" y="1152249"/>
                    <a:pt x="6275430" y="1292014"/>
                  </a:cubicBezTo>
                  <a:cubicBezTo>
                    <a:pt x="6415120" y="1431703"/>
                    <a:pt x="6599985" y="1509947"/>
                    <a:pt x="6797109" y="1513428"/>
                  </a:cubicBezTo>
                  <a:lnTo>
                    <a:pt x="6824426" y="1513428"/>
                  </a:lnTo>
                  <a:cubicBezTo>
                    <a:pt x="7021550" y="1509947"/>
                    <a:pt x="7206340" y="1431779"/>
                    <a:pt x="7346105" y="1292014"/>
                  </a:cubicBezTo>
                  <a:cubicBezTo>
                    <a:pt x="7485794" y="1152324"/>
                    <a:pt x="7564039" y="967459"/>
                    <a:pt x="7567519" y="770335"/>
                  </a:cubicBezTo>
                  <a:lnTo>
                    <a:pt x="7567519" y="743018"/>
                  </a:lnTo>
                  <a:cubicBezTo>
                    <a:pt x="7564039" y="545894"/>
                    <a:pt x="7485870" y="361104"/>
                    <a:pt x="7346105" y="221339"/>
                  </a:cubicBezTo>
                  <a:close/>
                  <a:moveTo>
                    <a:pt x="242376" y="242376"/>
                  </a:moveTo>
                  <a:cubicBezTo>
                    <a:pt x="375936" y="108891"/>
                    <a:pt x="552250" y="33598"/>
                    <a:pt x="740520" y="29512"/>
                  </a:cubicBezTo>
                  <a:cubicBezTo>
                    <a:pt x="736434" y="217707"/>
                    <a:pt x="661217" y="394097"/>
                    <a:pt x="527657" y="527581"/>
                  </a:cubicBezTo>
                  <a:cubicBezTo>
                    <a:pt x="394172" y="661065"/>
                    <a:pt x="217782" y="736359"/>
                    <a:pt x="29588" y="740445"/>
                  </a:cubicBezTo>
                  <a:cubicBezTo>
                    <a:pt x="33674" y="552250"/>
                    <a:pt x="108967" y="375860"/>
                    <a:pt x="242451" y="242300"/>
                  </a:cubicBezTo>
                  <a:close/>
                  <a:moveTo>
                    <a:pt x="242376" y="1271053"/>
                  </a:moveTo>
                  <a:cubicBezTo>
                    <a:pt x="108891" y="1137493"/>
                    <a:pt x="33674" y="961178"/>
                    <a:pt x="29512" y="772908"/>
                  </a:cubicBezTo>
                  <a:cubicBezTo>
                    <a:pt x="217707" y="776994"/>
                    <a:pt x="394097" y="852287"/>
                    <a:pt x="527581" y="985772"/>
                  </a:cubicBezTo>
                  <a:cubicBezTo>
                    <a:pt x="661065" y="1119256"/>
                    <a:pt x="736358" y="1295646"/>
                    <a:pt x="740445" y="1483841"/>
                  </a:cubicBezTo>
                  <a:cubicBezTo>
                    <a:pt x="552250" y="1479755"/>
                    <a:pt x="375860" y="1404537"/>
                    <a:pt x="242376" y="1270977"/>
                  </a:cubicBezTo>
                  <a:close/>
                  <a:moveTo>
                    <a:pt x="756714" y="1356561"/>
                  </a:moveTo>
                  <a:cubicBezTo>
                    <a:pt x="728564" y="1209002"/>
                    <a:pt x="657131" y="1073323"/>
                    <a:pt x="548618" y="964811"/>
                  </a:cubicBezTo>
                  <a:cubicBezTo>
                    <a:pt x="440105" y="856298"/>
                    <a:pt x="304350" y="784940"/>
                    <a:pt x="156867" y="756714"/>
                  </a:cubicBezTo>
                  <a:cubicBezTo>
                    <a:pt x="304426" y="728564"/>
                    <a:pt x="440181" y="657131"/>
                    <a:pt x="548618" y="548618"/>
                  </a:cubicBezTo>
                  <a:cubicBezTo>
                    <a:pt x="657131" y="440105"/>
                    <a:pt x="728564" y="304350"/>
                    <a:pt x="756714" y="156867"/>
                  </a:cubicBezTo>
                  <a:cubicBezTo>
                    <a:pt x="784864" y="304426"/>
                    <a:pt x="856298" y="440105"/>
                    <a:pt x="964810" y="548618"/>
                  </a:cubicBezTo>
                  <a:cubicBezTo>
                    <a:pt x="1073323" y="657131"/>
                    <a:pt x="1209078" y="728489"/>
                    <a:pt x="1356561" y="756714"/>
                  </a:cubicBezTo>
                  <a:cubicBezTo>
                    <a:pt x="1209002" y="784864"/>
                    <a:pt x="1073248" y="856298"/>
                    <a:pt x="964810" y="964811"/>
                  </a:cubicBezTo>
                  <a:cubicBezTo>
                    <a:pt x="856298" y="1073323"/>
                    <a:pt x="784864" y="1209078"/>
                    <a:pt x="756714" y="1356561"/>
                  </a:cubicBezTo>
                  <a:close/>
                  <a:moveTo>
                    <a:pt x="1271053" y="1271053"/>
                  </a:moveTo>
                  <a:cubicBezTo>
                    <a:pt x="1137568" y="1404537"/>
                    <a:pt x="961178" y="1479830"/>
                    <a:pt x="772983" y="1483916"/>
                  </a:cubicBezTo>
                  <a:cubicBezTo>
                    <a:pt x="777070" y="1295722"/>
                    <a:pt x="852287" y="1119332"/>
                    <a:pt x="985847" y="985847"/>
                  </a:cubicBezTo>
                  <a:cubicBezTo>
                    <a:pt x="1119332" y="852363"/>
                    <a:pt x="1295722" y="777070"/>
                    <a:pt x="1483916" y="772983"/>
                  </a:cubicBezTo>
                  <a:cubicBezTo>
                    <a:pt x="1479830" y="961178"/>
                    <a:pt x="1404537" y="1137568"/>
                    <a:pt x="1271053" y="1271128"/>
                  </a:cubicBezTo>
                  <a:close/>
                  <a:moveTo>
                    <a:pt x="985772" y="527657"/>
                  </a:moveTo>
                  <a:cubicBezTo>
                    <a:pt x="852287" y="394172"/>
                    <a:pt x="776994" y="217782"/>
                    <a:pt x="772908" y="29588"/>
                  </a:cubicBezTo>
                  <a:cubicBezTo>
                    <a:pt x="961103" y="33674"/>
                    <a:pt x="1137493" y="108891"/>
                    <a:pt x="1270977" y="242451"/>
                  </a:cubicBezTo>
                  <a:cubicBezTo>
                    <a:pt x="1404461" y="375936"/>
                    <a:pt x="1479754" y="552326"/>
                    <a:pt x="1483841" y="740596"/>
                  </a:cubicBezTo>
                  <a:cubicBezTo>
                    <a:pt x="1295646" y="736510"/>
                    <a:pt x="1119256" y="661217"/>
                    <a:pt x="985772" y="527732"/>
                  </a:cubicBezTo>
                  <a:close/>
                  <a:moveTo>
                    <a:pt x="1755804" y="242376"/>
                  </a:moveTo>
                  <a:cubicBezTo>
                    <a:pt x="1889288" y="108891"/>
                    <a:pt x="2065678" y="33598"/>
                    <a:pt x="2253873" y="29512"/>
                  </a:cubicBezTo>
                  <a:cubicBezTo>
                    <a:pt x="2249787" y="217707"/>
                    <a:pt x="2174569" y="394097"/>
                    <a:pt x="2041009" y="527581"/>
                  </a:cubicBezTo>
                  <a:cubicBezTo>
                    <a:pt x="1907525" y="661065"/>
                    <a:pt x="1731135" y="736359"/>
                    <a:pt x="1542940" y="740445"/>
                  </a:cubicBezTo>
                  <a:cubicBezTo>
                    <a:pt x="1547026" y="552250"/>
                    <a:pt x="1622319" y="375860"/>
                    <a:pt x="1755804" y="242300"/>
                  </a:cubicBezTo>
                  <a:close/>
                  <a:moveTo>
                    <a:pt x="1755804" y="1271053"/>
                  </a:moveTo>
                  <a:cubicBezTo>
                    <a:pt x="1622319" y="1137568"/>
                    <a:pt x="1547026" y="961178"/>
                    <a:pt x="1542940" y="772908"/>
                  </a:cubicBezTo>
                  <a:cubicBezTo>
                    <a:pt x="1731135" y="776994"/>
                    <a:pt x="1907525" y="852287"/>
                    <a:pt x="2041009" y="985772"/>
                  </a:cubicBezTo>
                  <a:cubicBezTo>
                    <a:pt x="2174494" y="1119256"/>
                    <a:pt x="2249787" y="1295646"/>
                    <a:pt x="2253873" y="1483841"/>
                  </a:cubicBezTo>
                  <a:cubicBezTo>
                    <a:pt x="2065678" y="1479755"/>
                    <a:pt x="1889288" y="1404537"/>
                    <a:pt x="1755804" y="1270977"/>
                  </a:cubicBezTo>
                  <a:close/>
                  <a:moveTo>
                    <a:pt x="2270142" y="1356561"/>
                  </a:moveTo>
                  <a:cubicBezTo>
                    <a:pt x="2241993" y="1209002"/>
                    <a:pt x="2170559" y="1073323"/>
                    <a:pt x="2062046" y="964811"/>
                  </a:cubicBezTo>
                  <a:cubicBezTo>
                    <a:pt x="1953533" y="856298"/>
                    <a:pt x="1817779" y="784940"/>
                    <a:pt x="1670295" y="756714"/>
                  </a:cubicBezTo>
                  <a:cubicBezTo>
                    <a:pt x="1817854" y="728564"/>
                    <a:pt x="1953609" y="657131"/>
                    <a:pt x="2062046" y="548618"/>
                  </a:cubicBezTo>
                  <a:cubicBezTo>
                    <a:pt x="2170559" y="440105"/>
                    <a:pt x="2241993" y="304350"/>
                    <a:pt x="2270142" y="156867"/>
                  </a:cubicBezTo>
                  <a:cubicBezTo>
                    <a:pt x="2298292" y="304426"/>
                    <a:pt x="2369726" y="440105"/>
                    <a:pt x="2478239" y="548618"/>
                  </a:cubicBezTo>
                  <a:cubicBezTo>
                    <a:pt x="2586752" y="657131"/>
                    <a:pt x="2722506" y="728489"/>
                    <a:pt x="2869990" y="756714"/>
                  </a:cubicBezTo>
                  <a:cubicBezTo>
                    <a:pt x="2722430" y="784864"/>
                    <a:pt x="2586752" y="856298"/>
                    <a:pt x="2478239" y="964811"/>
                  </a:cubicBezTo>
                  <a:cubicBezTo>
                    <a:pt x="2369726" y="1073323"/>
                    <a:pt x="2298292" y="1209078"/>
                    <a:pt x="2270142" y="1356561"/>
                  </a:cubicBezTo>
                  <a:close/>
                  <a:moveTo>
                    <a:pt x="2784481" y="1271053"/>
                  </a:moveTo>
                  <a:cubicBezTo>
                    <a:pt x="2650996" y="1404537"/>
                    <a:pt x="2474606" y="1479830"/>
                    <a:pt x="2286412" y="1483916"/>
                  </a:cubicBezTo>
                  <a:cubicBezTo>
                    <a:pt x="2290498" y="1295722"/>
                    <a:pt x="2365715" y="1119332"/>
                    <a:pt x="2499275" y="985847"/>
                  </a:cubicBezTo>
                  <a:cubicBezTo>
                    <a:pt x="2632760" y="852363"/>
                    <a:pt x="2809150" y="777070"/>
                    <a:pt x="2997345" y="772983"/>
                  </a:cubicBezTo>
                  <a:cubicBezTo>
                    <a:pt x="2993258" y="961178"/>
                    <a:pt x="2917965" y="1137568"/>
                    <a:pt x="2784481" y="1271128"/>
                  </a:cubicBezTo>
                  <a:close/>
                  <a:moveTo>
                    <a:pt x="2499200" y="527657"/>
                  </a:moveTo>
                  <a:cubicBezTo>
                    <a:pt x="2365715" y="394172"/>
                    <a:pt x="2290422" y="217782"/>
                    <a:pt x="2286336" y="29588"/>
                  </a:cubicBezTo>
                  <a:cubicBezTo>
                    <a:pt x="2474531" y="33674"/>
                    <a:pt x="2650921" y="108891"/>
                    <a:pt x="2784405" y="242451"/>
                  </a:cubicBezTo>
                  <a:cubicBezTo>
                    <a:pt x="2917890" y="375936"/>
                    <a:pt x="2993183" y="552326"/>
                    <a:pt x="2997269" y="740596"/>
                  </a:cubicBezTo>
                  <a:cubicBezTo>
                    <a:pt x="2809074" y="736510"/>
                    <a:pt x="2632684" y="661217"/>
                    <a:pt x="2499200" y="527732"/>
                  </a:cubicBezTo>
                  <a:close/>
                  <a:moveTo>
                    <a:pt x="3269232" y="242376"/>
                  </a:moveTo>
                  <a:cubicBezTo>
                    <a:pt x="3402716" y="108891"/>
                    <a:pt x="3579106" y="33598"/>
                    <a:pt x="3767301" y="29512"/>
                  </a:cubicBezTo>
                  <a:cubicBezTo>
                    <a:pt x="3763215" y="217707"/>
                    <a:pt x="3687998" y="394097"/>
                    <a:pt x="3554438" y="527581"/>
                  </a:cubicBezTo>
                  <a:cubicBezTo>
                    <a:pt x="3420953" y="661065"/>
                    <a:pt x="3244563" y="736359"/>
                    <a:pt x="3056368" y="740445"/>
                  </a:cubicBezTo>
                  <a:cubicBezTo>
                    <a:pt x="3060455" y="552250"/>
                    <a:pt x="3135748" y="375860"/>
                    <a:pt x="3269232" y="242300"/>
                  </a:cubicBezTo>
                  <a:close/>
                  <a:moveTo>
                    <a:pt x="3269232" y="1271053"/>
                  </a:moveTo>
                  <a:cubicBezTo>
                    <a:pt x="3135748" y="1137568"/>
                    <a:pt x="3060455" y="961178"/>
                    <a:pt x="3056368" y="772908"/>
                  </a:cubicBezTo>
                  <a:cubicBezTo>
                    <a:pt x="3244563" y="776994"/>
                    <a:pt x="3420953" y="852287"/>
                    <a:pt x="3554438" y="985772"/>
                  </a:cubicBezTo>
                  <a:cubicBezTo>
                    <a:pt x="3687922" y="1119256"/>
                    <a:pt x="3763215" y="1295646"/>
                    <a:pt x="3767301" y="1483841"/>
                  </a:cubicBezTo>
                  <a:cubicBezTo>
                    <a:pt x="3579106" y="1479755"/>
                    <a:pt x="3402716" y="1404537"/>
                    <a:pt x="3269232" y="1270977"/>
                  </a:cubicBezTo>
                  <a:close/>
                  <a:moveTo>
                    <a:pt x="3783571" y="1356561"/>
                  </a:moveTo>
                  <a:cubicBezTo>
                    <a:pt x="3755421" y="1209002"/>
                    <a:pt x="3683987" y="1073323"/>
                    <a:pt x="3575474" y="964811"/>
                  </a:cubicBezTo>
                  <a:cubicBezTo>
                    <a:pt x="3466961" y="856298"/>
                    <a:pt x="3331207" y="784940"/>
                    <a:pt x="3183723" y="756714"/>
                  </a:cubicBezTo>
                  <a:cubicBezTo>
                    <a:pt x="3331283" y="728564"/>
                    <a:pt x="3467037" y="657131"/>
                    <a:pt x="3575474" y="548618"/>
                  </a:cubicBezTo>
                  <a:cubicBezTo>
                    <a:pt x="3683987" y="440105"/>
                    <a:pt x="3755421" y="304350"/>
                    <a:pt x="3783571" y="156867"/>
                  </a:cubicBezTo>
                  <a:cubicBezTo>
                    <a:pt x="3811720" y="304426"/>
                    <a:pt x="3883154" y="440105"/>
                    <a:pt x="3991667" y="548618"/>
                  </a:cubicBezTo>
                  <a:cubicBezTo>
                    <a:pt x="4100180" y="657131"/>
                    <a:pt x="4235935" y="728489"/>
                    <a:pt x="4383418" y="756714"/>
                  </a:cubicBezTo>
                  <a:cubicBezTo>
                    <a:pt x="4235859" y="784864"/>
                    <a:pt x="4100104" y="856298"/>
                    <a:pt x="3991667" y="964811"/>
                  </a:cubicBezTo>
                  <a:cubicBezTo>
                    <a:pt x="3883154" y="1073323"/>
                    <a:pt x="3811720" y="1209078"/>
                    <a:pt x="3783571" y="1356561"/>
                  </a:cubicBezTo>
                  <a:close/>
                  <a:moveTo>
                    <a:pt x="4297909" y="1271053"/>
                  </a:moveTo>
                  <a:cubicBezTo>
                    <a:pt x="4164425" y="1404537"/>
                    <a:pt x="3988035" y="1479830"/>
                    <a:pt x="3799840" y="1483916"/>
                  </a:cubicBezTo>
                  <a:cubicBezTo>
                    <a:pt x="3803926" y="1295722"/>
                    <a:pt x="3879144" y="1119332"/>
                    <a:pt x="4012704" y="985847"/>
                  </a:cubicBezTo>
                  <a:cubicBezTo>
                    <a:pt x="4146188" y="852363"/>
                    <a:pt x="4322578" y="777070"/>
                    <a:pt x="4510773" y="772983"/>
                  </a:cubicBezTo>
                  <a:cubicBezTo>
                    <a:pt x="4506687" y="961178"/>
                    <a:pt x="4431394" y="1137568"/>
                    <a:pt x="4297909" y="1271128"/>
                  </a:cubicBezTo>
                  <a:close/>
                  <a:moveTo>
                    <a:pt x="4012628" y="527657"/>
                  </a:moveTo>
                  <a:cubicBezTo>
                    <a:pt x="3879144" y="394172"/>
                    <a:pt x="3803850" y="217782"/>
                    <a:pt x="3799764" y="29588"/>
                  </a:cubicBezTo>
                  <a:cubicBezTo>
                    <a:pt x="3987959" y="33674"/>
                    <a:pt x="4164349" y="108891"/>
                    <a:pt x="4297834" y="242451"/>
                  </a:cubicBezTo>
                  <a:cubicBezTo>
                    <a:pt x="4431318" y="375936"/>
                    <a:pt x="4506611" y="552326"/>
                    <a:pt x="4510697" y="740596"/>
                  </a:cubicBezTo>
                  <a:cubicBezTo>
                    <a:pt x="4322502" y="736510"/>
                    <a:pt x="4146112" y="661217"/>
                    <a:pt x="4012628" y="527732"/>
                  </a:cubicBezTo>
                  <a:close/>
                  <a:moveTo>
                    <a:pt x="4782661" y="242376"/>
                  </a:moveTo>
                  <a:cubicBezTo>
                    <a:pt x="4916145" y="108891"/>
                    <a:pt x="5092535" y="33598"/>
                    <a:pt x="5280729" y="29512"/>
                  </a:cubicBezTo>
                  <a:cubicBezTo>
                    <a:pt x="5276643" y="217707"/>
                    <a:pt x="5201426" y="394097"/>
                    <a:pt x="5067866" y="527581"/>
                  </a:cubicBezTo>
                  <a:cubicBezTo>
                    <a:pt x="4934382" y="661065"/>
                    <a:pt x="4757992" y="736359"/>
                    <a:pt x="4569797" y="740445"/>
                  </a:cubicBezTo>
                  <a:cubicBezTo>
                    <a:pt x="4573883" y="552250"/>
                    <a:pt x="4649176" y="375860"/>
                    <a:pt x="4782661" y="242300"/>
                  </a:cubicBezTo>
                  <a:close/>
                  <a:moveTo>
                    <a:pt x="4782661" y="1271053"/>
                  </a:moveTo>
                  <a:cubicBezTo>
                    <a:pt x="4649176" y="1137568"/>
                    <a:pt x="4573883" y="961178"/>
                    <a:pt x="4569797" y="772908"/>
                  </a:cubicBezTo>
                  <a:cubicBezTo>
                    <a:pt x="4757992" y="776994"/>
                    <a:pt x="4934382" y="852287"/>
                    <a:pt x="5067866" y="985772"/>
                  </a:cubicBezTo>
                  <a:cubicBezTo>
                    <a:pt x="5201350" y="1119256"/>
                    <a:pt x="5276643" y="1295646"/>
                    <a:pt x="5280729" y="1483841"/>
                  </a:cubicBezTo>
                  <a:cubicBezTo>
                    <a:pt x="5092535" y="1479755"/>
                    <a:pt x="4916145" y="1404537"/>
                    <a:pt x="4782661" y="1270977"/>
                  </a:cubicBezTo>
                  <a:close/>
                  <a:moveTo>
                    <a:pt x="5296999" y="1356561"/>
                  </a:moveTo>
                  <a:cubicBezTo>
                    <a:pt x="5268849" y="1209002"/>
                    <a:pt x="5197415" y="1073323"/>
                    <a:pt x="5088902" y="964811"/>
                  </a:cubicBezTo>
                  <a:cubicBezTo>
                    <a:pt x="4980389" y="856298"/>
                    <a:pt x="4844635" y="784940"/>
                    <a:pt x="4697151" y="756714"/>
                  </a:cubicBezTo>
                  <a:cubicBezTo>
                    <a:pt x="4844711" y="728564"/>
                    <a:pt x="4980465" y="657131"/>
                    <a:pt x="5088902" y="548618"/>
                  </a:cubicBezTo>
                  <a:cubicBezTo>
                    <a:pt x="5197415" y="440105"/>
                    <a:pt x="5268849" y="304350"/>
                    <a:pt x="5296999" y="156867"/>
                  </a:cubicBezTo>
                  <a:cubicBezTo>
                    <a:pt x="5325148" y="304426"/>
                    <a:pt x="5396582" y="440105"/>
                    <a:pt x="5505095" y="548618"/>
                  </a:cubicBezTo>
                  <a:cubicBezTo>
                    <a:pt x="5613608" y="657131"/>
                    <a:pt x="5749363" y="728489"/>
                    <a:pt x="5896846" y="756714"/>
                  </a:cubicBezTo>
                  <a:cubicBezTo>
                    <a:pt x="5749287" y="784864"/>
                    <a:pt x="5613608" y="856298"/>
                    <a:pt x="5505095" y="964811"/>
                  </a:cubicBezTo>
                  <a:cubicBezTo>
                    <a:pt x="5396582" y="1073323"/>
                    <a:pt x="5325148" y="1209078"/>
                    <a:pt x="5296999" y="1356561"/>
                  </a:cubicBezTo>
                  <a:close/>
                  <a:moveTo>
                    <a:pt x="5811337" y="1271053"/>
                  </a:moveTo>
                  <a:cubicBezTo>
                    <a:pt x="5677853" y="1404537"/>
                    <a:pt x="5501463" y="1479830"/>
                    <a:pt x="5313268" y="1483916"/>
                  </a:cubicBezTo>
                  <a:cubicBezTo>
                    <a:pt x="5317354" y="1295722"/>
                    <a:pt x="5392572" y="1119332"/>
                    <a:pt x="5526132" y="985847"/>
                  </a:cubicBezTo>
                  <a:cubicBezTo>
                    <a:pt x="5659616" y="852363"/>
                    <a:pt x="5836006" y="777070"/>
                    <a:pt x="6024201" y="772983"/>
                  </a:cubicBezTo>
                  <a:cubicBezTo>
                    <a:pt x="6020115" y="961178"/>
                    <a:pt x="5944822" y="1137568"/>
                    <a:pt x="5811337" y="1271128"/>
                  </a:cubicBezTo>
                  <a:close/>
                  <a:moveTo>
                    <a:pt x="5526056" y="527657"/>
                  </a:moveTo>
                  <a:cubicBezTo>
                    <a:pt x="5392572" y="394172"/>
                    <a:pt x="5317279" y="217782"/>
                    <a:pt x="5313193" y="29588"/>
                  </a:cubicBezTo>
                  <a:cubicBezTo>
                    <a:pt x="5501387" y="33674"/>
                    <a:pt x="5677777" y="108891"/>
                    <a:pt x="5811262" y="242451"/>
                  </a:cubicBezTo>
                  <a:cubicBezTo>
                    <a:pt x="5944746" y="375936"/>
                    <a:pt x="6020039" y="552326"/>
                    <a:pt x="6024126" y="740596"/>
                  </a:cubicBezTo>
                  <a:cubicBezTo>
                    <a:pt x="5835930" y="736510"/>
                    <a:pt x="5659540" y="661217"/>
                    <a:pt x="5526056" y="527732"/>
                  </a:cubicBezTo>
                  <a:close/>
                  <a:moveTo>
                    <a:pt x="6296089" y="242376"/>
                  </a:moveTo>
                  <a:cubicBezTo>
                    <a:pt x="6429573" y="108891"/>
                    <a:pt x="6605963" y="33598"/>
                    <a:pt x="6794158" y="29512"/>
                  </a:cubicBezTo>
                  <a:cubicBezTo>
                    <a:pt x="6790071" y="217707"/>
                    <a:pt x="6714778" y="394097"/>
                    <a:pt x="6581294" y="527581"/>
                  </a:cubicBezTo>
                  <a:cubicBezTo>
                    <a:pt x="6447810" y="661065"/>
                    <a:pt x="6271420" y="736359"/>
                    <a:pt x="6083225" y="740445"/>
                  </a:cubicBezTo>
                  <a:cubicBezTo>
                    <a:pt x="6087311" y="552250"/>
                    <a:pt x="6162604" y="375860"/>
                    <a:pt x="6296089" y="242300"/>
                  </a:cubicBezTo>
                  <a:close/>
                  <a:moveTo>
                    <a:pt x="6296089" y="1271053"/>
                  </a:moveTo>
                  <a:cubicBezTo>
                    <a:pt x="6162604" y="1137568"/>
                    <a:pt x="6087311" y="961178"/>
                    <a:pt x="6083225" y="772908"/>
                  </a:cubicBezTo>
                  <a:cubicBezTo>
                    <a:pt x="6271420" y="776994"/>
                    <a:pt x="6447810" y="852287"/>
                    <a:pt x="6581294" y="985772"/>
                  </a:cubicBezTo>
                  <a:cubicBezTo>
                    <a:pt x="6714778" y="1119256"/>
                    <a:pt x="6790071" y="1295646"/>
                    <a:pt x="6794158" y="1483841"/>
                  </a:cubicBezTo>
                  <a:cubicBezTo>
                    <a:pt x="6605963" y="1479755"/>
                    <a:pt x="6429573" y="1404537"/>
                    <a:pt x="6296089" y="1270977"/>
                  </a:cubicBezTo>
                  <a:close/>
                  <a:moveTo>
                    <a:pt x="6810427" y="1356561"/>
                  </a:moveTo>
                  <a:cubicBezTo>
                    <a:pt x="6782277" y="1209002"/>
                    <a:pt x="6710844" y="1073323"/>
                    <a:pt x="6602331" y="964811"/>
                  </a:cubicBezTo>
                  <a:cubicBezTo>
                    <a:pt x="6493818" y="856298"/>
                    <a:pt x="6358063" y="784940"/>
                    <a:pt x="6210580" y="756714"/>
                  </a:cubicBezTo>
                  <a:cubicBezTo>
                    <a:pt x="6358139" y="728564"/>
                    <a:pt x="6493893" y="657131"/>
                    <a:pt x="6602331" y="548618"/>
                  </a:cubicBezTo>
                  <a:cubicBezTo>
                    <a:pt x="6710844" y="440105"/>
                    <a:pt x="6782277" y="304350"/>
                    <a:pt x="6810427" y="156867"/>
                  </a:cubicBezTo>
                  <a:cubicBezTo>
                    <a:pt x="6838577" y="304426"/>
                    <a:pt x="6910010" y="440105"/>
                    <a:pt x="7018523" y="548618"/>
                  </a:cubicBezTo>
                  <a:cubicBezTo>
                    <a:pt x="7127036" y="657131"/>
                    <a:pt x="7262791" y="728489"/>
                    <a:pt x="7410274" y="756714"/>
                  </a:cubicBezTo>
                  <a:cubicBezTo>
                    <a:pt x="7262715" y="784864"/>
                    <a:pt x="7126961" y="856298"/>
                    <a:pt x="7018523" y="964811"/>
                  </a:cubicBezTo>
                  <a:cubicBezTo>
                    <a:pt x="6910010" y="1073323"/>
                    <a:pt x="6838652" y="1209078"/>
                    <a:pt x="6810427" y="1356561"/>
                  </a:cubicBezTo>
                  <a:close/>
                  <a:moveTo>
                    <a:pt x="7324765" y="1271053"/>
                  </a:moveTo>
                  <a:cubicBezTo>
                    <a:pt x="7191281" y="1404537"/>
                    <a:pt x="7014891" y="1479830"/>
                    <a:pt x="6826621" y="1483916"/>
                  </a:cubicBezTo>
                  <a:cubicBezTo>
                    <a:pt x="6830707" y="1295722"/>
                    <a:pt x="6906000" y="1119332"/>
                    <a:pt x="7039485" y="985847"/>
                  </a:cubicBezTo>
                  <a:cubicBezTo>
                    <a:pt x="7172969" y="852363"/>
                    <a:pt x="7349359" y="777070"/>
                    <a:pt x="7537554" y="772983"/>
                  </a:cubicBezTo>
                  <a:cubicBezTo>
                    <a:pt x="7533467" y="961178"/>
                    <a:pt x="7458174" y="1137568"/>
                    <a:pt x="7324690" y="1271128"/>
                  </a:cubicBezTo>
                  <a:close/>
                  <a:moveTo>
                    <a:pt x="7039485" y="527657"/>
                  </a:moveTo>
                  <a:cubicBezTo>
                    <a:pt x="6906000" y="394172"/>
                    <a:pt x="6830707" y="217782"/>
                    <a:pt x="6826621" y="29588"/>
                  </a:cubicBezTo>
                  <a:cubicBezTo>
                    <a:pt x="7014816" y="33674"/>
                    <a:pt x="7191206" y="108891"/>
                    <a:pt x="7324765" y="242451"/>
                  </a:cubicBezTo>
                  <a:cubicBezTo>
                    <a:pt x="7458250" y="375936"/>
                    <a:pt x="7533543" y="552326"/>
                    <a:pt x="7537629" y="740596"/>
                  </a:cubicBezTo>
                  <a:cubicBezTo>
                    <a:pt x="7349434" y="736510"/>
                    <a:pt x="7173044" y="661217"/>
                    <a:pt x="7039560" y="527732"/>
                  </a:cubicBezTo>
                  <a:close/>
                </a:path>
              </a:pathLst>
            </a:custGeom>
            <a:grpFill/>
            <a:ln w="34925" cap="flat">
              <a:solidFill>
                <a:schemeClr val="accent2">
                  <a:alpha val="13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7823A508-38F5-1684-7C3F-2B1A30A48DE3}"/>
                </a:ext>
              </a:extLst>
            </p:cNvPr>
            <p:cNvSpPr/>
            <p:nvPr/>
          </p:nvSpPr>
          <p:spPr>
            <a:xfrm>
              <a:off x="-808978" y="2314865"/>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7 h 1513503"/>
                <a:gd name="connsiteX55" fmla="*/ 527581 w 7567519"/>
                <a:gd name="connsiteY55" fmla="*/ 527657 h 1513503"/>
                <a:gd name="connsiteX56" fmla="*/ 29512 w 7567519"/>
                <a:gd name="connsiteY56" fmla="*/ 740520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6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2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2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7 h 1513503"/>
                <a:gd name="connsiteX84" fmla="*/ 2041009 w 7567519"/>
                <a:gd name="connsiteY84" fmla="*/ 527657 h 1513503"/>
                <a:gd name="connsiteX85" fmla="*/ 1542940 w 7567519"/>
                <a:gd name="connsiteY85" fmla="*/ 740520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6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2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2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7 h 1513503"/>
                <a:gd name="connsiteX113" fmla="*/ 3554438 w 7567519"/>
                <a:gd name="connsiteY113" fmla="*/ 527657 h 1513503"/>
                <a:gd name="connsiteX114" fmla="*/ 3056368 w 7567519"/>
                <a:gd name="connsiteY114" fmla="*/ 740520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6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2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2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7 h 1513503"/>
                <a:gd name="connsiteX142" fmla="*/ 5067866 w 7567519"/>
                <a:gd name="connsiteY142" fmla="*/ 527657 h 1513503"/>
                <a:gd name="connsiteX143" fmla="*/ 4569797 w 7567519"/>
                <a:gd name="connsiteY143" fmla="*/ 740520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6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2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2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7 h 1513503"/>
                <a:gd name="connsiteX171" fmla="*/ 6581294 w 7567519"/>
                <a:gd name="connsiteY171" fmla="*/ 527657 h 1513503"/>
                <a:gd name="connsiteX172" fmla="*/ 6083225 w 7567519"/>
                <a:gd name="connsiteY172" fmla="*/ 740520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6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2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2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4"/>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4"/>
                    <a:pt x="1734918" y="1292089"/>
                  </a:cubicBezTo>
                  <a:cubicBezTo>
                    <a:pt x="1874608" y="1431779"/>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4"/>
                    <a:pt x="3248422" y="1292089"/>
                  </a:cubicBezTo>
                  <a:cubicBezTo>
                    <a:pt x="3388112" y="1431779"/>
                    <a:pt x="3572977" y="1510023"/>
                    <a:pt x="3770101" y="1513504"/>
                  </a:cubicBezTo>
                  <a:lnTo>
                    <a:pt x="3797418" y="1513504"/>
                  </a:lnTo>
                  <a:cubicBezTo>
                    <a:pt x="3994542" y="1510023"/>
                    <a:pt x="4179332" y="1431854"/>
                    <a:pt x="4319097" y="1292089"/>
                  </a:cubicBezTo>
                  <a:cubicBezTo>
                    <a:pt x="4458787" y="1152400"/>
                    <a:pt x="4537031" y="967535"/>
                    <a:pt x="4540512" y="770411"/>
                  </a:cubicBezTo>
                  <a:cubicBezTo>
                    <a:pt x="4543993" y="967535"/>
                    <a:pt x="4622237" y="1152324"/>
                    <a:pt x="4761926" y="1292089"/>
                  </a:cubicBezTo>
                  <a:cubicBezTo>
                    <a:pt x="4901616" y="1431779"/>
                    <a:pt x="5086481" y="1510023"/>
                    <a:pt x="5283605" y="1513504"/>
                  </a:cubicBezTo>
                  <a:lnTo>
                    <a:pt x="5310923" y="1513504"/>
                  </a:lnTo>
                  <a:cubicBezTo>
                    <a:pt x="5508047" y="1510023"/>
                    <a:pt x="5692836" y="1431854"/>
                    <a:pt x="5832601" y="1292089"/>
                  </a:cubicBezTo>
                  <a:cubicBezTo>
                    <a:pt x="5972290" y="1152400"/>
                    <a:pt x="6050535" y="967535"/>
                    <a:pt x="6054015" y="770411"/>
                  </a:cubicBezTo>
                  <a:cubicBezTo>
                    <a:pt x="6057497" y="967535"/>
                    <a:pt x="6135741" y="1152324"/>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7"/>
                  </a:cubicBezTo>
                  <a:cubicBezTo>
                    <a:pt x="736358" y="217782"/>
                    <a:pt x="661141" y="394172"/>
                    <a:pt x="527581" y="527657"/>
                  </a:cubicBezTo>
                  <a:cubicBezTo>
                    <a:pt x="394097" y="661141"/>
                    <a:pt x="217707" y="736434"/>
                    <a:pt x="29512" y="740520"/>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2"/>
                    <a:pt x="736358" y="1295722"/>
                    <a:pt x="740445" y="1483916"/>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2"/>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3"/>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5"/>
                    <a:pt x="1483916" y="773059"/>
                  </a:cubicBezTo>
                  <a:cubicBezTo>
                    <a:pt x="1479830" y="961254"/>
                    <a:pt x="1404537" y="1137644"/>
                    <a:pt x="1271053" y="1271204"/>
                  </a:cubicBezTo>
                  <a:close/>
                  <a:moveTo>
                    <a:pt x="985772" y="527732"/>
                  </a:moveTo>
                  <a:cubicBezTo>
                    <a:pt x="852287" y="394248"/>
                    <a:pt x="776994" y="217858"/>
                    <a:pt x="772908" y="29663"/>
                  </a:cubicBezTo>
                  <a:cubicBezTo>
                    <a:pt x="961103" y="33749"/>
                    <a:pt x="1137493" y="108967"/>
                    <a:pt x="1270977" y="242527"/>
                  </a:cubicBezTo>
                  <a:cubicBezTo>
                    <a:pt x="1404461" y="376011"/>
                    <a:pt x="1479754" y="552401"/>
                    <a:pt x="1483841" y="740672"/>
                  </a:cubicBezTo>
                  <a:cubicBezTo>
                    <a:pt x="1295646" y="736585"/>
                    <a:pt x="1119256" y="661292"/>
                    <a:pt x="985772" y="527808"/>
                  </a:cubicBezTo>
                  <a:close/>
                  <a:moveTo>
                    <a:pt x="1755804" y="242451"/>
                  </a:moveTo>
                  <a:cubicBezTo>
                    <a:pt x="1889288" y="108967"/>
                    <a:pt x="2065678" y="33674"/>
                    <a:pt x="2253873" y="29587"/>
                  </a:cubicBezTo>
                  <a:cubicBezTo>
                    <a:pt x="2249787" y="217782"/>
                    <a:pt x="2174569" y="394172"/>
                    <a:pt x="2041009" y="527657"/>
                  </a:cubicBezTo>
                  <a:cubicBezTo>
                    <a:pt x="1907525" y="661141"/>
                    <a:pt x="1731135" y="736434"/>
                    <a:pt x="1542940" y="740520"/>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2"/>
                    <a:pt x="2249787" y="1295722"/>
                    <a:pt x="2253873" y="1483916"/>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2"/>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3"/>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5"/>
                    <a:pt x="2997345" y="773059"/>
                  </a:cubicBezTo>
                  <a:cubicBezTo>
                    <a:pt x="2993258" y="961254"/>
                    <a:pt x="2917965" y="1137644"/>
                    <a:pt x="2784481" y="1271204"/>
                  </a:cubicBezTo>
                  <a:close/>
                  <a:moveTo>
                    <a:pt x="2499200" y="527732"/>
                  </a:moveTo>
                  <a:cubicBezTo>
                    <a:pt x="2365715" y="394248"/>
                    <a:pt x="2290422" y="217858"/>
                    <a:pt x="2286336" y="29663"/>
                  </a:cubicBezTo>
                  <a:cubicBezTo>
                    <a:pt x="2474531" y="33749"/>
                    <a:pt x="2650921" y="108967"/>
                    <a:pt x="2784405" y="242527"/>
                  </a:cubicBezTo>
                  <a:cubicBezTo>
                    <a:pt x="2917890" y="376011"/>
                    <a:pt x="2993183" y="552401"/>
                    <a:pt x="2997269" y="740672"/>
                  </a:cubicBezTo>
                  <a:cubicBezTo>
                    <a:pt x="2809074" y="736585"/>
                    <a:pt x="2632684" y="661292"/>
                    <a:pt x="2499200" y="527808"/>
                  </a:cubicBezTo>
                  <a:close/>
                  <a:moveTo>
                    <a:pt x="3269232" y="242451"/>
                  </a:moveTo>
                  <a:cubicBezTo>
                    <a:pt x="3402716" y="108967"/>
                    <a:pt x="3579106" y="33674"/>
                    <a:pt x="3767301" y="29587"/>
                  </a:cubicBezTo>
                  <a:cubicBezTo>
                    <a:pt x="3763215" y="217782"/>
                    <a:pt x="3687998" y="394172"/>
                    <a:pt x="3554438" y="527657"/>
                  </a:cubicBezTo>
                  <a:cubicBezTo>
                    <a:pt x="3420953" y="661141"/>
                    <a:pt x="3244563" y="736434"/>
                    <a:pt x="3056368" y="740520"/>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2"/>
                    <a:pt x="3763215" y="1295722"/>
                    <a:pt x="3767301" y="1483916"/>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2"/>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3"/>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5"/>
                    <a:pt x="4510773" y="773059"/>
                  </a:cubicBezTo>
                  <a:cubicBezTo>
                    <a:pt x="4506687" y="961254"/>
                    <a:pt x="4431394" y="1137644"/>
                    <a:pt x="4297909" y="1271204"/>
                  </a:cubicBezTo>
                  <a:close/>
                  <a:moveTo>
                    <a:pt x="4012628" y="527732"/>
                  </a:moveTo>
                  <a:cubicBezTo>
                    <a:pt x="3879144" y="394248"/>
                    <a:pt x="3803850" y="217858"/>
                    <a:pt x="3799764" y="29663"/>
                  </a:cubicBezTo>
                  <a:cubicBezTo>
                    <a:pt x="3987959" y="33749"/>
                    <a:pt x="4164349" y="108967"/>
                    <a:pt x="4297834" y="242527"/>
                  </a:cubicBezTo>
                  <a:cubicBezTo>
                    <a:pt x="4431318" y="376011"/>
                    <a:pt x="4506611" y="552401"/>
                    <a:pt x="4510697" y="740672"/>
                  </a:cubicBezTo>
                  <a:cubicBezTo>
                    <a:pt x="4322502" y="736585"/>
                    <a:pt x="4146112" y="661292"/>
                    <a:pt x="4012628" y="527808"/>
                  </a:cubicBezTo>
                  <a:close/>
                  <a:moveTo>
                    <a:pt x="4782661" y="242451"/>
                  </a:moveTo>
                  <a:cubicBezTo>
                    <a:pt x="4916145" y="108967"/>
                    <a:pt x="5092535" y="33674"/>
                    <a:pt x="5280729" y="29587"/>
                  </a:cubicBezTo>
                  <a:cubicBezTo>
                    <a:pt x="5276643" y="217782"/>
                    <a:pt x="5201426" y="394172"/>
                    <a:pt x="5067866" y="527657"/>
                  </a:cubicBezTo>
                  <a:cubicBezTo>
                    <a:pt x="4934382" y="661141"/>
                    <a:pt x="4757992" y="736434"/>
                    <a:pt x="4569797" y="740520"/>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2"/>
                    <a:pt x="5276643" y="1295722"/>
                    <a:pt x="5280729" y="1483916"/>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2"/>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3"/>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5"/>
                    <a:pt x="6024201" y="773059"/>
                  </a:cubicBezTo>
                  <a:cubicBezTo>
                    <a:pt x="6020115" y="961254"/>
                    <a:pt x="5944822" y="1137644"/>
                    <a:pt x="5811337" y="1271204"/>
                  </a:cubicBezTo>
                  <a:close/>
                  <a:moveTo>
                    <a:pt x="5526056" y="527732"/>
                  </a:moveTo>
                  <a:cubicBezTo>
                    <a:pt x="5392572" y="394248"/>
                    <a:pt x="5317279" y="217858"/>
                    <a:pt x="5313193" y="29663"/>
                  </a:cubicBezTo>
                  <a:cubicBezTo>
                    <a:pt x="5501387" y="33749"/>
                    <a:pt x="5677777" y="108967"/>
                    <a:pt x="5811262" y="242527"/>
                  </a:cubicBezTo>
                  <a:cubicBezTo>
                    <a:pt x="5944746" y="376011"/>
                    <a:pt x="6020039" y="552401"/>
                    <a:pt x="6024126" y="740672"/>
                  </a:cubicBezTo>
                  <a:cubicBezTo>
                    <a:pt x="5835930" y="736585"/>
                    <a:pt x="5659540" y="661292"/>
                    <a:pt x="5526056" y="527808"/>
                  </a:cubicBezTo>
                  <a:close/>
                  <a:moveTo>
                    <a:pt x="6296089" y="242451"/>
                  </a:moveTo>
                  <a:cubicBezTo>
                    <a:pt x="6429573" y="108967"/>
                    <a:pt x="6605963" y="33674"/>
                    <a:pt x="6794158" y="29587"/>
                  </a:cubicBezTo>
                  <a:cubicBezTo>
                    <a:pt x="6790071" y="217782"/>
                    <a:pt x="6714778" y="394172"/>
                    <a:pt x="6581294" y="527657"/>
                  </a:cubicBezTo>
                  <a:cubicBezTo>
                    <a:pt x="6447810" y="661141"/>
                    <a:pt x="6271420" y="736434"/>
                    <a:pt x="6083225" y="740520"/>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2"/>
                    <a:pt x="6790071" y="1295722"/>
                    <a:pt x="6794158" y="1483916"/>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2"/>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3"/>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5"/>
                    <a:pt x="7537554" y="773059"/>
                  </a:cubicBezTo>
                  <a:cubicBezTo>
                    <a:pt x="7533467" y="961254"/>
                    <a:pt x="7458174" y="1137644"/>
                    <a:pt x="7324690" y="1271204"/>
                  </a:cubicBezTo>
                  <a:close/>
                  <a:moveTo>
                    <a:pt x="7039485" y="527732"/>
                  </a:moveTo>
                  <a:cubicBezTo>
                    <a:pt x="6906000" y="394248"/>
                    <a:pt x="6830707" y="217858"/>
                    <a:pt x="6826621" y="29663"/>
                  </a:cubicBezTo>
                  <a:cubicBezTo>
                    <a:pt x="7014816" y="33749"/>
                    <a:pt x="7191206" y="108967"/>
                    <a:pt x="7324765" y="242527"/>
                  </a:cubicBezTo>
                  <a:cubicBezTo>
                    <a:pt x="7458250" y="376011"/>
                    <a:pt x="7533543" y="552401"/>
                    <a:pt x="7537629" y="740672"/>
                  </a:cubicBezTo>
                  <a:cubicBezTo>
                    <a:pt x="7349434" y="736585"/>
                    <a:pt x="7173044" y="661292"/>
                    <a:pt x="7039560" y="527808"/>
                  </a:cubicBezTo>
                  <a:close/>
                </a:path>
              </a:pathLst>
            </a:custGeom>
            <a:grpFill/>
            <a:ln w="34925" cap="flat">
              <a:solidFill>
                <a:schemeClr val="accent2">
                  <a:alpha val="13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B6FF420-D270-50D6-D819-D8B2DE6447C7}"/>
                </a:ext>
              </a:extLst>
            </p:cNvPr>
            <p:cNvSpPr/>
            <p:nvPr/>
          </p:nvSpPr>
          <p:spPr>
            <a:xfrm>
              <a:off x="-808978" y="3828293"/>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8 h 1513503"/>
                <a:gd name="connsiteX55" fmla="*/ 527581 w 7567519"/>
                <a:gd name="connsiteY55" fmla="*/ 527657 h 1513503"/>
                <a:gd name="connsiteX56" fmla="*/ 29512 w 7567519"/>
                <a:gd name="connsiteY56" fmla="*/ 740521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7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3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3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8 h 1513503"/>
                <a:gd name="connsiteX84" fmla="*/ 2041009 w 7567519"/>
                <a:gd name="connsiteY84" fmla="*/ 527657 h 1513503"/>
                <a:gd name="connsiteX85" fmla="*/ 1542940 w 7567519"/>
                <a:gd name="connsiteY85" fmla="*/ 740521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7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3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3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8 h 1513503"/>
                <a:gd name="connsiteX113" fmla="*/ 3554438 w 7567519"/>
                <a:gd name="connsiteY113" fmla="*/ 527657 h 1513503"/>
                <a:gd name="connsiteX114" fmla="*/ 3056368 w 7567519"/>
                <a:gd name="connsiteY114" fmla="*/ 740521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7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3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3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8 h 1513503"/>
                <a:gd name="connsiteX142" fmla="*/ 5067866 w 7567519"/>
                <a:gd name="connsiteY142" fmla="*/ 527657 h 1513503"/>
                <a:gd name="connsiteX143" fmla="*/ 4569797 w 7567519"/>
                <a:gd name="connsiteY143" fmla="*/ 740521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7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3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3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8 h 1513503"/>
                <a:gd name="connsiteX171" fmla="*/ 6581294 w 7567519"/>
                <a:gd name="connsiteY171" fmla="*/ 527657 h 1513503"/>
                <a:gd name="connsiteX172" fmla="*/ 6083225 w 7567519"/>
                <a:gd name="connsiteY172" fmla="*/ 740521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7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3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3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5"/>
                    <a:pt x="1292089" y="1292089"/>
                  </a:cubicBezTo>
                  <a:cubicBezTo>
                    <a:pt x="1431779" y="1152400"/>
                    <a:pt x="1510023" y="967535"/>
                    <a:pt x="1513504" y="770411"/>
                  </a:cubicBezTo>
                  <a:cubicBezTo>
                    <a:pt x="1516985" y="967535"/>
                    <a:pt x="1595229" y="1152325"/>
                    <a:pt x="1734918" y="1292089"/>
                  </a:cubicBezTo>
                  <a:cubicBezTo>
                    <a:pt x="1874608" y="1431779"/>
                    <a:pt x="2059473" y="1510023"/>
                    <a:pt x="2256597" y="1513504"/>
                  </a:cubicBezTo>
                  <a:lnTo>
                    <a:pt x="2283915" y="1513504"/>
                  </a:lnTo>
                  <a:cubicBezTo>
                    <a:pt x="2481039" y="1510023"/>
                    <a:pt x="2665828" y="1431855"/>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2" y="1510023"/>
                    <a:pt x="4179332" y="1431855"/>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3" y="1513504"/>
                  </a:lnTo>
                  <a:cubicBezTo>
                    <a:pt x="5508047" y="1510023"/>
                    <a:pt x="5692836" y="1431855"/>
                    <a:pt x="5832601" y="1292089"/>
                  </a:cubicBezTo>
                  <a:cubicBezTo>
                    <a:pt x="5972290" y="1152400"/>
                    <a:pt x="6050535" y="967535"/>
                    <a:pt x="6054015"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5"/>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8"/>
                  </a:cubicBezTo>
                  <a:cubicBezTo>
                    <a:pt x="736358" y="217782"/>
                    <a:pt x="661141" y="394172"/>
                    <a:pt x="527581" y="527657"/>
                  </a:cubicBezTo>
                  <a:cubicBezTo>
                    <a:pt x="394097" y="661141"/>
                    <a:pt x="217707" y="736434"/>
                    <a:pt x="29512" y="740521"/>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1"/>
                    <a:pt x="736358" y="1295721"/>
                    <a:pt x="740445" y="1483917"/>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3"/>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4"/>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6"/>
                    <a:pt x="1483916" y="773059"/>
                  </a:cubicBezTo>
                  <a:cubicBezTo>
                    <a:pt x="1479830" y="961254"/>
                    <a:pt x="1404537" y="1137644"/>
                    <a:pt x="1271053" y="1271204"/>
                  </a:cubicBezTo>
                  <a:close/>
                  <a:moveTo>
                    <a:pt x="985772" y="527733"/>
                  </a:moveTo>
                  <a:cubicBezTo>
                    <a:pt x="852287" y="394248"/>
                    <a:pt x="776994" y="217858"/>
                    <a:pt x="772908" y="29663"/>
                  </a:cubicBezTo>
                  <a:cubicBezTo>
                    <a:pt x="961103" y="33750"/>
                    <a:pt x="1137493" y="108967"/>
                    <a:pt x="1270977" y="242527"/>
                  </a:cubicBezTo>
                  <a:cubicBezTo>
                    <a:pt x="1404461" y="376011"/>
                    <a:pt x="1479754" y="552401"/>
                    <a:pt x="1483841" y="740672"/>
                  </a:cubicBezTo>
                  <a:cubicBezTo>
                    <a:pt x="1295646" y="736586"/>
                    <a:pt x="1119256" y="661293"/>
                    <a:pt x="985772" y="527808"/>
                  </a:cubicBezTo>
                  <a:close/>
                  <a:moveTo>
                    <a:pt x="1755804" y="242451"/>
                  </a:moveTo>
                  <a:cubicBezTo>
                    <a:pt x="1889288" y="108967"/>
                    <a:pt x="2065678" y="33674"/>
                    <a:pt x="2253873" y="29588"/>
                  </a:cubicBezTo>
                  <a:cubicBezTo>
                    <a:pt x="2249787" y="217782"/>
                    <a:pt x="2174569" y="394172"/>
                    <a:pt x="2041009" y="527657"/>
                  </a:cubicBezTo>
                  <a:cubicBezTo>
                    <a:pt x="1907525" y="661141"/>
                    <a:pt x="1731135" y="736434"/>
                    <a:pt x="1542940" y="740521"/>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1"/>
                    <a:pt x="2249787" y="1295721"/>
                    <a:pt x="2253873" y="1483917"/>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3"/>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4"/>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6"/>
                    <a:pt x="2997345" y="773059"/>
                  </a:cubicBezTo>
                  <a:cubicBezTo>
                    <a:pt x="2993258" y="961254"/>
                    <a:pt x="2917965" y="1137644"/>
                    <a:pt x="2784481" y="1271204"/>
                  </a:cubicBezTo>
                  <a:close/>
                  <a:moveTo>
                    <a:pt x="2499200" y="527733"/>
                  </a:moveTo>
                  <a:cubicBezTo>
                    <a:pt x="2365715" y="394248"/>
                    <a:pt x="2290422" y="217858"/>
                    <a:pt x="2286336" y="29663"/>
                  </a:cubicBezTo>
                  <a:cubicBezTo>
                    <a:pt x="2474531" y="33750"/>
                    <a:pt x="2650921" y="108967"/>
                    <a:pt x="2784405" y="242527"/>
                  </a:cubicBezTo>
                  <a:cubicBezTo>
                    <a:pt x="2917890" y="376011"/>
                    <a:pt x="2993183" y="552401"/>
                    <a:pt x="2997269" y="740672"/>
                  </a:cubicBezTo>
                  <a:cubicBezTo>
                    <a:pt x="2809074" y="736586"/>
                    <a:pt x="2632684" y="661293"/>
                    <a:pt x="2499200" y="527808"/>
                  </a:cubicBezTo>
                  <a:close/>
                  <a:moveTo>
                    <a:pt x="3269232" y="242451"/>
                  </a:moveTo>
                  <a:cubicBezTo>
                    <a:pt x="3402716" y="108967"/>
                    <a:pt x="3579106" y="33674"/>
                    <a:pt x="3767301" y="29588"/>
                  </a:cubicBezTo>
                  <a:cubicBezTo>
                    <a:pt x="3763215" y="217782"/>
                    <a:pt x="3687998" y="394172"/>
                    <a:pt x="3554438" y="527657"/>
                  </a:cubicBezTo>
                  <a:cubicBezTo>
                    <a:pt x="3420953" y="661141"/>
                    <a:pt x="3244563" y="736434"/>
                    <a:pt x="3056368" y="740521"/>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1"/>
                    <a:pt x="3763215" y="1295721"/>
                    <a:pt x="3767301" y="1483917"/>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3"/>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4"/>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6"/>
                    <a:pt x="4510773" y="773059"/>
                  </a:cubicBezTo>
                  <a:cubicBezTo>
                    <a:pt x="4506687" y="961254"/>
                    <a:pt x="4431394" y="1137644"/>
                    <a:pt x="4297909" y="1271204"/>
                  </a:cubicBezTo>
                  <a:close/>
                  <a:moveTo>
                    <a:pt x="4012628" y="527733"/>
                  </a:moveTo>
                  <a:cubicBezTo>
                    <a:pt x="3879144" y="394248"/>
                    <a:pt x="3803850" y="217858"/>
                    <a:pt x="3799764" y="29663"/>
                  </a:cubicBezTo>
                  <a:cubicBezTo>
                    <a:pt x="3987959" y="33750"/>
                    <a:pt x="4164349" y="108967"/>
                    <a:pt x="4297834" y="242527"/>
                  </a:cubicBezTo>
                  <a:cubicBezTo>
                    <a:pt x="4431318" y="376011"/>
                    <a:pt x="4506611" y="552401"/>
                    <a:pt x="4510697" y="740672"/>
                  </a:cubicBezTo>
                  <a:cubicBezTo>
                    <a:pt x="4322502" y="736586"/>
                    <a:pt x="4146112" y="661293"/>
                    <a:pt x="4012628" y="527808"/>
                  </a:cubicBezTo>
                  <a:close/>
                  <a:moveTo>
                    <a:pt x="4782661" y="242451"/>
                  </a:moveTo>
                  <a:cubicBezTo>
                    <a:pt x="4916145" y="108967"/>
                    <a:pt x="5092535" y="33674"/>
                    <a:pt x="5280729" y="29588"/>
                  </a:cubicBezTo>
                  <a:cubicBezTo>
                    <a:pt x="5276643" y="217782"/>
                    <a:pt x="5201426" y="394172"/>
                    <a:pt x="5067866" y="527657"/>
                  </a:cubicBezTo>
                  <a:cubicBezTo>
                    <a:pt x="4934382" y="661141"/>
                    <a:pt x="4757992" y="736434"/>
                    <a:pt x="4569797" y="740521"/>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1"/>
                    <a:pt x="5276643" y="1295721"/>
                    <a:pt x="5280729" y="1483917"/>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3"/>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4"/>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6"/>
                    <a:pt x="6024201" y="773059"/>
                  </a:cubicBezTo>
                  <a:cubicBezTo>
                    <a:pt x="6020115" y="961254"/>
                    <a:pt x="5944822" y="1137644"/>
                    <a:pt x="5811337" y="1271204"/>
                  </a:cubicBezTo>
                  <a:close/>
                  <a:moveTo>
                    <a:pt x="5526056" y="527733"/>
                  </a:moveTo>
                  <a:cubicBezTo>
                    <a:pt x="5392572" y="394248"/>
                    <a:pt x="5317279" y="217858"/>
                    <a:pt x="5313193" y="29663"/>
                  </a:cubicBezTo>
                  <a:cubicBezTo>
                    <a:pt x="5501387" y="33750"/>
                    <a:pt x="5677777" y="108967"/>
                    <a:pt x="5811262" y="242527"/>
                  </a:cubicBezTo>
                  <a:cubicBezTo>
                    <a:pt x="5944746" y="376011"/>
                    <a:pt x="6020039" y="552401"/>
                    <a:pt x="6024126" y="740672"/>
                  </a:cubicBezTo>
                  <a:cubicBezTo>
                    <a:pt x="5835930" y="736586"/>
                    <a:pt x="5659540" y="661293"/>
                    <a:pt x="5526056" y="527808"/>
                  </a:cubicBezTo>
                  <a:close/>
                  <a:moveTo>
                    <a:pt x="6296089" y="242451"/>
                  </a:moveTo>
                  <a:cubicBezTo>
                    <a:pt x="6429573" y="108967"/>
                    <a:pt x="6605963" y="33674"/>
                    <a:pt x="6794158" y="29588"/>
                  </a:cubicBezTo>
                  <a:cubicBezTo>
                    <a:pt x="6790071" y="217782"/>
                    <a:pt x="6714778" y="394172"/>
                    <a:pt x="6581294" y="527657"/>
                  </a:cubicBezTo>
                  <a:cubicBezTo>
                    <a:pt x="6447810" y="661141"/>
                    <a:pt x="6271420" y="736434"/>
                    <a:pt x="6083225" y="740521"/>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1"/>
                    <a:pt x="6790071" y="1295721"/>
                    <a:pt x="6794158" y="1483917"/>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3"/>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4"/>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6"/>
                    <a:pt x="7537554" y="773059"/>
                  </a:cubicBezTo>
                  <a:cubicBezTo>
                    <a:pt x="7533467" y="961254"/>
                    <a:pt x="7458174" y="1137644"/>
                    <a:pt x="7324690" y="1271204"/>
                  </a:cubicBezTo>
                  <a:close/>
                  <a:moveTo>
                    <a:pt x="7039485" y="527733"/>
                  </a:moveTo>
                  <a:cubicBezTo>
                    <a:pt x="6906000" y="394248"/>
                    <a:pt x="6830707" y="217858"/>
                    <a:pt x="6826621" y="29663"/>
                  </a:cubicBezTo>
                  <a:cubicBezTo>
                    <a:pt x="7014816" y="33750"/>
                    <a:pt x="7191206" y="108967"/>
                    <a:pt x="7324765" y="242527"/>
                  </a:cubicBezTo>
                  <a:cubicBezTo>
                    <a:pt x="7458250" y="376011"/>
                    <a:pt x="7533543" y="552401"/>
                    <a:pt x="7537629" y="740672"/>
                  </a:cubicBezTo>
                  <a:cubicBezTo>
                    <a:pt x="7349434" y="736586"/>
                    <a:pt x="7173044" y="661293"/>
                    <a:pt x="7039560" y="527808"/>
                  </a:cubicBezTo>
                  <a:close/>
                </a:path>
              </a:pathLst>
            </a:custGeom>
            <a:grpFill/>
            <a:ln w="34925" cap="flat">
              <a:solidFill>
                <a:schemeClr val="accent2">
                  <a:alpha val="13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grpSp>
      <p:sp>
        <p:nvSpPr>
          <p:cNvPr id="11" name="Rectangle 10">
            <a:extLst>
              <a:ext uri="{FF2B5EF4-FFF2-40B4-BE49-F238E27FC236}">
                <a16:creationId xmlns:a16="http://schemas.microsoft.com/office/drawing/2014/main" id="{DE4AF0C5-8A5E-D1E7-7791-0BB88A30F95A}"/>
              </a:ext>
            </a:extLst>
          </p:cNvPr>
          <p:cNvSpPr/>
          <p:nvPr/>
        </p:nvSpPr>
        <p:spPr>
          <a:xfrm rot="10800000">
            <a:off x="-5" y="-4236"/>
            <a:ext cx="5071949" cy="6858000"/>
          </a:xfrm>
          <a:prstGeom prst="rect">
            <a:avLst/>
          </a:prstGeom>
          <a:gradFill>
            <a:gsLst>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6824312F-AEBB-60DD-27D1-3DBCFD619B91}"/>
              </a:ext>
            </a:extLst>
          </p:cNvPr>
          <p:cNvSpPr/>
          <p:nvPr/>
        </p:nvSpPr>
        <p:spPr>
          <a:xfrm>
            <a:off x="-6" y="4235"/>
            <a:ext cx="6621870" cy="6866471"/>
          </a:xfrm>
          <a:prstGeom prst="rect">
            <a:avLst/>
          </a:prstGeom>
          <a:gradFill>
            <a:gsLst>
              <a:gs pos="0">
                <a:schemeClr val="accent3">
                  <a:lumMod val="75000"/>
                  <a:alpha val="70000"/>
                </a:schemeClr>
              </a:gs>
              <a:gs pos="100000">
                <a:schemeClr val="accent3">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CC44AFFB-23AC-3E4F-69EE-FF0252BE7122}"/>
              </a:ext>
            </a:extLst>
          </p:cNvPr>
          <p:cNvSpPr txBox="1"/>
          <p:nvPr/>
        </p:nvSpPr>
        <p:spPr>
          <a:xfrm>
            <a:off x="1117283" y="2998113"/>
            <a:ext cx="4572000" cy="861774"/>
          </a:xfrm>
          <a:prstGeom prst="rect">
            <a:avLst/>
          </a:prstGeom>
          <a:noFill/>
        </p:spPr>
        <p:txBody>
          <a:bodyPr wrap="square" lIns="0" tIns="0" rIns="0" bIns="0" rtlCol="0">
            <a:spAutoFit/>
          </a:bodyPr>
          <a:lstStyle/>
          <a:p>
            <a:pPr>
              <a:lnSpc>
                <a:spcPct val="70000"/>
              </a:lnSpc>
              <a:spcBef>
                <a:spcPct val="0"/>
              </a:spcBef>
            </a:pPr>
            <a:r>
              <a:rPr lang="en-NZ" sz="8000" dirty="0">
                <a:solidFill>
                  <a:schemeClr val="accent2"/>
                </a:solidFill>
                <a:latin typeface="+mj-lt"/>
                <a:ea typeface="+mj-ea"/>
                <a:cs typeface="+mj-cs"/>
              </a:rPr>
              <a:t>Q&amp;A</a:t>
            </a:r>
            <a:endParaRPr lang="en-US" sz="8000" dirty="0">
              <a:solidFill>
                <a:schemeClr val="accent2"/>
              </a:solidFill>
              <a:latin typeface="+mj-lt"/>
              <a:ea typeface="+mj-ea"/>
              <a:cs typeface="+mj-cs"/>
            </a:endParaRPr>
          </a:p>
        </p:txBody>
      </p:sp>
    </p:spTree>
    <p:extLst>
      <p:ext uri="{BB962C8B-B14F-4D97-AF65-F5344CB8AC3E}">
        <p14:creationId xmlns:p14="http://schemas.microsoft.com/office/powerpoint/2010/main" val="129676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A0DEEE-3AE6-4F44-BBB6-7D1290822154}"/>
              </a:ext>
            </a:extLst>
          </p:cNvPr>
          <p:cNvSpPr txBox="1"/>
          <p:nvPr/>
        </p:nvSpPr>
        <p:spPr>
          <a:xfrm>
            <a:off x="654148" y="1463040"/>
            <a:ext cx="4241409" cy="1357532"/>
          </a:xfrm>
          <a:prstGeom prst="rect">
            <a:avLst/>
          </a:prstGeom>
        </p:spPr>
        <p:txBody>
          <a:bodyPr vert="horz" wrap="square" lIns="0" tIns="0" rIns="0" bIns="0" rtlCol="0" anchor="t" anchorCtr="0">
            <a:noAutofit/>
          </a:bodyPr>
          <a:lstStyle/>
          <a:p>
            <a:pPr algn="l">
              <a:spcAft>
                <a:spcPts val="600"/>
              </a:spcAft>
            </a:pPr>
            <a:endParaRPr lang="en-NZ" sz="1500" b="1" dirty="0">
              <a:solidFill>
                <a:schemeClr val="tx2"/>
              </a:solidFill>
            </a:endParaRPr>
          </a:p>
        </p:txBody>
      </p:sp>
      <p:sp>
        <p:nvSpPr>
          <p:cNvPr id="7" name="TextBox 6">
            <a:extLst>
              <a:ext uri="{FF2B5EF4-FFF2-40B4-BE49-F238E27FC236}">
                <a16:creationId xmlns:a16="http://schemas.microsoft.com/office/drawing/2014/main" id="{E90FC9D4-8813-AB1A-A886-5F05019497B6}"/>
              </a:ext>
            </a:extLst>
          </p:cNvPr>
          <p:cNvSpPr txBox="1"/>
          <p:nvPr/>
        </p:nvSpPr>
        <p:spPr>
          <a:xfrm>
            <a:off x="738481" y="1437979"/>
            <a:ext cx="6094826" cy="1862048"/>
          </a:xfrm>
          <a:prstGeom prst="rect">
            <a:avLst/>
          </a:prstGeom>
          <a:noFill/>
        </p:spPr>
        <p:txBody>
          <a:bodyPr wrap="square">
            <a:spAutoFit/>
          </a:bodyPr>
          <a:lstStyle/>
          <a:p>
            <a:r>
              <a:rPr lang="en-NZ" sz="11500" dirty="0">
                <a:solidFill>
                  <a:schemeClr val="bg1"/>
                </a:solidFill>
                <a:latin typeface="+mj-lt"/>
              </a:rPr>
              <a:t>Ngā Mihi</a:t>
            </a:r>
          </a:p>
        </p:txBody>
      </p:sp>
      <p:sp>
        <p:nvSpPr>
          <p:cNvPr id="2" name="TextBox 1">
            <a:extLst>
              <a:ext uri="{FF2B5EF4-FFF2-40B4-BE49-F238E27FC236}">
                <a16:creationId xmlns:a16="http://schemas.microsoft.com/office/drawing/2014/main" id="{2F37310F-534F-EB14-5394-2A53B8E50B8F}"/>
              </a:ext>
            </a:extLst>
          </p:cNvPr>
          <p:cNvSpPr txBox="1"/>
          <p:nvPr>
            <p:custDataLst>
              <p:tags r:id="rId1"/>
            </p:custDataLst>
          </p:nvPr>
        </p:nvSpPr>
        <p:spPr>
          <a:xfrm>
            <a:off x="587813" y="5978253"/>
            <a:ext cx="246221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b="1" kern="1200" noProof="0" dirty="0">
                <a:solidFill>
                  <a:schemeClr val="bg1"/>
                </a:solidFill>
                <a:latin typeface="+mn-lt"/>
                <a:ea typeface="+mn-ea"/>
                <a:cs typeface="+mn-cs"/>
              </a:rPr>
              <a:t>Document Classification: KPMG Confidential</a:t>
            </a:r>
          </a:p>
        </p:txBody>
      </p:sp>
      <p:sp>
        <p:nvSpPr>
          <p:cNvPr id="3" name="Text Placeholder 2">
            <a:extLst>
              <a:ext uri="{FF2B5EF4-FFF2-40B4-BE49-F238E27FC236}">
                <a16:creationId xmlns:a16="http://schemas.microsoft.com/office/drawing/2014/main" id="{6BBA6834-D748-330A-4E5A-77BF68489137}"/>
              </a:ext>
            </a:extLst>
          </p:cNvPr>
          <p:cNvSpPr txBox="1">
            <a:spLocks/>
          </p:cNvSpPr>
          <p:nvPr/>
        </p:nvSpPr>
        <p:spPr>
          <a:xfrm>
            <a:off x="9197633" y="5918721"/>
            <a:ext cx="2411738" cy="119064"/>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spcAft>
                <a:spcPts val="600"/>
              </a:spcAft>
              <a:buFontTx/>
              <a:buNone/>
              <a:defRPr sz="1200" b="1" kern="1200">
                <a:solidFill>
                  <a:schemeClr val="accent2"/>
                </a:solidFill>
                <a:latin typeface="+mn-lt"/>
                <a:ea typeface="+mn-ea"/>
                <a:cs typeface="+mn-cs"/>
              </a:defRPr>
            </a:lvl1pPr>
            <a:lvl2pPr marL="0" indent="0" algn="l" defTabSz="914400" rtl="0" eaLnBrk="1" latinLnBrk="0" hangingPunct="1">
              <a:lnSpc>
                <a:spcPct val="110000"/>
              </a:lnSpc>
              <a:spcBef>
                <a:spcPts val="0"/>
              </a:spcBef>
              <a:spcAft>
                <a:spcPts val="600"/>
              </a:spcAft>
              <a:buFontTx/>
              <a:buNone/>
              <a:defRPr sz="900" b="0" kern="1200">
                <a:solidFill>
                  <a:schemeClr val="bg1">
                    <a:lumMod val="65000"/>
                  </a:schemeClr>
                </a:solidFill>
                <a:latin typeface="+mn-lt"/>
                <a:ea typeface="+mn-ea"/>
                <a:cs typeface="+mn-cs"/>
              </a:defRPr>
            </a:lvl2pPr>
            <a:lvl3pPr marL="0" indent="0" algn="l" defTabSz="914400" rtl="0" eaLnBrk="1" latinLnBrk="0" hangingPunct="1">
              <a:lnSpc>
                <a:spcPct val="110000"/>
              </a:lnSpc>
              <a:spcBef>
                <a:spcPts val="0"/>
              </a:spcBef>
              <a:spcAft>
                <a:spcPts val="600"/>
              </a:spcAft>
              <a:buClrTx/>
              <a:buFontTx/>
              <a:buNone/>
              <a:defRPr sz="900" b="0" kern="1200">
                <a:solidFill>
                  <a:schemeClr val="bg1">
                    <a:lumMod val="65000"/>
                  </a:schemeClr>
                </a:solidFill>
                <a:latin typeface="+mn-lt"/>
                <a:ea typeface="+mn-ea"/>
                <a:cs typeface="+mn-cs"/>
              </a:defRPr>
            </a:lvl3pPr>
            <a:lvl4pPr marL="345600" indent="0" algn="l" defTabSz="914400" rtl="0" eaLnBrk="1" latinLnBrk="0" hangingPunct="1">
              <a:lnSpc>
                <a:spcPct val="110000"/>
              </a:lnSpc>
              <a:spcBef>
                <a:spcPts val="0"/>
              </a:spcBef>
              <a:spcAft>
                <a:spcPts val="600"/>
              </a:spcAft>
              <a:buClrTx/>
              <a:buFontTx/>
              <a:buNone/>
              <a:defRPr sz="900" b="0" kern="1200">
                <a:solidFill>
                  <a:schemeClr val="bg1">
                    <a:lumMod val="65000"/>
                  </a:schemeClr>
                </a:solidFill>
                <a:latin typeface="+mn-lt"/>
                <a:ea typeface="+mn-ea"/>
                <a:cs typeface="+mn-cs"/>
              </a:defRPr>
            </a:lvl4pPr>
            <a:lvl5pPr marL="540000" indent="0" algn="l" defTabSz="914400" rtl="0" eaLnBrk="1" latinLnBrk="0" hangingPunct="1">
              <a:lnSpc>
                <a:spcPct val="110000"/>
              </a:lnSpc>
              <a:spcBef>
                <a:spcPts val="0"/>
              </a:spcBef>
              <a:spcAft>
                <a:spcPts val="600"/>
              </a:spcAft>
              <a:buClrTx/>
              <a:buFontTx/>
              <a:buNone/>
              <a:defRPr sz="900" b="0" kern="1200" baseline="0">
                <a:solidFill>
                  <a:schemeClr val="bg1">
                    <a:lumMod val="65000"/>
                  </a:schemeClr>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r"/>
            <a:r>
              <a:rPr lang="en-NZ" dirty="0">
                <a:solidFill>
                  <a:schemeClr val="bg1"/>
                </a:solidFill>
              </a:rPr>
              <a:t>kpmg.com/</a:t>
            </a:r>
            <a:r>
              <a:rPr lang="en-NZ" dirty="0" err="1">
                <a:solidFill>
                  <a:schemeClr val="bg1"/>
                </a:solidFill>
              </a:rPr>
              <a:t>nz</a:t>
            </a:r>
            <a:endParaRPr lang="en-NZ" dirty="0">
              <a:solidFill>
                <a:schemeClr val="bg1"/>
              </a:solidFill>
            </a:endParaRPr>
          </a:p>
          <a:p>
            <a:endParaRPr lang="en-NZ" dirty="0"/>
          </a:p>
        </p:txBody>
      </p:sp>
      <p:sp>
        <p:nvSpPr>
          <p:cNvPr id="4" name="Text Placeholder 1">
            <a:extLst>
              <a:ext uri="{FF2B5EF4-FFF2-40B4-BE49-F238E27FC236}">
                <a16:creationId xmlns:a16="http://schemas.microsoft.com/office/drawing/2014/main" id="{EAE4927C-7DBE-CC50-D7FC-9D72DD6E53CF}"/>
              </a:ext>
            </a:extLst>
          </p:cNvPr>
          <p:cNvSpPr txBox="1">
            <a:spLocks/>
          </p:cNvSpPr>
          <p:nvPr>
            <p:custDataLst>
              <p:tags r:id="rId2"/>
            </p:custDataLst>
          </p:nvPr>
        </p:nvSpPr>
        <p:spPr>
          <a:xfrm>
            <a:off x="587374" y="4312025"/>
            <a:ext cx="6848849" cy="1490925"/>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1000"/>
              </a:spcAft>
              <a:buFontTx/>
              <a:buNone/>
              <a:defRPr sz="9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1000"/>
              </a:spcAft>
              <a:buFontTx/>
              <a:buNone/>
              <a:defRPr sz="900" b="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NZ" sz="700" dirty="0">
                <a:solidFill>
                  <a:schemeClr val="bg1"/>
                </a:solidFill>
              </a:rPr>
              <a:t>This presentation has been prepared by KPMG, a New Zealand partnership (KPMG, our), and provides a summary of how KPMG will approach the work to be undertaken for The Ministry of Social Development (Client) under the terms of our contract with Client dated 12/12/2025 (Engagement Contract). The contents of this presentation do not represent our conclusive findings, which will only be contained in our final deliverables. No reliance should be placed on additional oral remarks provided during the presentation, unless these are confirmed in writing by KPMG. </a:t>
            </a:r>
          </a:p>
          <a:p>
            <a:r>
              <a:rPr lang="en-NZ" sz="700" dirty="0">
                <a:solidFill>
                  <a:schemeClr val="bg1"/>
                </a:solidFill>
              </a:rPr>
              <a:t>This presentation is provided solely for Client’s information and is not to be copied, distributed, quoted or referred to in whole or in part without KPMG’s prior written consent. </a:t>
            </a:r>
            <a:r>
              <a:rPr lang="en-NZ" sz="700">
                <a:solidFill>
                  <a:schemeClr val="bg1"/>
                </a:solidFill>
              </a:rPr>
              <a:t>KPMG, its controlled entities and their respective partners, officers and employees accept no responsibility to anyone other than Client for the information contained in this presentation. </a:t>
            </a:r>
            <a:r>
              <a:rPr lang="en-NZ" sz="700" dirty="0">
                <a:solidFill>
                  <a:schemeClr val="bg1"/>
                </a:solidFill>
              </a:rPr>
              <a:t>Any third party choosing to rely on this presentation does so at their own risk. Although we endeavour to provide accurate and timely information, there can be no guarantee that such information is accurate as of the date it is received or that it will continue to be accurate in the future. No one should act upon such information without appropriate professional advice after a thorough examination of the particular situation.</a:t>
            </a:r>
          </a:p>
          <a:p>
            <a:r>
              <a:rPr lang="en-NZ" sz="700" dirty="0">
                <a:solidFill>
                  <a:schemeClr val="bg1"/>
                </a:solidFill>
              </a:rPr>
              <a:t>© 2026 KPMG, a New Zealand Partnership and a member firm of the KPMG global organisation of independent member firms affiliated with KPMG International Limited, a private English company limited by guarantee. All rights reserved.</a:t>
            </a:r>
          </a:p>
        </p:txBody>
      </p:sp>
      <p:grpSp>
        <p:nvGrpSpPr>
          <p:cNvPr id="6" name="Group 5">
            <a:extLst>
              <a:ext uri="{FF2B5EF4-FFF2-40B4-BE49-F238E27FC236}">
                <a16:creationId xmlns:a16="http://schemas.microsoft.com/office/drawing/2014/main" id="{874A1FFA-3DA0-9EF6-2413-4F76B6676165}"/>
              </a:ext>
            </a:extLst>
          </p:cNvPr>
          <p:cNvGrpSpPr/>
          <p:nvPr/>
        </p:nvGrpSpPr>
        <p:grpSpPr>
          <a:xfrm>
            <a:off x="10080066" y="5351228"/>
            <a:ext cx="1524559" cy="451722"/>
            <a:chOff x="9790628" y="-567055"/>
            <a:chExt cx="1543048" cy="457200"/>
          </a:xfrm>
        </p:grpSpPr>
        <p:grpSp>
          <p:nvGrpSpPr>
            <p:cNvPr id="8" name="Group 7">
              <a:extLst>
                <a:ext uri="{FF2B5EF4-FFF2-40B4-BE49-F238E27FC236}">
                  <a16:creationId xmlns:a16="http://schemas.microsoft.com/office/drawing/2014/main" id="{9F66D603-213F-C9FE-6184-2608DC8EC9EB}"/>
                </a:ext>
              </a:extLst>
            </p:cNvPr>
            <p:cNvGrpSpPr/>
            <p:nvPr/>
          </p:nvGrpSpPr>
          <p:grpSpPr>
            <a:xfrm>
              <a:off x="9790628" y="-567055"/>
              <a:ext cx="457200" cy="457200"/>
              <a:chOff x="12748260" y="2444078"/>
              <a:chExt cx="457200" cy="457200"/>
            </a:xfrm>
          </p:grpSpPr>
          <p:sp>
            <p:nvSpPr>
              <p:cNvPr id="15" name="Freeform: Shape 14">
                <a:extLst>
                  <a:ext uri="{FF2B5EF4-FFF2-40B4-BE49-F238E27FC236}">
                    <a16:creationId xmlns:a16="http://schemas.microsoft.com/office/drawing/2014/main" id="{E7B0F369-11D9-E131-46BB-123C1834FED2}"/>
                  </a:ext>
                </a:extLst>
              </p:cNvPr>
              <p:cNvSpPr/>
              <p:nvPr/>
            </p:nvSpPr>
            <p:spPr>
              <a:xfrm>
                <a:off x="12748260" y="2444078"/>
                <a:ext cx="457200" cy="457200"/>
              </a:xfrm>
              <a:custGeom>
                <a:avLst/>
                <a:gdLst>
                  <a:gd name="connsiteX0" fmla="*/ 342900 w 457200"/>
                  <a:gd name="connsiteY0" fmla="*/ 0 h 457200"/>
                  <a:gd name="connsiteX1" fmla="*/ 457200 w 457200"/>
                  <a:gd name="connsiteY1" fmla="*/ 114300 h 457200"/>
                  <a:gd name="connsiteX2" fmla="*/ 457200 w 457200"/>
                  <a:gd name="connsiteY2" fmla="*/ 342900 h 457200"/>
                  <a:gd name="connsiteX3" fmla="*/ 342900 w 457200"/>
                  <a:gd name="connsiteY3" fmla="*/ 457200 h 457200"/>
                  <a:gd name="connsiteX4" fmla="*/ 114300 w 457200"/>
                  <a:gd name="connsiteY4" fmla="*/ 457200 h 457200"/>
                  <a:gd name="connsiteX5" fmla="*/ 0 w 457200"/>
                  <a:gd name="connsiteY5" fmla="*/ 342900 h 457200"/>
                  <a:gd name="connsiteX6" fmla="*/ 0 w 457200"/>
                  <a:gd name="connsiteY6" fmla="*/ 114300 h 457200"/>
                  <a:gd name="connsiteX7" fmla="*/ 114300 w 457200"/>
                  <a:gd name="connsiteY7"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457200">
                    <a:moveTo>
                      <a:pt x="342900" y="0"/>
                    </a:moveTo>
                    <a:cubicBezTo>
                      <a:pt x="406026" y="0"/>
                      <a:pt x="457200" y="51174"/>
                      <a:pt x="457200" y="114300"/>
                    </a:cubicBezTo>
                    <a:lnTo>
                      <a:pt x="457200" y="342900"/>
                    </a:lnTo>
                    <a:cubicBezTo>
                      <a:pt x="457200" y="406026"/>
                      <a:pt x="406026" y="457200"/>
                      <a:pt x="342900" y="457200"/>
                    </a:cubicBezTo>
                    <a:lnTo>
                      <a:pt x="114300" y="457200"/>
                    </a:lnTo>
                    <a:cubicBezTo>
                      <a:pt x="51174" y="457200"/>
                      <a:pt x="0" y="406026"/>
                      <a:pt x="0" y="342900"/>
                    </a:cubicBezTo>
                    <a:lnTo>
                      <a:pt x="0" y="114300"/>
                    </a:lnTo>
                    <a:cubicBezTo>
                      <a:pt x="0" y="51174"/>
                      <a:pt x="51174" y="0"/>
                      <a:pt x="114300" y="0"/>
                    </a:cubicBezTo>
                    <a:close/>
                  </a:path>
                </a:pathLst>
              </a:custGeom>
              <a:solidFill>
                <a:schemeClr val="bg1"/>
              </a:solidFill>
              <a:ln w="9525" cap="flat">
                <a:noFill/>
                <a:prstDash val="solid"/>
                <a:miter/>
              </a:ln>
            </p:spPr>
            <p:txBody>
              <a:bodyPr rtlCol="0" anchor="ctr"/>
              <a:lstStyle/>
              <a:p>
                <a:endParaRPr lang="en-NZ"/>
              </a:p>
            </p:txBody>
          </p:sp>
          <p:grpSp>
            <p:nvGrpSpPr>
              <p:cNvPr id="16" name="Graphic 3">
                <a:extLst>
                  <a:ext uri="{FF2B5EF4-FFF2-40B4-BE49-F238E27FC236}">
                    <a16:creationId xmlns:a16="http://schemas.microsoft.com/office/drawing/2014/main" id="{8CE18773-26DA-C56A-5228-C1AC95BF8AD5}"/>
                  </a:ext>
                </a:extLst>
              </p:cNvPr>
              <p:cNvGrpSpPr/>
              <p:nvPr/>
            </p:nvGrpSpPr>
            <p:grpSpPr>
              <a:xfrm>
                <a:off x="12833985" y="2529803"/>
                <a:ext cx="285749" cy="285750"/>
                <a:chOff x="5953125" y="3286125"/>
                <a:chExt cx="285749" cy="285750"/>
              </a:xfrm>
              <a:solidFill>
                <a:srgbClr val="FFFFFF"/>
              </a:solidFill>
            </p:grpSpPr>
            <p:sp>
              <p:nvSpPr>
                <p:cNvPr id="17" name="Freeform: Shape 16">
                  <a:extLst>
                    <a:ext uri="{FF2B5EF4-FFF2-40B4-BE49-F238E27FC236}">
                      <a16:creationId xmlns:a16="http://schemas.microsoft.com/office/drawing/2014/main" id="{37CEDFCF-47F4-BCE2-EB1C-40152CBABA9A}"/>
                    </a:ext>
                  </a:extLst>
                </p:cNvPr>
                <p:cNvSpPr/>
                <p:nvPr/>
              </p:nvSpPr>
              <p:spPr>
                <a:xfrm>
                  <a:off x="5953125" y="3381375"/>
                  <a:ext cx="66675" cy="190500"/>
                </a:xfrm>
                <a:custGeom>
                  <a:avLst/>
                  <a:gdLst>
                    <a:gd name="connsiteX0" fmla="*/ 0 w 66675"/>
                    <a:gd name="connsiteY0" fmla="*/ 0 h 190500"/>
                    <a:gd name="connsiteX1" fmla="*/ 66675 w 66675"/>
                    <a:gd name="connsiteY1" fmla="*/ 0 h 190500"/>
                    <a:gd name="connsiteX2" fmla="*/ 66675 w 66675"/>
                    <a:gd name="connsiteY2" fmla="*/ 190500 h 190500"/>
                    <a:gd name="connsiteX3" fmla="*/ 0 w 666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66675" h="190500">
                      <a:moveTo>
                        <a:pt x="0" y="0"/>
                      </a:moveTo>
                      <a:lnTo>
                        <a:pt x="66675" y="0"/>
                      </a:lnTo>
                      <a:lnTo>
                        <a:pt x="66675" y="190500"/>
                      </a:lnTo>
                      <a:lnTo>
                        <a:pt x="0" y="190500"/>
                      </a:lnTo>
                      <a:close/>
                    </a:path>
                  </a:pathLst>
                </a:custGeom>
                <a:solidFill>
                  <a:schemeClr val="accent6"/>
                </a:solidFill>
                <a:ln w="9525" cap="flat">
                  <a:noFill/>
                  <a:prstDash val="solid"/>
                  <a:miter/>
                </a:ln>
              </p:spPr>
              <p:txBody>
                <a:bodyPr rtlCol="0" anchor="ctr"/>
                <a:lstStyle/>
                <a:p>
                  <a:endParaRPr lang="en-NZ"/>
                </a:p>
              </p:txBody>
            </p:sp>
            <p:sp>
              <p:nvSpPr>
                <p:cNvPr id="18" name="Freeform: Shape 17">
                  <a:extLst>
                    <a:ext uri="{FF2B5EF4-FFF2-40B4-BE49-F238E27FC236}">
                      <a16:creationId xmlns:a16="http://schemas.microsoft.com/office/drawing/2014/main" id="{BEC3A721-6D2E-9FC4-7B6A-4D01095F5C05}"/>
                    </a:ext>
                  </a:extLst>
                </p:cNvPr>
                <p:cNvSpPr/>
                <p:nvPr/>
              </p:nvSpPr>
              <p:spPr>
                <a:xfrm>
                  <a:off x="5953125" y="3286125"/>
                  <a:ext cx="66675" cy="66675"/>
                </a:xfrm>
                <a:custGeom>
                  <a:avLst/>
                  <a:gdLst>
                    <a:gd name="connsiteX0" fmla="*/ 33338 w 66675"/>
                    <a:gd name="connsiteY0" fmla="*/ 66675 h 66675"/>
                    <a:gd name="connsiteX1" fmla="*/ 66675 w 66675"/>
                    <a:gd name="connsiteY1" fmla="*/ 33338 h 66675"/>
                    <a:gd name="connsiteX2" fmla="*/ 33338 w 66675"/>
                    <a:gd name="connsiteY2" fmla="*/ 0 h 66675"/>
                    <a:gd name="connsiteX3" fmla="*/ 0 w 66675"/>
                    <a:gd name="connsiteY3" fmla="*/ 33338 h 66675"/>
                    <a:gd name="connsiteX4" fmla="*/ 33338 w 66675"/>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33338" y="66675"/>
                      </a:moveTo>
                      <a:cubicBezTo>
                        <a:pt x="51721" y="66675"/>
                        <a:pt x="66675" y="51721"/>
                        <a:pt x="66675" y="33338"/>
                      </a:cubicBezTo>
                      <a:cubicBezTo>
                        <a:pt x="66675" y="14954"/>
                        <a:pt x="51721" y="0"/>
                        <a:pt x="33338" y="0"/>
                      </a:cubicBezTo>
                      <a:cubicBezTo>
                        <a:pt x="14954" y="0"/>
                        <a:pt x="0" y="14954"/>
                        <a:pt x="0" y="33338"/>
                      </a:cubicBezTo>
                      <a:cubicBezTo>
                        <a:pt x="0" y="51721"/>
                        <a:pt x="14954" y="66675"/>
                        <a:pt x="33338" y="66675"/>
                      </a:cubicBezTo>
                      <a:close/>
                    </a:path>
                  </a:pathLst>
                </a:custGeom>
                <a:solidFill>
                  <a:schemeClr val="accent6"/>
                </a:solidFill>
                <a:ln w="9525" cap="flat">
                  <a:noFill/>
                  <a:prstDash val="solid"/>
                  <a:miter/>
                </a:ln>
              </p:spPr>
              <p:txBody>
                <a:bodyPr rtlCol="0" anchor="ctr"/>
                <a:lstStyle/>
                <a:p>
                  <a:endParaRPr lang="en-NZ"/>
                </a:p>
              </p:txBody>
            </p:sp>
            <p:sp>
              <p:nvSpPr>
                <p:cNvPr id="19" name="Freeform: Shape 18">
                  <a:extLst>
                    <a:ext uri="{FF2B5EF4-FFF2-40B4-BE49-F238E27FC236}">
                      <a16:creationId xmlns:a16="http://schemas.microsoft.com/office/drawing/2014/main" id="{EFF83DC8-F737-2EB5-D85C-225F08580D86}"/>
                    </a:ext>
                  </a:extLst>
                </p:cNvPr>
                <p:cNvSpPr/>
                <p:nvPr/>
              </p:nvSpPr>
              <p:spPr>
                <a:xfrm>
                  <a:off x="6057804" y="3381375"/>
                  <a:ext cx="181070" cy="190500"/>
                </a:xfrm>
                <a:custGeom>
                  <a:avLst/>
                  <a:gdLst>
                    <a:gd name="connsiteX0" fmla="*/ 181070 w 181070"/>
                    <a:gd name="connsiteY0" fmla="*/ 85820 h 190500"/>
                    <a:gd name="connsiteX1" fmla="*/ 110014 w 181070"/>
                    <a:gd name="connsiteY1" fmla="*/ 0 h 190500"/>
                    <a:gd name="connsiteX2" fmla="*/ 54007 w 181070"/>
                    <a:gd name="connsiteY2" fmla="*/ 25718 h 190500"/>
                    <a:gd name="connsiteX3" fmla="*/ 53150 w 181070"/>
                    <a:gd name="connsiteY3" fmla="*/ 25718 h 190500"/>
                    <a:gd name="connsiteX4" fmla="*/ 53150 w 181070"/>
                    <a:gd name="connsiteY4" fmla="*/ 0 h 190500"/>
                    <a:gd name="connsiteX5" fmla="*/ 0 w 181070"/>
                    <a:gd name="connsiteY5" fmla="*/ 0 h 190500"/>
                    <a:gd name="connsiteX6" fmla="*/ 0 w 181070"/>
                    <a:gd name="connsiteY6" fmla="*/ 190500 h 190500"/>
                    <a:gd name="connsiteX7" fmla="*/ 55531 w 181070"/>
                    <a:gd name="connsiteY7" fmla="*/ 190500 h 190500"/>
                    <a:gd name="connsiteX8" fmla="*/ 55531 w 181070"/>
                    <a:gd name="connsiteY8" fmla="*/ 96107 h 190500"/>
                    <a:gd name="connsiteX9" fmla="*/ 91059 w 181070"/>
                    <a:gd name="connsiteY9" fmla="*/ 47054 h 190500"/>
                    <a:gd name="connsiteX10" fmla="*/ 123825 w 181070"/>
                    <a:gd name="connsiteY10" fmla="*/ 97631 h 190500"/>
                    <a:gd name="connsiteX11" fmla="*/ 123825 w 181070"/>
                    <a:gd name="connsiteY11" fmla="*/ 190500 h 190500"/>
                    <a:gd name="connsiteX12" fmla="*/ 180975 w 181070"/>
                    <a:gd name="connsiteY12" fmla="*/ 190500 h 190500"/>
                    <a:gd name="connsiteX13" fmla="*/ 180975 w 181070"/>
                    <a:gd name="connsiteY13" fmla="*/ 8582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70" h="190500">
                      <a:moveTo>
                        <a:pt x="181070" y="85820"/>
                      </a:moveTo>
                      <a:cubicBezTo>
                        <a:pt x="181070" y="34385"/>
                        <a:pt x="170021" y="0"/>
                        <a:pt x="110014" y="0"/>
                      </a:cubicBezTo>
                      <a:cubicBezTo>
                        <a:pt x="81248" y="0"/>
                        <a:pt x="61913" y="10668"/>
                        <a:pt x="54007" y="25718"/>
                      </a:cubicBezTo>
                      <a:lnTo>
                        <a:pt x="53150" y="25718"/>
                      </a:lnTo>
                      <a:lnTo>
                        <a:pt x="53150" y="0"/>
                      </a:lnTo>
                      <a:lnTo>
                        <a:pt x="0" y="0"/>
                      </a:lnTo>
                      <a:lnTo>
                        <a:pt x="0" y="190500"/>
                      </a:lnTo>
                      <a:lnTo>
                        <a:pt x="55531" y="190500"/>
                      </a:lnTo>
                      <a:lnTo>
                        <a:pt x="55531" y="96107"/>
                      </a:lnTo>
                      <a:cubicBezTo>
                        <a:pt x="55531" y="71247"/>
                        <a:pt x="60198" y="47054"/>
                        <a:pt x="91059" y="47054"/>
                      </a:cubicBezTo>
                      <a:cubicBezTo>
                        <a:pt x="121920" y="47054"/>
                        <a:pt x="123825" y="75533"/>
                        <a:pt x="123825" y="97631"/>
                      </a:cubicBezTo>
                      <a:lnTo>
                        <a:pt x="123825" y="190500"/>
                      </a:lnTo>
                      <a:lnTo>
                        <a:pt x="180975" y="190500"/>
                      </a:lnTo>
                      <a:lnTo>
                        <a:pt x="180975" y="85820"/>
                      </a:lnTo>
                      <a:close/>
                    </a:path>
                  </a:pathLst>
                </a:custGeom>
                <a:solidFill>
                  <a:schemeClr val="accent6"/>
                </a:solidFill>
                <a:ln w="9525" cap="flat">
                  <a:noFill/>
                  <a:prstDash val="solid"/>
                  <a:miter/>
                </a:ln>
              </p:spPr>
              <p:txBody>
                <a:bodyPr rtlCol="0" anchor="ctr"/>
                <a:lstStyle/>
                <a:p>
                  <a:endParaRPr lang="en-NZ"/>
                </a:p>
              </p:txBody>
            </p:sp>
          </p:grpSp>
        </p:grpSp>
        <p:grpSp>
          <p:nvGrpSpPr>
            <p:cNvPr id="9" name="Group 8">
              <a:extLst>
                <a:ext uri="{FF2B5EF4-FFF2-40B4-BE49-F238E27FC236}">
                  <a16:creationId xmlns:a16="http://schemas.microsoft.com/office/drawing/2014/main" id="{7BD8DCA4-EE7E-F2F3-9791-1B6120CA6CD3}"/>
                </a:ext>
              </a:extLst>
            </p:cNvPr>
            <p:cNvGrpSpPr/>
            <p:nvPr/>
          </p:nvGrpSpPr>
          <p:grpSpPr>
            <a:xfrm>
              <a:off x="10333553" y="-567055"/>
              <a:ext cx="457200" cy="457200"/>
              <a:chOff x="12519660" y="3544407"/>
              <a:chExt cx="457200" cy="457200"/>
            </a:xfrm>
          </p:grpSpPr>
          <p:sp>
            <p:nvSpPr>
              <p:cNvPr id="13" name="Freeform: Shape 12">
                <a:extLst>
                  <a:ext uri="{FF2B5EF4-FFF2-40B4-BE49-F238E27FC236}">
                    <a16:creationId xmlns:a16="http://schemas.microsoft.com/office/drawing/2014/main" id="{B8C04E04-2B54-F62A-BBD8-5AB6B76498CF}"/>
                  </a:ext>
                </a:extLst>
              </p:cNvPr>
              <p:cNvSpPr/>
              <p:nvPr/>
            </p:nvSpPr>
            <p:spPr>
              <a:xfrm>
                <a:off x="12519660" y="3544407"/>
                <a:ext cx="457200" cy="457200"/>
              </a:xfrm>
              <a:custGeom>
                <a:avLst/>
                <a:gdLst>
                  <a:gd name="connsiteX0" fmla="*/ 114300 w 457200"/>
                  <a:gd name="connsiteY0" fmla="*/ 0 h 457200"/>
                  <a:gd name="connsiteX1" fmla="*/ 342900 w 457200"/>
                  <a:gd name="connsiteY1" fmla="*/ 0 h 457200"/>
                  <a:gd name="connsiteX2" fmla="*/ 457200 w 457200"/>
                  <a:gd name="connsiteY2" fmla="*/ 114300 h 457200"/>
                  <a:gd name="connsiteX3" fmla="*/ 457200 w 457200"/>
                  <a:gd name="connsiteY3" fmla="*/ 342900 h 457200"/>
                  <a:gd name="connsiteX4" fmla="*/ 342900 w 457200"/>
                  <a:gd name="connsiteY4" fmla="*/ 457200 h 457200"/>
                  <a:gd name="connsiteX5" fmla="*/ 114300 w 457200"/>
                  <a:gd name="connsiteY5" fmla="*/ 457200 h 457200"/>
                  <a:gd name="connsiteX6" fmla="*/ 0 w 457200"/>
                  <a:gd name="connsiteY6" fmla="*/ 342900 h 457200"/>
                  <a:gd name="connsiteX7" fmla="*/ 0 w 457200"/>
                  <a:gd name="connsiteY7" fmla="*/ 114300 h 457200"/>
                  <a:gd name="connsiteX8" fmla="*/ 114300 w 4572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457200">
                    <a:moveTo>
                      <a:pt x="114300" y="0"/>
                    </a:moveTo>
                    <a:lnTo>
                      <a:pt x="342900" y="0"/>
                    </a:lnTo>
                    <a:cubicBezTo>
                      <a:pt x="405956" y="0"/>
                      <a:pt x="457200" y="51245"/>
                      <a:pt x="457200" y="114300"/>
                    </a:cubicBezTo>
                    <a:lnTo>
                      <a:pt x="457200" y="342900"/>
                    </a:lnTo>
                    <a:cubicBezTo>
                      <a:pt x="457200" y="405956"/>
                      <a:pt x="405956" y="457200"/>
                      <a:pt x="342900" y="457200"/>
                    </a:cubicBezTo>
                    <a:lnTo>
                      <a:pt x="114300" y="457200"/>
                    </a:lnTo>
                    <a:cubicBezTo>
                      <a:pt x="51245" y="457200"/>
                      <a:pt x="0" y="405956"/>
                      <a:pt x="0" y="342900"/>
                    </a:cubicBezTo>
                    <a:lnTo>
                      <a:pt x="0" y="114300"/>
                    </a:lnTo>
                    <a:cubicBezTo>
                      <a:pt x="0" y="51245"/>
                      <a:pt x="51245" y="0"/>
                      <a:pt x="114300" y="0"/>
                    </a:cubicBezTo>
                    <a:close/>
                  </a:path>
                </a:pathLst>
              </a:custGeom>
              <a:solidFill>
                <a:schemeClr val="bg1"/>
              </a:solidFill>
              <a:ln w="9525" cap="flat">
                <a:noFill/>
                <a:prstDash val="solid"/>
                <a:miter/>
              </a:ln>
            </p:spPr>
            <p:txBody>
              <a:bodyPr rtlCol="0" anchor="ctr"/>
              <a:lstStyle/>
              <a:p>
                <a:endParaRPr lang="en-NZ"/>
              </a:p>
            </p:txBody>
          </p:sp>
          <p:sp>
            <p:nvSpPr>
              <p:cNvPr id="14" name="Freeform: Shape 13">
                <a:extLst>
                  <a:ext uri="{FF2B5EF4-FFF2-40B4-BE49-F238E27FC236}">
                    <a16:creationId xmlns:a16="http://schemas.microsoft.com/office/drawing/2014/main" id="{9F2C0A5A-0CB9-E77F-D06C-3F0897F59D75}"/>
                  </a:ext>
                </a:extLst>
              </p:cNvPr>
              <p:cNvSpPr/>
              <p:nvPr/>
            </p:nvSpPr>
            <p:spPr>
              <a:xfrm>
                <a:off x="12681680" y="3630132"/>
                <a:ext cx="133254" cy="285750"/>
              </a:xfrm>
              <a:custGeom>
                <a:avLst/>
                <a:gdLst>
                  <a:gd name="connsiteX0" fmla="*/ 28480 w 133254"/>
                  <a:gd name="connsiteY0" fmla="*/ 285750 h 285750"/>
                  <a:gd name="connsiteX1" fmla="*/ 85630 w 133254"/>
                  <a:gd name="connsiteY1" fmla="*/ 285750 h 285750"/>
                  <a:gd name="connsiteX2" fmla="*/ 85630 w 133254"/>
                  <a:gd name="connsiteY2" fmla="*/ 142875 h 285750"/>
                  <a:gd name="connsiteX3" fmla="*/ 128016 w 133254"/>
                  <a:gd name="connsiteY3" fmla="*/ 142875 h 285750"/>
                  <a:gd name="connsiteX4" fmla="*/ 133255 w 133254"/>
                  <a:gd name="connsiteY4" fmla="*/ 85725 h 285750"/>
                  <a:gd name="connsiteX5" fmla="*/ 87820 w 133254"/>
                  <a:gd name="connsiteY5" fmla="*/ 85725 h 285750"/>
                  <a:gd name="connsiteX6" fmla="*/ 87820 w 133254"/>
                  <a:gd name="connsiteY6" fmla="*/ 62865 h 285750"/>
                  <a:gd name="connsiteX7" fmla="*/ 100489 w 133254"/>
                  <a:gd name="connsiteY7" fmla="*/ 49149 h 285750"/>
                  <a:gd name="connsiteX8" fmla="*/ 132588 w 133254"/>
                  <a:gd name="connsiteY8" fmla="*/ 49149 h 285750"/>
                  <a:gd name="connsiteX9" fmla="*/ 132588 w 133254"/>
                  <a:gd name="connsiteY9" fmla="*/ 191 h 285750"/>
                  <a:gd name="connsiteX10" fmla="*/ 88487 w 133254"/>
                  <a:gd name="connsiteY10" fmla="*/ 0 h 285750"/>
                  <a:gd name="connsiteX11" fmla="*/ 28384 w 133254"/>
                  <a:gd name="connsiteY11" fmla="*/ 59912 h 285750"/>
                  <a:gd name="connsiteX12" fmla="*/ 28384 w 133254"/>
                  <a:gd name="connsiteY12" fmla="*/ 85725 h 285750"/>
                  <a:gd name="connsiteX13" fmla="*/ 0 w 133254"/>
                  <a:gd name="connsiteY13" fmla="*/ 85725 h 285750"/>
                  <a:gd name="connsiteX14" fmla="*/ 0 w 133254"/>
                  <a:gd name="connsiteY14" fmla="*/ 142875 h 285750"/>
                  <a:gd name="connsiteX15" fmla="*/ 28575 w 133254"/>
                  <a:gd name="connsiteY15" fmla="*/ 142875 h 285750"/>
                  <a:gd name="connsiteX16" fmla="*/ 28575 w 133254"/>
                  <a:gd name="connsiteY16" fmla="*/ 2857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254" h="285750">
                    <a:moveTo>
                      <a:pt x="28480" y="285750"/>
                    </a:moveTo>
                    <a:lnTo>
                      <a:pt x="85630" y="285750"/>
                    </a:lnTo>
                    <a:lnTo>
                      <a:pt x="85630" y="142875"/>
                    </a:lnTo>
                    <a:lnTo>
                      <a:pt x="128016" y="142875"/>
                    </a:lnTo>
                    <a:lnTo>
                      <a:pt x="133255" y="85725"/>
                    </a:lnTo>
                    <a:lnTo>
                      <a:pt x="87820" y="85725"/>
                    </a:lnTo>
                    <a:lnTo>
                      <a:pt x="87820" y="62865"/>
                    </a:lnTo>
                    <a:cubicBezTo>
                      <a:pt x="87820" y="51721"/>
                      <a:pt x="95250" y="49149"/>
                      <a:pt x="100489" y="49149"/>
                    </a:cubicBezTo>
                    <a:lnTo>
                      <a:pt x="132588" y="49149"/>
                    </a:lnTo>
                    <a:lnTo>
                      <a:pt x="132588" y="191"/>
                    </a:lnTo>
                    <a:lnTo>
                      <a:pt x="88487" y="0"/>
                    </a:lnTo>
                    <a:cubicBezTo>
                      <a:pt x="39529" y="0"/>
                      <a:pt x="28384" y="36481"/>
                      <a:pt x="28384" y="59912"/>
                    </a:cubicBezTo>
                    <a:lnTo>
                      <a:pt x="28384" y="85725"/>
                    </a:lnTo>
                    <a:lnTo>
                      <a:pt x="0" y="85725"/>
                    </a:lnTo>
                    <a:lnTo>
                      <a:pt x="0" y="142875"/>
                    </a:lnTo>
                    <a:lnTo>
                      <a:pt x="28575" y="142875"/>
                    </a:lnTo>
                    <a:lnTo>
                      <a:pt x="28575" y="285750"/>
                    </a:lnTo>
                    <a:close/>
                  </a:path>
                </a:pathLst>
              </a:custGeom>
              <a:solidFill>
                <a:schemeClr val="accent6"/>
              </a:solidFill>
              <a:ln w="9525" cap="flat">
                <a:noFill/>
                <a:prstDash val="solid"/>
                <a:miter/>
              </a:ln>
            </p:spPr>
            <p:txBody>
              <a:bodyPr rtlCol="0" anchor="ctr"/>
              <a:lstStyle/>
              <a:p>
                <a:endParaRPr lang="en-NZ"/>
              </a:p>
            </p:txBody>
          </p:sp>
        </p:grpSp>
        <p:grpSp>
          <p:nvGrpSpPr>
            <p:cNvPr id="10" name="Group 9">
              <a:extLst>
                <a:ext uri="{FF2B5EF4-FFF2-40B4-BE49-F238E27FC236}">
                  <a16:creationId xmlns:a16="http://schemas.microsoft.com/office/drawing/2014/main" id="{476BA4B9-5787-B736-C38C-C12AEC298E7A}"/>
                </a:ext>
              </a:extLst>
            </p:cNvPr>
            <p:cNvGrpSpPr/>
            <p:nvPr/>
          </p:nvGrpSpPr>
          <p:grpSpPr>
            <a:xfrm>
              <a:off x="10876477" y="-567055"/>
              <a:ext cx="457199" cy="457200"/>
              <a:chOff x="12795884" y="4416136"/>
              <a:chExt cx="457199" cy="457200"/>
            </a:xfrm>
          </p:grpSpPr>
          <p:sp>
            <p:nvSpPr>
              <p:cNvPr id="11" name="Freeform: Shape 10">
                <a:extLst>
                  <a:ext uri="{FF2B5EF4-FFF2-40B4-BE49-F238E27FC236}">
                    <a16:creationId xmlns:a16="http://schemas.microsoft.com/office/drawing/2014/main" id="{5932E41A-7676-3BD1-189E-73FF77B70DD4}"/>
                  </a:ext>
                </a:extLst>
              </p:cNvPr>
              <p:cNvSpPr/>
              <p:nvPr/>
            </p:nvSpPr>
            <p:spPr>
              <a:xfrm>
                <a:off x="12795884" y="4416136"/>
                <a:ext cx="457199" cy="457200"/>
              </a:xfrm>
              <a:custGeom>
                <a:avLst/>
                <a:gdLst>
                  <a:gd name="connsiteX0" fmla="*/ 114300 w 457200"/>
                  <a:gd name="connsiteY0" fmla="*/ 0 h 457200"/>
                  <a:gd name="connsiteX1" fmla="*/ 342900 w 457200"/>
                  <a:gd name="connsiteY1" fmla="*/ 0 h 457200"/>
                  <a:gd name="connsiteX2" fmla="*/ 457200 w 457200"/>
                  <a:gd name="connsiteY2" fmla="*/ 114300 h 457200"/>
                  <a:gd name="connsiteX3" fmla="*/ 457200 w 457200"/>
                  <a:gd name="connsiteY3" fmla="*/ 342900 h 457200"/>
                  <a:gd name="connsiteX4" fmla="*/ 342900 w 457200"/>
                  <a:gd name="connsiteY4" fmla="*/ 457200 h 457200"/>
                  <a:gd name="connsiteX5" fmla="*/ 114300 w 457200"/>
                  <a:gd name="connsiteY5" fmla="*/ 457200 h 457200"/>
                  <a:gd name="connsiteX6" fmla="*/ 0 w 457200"/>
                  <a:gd name="connsiteY6" fmla="*/ 342900 h 457200"/>
                  <a:gd name="connsiteX7" fmla="*/ 0 w 457200"/>
                  <a:gd name="connsiteY7" fmla="*/ 114300 h 457200"/>
                  <a:gd name="connsiteX8" fmla="*/ 114300 w 4572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457200">
                    <a:moveTo>
                      <a:pt x="114300" y="0"/>
                    </a:moveTo>
                    <a:lnTo>
                      <a:pt x="342900" y="0"/>
                    </a:lnTo>
                    <a:cubicBezTo>
                      <a:pt x="405956" y="0"/>
                      <a:pt x="457200" y="51245"/>
                      <a:pt x="457200" y="114300"/>
                    </a:cubicBezTo>
                    <a:lnTo>
                      <a:pt x="457200" y="342900"/>
                    </a:lnTo>
                    <a:cubicBezTo>
                      <a:pt x="457200" y="405956"/>
                      <a:pt x="405956" y="457200"/>
                      <a:pt x="342900" y="457200"/>
                    </a:cubicBezTo>
                    <a:lnTo>
                      <a:pt x="114300" y="457200"/>
                    </a:lnTo>
                    <a:cubicBezTo>
                      <a:pt x="51245" y="457200"/>
                      <a:pt x="0" y="405956"/>
                      <a:pt x="0" y="342900"/>
                    </a:cubicBezTo>
                    <a:lnTo>
                      <a:pt x="0" y="114300"/>
                    </a:lnTo>
                    <a:cubicBezTo>
                      <a:pt x="0" y="51245"/>
                      <a:pt x="51245" y="0"/>
                      <a:pt x="114300" y="0"/>
                    </a:cubicBezTo>
                    <a:close/>
                  </a:path>
                </a:pathLst>
              </a:custGeom>
              <a:solidFill>
                <a:schemeClr val="bg1"/>
              </a:solidFill>
              <a:ln w="9525" cap="flat">
                <a:noFill/>
                <a:prstDash val="solid"/>
                <a:miter/>
              </a:ln>
            </p:spPr>
            <p:txBody>
              <a:bodyPr rtlCol="0" anchor="ctr"/>
              <a:lstStyle/>
              <a:p>
                <a:endParaRPr lang="en-NZ"/>
              </a:p>
            </p:txBody>
          </p:sp>
          <p:sp>
            <p:nvSpPr>
              <p:cNvPr id="12" name="Freeform: Shape 11">
                <a:extLst>
                  <a:ext uri="{FF2B5EF4-FFF2-40B4-BE49-F238E27FC236}">
                    <a16:creationId xmlns:a16="http://schemas.microsoft.com/office/drawing/2014/main" id="{9F6EDADE-065E-8BA9-A183-54835AE67928}"/>
                  </a:ext>
                </a:extLst>
              </p:cNvPr>
              <p:cNvSpPr/>
              <p:nvPr/>
            </p:nvSpPr>
            <p:spPr>
              <a:xfrm>
                <a:off x="12886324" y="4501861"/>
                <a:ext cx="285750" cy="285845"/>
              </a:xfrm>
              <a:custGeom>
                <a:avLst/>
                <a:gdLst>
                  <a:gd name="connsiteX0" fmla="*/ 230505 w 285750"/>
                  <a:gd name="connsiteY0" fmla="*/ 0 h 285845"/>
                  <a:gd name="connsiteX1" fmla="*/ 55245 w 285750"/>
                  <a:gd name="connsiteY1" fmla="*/ 0 h 285845"/>
                  <a:gd name="connsiteX2" fmla="*/ 0 w 285750"/>
                  <a:gd name="connsiteY2" fmla="*/ 55245 h 285845"/>
                  <a:gd name="connsiteX3" fmla="*/ 0 w 285750"/>
                  <a:gd name="connsiteY3" fmla="*/ 230600 h 285845"/>
                  <a:gd name="connsiteX4" fmla="*/ 55245 w 285750"/>
                  <a:gd name="connsiteY4" fmla="*/ 285845 h 285845"/>
                  <a:gd name="connsiteX5" fmla="*/ 230505 w 285750"/>
                  <a:gd name="connsiteY5" fmla="*/ 285845 h 285845"/>
                  <a:gd name="connsiteX6" fmla="*/ 285750 w 285750"/>
                  <a:gd name="connsiteY6" fmla="*/ 230600 h 285845"/>
                  <a:gd name="connsiteX7" fmla="*/ 285750 w 285750"/>
                  <a:gd name="connsiteY7" fmla="*/ 55245 h 285845"/>
                  <a:gd name="connsiteX8" fmla="*/ 230505 w 285750"/>
                  <a:gd name="connsiteY8" fmla="*/ 0 h 285845"/>
                  <a:gd name="connsiteX9" fmla="*/ 246412 w 285750"/>
                  <a:gd name="connsiteY9" fmla="*/ 32957 h 285845"/>
                  <a:gd name="connsiteX10" fmla="*/ 252698 w 285750"/>
                  <a:gd name="connsiteY10" fmla="*/ 32957 h 285845"/>
                  <a:gd name="connsiteX11" fmla="*/ 252698 w 285750"/>
                  <a:gd name="connsiteY11" fmla="*/ 39243 h 285845"/>
                  <a:gd name="connsiteX12" fmla="*/ 252698 w 285750"/>
                  <a:gd name="connsiteY12" fmla="*/ 81344 h 285845"/>
                  <a:gd name="connsiteX13" fmla="*/ 204406 w 285750"/>
                  <a:gd name="connsiteY13" fmla="*/ 81534 h 285845"/>
                  <a:gd name="connsiteX14" fmla="*/ 204216 w 285750"/>
                  <a:gd name="connsiteY14" fmla="*/ 33147 h 285845"/>
                  <a:gd name="connsiteX15" fmla="*/ 246317 w 285750"/>
                  <a:gd name="connsiteY15" fmla="*/ 33147 h 285845"/>
                  <a:gd name="connsiteX16" fmla="*/ 102108 w 285750"/>
                  <a:gd name="connsiteY16" fmla="*/ 113538 h 285845"/>
                  <a:gd name="connsiteX17" fmla="*/ 142875 w 285750"/>
                  <a:gd name="connsiteY17" fmla="*/ 92583 h 285845"/>
                  <a:gd name="connsiteX18" fmla="*/ 183642 w 285750"/>
                  <a:gd name="connsiteY18" fmla="*/ 113538 h 285845"/>
                  <a:gd name="connsiteX19" fmla="*/ 193167 w 285750"/>
                  <a:gd name="connsiteY19" fmla="*/ 142875 h 285845"/>
                  <a:gd name="connsiteX20" fmla="*/ 142875 w 285750"/>
                  <a:gd name="connsiteY20" fmla="*/ 193167 h 285845"/>
                  <a:gd name="connsiteX21" fmla="*/ 92583 w 285750"/>
                  <a:gd name="connsiteY21" fmla="*/ 142875 h 285845"/>
                  <a:gd name="connsiteX22" fmla="*/ 102108 w 285750"/>
                  <a:gd name="connsiteY22" fmla="*/ 113538 h 285845"/>
                  <a:gd name="connsiteX23" fmla="*/ 257937 w 285750"/>
                  <a:gd name="connsiteY23" fmla="*/ 230505 h 285845"/>
                  <a:gd name="connsiteX24" fmla="*/ 230505 w 285750"/>
                  <a:gd name="connsiteY24" fmla="*/ 257937 h 285845"/>
                  <a:gd name="connsiteX25" fmla="*/ 55245 w 285750"/>
                  <a:gd name="connsiteY25" fmla="*/ 257937 h 285845"/>
                  <a:gd name="connsiteX26" fmla="*/ 27813 w 285750"/>
                  <a:gd name="connsiteY26" fmla="*/ 230505 h 285845"/>
                  <a:gd name="connsiteX27" fmla="*/ 27813 w 285750"/>
                  <a:gd name="connsiteY27" fmla="*/ 113538 h 285845"/>
                  <a:gd name="connsiteX28" fmla="*/ 70485 w 285750"/>
                  <a:gd name="connsiteY28" fmla="*/ 113538 h 285845"/>
                  <a:gd name="connsiteX29" fmla="*/ 64770 w 285750"/>
                  <a:gd name="connsiteY29" fmla="*/ 142875 h 285845"/>
                  <a:gd name="connsiteX30" fmla="*/ 142875 w 285750"/>
                  <a:gd name="connsiteY30" fmla="*/ 220980 h 285845"/>
                  <a:gd name="connsiteX31" fmla="*/ 220980 w 285750"/>
                  <a:gd name="connsiteY31" fmla="*/ 142875 h 285845"/>
                  <a:gd name="connsiteX32" fmla="*/ 215170 w 285750"/>
                  <a:gd name="connsiteY32" fmla="*/ 113538 h 285845"/>
                  <a:gd name="connsiteX33" fmla="*/ 257842 w 285750"/>
                  <a:gd name="connsiteY33" fmla="*/ 113538 h 285845"/>
                  <a:gd name="connsiteX34" fmla="*/ 257842 w 285750"/>
                  <a:gd name="connsiteY34" fmla="*/ 230505 h 28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285845">
                    <a:moveTo>
                      <a:pt x="230505" y="0"/>
                    </a:moveTo>
                    <a:lnTo>
                      <a:pt x="55245" y="0"/>
                    </a:lnTo>
                    <a:cubicBezTo>
                      <a:pt x="24765" y="0"/>
                      <a:pt x="0" y="24765"/>
                      <a:pt x="0" y="55245"/>
                    </a:cubicBezTo>
                    <a:lnTo>
                      <a:pt x="0" y="230600"/>
                    </a:lnTo>
                    <a:cubicBezTo>
                      <a:pt x="0" y="261080"/>
                      <a:pt x="24765" y="285845"/>
                      <a:pt x="55245" y="285845"/>
                    </a:cubicBezTo>
                    <a:lnTo>
                      <a:pt x="230505" y="285845"/>
                    </a:lnTo>
                    <a:cubicBezTo>
                      <a:pt x="260985" y="285845"/>
                      <a:pt x="285750" y="261080"/>
                      <a:pt x="285750" y="230600"/>
                    </a:cubicBezTo>
                    <a:lnTo>
                      <a:pt x="285750" y="55245"/>
                    </a:lnTo>
                    <a:cubicBezTo>
                      <a:pt x="285750" y="24765"/>
                      <a:pt x="260985" y="0"/>
                      <a:pt x="230505" y="0"/>
                    </a:cubicBezTo>
                    <a:close/>
                    <a:moveTo>
                      <a:pt x="246412" y="32957"/>
                    </a:moveTo>
                    <a:lnTo>
                      <a:pt x="252698" y="32957"/>
                    </a:lnTo>
                    <a:cubicBezTo>
                      <a:pt x="252698" y="32957"/>
                      <a:pt x="252698" y="39243"/>
                      <a:pt x="252698" y="39243"/>
                    </a:cubicBezTo>
                    <a:lnTo>
                      <a:pt x="252698" y="81344"/>
                    </a:lnTo>
                    <a:lnTo>
                      <a:pt x="204406" y="81534"/>
                    </a:lnTo>
                    <a:lnTo>
                      <a:pt x="204216" y="33147"/>
                    </a:lnTo>
                    <a:lnTo>
                      <a:pt x="246317" y="33147"/>
                    </a:lnTo>
                    <a:close/>
                    <a:moveTo>
                      <a:pt x="102108" y="113538"/>
                    </a:moveTo>
                    <a:cubicBezTo>
                      <a:pt x="111252" y="100870"/>
                      <a:pt x="126111" y="92583"/>
                      <a:pt x="142875" y="92583"/>
                    </a:cubicBezTo>
                    <a:cubicBezTo>
                      <a:pt x="159639" y="92583"/>
                      <a:pt x="174498" y="100870"/>
                      <a:pt x="183642" y="113538"/>
                    </a:cubicBezTo>
                    <a:cubicBezTo>
                      <a:pt x="189548" y="121825"/>
                      <a:pt x="193167" y="131921"/>
                      <a:pt x="193167" y="142875"/>
                    </a:cubicBezTo>
                    <a:cubicBezTo>
                      <a:pt x="193167" y="170593"/>
                      <a:pt x="170593" y="193167"/>
                      <a:pt x="142875" y="193167"/>
                    </a:cubicBezTo>
                    <a:cubicBezTo>
                      <a:pt x="115157" y="193167"/>
                      <a:pt x="92583" y="170593"/>
                      <a:pt x="92583" y="142875"/>
                    </a:cubicBezTo>
                    <a:cubicBezTo>
                      <a:pt x="92583" y="131921"/>
                      <a:pt x="96203" y="121825"/>
                      <a:pt x="102108" y="113538"/>
                    </a:cubicBezTo>
                    <a:close/>
                    <a:moveTo>
                      <a:pt x="257937" y="230505"/>
                    </a:moveTo>
                    <a:cubicBezTo>
                      <a:pt x="257937" y="245650"/>
                      <a:pt x="245650" y="257937"/>
                      <a:pt x="230505" y="257937"/>
                    </a:cubicBezTo>
                    <a:lnTo>
                      <a:pt x="55245" y="257937"/>
                    </a:lnTo>
                    <a:cubicBezTo>
                      <a:pt x="40100" y="257937"/>
                      <a:pt x="27813" y="245650"/>
                      <a:pt x="27813" y="230505"/>
                    </a:cubicBezTo>
                    <a:lnTo>
                      <a:pt x="27813" y="113538"/>
                    </a:lnTo>
                    <a:lnTo>
                      <a:pt x="70485" y="113538"/>
                    </a:lnTo>
                    <a:cubicBezTo>
                      <a:pt x="66770" y="122587"/>
                      <a:pt x="64770" y="132493"/>
                      <a:pt x="64770" y="142875"/>
                    </a:cubicBezTo>
                    <a:cubicBezTo>
                      <a:pt x="64770" y="185928"/>
                      <a:pt x="99822" y="220980"/>
                      <a:pt x="142875" y="220980"/>
                    </a:cubicBezTo>
                    <a:cubicBezTo>
                      <a:pt x="185928" y="220980"/>
                      <a:pt x="220980" y="185928"/>
                      <a:pt x="220980" y="142875"/>
                    </a:cubicBezTo>
                    <a:cubicBezTo>
                      <a:pt x="220980" y="132493"/>
                      <a:pt x="218885" y="122587"/>
                      <a:pt x="215170" y="113538"/>
                    </a:cubicBezTo>
                    <a:lnTo>
                      <a:pt x="257842" y="113538"/>
                    </a:lnTo>
                    <a:lnTo>
                      <a:pt x="257842" y="230505"/>
                    </a:lnTo>
                    <a:close/>
                  </a:path>
                </a:pathLst>
              </a:custGeom>
              <a:solidFill>
                <a:schemeClr val="accent6"/>
              </a:solidFill>
              <a:ln w="9525" cap="flat">
                <a:noFill/>
                <a:prstDash val="solid"/>
                <a:miter/>
              </a:ln>
            </p:spPr>
            <p:txBody>
              <a:bodyPr rtlCol="0" anchor="ctr"/>
              <a:lstStyle/>
              <a:p>
                <a:endParaRPr lang="en-NZ"/>
              </a:p>
            </p:txBody>
          </p:sp>
        </p:grpSp>
      </p:grpSp>
      <p:cxnSp>
        <p:nvCxnSpPr>
          <p:cNvPr id="20" name="Straight Connector 19">
            <a:extLst>
              <a:ext uri="{FF2B5EF4-FFF2-40B4-BE49-F238E27FC236}">
                <a16:creationId xmlns:a16="http://schemas.microsoft.com/office/drawing/2014/main" id="{8BD9E9A7-FB57-1C37-C3B9-27709D2A8AB3}"/>
              </a:ext>
            </a:extLst>
          </p:cNvPr>
          <p:cNvCxnSpPr>
            <a:cxnSpLocks/>
          </p:cNvCxnSpPr>
          <p:nvPr/>
        </p:nvCxnSpPr>
        <p:spPr>
          <a:xfrm>
            <a:off x="617192" y="1849064"/>
            <a:ext cx="0" cy="1187963"/>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3F376D07-2DA2-EFC2-A679-40E238B7F25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65439" y="-54978"/>
            <a:ext cx="2126562" cy="2083161"/>
          </a:xfrm>
          <a:prstGeom prst="rect">
            <a:avLst/>
          </a:prstGeom>
        </p:spPr>
      </p:pic>
      <p:pic>
        <p:nvPicPr>
          <p:cNvPr id="24" name="Graphic 23">
            <a:extLst>
              <a:ext uri="{FF2B5EF4-FFF2-40B4-BE49-F238E27FC236}">
                <a16:creationId xmlns:a16="http://schemas.microsoft.com/office/drawing/2014/main" id="{6E1B6094-CAAD-80E6-2871-DC2151B7AF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938877" y="-54978"/>
            <a:ext cx="2126562" cy="2083161"/>
          </a:xfrm>
          <a:prstGeom prst="rect">
            <a:avLst/>
          </a:prstGeom>
        </p:spPr>
      </p:pic>
      <p:pic>
        <p:nvPicPr>
          <p:cNvPr id="25" name="Graphic 24">
            <a:extLst>
              <a:ext uri="{FF2B5EF4-FFF2-40B4-BE49-F238E27FC236}">
                <a16:creationId xmlns:a16="http://schemas.microsoft.com/office/drawing/2014/main" id="{A6E2E31C-91FC-7953-C250-7905D937628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65439" y="2028183"/>
            <a:ext cx="2126562" cy="2083161"/>
          </a:xfrm>
          <a:prstGeom prst="rect">
            <a:avLst/>
          </a:prstGeom>
        </p:spPr>
      </p:pic>
    </p:spTree>
    <p:extLst>
      <p:ext uri="{BB962C8B-B14F-4D97-AF65-F5344CB8AC3E}">
        <p14:creationId xmlns:p14="http://schemas.microsoft.com/office/powerpoint/2010/main" val="356789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a:extLst>
            <a:ext uri="{FF2B5EF4-FFF2-40B4-BE49-F238E27FC236}">
              <a16:creationId xmlns:a16="http://schemas.microsoft.com/office/drawing/2014/main" id="{8E8DCFED-F87A-B88A-37BB-908611FD81F7}"/>
            </a:ext>
          </a:extLst>
        </p:cNvPr>
        <p:cNvGrpSpPr/>
        <p:nvPr/>
      </p:nvGrpSpPr>
      <p:grpSpPr>
        <a:xfrm>
          <a:off x="0" y="0"/>
          <a:ext cx="0" cy="0"/>
          <a:chOff x="0" y="0"/>
          <a:chExt cx="0" cy="0"/>
        </a:xfrm>
      </p:grpSpPr>
      <p:pic>
        <p:nvPicPr>
          <p:cNvPr id="4" name="Picture 3" descr="A group of people smiling&#10;&#10;AI-generated content may be incorrect.">
            <a:extLst>
              <a:ext uri="{FF2B5EF4-FFF2-40B4-BE49-F238E27FC236}">
                <a16:creationId xmlns:a16="http://schemas.microsoft.com/office/drawing/2014/main" id="{FD5DB700-E6B1-5E87-F2CE-A4CBDBD23EE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071947" y="4236"/>
            <a:ext cx="7120053" cy="6858000"/>
          </a:xfrm>
          <a:prstGeom prst="rect">
            <a:avLst/>
          </a:prstGeom>
        </p:spPr>
      </p:pic>
      <p:sp>
        <p:nvSpPr>
          <p:cNvPr id="6" name="Rectangle 5">
            <a:extLst>
              <a:ext uri="{FF2B5EF4-FFF2-40B4-BE49-F238E27FC236}">
                <a16:creationId xmlns:a16="http://schemas.microsoft.com/office/drawing/2014/main" id="{B4E1D83C-E483-6658-819A-3E51B968E3DB}"/>
              </a:ext>
            </a:extLst>
          </p:cNvPr>
          <p:cNvSpPr/>
          <p:nvPr/>
        </p:nvSpPr>
        <p:spPr>
          <a:xfrm>
            <a:off x="5071946" y="4236"/>
            <a:ext cx="7120053" cy="6858000"/>
          </a:xfrm>
          <a:prstGeom prst="rect">
            <a:avLst/>
          </a:prstGeom>
          <a:gradFill>
            <a:gsLst>
              <a:gs pos="55000">
                <a:schemeClr val="accent3">
                  <a:alpha val="67000"/>
                </a:schemeClr>
              </a:gs>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6" name="Graphic 14">
            <a:extLst>
              <a:ext uri="{FF2B5EF4-FFF2-40B4-BE49-F238E27FC236}">
                <a16:creationId xmlns:a16="http://schemas.microsoft.com/office/drawing/2014/main" id="{929A93EC-7E3F-D373-8076-D018583DDE57}"/>
              </a:ext>
            </a:extLst>
          </p:cNvPr>
          <p:cNvGrpSpPr/>
          <p:nvPr/>
        </p:nvGrpSpPr>
        <p:grpSpPr>
          <a:xfrm rot="5400000">
            <a:off x="-1326675" y="1399591"/>
            <a:ext cx="6853766" cy="4054584"/>
            <a:chOff x="-808978" y="801513"/>
            <a:chExt cx="7567519" cy="4540283"/>
          </a:xfrm>
          <a:noFill/>
        </p:grpSpPr>
        <p:sp>
          <p:nvSpPr>
            <p:cNvPr id="17" name="Freeform: Shape 16">
              <a:extLst>
                <a:ext uri="{FF2B5EF4-FFF2-40B4-BE49-F238E27FC236}">
                  <a16:creationId xmlns:a16="http://schemas.microsoft.com/office/drawing/2014/main" id="{023F827D-C2F2-31A7-0F12-F4F4C50A7E96}"/>
                </a:ext>
              </a:extLst>
            </p:cNvPr>
            <p:cNvSpPr/>
            <p:nvPr/>
          </p:nvSpPr>
          <p:spPr>
            <a:xfrm>
              <a:off x="-808978" y="801513"/>
              <a:ext cx="7567519" cy="1513428"/>
            </a:xfrm>
            <a:custGeom>
              <a:avLst/>
              <a:gdLst>
                <a:gd name="connsiteX0" fmla="*/ 7345727 w 7567519"/>
                <a:gd name="connsiteY0" fmla="*/ 221415 h 1513428"/>
                <a:gd name="connsiteX1" fmla="*/ 6824048 w 7567519"/>
                <a:gd name="connsiteY1" fmla="*/ 0 h 1513428"/>
                <a:gd name="connsiteX2" fmla="*/ 6796731 w 7567519"/>
                <a:gd name="connsiteY2" fmla="*/ 0 h 1513428"/>
                <a:gd name="connsiteX3" fmla="*/ 6275052 w 7567519"/>
                <a:gd name="connsiteY3" fmla="*/ 221415 h 1513428"/>
                <a:gd name="connsiteX4" fmla="*/ 6053637 w 7567519"/>
                <a:gd name="connsiteY4" fmla="*/ 743093 h 1513428"/>
                <a:gd name="connsiteX5" fmla="*/ 5832223 w 7567519"/>
                <a:gd name="connsiteY5" fmla="*/ 221415 h 1513428"/>
                <a:gd name="connsiteX6" fmla="*/ 5310544 w 7567519"/>
                <a:gd name="connsiteY6" fmla="*/ 0 h 1513428"/>
                <a:gd name="connsiteX7" fmla="*/ 5283227 w 7567519"/>
                <a:gd name="connsiteY7" fmla="*/ 0 h 1513428"/>
                <a:gd name="connsiteX8" fmla="*/ 4761548 w 7567519"/>
                <a:gd name="connsiteY8" fmla="*/ 221415 h 1513428"/>
                <a:gd name="connsiteX9" fmla="*/ 4540133 w 7567519"/>
                <a:gd name="connsiteY9" fmla="*/ 743093 h 1513428"/>
                <a:gd name="connsiteX10" fmla="*/ 4318719 w 7567519"/>
                <a:gd name="connsiteY10" fmla="*/ 221415 h 1513428"/>
                <a:gd name="connsiteX11" fmla="*/ 3797267 w 7567519"/>
                <a:gd name="connsiteY11" fmla="*/ 0 h 1513428"/>
                <a:gd name="connsiteX12" fmla="*/ 3769950 w 7567519"/>
                <a:gd name="connsiteY12" fmla="*/ 0 h 1513428"/>
                <a:gd name="connsiteX13" fmla="*/ 3248271 w 7567519"/>
                <a:gd name="connsiteY13" fmla="*/ 221415 h 1513428"/>
                <a:gd name="connsiteX14" fmla="*/ 3026856 w 7567519"/>
                <a:gd name="connsiteY14" fmla="*/ 743093 h 1513428"/>
                <a:gd name="connsiteX15" fmla="*/ 2805442 w 7567519"/>
                <a:gd name="connsiteY15" fmla="*/ 221415 h 1513428"/>
                <a:gd name="connsiteX16" fmla="*/ 2283839 w 7567519"/>
                <a:gd name="connsiteY16" fmla="*/ 0 h 1513428"/>
                <a:gd name="connsiteX17" fmla="*/ 2256522 w 7567519"/>
                <a:gd name="connsiteY17" fmla="*/ 0 h 1513428"/>
                <a:gd name="connsiteX18" fmla="*/ 1734843 w 7567519"/>
                <a:gd name="connsiteY18" fmla="*/ 221415 h 1513428"/>
                <a:gd name="connsiteX19" fmla="*/ 1513428 w 7567519"/>
                <a:gd name="connsiteY19" fmla="*/ 743093 h 1513428"/>
                <a:gd name="connsiteX20" fmla="*/ 1292014 w 7567519"/>
                <a:gd name="connsiteY20" fmla="*/ 221415 h 1513428"/>
                <a:gd name="connsiteX21" fmla="*/ 770411 w 7567519"/>
                <a:gd name="connsiteY21" fmla="*/ 0 h 1513428"/>
                <a:gd name="connsiteX22" fmla="*/ 743093 w 7567519"/>
                <a:gd name="connsiteY22" fmla="*/ 0 h 1513428"/>
                <a:gd name="connsiteX23" fmla="*/ 221415 w 7567519"/>
                <a:gd name="connsiteY23" fmla="*/ 221415 h 1513428"/>
                <a:gd name="connsiteX24" fmla="*/ 0 w 7567519"/>
                <a:gd name="connsiteY24" fmla="*/ 743018 h 1513428"/>
                <a:gd name="connsiteX25" fmla="*/ 0 w 7567519"/>
                <a:gd name="connsiteY25" fmla="*/ 770335 h 1513428"/>
                <a:gd name="connsiteX26" fmla="*/ 221415 w 7567519"/>
                <a:gd name="connsiteY26" fmla="*/ 1292014 h 1513428"/>
                <a:gd name="connsiteX27" fmla="*/ 743093 w 7567519"/>
                <a:gd name="connsiteY27" fmla="*/ 1513428 h 1513428"/>
                <a:gd name="connsiteX28" fmla="*/ 770411 w 7567519"/>
                <a:gd name="connsiteY28" fmla="*/ 1513428 h 1513428"/>
                <a:gd name="connsiteX29" fmla="*/ 1292089 w 7567519"/>
                <a:gd name="connsiteY29" fmla="*/ 1292014 h 1513428"/>
                <a:gd name="connsiteX30" fmla="*/ 1513504 w 7567519"/>
                <a:gd name="connsiteY30" fmla="*/ 770335 h 1513428"/>
                <a:gd name="connsiteX31" fmla="*/ 1734918 w 7567519"/>
                <a:gd name="connsiteY31" fmla="*/ 1292014 h 1513428"/>
                <a:gd name="connsiteX32" fmla="*/ 2256597 w 7567519"/>
                <a:gd name="connsiteY32" fmla="*/ 1513428 h 1513428"/>
                <a:gd name="connsiteX33" fmla="*/ 2283915 w 7567519"/>
                <a:gd name="connsiteY33" fmla="*/ 1513428 h 1513428"/>
                <a:gd name="connsiteX34" fmla="*/ 2805593 w 7567519"/>
                <a:gd name="connsiteY34" fmla="*/ 1292014 h 1513428"/>
                <a:gd name="connsiteX35" fmla="*/ 3027008 w 7567519"/>
                <a:gd name="connsiteY35" fmla="*/ 770335 h 1513428"/>
                <a:gd name="connsiteX36" fmla="*/ 3248422 w 7567519"/>
                <a:gd name="connsiteY36" fmla="*/ 1292014 h 1513428"/>
                <a:gd name="connsiteX37" fmla="*/ 3770101 w 7567519"/>
                <a:gd name="connsiteY37" fmla="*/ 1513428 h 1513428"/>
                <a:gd name="connsiteX38" fmla="*/ 3797418 w 7567519"/>
                <a:gd name="connsiteY38" fmla="*/ 1513428 h 1513428"/>
                <a:gd name="connsiteX39" fmla="*/ 4319097 w 7567519"/>
                <a:gd name="connsiteY39" fmla="*/ 1292014 h 1513428"/>
                <a:gd name="connsiteX40" fmla="*/ 4540512 w 7567519"/>
                <a:gd name="connsiteY40" fmla="*/ 770335 h 1513428"/>
                <a:gd name="connsiteX41" fmla="*/ 4761926 w 7567519"/>
                <a:gd name="connsiteY41" fmla="*/ 1292014 h 1513428"/>
                <a:gd name="connsiteX42" fmla="*/ 5283605 w 7567519"/>
                <a:gd name="connsiteY42" fmla="*/ 1513428 h 1513428"/>
                <a:gd name="connsiteX43" fmla="*/ 5310923 w 7567519"/>
                <a:gd name="connsiteY43" fmla="*/ 1513428 h 1513428"/>
                <a:gd name="connsiteX44" fmla="*/ 5832601 w 7567519"/>
                <a:gd name="connsiteY44" fmla="*/ 1292014 h 1513428"/>
                <a:gd name="connsiteX45" fmla="*/ 6054015 w 7567519"/>
                <a:gd name="connsiteY45" fmla="*/ 770335 h 1513428"/>
                <a:gd name="connsiteX46" fmla="*/ 6275430 w 7567519"/>
                <a:gd name="connsiteY46" fmla="*/ 1292014 h 1513428"/>
                <a:gd name="connsiteX47" fmla="*/ 6797109 w 7567519"/>
                <a:gd name="connsiteY47" fmla="*/ 1513428 h 1513428"/>
                <a:gd name="connsiteX48" fmla="*/ 6824426 w 7567519"/>
                <a:gd name="connsiteY48" fmla="*/ 1513428 h 1513428"/>
                <a:gd name="connsiteX49" fmla="*/ 7346105 w 7567519"/>
                <a:gd name="connsiteY49" fmla="*/ 1292014 h 1513428"/>
                <a:gd name="connsiteX50" fmla="*/ 7567519 w 7567519"/>
                <a:gd name="connsiteY50" fmla="*/ 770335 h 1513428"/>
                <a:gd name="connsiteX51" fmla="*/ 7567519 w 7567519"/>
                <a:gd name="connsiteY51" fmla="*/ 743018 h 1513428"/>
                <a:gd name="connsiteX52" fmla="*/ 7346105 w 7567519"/>
                <a:gd name="connsiteY52" fmla="*/ 221339 h 1513428"/>
                <a:gd name="connsiteX53" fmla="*/ 242376 w 7567519"/>
                <a:gd name="connsiteY53" fmla="*/ 242376 h 1513428"/>
                <a:gd name="connsiteX54" fmla="*/ 740520 w 7567519"/>
                <a:gd name="connsiteY54" fmla="*/ 29512 h 1513428"/>
                <a:gd name="connsiteX55" fmla="*/ 527657 w 7567519"/>
                <a:gd name="connsiteY55" fmla="*/ 527581 h 1513428"/>
                <a:gd name="connsiteX56" fmla="*/ 29588 w 7567519"/>
                <a:gd name="connsiteY56" fmla="*/ 740445 h 1513428"/>
                <a:gd name="connsiteX57" fmla="*/ 242451 w 7567519"/>
                <a:gd name="connsiteY57" fmla="*/ 242300 h 1513428"/>
                <a:gd name="connsiteX58" fmla="*/ 242376 w 7567519"/>
                <a:gd name="connsiteY58" fmla="*/ 1271053 h 1513428"/>
                <a:gd name="connsiteX59" fmla="*/ 29512 w 7567519"/>
                <a:gd name="connsiteY59" fmla="*/ 772908 h 1513428"/>
                <a:gd name="connsiteX60" fmla="*/ 527581 w 7567519"/>
                <a:gd name="connsiteY60" fmla="*/ 985772 h 1513428"/>
                <a:gd name="connsiteX61" fmla="*/ 740445 w 7567519"/>
                <a:gd name="connsiteY61" fmla="*/ 1483841 h 1513428"/>
                <a:gd name="connsiteX62" fmla="*/ 242376 w 7567519"/>
                <a:gd name="connsiteY62" fmla="*/ 1270977 h 1513428"/>
                <a:gd name="connsiteX63" fmla="*/ 756714 w 7567519"/>
                <a:gd name="connsiteY63" fmla="*/ 1356561 h 1513428"/>
                <a:gd name="connsiteX64" fmla="*/ 548618 w 7567519"/>
                <a:gd name="connsiteY64" fmla="*/ 964811 h 1513428"/>
                <a:gd name="connsiteX65" fmla="*/ 156867 w 7567519"/>
                <a:gd name="connsiteY65" fmla="*/ 756714 h 1513428"/>
                <a:gd name="connsiteX66" fmla="*/ 548618 w 7567519"/>
                <a:gd name="connsiteY66" fmla="*/ 548618 h 1513428"/>
                <a:gd name="connsiteX67" fmla="*/ 756714 w 7567519"/>
                <a:gd name="connsiteY67" fmla="*/ 156867 h 1513428"/>
                <a:gd name="connsiteX68" fmla="*/ 964810 w 7567519"/>
                <a:gd name="connsiteY68" fmla="*/ 548618 h 1513428"/>
                <a:gd name="connsiteX69" fmla="*/ 1356561 w 7567519"/>
                <a:gd name="connsiteY69" fmla="*/ 756714 h 1513428"/>
                <a:gd name="connsiteX70" fmla="*/ 964810 w 7567519"/>
                <a:gd name="connsiteY70" fmla="*/ 964811 h 1513428"/>
                <a:gd name="connsiteX71" fmla="*/ 756714 w 7567519"/>
                <a:gd name="connsiteY71" fmla="*/ 1356561 h 1513428"/>
                <a:gd name="connsiteX72" fmla="*/ 1271053 w 7567519"/>
                <a:gd name="connsiteY72" fmla="*/ 1271053 h 1513428"/>
                <a:gd name="connsiteX73" fmla="*/ 772983 w 7567519"/>
                <a:gd name="connsiteY73" fmla="*/ 1483916 h 1513428"/>
                <a:gd name="connsiteX74" fmla="*/ 985847 w 7567519"/>
                <a:gd name="connsiteY74" fmla="*/ 985847 h 1513428"/>
                <a:gd name="connsiteX75" fmla="*/ 1483916 w 7567519"/>
                <a:gd name="connsiteY75" fmla="*/ 772983 h 1513428"/>
                <a:gd name="connsiteX76" fmla="*/ 1271053 w 7567519"/>
                <a:gd name="connsiteY76" fmla="*/ 1271128 h 1513428"/>
                <a:gd name="connsiteX77" fmla="*/ 985772 w 7567519"/>
                <a:gd name="connsiteY77" fmla="*/ 527657 h 1513428"/>
                <a:gd name="connsiteX78" fmla="*/ 772908 w 7567519"/>
                <a:gd name="connsiteY78" fmla="*/ 29588 h 1513428"/>
                <a:gd name="connsiteX79" fmla="*/ 1270977 w 7567519"/>
                <a:gd name="connsiteY79" fmla="*/ 242451 h 1513428"/>
                <a:gd name="connsiteX80" fmla="*/ 1483841 w 7567519"/>
                <a:gd name="connsiteY80" fmla="*/ 740596 h 1513428"/>
                <a:gd name="connsiteX81" fmla="*/ 985772 w 7567519"/>
                <a:gd name="connsiteY81" fmla="*/ 527732 h 1513428"/>
                <a:gd name="connsiteX82" fmla="*/ 1755804 w 7567519"/>
                <a:gd name="connsiteY82" fmla="*/ 242376 h 1513428"/>
                <a:gd name="connsiteX83" fmla="*/ 2253873 w 7567519"/>
                <a:gd name="connsiteY83" fmla="*/ 29512 h 1513428"/>
                <a:gd name="connsiteX84" fmla="*/ 2041009 w 7567519"/>
                <a:gd name="connsiteY84" fmla="*/ 527581 h 1513428"/>
                <a:gd name="connsiteX85" fmla="*/ 1542940 w 7567519"/>
                <a:gd name="connsiteY85" fmla="*/ 740445 h 1513428"/>
                <a:gd name="connsiteX86" fmla="*/ 1755804 w 7567519"/>
                <a:gd name="connsiteY86" fmla="*/ 242300 h 1513428"/>
                <a:gd name="connsiteX87" fmla="*/ 1755804 w 7567519"/>
                <a:gd name="connsiteY87" fmla="*/ 1271053 h 1513428"/>
                <a:gd name="connsiteX88" fmla="*/ 1542940 w 7567519"/>
                <a:gd name="connsiteY88" fmla="*/ 772908 h 1513428"/>
                <a:gd name="connsiteX89" fmla="*/ 2041009 w 7567519"/>
                <a:gd name="connsiteY89" fmla="*/ 985772 h 1513428"/>
                <a:gd name="connsiteX90" fmla="*/ 2253873 w 7567519"/>
                <a:gd name="connsiteY90" fmla="*/ 1483841 h 1513428"/>
                <a:gd name="connsiteX91" fmla="*/ 1755804 w 7567519"/>
                <a:gd name="connsiteY91" fmla="*/ 1270977 h 1513428"/>
                <a:gd name="connsiteX92" fmla="*/ 2270142 w 7567519"/>
                <a:gd name="connsiteY92" fmla="*/ 1356561 h 1513428"/>
                <a:gd name="connsiteX93" fmla="*/ 2062046 w 7567519"/>
                <a:gd name="connsiteY93" fmla="*/ 964811 h 1513428"/>
                <a:gd name="connsiteX94" fmla="*/ 1670295 w 7567519"/>
                <a:gd name="connsiteY94" fmla="*/ 756714 h 1513428"/>
                <a:gd name="connsiteX95" fmla="*/ 2062046 w 7567519"/>
                <a:gd name="connsiteY95" fmla="*/ 548618 h 1513428"/>
                <a:gd name="connsiteX96" fmla="*/ 2270142 w 7567519"/>
                <a:gd name="connsiteY96" fmla="*/ 156867 h 1513428"/>
                <a:gd name="connsiteX97" fmla="*/ 2478239 w 7567519"/>
                <a:gd name="connsiteY97" fmla="*/ 548618 h 1513428"/>
                <a:gd name="connsiteX98" fmla="*/ 2869990 w 7567519"/>
                <a:gd name="connsiteY98" fmla="*/ 756714 h 1513428"/>
                <a:gd name="connsiteX99" fmla="*/ 2478239 w 7567519"/>
                <a:gd name="connsiteY99" fmla="*/ 964811 h 1513428"/>
                <a:gd name="connsiteX100" fmla="*/ 2270142 w 7567519"/>
                <a:gd name="connsiteY100" fmla="*/ 1356561 h 1513428"/>
                <a:gd name="connsiteX101" fmla="*/ 2784481 w 7567519"/>
                <a:gd name="connsiteY101" fmla="*/ 1271053 h 1513428"/>
                <a:gd name="connsiteX102" fmla="*/ 2286412 w 7567519"/>
                <a:gd name="connsiteY102" fmla="*/ 1483916 h 1513428"/>
                <a:gd name="connsiteX103" fmla="*/ 2499275 w 7567519"/>
                <a:gd name="connsiteY103" fmla="*/ 985847 h 1513428"/>
                <a:gd name="connsiteX104" fmla="*/ 2997345 w 7567519"/>
                <a:gd name="connsiteY104" fmla="*/ 772983 h 1513428"/>
                <a:gd name="connsiteX105" fmla="*/ 2784481 w 7567519"/>
                <a:gd name="connsiteY105" fmla="*/ 1271128 h 1513428"/>
                <a:gd name="connsiteX106" fmla="*/ 2499200 w 7567519"/>
                <a:gd name="connsiteY106" fmla="*/ 527657 h 1513428"/>
                <a:gd name="connsiteX107" fmla="*/ 2286336 w 7567519"/>
                <a:gd name="connsiteY107" fmla="*/ 29588 h 1513428"/>
                <a:gd name="connsiteX108" fmla="*/ 2784405 w 7567519"/>
                <a:gd name="connsiteY108" fmla="*/ 242451 h 1513428"/>
                <a:gd name="connsiteX109" fmla="*/ 2997269 w 7567519"/>
                <a:gd name="connsiteY109" fmla="*/ 740596 h 1513428"/>
                <a:gd name="connsiteX110" fmla="*/ 2499200 w 7567519"/>
                <a:gd name="connsiteY110" fmla="*/ 527732 h 1513428"/>
                <a:gd name="connsiteX111" fmla="*/ 3269232 w 7567519"/>
                <a:gd name="connsiteY111" fmla="*/ 242376 h 1513428"/>
                <a:gd name="connsiteX112" fmla="*/ 3767301 w 7567519"/>
                <a:gd name="connsiteY112" fmla="*/ 29512 h 1513428"/>
                <a:gd name="connsiteX113" fmla="*/ 3554438 w 7567519"/>
                <a:gd name="connsiteY113" fmla="*/ 527581 h 1513428"/>
                <a:gd name="connsiteX114" fmla="*/ 3056368 w 7567519"/>
                <a:gd name="connsiteY114" fmla="*/ 740445 h 1513428"/>
                <a:gd name="connsiteX115" fmla="*/ 3269232 w 7567519"/>
                <a:gd name="connsiteY115" fmla="*/ 242300 h 1513428"/>
                <a:gd name="connsiteX116" fmla="*/ 3269232 w 7567519"/>
                <a:gd name="connsiteY116" fmla="*/ 1271053 h 1513428"/>
                <a:gd name="connsiteX117" fmla="*/ 3056368 w 7567519"/>
                <a:gd name="connsiteY117" fmla="*/ 772908 h 1513428"/>
                <a:gd name="connsiteX118" fmla="*/ 3554438 w 7567519"/>
                <a:gd name="connsiteY118" fmla="*/ 985772 h 1513428"/>
                <a:gd name="connsiteX119" fmla="*/ 3767301 w 7567519"/>
                <a:gd name="connsiteY119" fmla="*/ 1483841 h 1513428"/>
                <a:gd name="connsiteX120" fmla="*/ 3269232 w 7567519"/>
                <a:gd name="connsiteY120" fmla="*/ 1270977 h 1513428"/>
                <a:gd name="connsiteX121" fmla="*/ 3783571 w 7567519"/>
                <a:gd name="connsiteY121" fmla="*/ 1356561 h 1513428"/>
                <a:gd name="connsiteX122" fmla="*/ 3575474 w 7567519"/>
                <a:gd name="connsiteY122" fmla="*/ 964811 h 1513428"/>
                <a:gd name="connsiteX123" fmla="*/ 3183723 w 7567519"/>
                <a:gd name="connsiteY123" fmla="*/ 756714 h 1513428"/>
                <a:gd name="connsiteX124" fmla="*/ 3575474 w 7567519"/>
                <a:gd name="connsiteY124" fmla="*/ 548618 h 1513428"/>
                <a:gd name="connsiteX125" fmla="*/ 3783571 w 7567519"/>
                <a:gd name="connsiteY125" fmla="*/ 156867 h 1513428"/>
                <a:gd name="connsiteX126" fmla="*/ 3991667 w 7567519"/>
                <a:gd name="connsiteY126" fmla="*/ 548618 h 1513428"/>
                <a:gd name="connsiteX127" fmla="*/ 4383418 w 7567519"/>
                <a:gd name="connsiteY127" fmla="*/ 756714 h 1513428"/>
                <a:gd name="connsiteX128" fmla="*/ 3991667 w 7567519"/>
                <a:gd name="connsiteY128" fmla="*/ 964811 h 1513428"/>
                <a:gd name="connsiteX129" fmla="*/ 3783571 w 7567519"/>
                <a:gd name="connsiteY129" fmla="*/ 1356561 h 1513428"/>
                <a:gd name="connsiteX130" fmla="*/ 4297909 w 7567519"/>
                <a:gd name="connsiteY130" fmla="*/ 1271053 h 1513428"/>
                <a:gd name="connsiteX131" fmla="*/ 3799840 w 7567519"/>
                <a:gd name="connsiteY131" fmla="*/ 1483916 h 1513428"/>
                <a:gd name="connsiteX132" fmla="*/ 4012704 w 7567519"/>
                <a:gd name="connsiteY132" fmla="*/ 985847 h 1513428"/>
                <a:gd name="connsiteX133" fmla="*/ 4510773 w 7567519"/>
                <a:gd name="connsiteY133" fmla="*/ 772983 h 1513428"/>
                <a:gd name="connsiteX134" fmla="*/ 4297909 w 7567519"/>
                <a:gd name="connsiteY134" fmla="*/ 1271128 h 1513428"/>
                <a:gd name="connsiteX135" fmla="*/ 4012628 w 7567519"/>
                <a:gd name="connsiteY135" fmla="*/ 527657 h 1513428"/>
                <a:gd name="connsiteX136" fmla="*/ 3799764 w 7567519"/>
                <a:gd name="connsiteY136" fmla="*/ 29588 h 1513428"/>
                <a:gd name="connsiteX137" fmla="*/ 4297834 w 7567519"/>
                <a:gd name="connsiteY137" fmla="*/ 242451 h 1513428"/>
                <a:gd name="connsiteX138" fmla="*/ 4510697 w 7567519"/>
                <a:gd name="connsiteY138" fmla="*/ 740596 h 1513428"/>
                <a:gd name="connsiteX139" fmla="*/ 4012628 w 7567519"/>
                <a:gd name="connsiteY139" fmla="*/ 527732 h 1513428"/>
                <a:gd name="connsiteX140" fmla="*/ 4782661 w 7567519"/>
                <a:gd name="connsiteY140" fmla="*/ 242376 h 1513428"/>
                <a:gd name="connsiteX141" fmla="*/ 5280729 w 7567519"/>
                <a:gd name="connsiteY141" fmla="*/ 29512 h 1513428"/>
                <a:gd name="connsiteX142" fmla="*/ 5067866 w 7567519"/>
                <a:gd name="connsiteY142" fmla="*/ 527581 h 1513428"/>
                <a:gd name="connsiteX143" fmla="*/ 4569797 w 7567519"/>
                <a:gd name="connsiteY143" fmla="*/ 740445 h 1513428"/>
                <a:gd name="connsiteX144" fmla="*/ 4782661 w 7567519"/>
                <a:gd name="connsiteY144" fmla="*/ 242300 h 1513428"/>
                <a:gd name="connsiteX145" fmla="*/ 4782661 w 7567519"/>
                <a:gd name="connsiteY145" fmla="*/ 1271053 h 1513428"/>
                <a:gd name="connsiteX146" fmla="*/ 4569797 w 7567519"/>
                <a:gd name="connsiteY146" fmla="*/ 772908 h 1513428"/>
                <a:gd name="connsiteX147" fmla="*/ 5067866 w 7567519"/>
                <a:gd name="connsiteY147" fmla="*/ 985772 h 1513428"/>
                <a:gd name="connsiteX148" fmla="*/ 5280729 w 7567519"/>
                <a:gd name="connsiteY148" fmla="*/ 1483841 h 1513428"/>
                <a:gd name="connsiteX149" fmla="*/ 4782661 w 7567519"/>
                <a:gd name="connsiteY149" fmla="*/ 1270977 h 1513428"/>
                <a:gd name="connsiteX150" fmla="*/ 5296999 w 7567519"/>
                <a:gd name="connsiteY150" fmla="*/ 1356561 h 1513428"/>
                <a:gd name="connsiteX151" fmla="*/ 5088902 w 7567519"/>
                <a:gd name="connsiteY151" fmla="*/ 964811 h 1513428"/>
                <a:gd name="connsiteX152" fmla="*/ 4697151 w 7567519"/>
                <a:gd name="connsiteY152" fmla="*/ 756714 h 1513428"/>
                <a:gd name="connsiteX153" fmla="*/ 5088902 w 7567519"/>
                <a:gd name="connsiteY153" fmla="*/ 548618 h 1513428"/>
                <a:gd name="connsiteX154" fmla="*/ 5296999 w 7567519"/>
                <a:gd name="connsiteY154" fmla="*/ 156867 h 1513428"/>
                <a:gd name="connsiteX155" fmla="*/ 5505095 w 7567519"/>
                <a:gd name="connsiteY155" fmla="*/ 548618 h 1513428"/>
                <a:gd name="connsiteX156" fmla="*/ 5896846 w 7567519"/>
                <a:gd name="connsiteY156" fmla="*/ 756714 h 1513428"/>
                <a:gd name="connsiteX157" fmla="*/ 5505095 w 7567519"/>
                <a:gd name="connsiteY157" fmla="*/ 964811 h 1513428"/>
                <a:gd name="connsiteX158" fmla="*/ 5296999 w 7567519"/>
                <a:gd name="connsiteY158" fmla="*/ 1356561 h 1513428"/>
                <a:gd name="connsiteX159" fmla="*/ 5811337 w 7567519"/>
                <a:gd name="connsiteY159" fmla="*/ 1271053 h 1513428"/>
                <a:gd name="connsiteX160" fmla="*/ 5313268 w 7567519"/>
                <a:gd name="connsiteY160" fmla="*/ 1483916 h 1513428"/>
                <a:gd name="connsiteX161" fmla="*/ 5526132 w 7567519"/>
                <a:gd name="connsiteY161" fmla="*/ 985847 h 1513428"/>
                <a:gd name="connsiteX162" fmla="*/ 6024201 w 7567519"/>
                <a:gd name="connsiteY162" fmla="*/ 772983 h 1513428"/>
                <a:gd name="connsiteX163" fmla="*/ 5811337 w 7567519"/>
                <a:gd name="connsiteY163" fmla="*/ 1271128 h 1513428"/>
                <a:gd name="connsiteX164" fmla="*/ 5526056 w 7567519"/>
                <a:gd name="connsiteY164" fmla="*/ 527657 h 1513428"/>
                <a:gd name="connsiteX165" fmla="*/ 5313193 w 7567519"/>
                <a:gd name="connsiteY165" fmla="*/ 29588 h 1513428"/>
                <a:gd name="connsiteX166" fmla="*/ 5811262 w 7567519"/>
                <a:gd name="connsiteY166" fmla="*/ 242451 h 1513428"/>
                <a:gd name="connsiteX167" fmla="*/ 6024126 w 7567519"/>
                <a:gd name="connsiteY167" fmla="*/ 740596 h 1513428"/>
                <a:gd name="connsiteX168" fmla="*/ 5526056 w 7567519"/>
                <a:gd name="connsiteY168" fmla="*/ 527732 h 1513428"/>
                <a:gd name="connsiteX169" fmla="*/ 6296089 w 7567519"/>
                <a:gd name="connsiteY169" fmla="*/ 242376 h 1513428"/>
                <a:gd name="connsiteX170" fmla="*/ 6794158 w 7567519"/>
                <a:gd name="connsiteY170" fmla="*/ 29512 h 1513428"/>
                <a:gd name="connsiteX171" fmla="*/ 6581294 w 7567519"/>
                <a:gd name="connsiteY171" fmla="*/ 527581 h 1513428"/>
                <a:gd name="connsiteX172" fmla="*/ 6083225 w 7567519"/>
                <a:gd name="connsiteY172" fmla="*/ 740445 h 1513428"/>
                <a:gd name="connsiteX173" fmla="*/ 6296089 w 7567519"/>
                <a:gd name="connsiteY173" fmla="*/ 242300 h 1513428"/>
                <a:gd name="connsiteX174" fmla="*/ 6296089 w 7567519"/>
                <a:gd name="connsiteY174" fmla="*/ 1271053 h 1513428"/>
                <a:gd name="connsiteX175" fmla="*/ 6083225 w 7567519"/>
                <a:gd name="connsiteY175" fmla="*/ 772908 h 1513428"/>
                <a:gd name="connsiteX176" fmla="*/ 6581294 w 7567519"/>
                <a:gd name="connsiteY176" fmla="*/ 985772 h 1513428"/>
                <a:gd name="connsiteX177" fmla="*/ 6794158 w 7567519"/>
                <a:gd name="connsiteY177" fmla="*/ 1483841 h 1513428"/>
                <a:gd name="connsiteX178" fmla="*/ 6296089 w 7567519"/>
                <a:gd name="connsiteY178" fmla="*/ 1270977 h 1513428"/>
                <a:gd name="connsiteX179" fmla="*/ 6810427 w 7567519"/>
                <a:gd name="connsiteY179" fmla="*/ 1356561 h 1513428"/>
                <a:gd name="connsiteX180" fmla="*/ 6602331 w 7567519"/>
                <a:gd name="connsiteY180" fmla="*/ 964811 h 1513428"/>
                <a:gd name="connsiteX181" fmla="*/ 6210580 w 7567519"/>
                <a:gd name="connsiteY181" fmla="*/ 756714 h 1513428"/>
                <a:gd name="connsiteX182" fmla="*/ 6602331 w 7567519"/>
                <a:gd name="connsiteY182" fmla="*/ 548618 h 1513428"/>
                <a:gd name="connsiteX183" fmla="*/ 6810427 w 7567519"/>
                <a:gd name="connsiteY183" fmla="*/ 156867 h 1513428"/>
                <a:gd name="connsiteX184" fmla="*/ 7018523 w 7567519"/>
                <a:gd name="connsiteY184" fmla="*/ 548618 h 1513428"/>
                <a:gd name="connsiteX185" fmla="*/ 7410274 w 7567519"/>
                <a:gd name="connsiteY185" fmla="*/ 756714 h 1513428"/>
                <a:gd name="connsiteX186" fmla="*/ 7018523 w 7567519"/>
                <a:gd name="connsiteY186" fmla="*/ 964811 h 1513428"/>
                <a:gd name="connsiteX187" fmla="*/ 6810427 w 7567519"/>
                <a:gd name="connsiteY187" fmla="*/ 1356561 h 1513428"/>
                <a:gd name="connsiteX188" fmla="*/ 7324765 w 7567519"/>
                <a:gd name="connsiteY188" fmla="*/ 1271053 h 1513428"/>
                <a:gd name="connsiteX189" fmla="*/ 6826621 w 7567519"/>
                <a:gd name="connsiteY189" fmla="*/ 1483916 h 1513428"/>
                <a:gd name="connsiteX190" fmla="*/ 7039485 w 7567519"/>
                <a:gd name="connsiteY190" fmla="*/ 985847 h 1513428"/>
                <a:gd name="connsiteX191" fmla="*/ 7537554 w 7567519"/>
                <a:gd name="connsiteY191" fmla="*/ 772983 h 1513428"/>
                <a:gd name="connsiteX192" fmla="*/ 7324690 w 7567519"/>
                <a:gd name="connsiteY192" fmla="*/ 1271128 h 1513428"/>
                <a:gd name="connsiteX193" fmla="*/ 7039485 w 7567519"/>
                <a:gd name="connsiteY193" fmla="*/ 527657 h 1513428"/>
                <a:gd name="connsiteX194" fmla="*/ 6826621 w 7567519"/>
                <a:gd name="connsiteY194" fmla="*/ 29588 h 1513428"/>
                <a:gd name="connsiteX195" fmla="*/ 7324765 w 7567519"/>
                <a:gd name="connsiteY195" fmla="*/ 242451 h 1513428"/>
                <a:gd name="connsiteX196" fmla="*/ 7537629 w 7567519"/>
                <a:gd name="connsiteY196" fmla="*/ 740596 h 1513428"/>
                <a:gd name="connsiteX197" fmla="*/ 7039560 w 7567519"/>
                <a:gd name="connsiteY197" fmla="*/ 527732 h 151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428">
                  <a:moveTo>
                    <a:pt x="7345727" y="221415"/>
                  </a:moveTo>
                  <a:cubicBezTo>
                    <a:pt x="7206037" y="81725"/>
                    <a:pt x="7021172" y="3481"/>
                    <a:pt x="6824048" y="0"/>
                  </a:cubicBezTo>
                  <a:lnTo>
                    <a:pt x="6796731" y="0"/>
                  </a:lnTo>
                  <a:cubicBezTo>
                    <a:pt x="6599607" y="3481"/>
                    <a:pt x="6414817" y="81649"/>
                    <a:pt x="6275052" y="221415"/>
                  </a:cubicBezTo>
                  <a:cubicBezTo>
                    <a:pt x="6135362" y="361104"/>
                    <a:pt x="6057118" y="545969"/>
                    <a:pt x="6053637" y="743093"/>
                  </a:cubicBezTo>
                  <a:cubicBezTo>
                    <a:pt x="6050157" y="545969"/>
                    <a:pt x="5971988" y="361180"/>
                    <a:pt x="5832223" y="221415"/>
                  </a:cubicBezTo>
                  <a:cubicBezTo>
                    <a:pt x="5692533" y="81725"/>
                    <a:pt x="5507668" y="3481"/>
                    <a:pt x="5310544" y="0"/>
                  </a:cubicBezTo>
                  <a:lnTo>
                    <a:pt x="5283227" y="0"/>
                  </a:lnTo>
                  <a:cubicBezTo>
                    <a:pt x="5086103" y="3481"/>
                    <a:pt x="4901313" y="81649"/>
                    <a:pt x="4761548" y="221415"/>
                  </a:cubicBezTo>
                  <a:cubicBezTo>
                    <a:pt x="4621859" y="361104"/>
                    <a:pt x="4543614" y="545969"/>
                    <a:pt x="4540133" y="743093"/>
                  </a:cubicBezTo>
                  <a:cubicBezTo>
                    <a:pt x="4536653" y="545969"/>
                    <a:pt x="4458484" y="361180"/>
                    <a:pt x="4318719" y="221415"/>
                  </a:cubicBezTo>
                  <a:cubicBezTo>
                    <a:pt x="4179181" y="81649"/>
                    <a:pt x="3994315" y="3481"/>
                    <a:pt x="3797267" y="0"/>
                  </a:cubicBezTo>
                  <a:lnTo>
                    <a:pt x="3769950" y="0"/>
                  </a:lnTo>
                  <a:cubicBezTo>
                    <a:pt x="3572826" y="3481"/>
                    <a:pt x="3388036" y="81649"/>
                    <a:pt x="3248271" y="221415"/>
                  </a:cubicBezTo>
                  <a:cubicBezTo>
                    <a:pt x="3108582" y="361104"/>
                    <a:pt x="3030337" y="545969"/>
                    <a:pt x="3026856" y="743093"/>
                  </a:cubicBezTo>
                  <a:cubicBezTo>
                    <a:pt x="3023376" y="545969"/>
                    <a:pt x="2945207" y="361180"/>
                    <a:pt x="2805442" y="221415"/>
                  </a:cubicBezTo>
                  <a:cubicBezTo>
                    <a:pt x="2665753" y="81649"/>
                    <a:pt x="2480887" y="3481"/>
                    <a:pt x="2283839" y="0"/>
                  </a:cubicBezTo>
                  <a:lnTo>
                    <a:pt x="2256522" y="0"/>
                  </a:lnTo>
                  <a:cubicBezTo>
                    <a:pt x="2059397" y="3481"/>
                    <a:pt x="1874608" y="81649"/>
                    <a:pt x="1734843" y="221415"/>
                  </a:cubicBezTo>
                  <a:cubicBezTo>
                    <a:pt x="1595153" y="361104"/>
                    <a:pt x="1516909" y="545969"/>
                    <a:pt x="1513428" y="743093"/>
                  </a:cubicBezTo>
                  <a:cubicBezTo>
                    <a:pt x="1509947" y="545969"/>
                    <a:pt x="1431779" y="361180"/>
                    <a:pt x="1292014" y="221415"/>
                  </a:cubicBezTo>
                  <a:cubicBezTo>
                    <a:pt x="1152324" y="81649"/>
                    <a:pt x="967459" y="3481"/>
                    <a:pt x="770411" y="0"/>
                  </a:cubicBezTo>
                  <a:lnTo>
                    <a:pt x="743093" y="0"/>
                  </a:lnTo>
                  <a:cubicBezTo>
                    <a:pt x="545969" y="3481"/>
                    <a:pt x="361180" y="81649"/>
                    <a:pt x="221415" y="221415"/>
                  </a:cubicBezTo>
                  <a:cubicBezTo>
                    <a:pt x="81725" y="361104"/>
                    <a:pt x="3481" y="545969"/>
                    <a:pt x="0" y="743018"/>
                  </a:cubicBezTo>
                  <a:lnTo>
                    <a:pt x="0" y="770335"/>
                  </a:lnTo>
                  <a:cubicBezTo>
                    <a:pt x="3481" y="967459"/>
                    <a:pt x="81725" y="1152249"/>
                    <a:pt x="221415" y="1292014"/>
                  </a:cubicBezTo>
                  <a:cubicBezTo>
                    <a:pt x="361104" y="1431703"/>
                    <a:pt x="545969" y="1509947"/>
                    <a:pt x="743093" y="1513428"/>
                  </a:cubicBezTo>
                  <a:lnTo>
                    <a:pt x="770411" y="1513428"/>
                  </a:lnTo>
                  <a:cubicBezTo>
                    <a:pt x="967535" y="1509947"/>
                    <a:pt x="1152324" y="1431779"/>
                    <a:pt x="1292089" y="1292014"/>
                  </a:cubicBezTo>
                  <a:cubicBezTo>
                    <a:pt x="1431779" y="1152324"/>
                    <a:pt x="1510023" y="967459"/>
                    <a:pt x="1513504" y="770335"/>
                  </a:cubicBezTo>
                  <a:cubicBezTo>
                    <a:pt x="1516985" y="967459"/>
                    <a:pt x="1595229" y="1152249"/>
                    <a:pt x="1734918" y="1292014"/>
                  </a:cubicBezTo>
                  <a:cubicBezTo>
                    <a:pt x="1874608" y="1431703"/>
                    <a:pt x="2059473" y="1509947"/>
                    <a:pt x="2256597" y="1513428"/>
                  </a:cubicBezTo>
                  <a:lnTo>
                    <a:pt x="2283915" y="1513428"/>
                  </a:lnTo>
                  <a:cubicBezTo>
                    <a:pt x="2481039" y="1509947"/>
                    <a:pt x="2665828" y="1431779"/>
                    <a:pt x="2805593" y="1292014"/>
                  </a:cubicBezTo>
                  <a:cubicBezTo>
                    <a:pt x="2945283" y="1152324"/>
                    <a:pt x="3023527" y="967459"/>
                    <a:pt x="3027008" y="770335"/>
                  </a:cubicBezTo>
                  <a:cubicBezTo>
                    <a:pt x="3030489" y="967459"/>
                    <a:pt x="3108733" y="1152249"/>
                    <a:pt x="3248422" y="1292014"/>
                  </a:cubicBezTo>
                  <a:cubicBezTo>
                    <a:pt x="3388112" y="1431703"/>
                    <a:pt x="3572977" y="1509947"/>
                    <a:pt x="3770101" y="1513428"/>
                  </a:cubicBezTo>
                  <a:lnTo>
                    <a:pt x="3797418" y="1513428"/>
                  </a:lnTo>
                  <a:cubicBezTo>
                    <a:pt x="3994542" y="1509947"/>
                    <a:pt x="4179332" y="1431779"/>
                    <a:pt x="4319097" y="1292014"/>
                  </a:cubicBezTo>
                  <a:cubicBezTo>
                    <a:pt x="4458787" y="1152324"/>
                    <a:pt x="4537031" y="967459"/>
                    <a:pt x="4540512" y="770335"/>
                  </a:cubicBezTo>
                  <a:cubicBezTo>
                    <a:pt x="4543993" y="967459"/>
                    <a:pt x="4622237" y="1152249"/>
                    <a:pt x="4761926" y="1292014"/>
                  </a:cubicBezTo>
                  <a:cubicBezTo>
                    <a:pt x="4901616" y="1431703"/>
                    <a:pt x="5086481" y="1509947"/>
                    <a:pt x="5283605" y="1513428"/>
                  </a:cubicBezTo>
                  <a:lnTo>
                    <a:pt x="5310923" y="1513428"/>
                  </a:lnTo>
                  <a:cubicBezTo>
                    <a:pt x="5508047" y="1509947"/>
                    <a:pt x="5692836" y="1431779"/>
                    <a:pt x="5832601" y="1292014"/>
                  </a:cubicBezTo>
                  <a:cubicBezTo>
                    <a:pt x="5972290" y="1152324"/>
                    <a:pt x="6050535" y="967459"/>
                    <a:pt x="6054015" y="770335"/>
                  </a:cubicBezTo>
                  <a:cubicBezTo>
                    <a:pt x="6057497" y="967459"/>
                    <a:pt x="6135741" y="1152249"/>
                    <a:pt x="6275430" y="1292014"/>
                  </a:cubicBezTo>
                  <a:cubicBezTo>
                    <a:pt x="6415120" y="1431703"/>
                    <a:pt x="6599985" y="1509947"/>
                    <a:pt x="6797109" y="1513428"/>
                  </a:cubicBezTo>
                  <a:lnTo>
                    <a:pt x="6824426" y="1513428"/>
                  </a:lnTo>
                  <a:cubicBezTo>
                    <a:pt x="7021550" y="1509947"/>
                    <a:pt x="7206340" y="1431779"/>
                    <a:pt x="7346105" y="1292014"/>
                  </a:cubicBezTo>
                  <a:cubicBezTo>
                    <a:pt x="7485794" y="1152324"/>
                    <a:pt x="7564039" y="967459"/>
                    <a:pt x="7567519" y="770335"/>
                  </a:cubicBezTo>
                  <a:lnTo>
                    <a:pt x="7567519" y="743018"/>
                  </a:lnTo>
                  <a:cubicBezTo>
                    <a:pt x="7564039" y="545894"/>
                    <a:pt x="7485870" y="361104"/>
                    <a:pt x="7346105" y="221339"/>
                  </a:cubicBezTo>
                  <a:close/>
                  <a:moveTo>
                    <a:pt x="242376" y="242376"/>
                  </a:moveTo>
                  <a:cubicBezTo>
                    <a:pt x="375936" y="108891"/>
                    <a:pt x="552250" y="33598"/>
                    <a:pt x="740520" y="29512"/>
                  </a:cubicBezTo>
                  <a:cubicBezTo>
                    <a:pt x="736434" y="217707"/>
                    <a:pt x="661217" y="394097"/>
                    <a:pt x="527657" y="527581"/>
                  </a:cubicBezTo>
                  <a:cubicBezTo>
                    <a:pt x="394172" y="661065"/>
                    <a:pt x="217782" y="736359"/>
                    <a:pt x="29588" y="740445"/>
                  </a:cubicBezTo>
                  <a:cubicBezTo>
                    <a:pt x="33674" y="552250"/>
                    <a:pt x="108967" y="375860"/>
                    <a:pt x="242451" y="242300"/>
                  </a:cubicBezTo>
                  <a:close/>
                  <a:moveTo>
                    <a:pt x="242376" y="1271053"/>
                  </a:moveTo>
                  <a:cubicBezTo>
                    <a:pt x="108891" y="1137493"/>
                    <a:pt x="33674" y="961178"/>
                    <a:pt x="29512" y="772908"/>
                  </a:cubicBezTo>
                  <a:cubicBezTo>
                    <a:pt x="217707" y="776994"/>
                    <a:pt x="394097" y="852287"/>
                    <a:pt x="527581" y="985772"/>
                  </a:cubicBezTo>
                  <a:cubicBezTo>
                    <a:pt x="661065" y="1119256"/>
                    <a:pt x="736358" y="1295646"/>
                    <a:pt x="740445" y="1483841"/>
                  </a:cubicBezTo>
                  <a:cubicBezTo>
                    <a:pt x="552250" y="1479755"/>
                    <a:pt x="375860" y="1404537"/>
                    <a:pt x="242376" y="1270977"/>
                  </a:cubicBezTo>
                  <a:close/>
                  <a:moveTo>
                    <a:pt x="756714" y="1356561"/>
                  </a:moveTo>
                  <a:cubicBezTo>
                    <a:pt x="728564" y="1209002"/>
                    <a:pt x="657131" y="1073323"/>
                    <a:pt x="548618" y="964811"/>
                  </a:cubicBezTo>
                  <a:cubicBezTo>
                    <a:pt x="440105" y="856298"/>
                    <a:pt x="304350" y="784940"/>
                    <a:pt x="156867" y="756714"/>
                  </a:cubicBezTo>
                  <a:cubicBezTo>
                    <a:pt x="304426" y="728564"/>
                    <a:pt x="440181" y="657131"/>
                    <a:pt x="548618" y="548618"/>
                  </a:cubicBezTo>
                  <a:cubicBezTo>
                    <a:pt x="657131" y="440105"/>
                    <a:pt x="728564" y="304350"/>
                    <a:pt x="756714" y="156867"/>
                  </a:cubicBezTo>
                  <a:cubicBezTo>
                    <a:pt x="784864" y="304426"/>
                    <a:pt x="856298" y="440105"/>
                    <a:pt x="964810" y="548618"/>
                  </a:cubicBezTo>
                  <a:cubicBezTo>
                    <a:pt x="1073323" y="657131"/>
                    <a:pt x="1209078" y="728489"/>
                    <a:pt x="1356561" y="756714"/>
                  </a:cubicBezTo>
                  <a:cubicBezTo>
                    <a:pt x="1209002" y="784864"/>
                    <a:pt x="1073248" y="856298"/>
                    <a:pt x="964810" y="964811"/>
                  </a:cubicBezTo>
                  <a:cubicBezTo>
                    <a:pt x="856298" y="1073323"/>
                    <a:pt x="784864" y="1209078"/>
                    <a:pt x="756714" y="1356561"/>
                  </a:cubicBezTo>
                  <a:close/>
                  <a:moveTo>
                    <a:pt x="1271053" y="1271053"/>
                  </a:moveTo>
                  <a:cubicBezTo>
                    <a:pt x="1137568" y="1404537"/>
                    <a:pt x="961178" y="1479830"/>
                    <a:pt x="772983" y="1483916"/>
                  </a:cubicBezTo>
                  <a:cubicBezTo>
                    <a:pt x="777070" y="1295722"/>
                    <a:pt x="852287" y="1119332"/>
                    <a:pt x="985847" y="985847"/>
                  </a:cubicBezTo>
                  <a:cubicBezTo>
                    <a:pt x="1119332" y="852363"/>
                    <a:pt x="1295722" y="777070"/>
                    <a:pt x="1483916" y="772983"/>
                  </a:cubicBezTo>
                  <a:cubicBezTo>
                    <a:pt x="1479830" y="961178"/>
                    <a:pt x="1404537" y="1137568"/>
                    <a:pt x="1271053" y="1271128"/>
                  </a:cubicBezTo>
                  <a:close/>
                  <a:moveTo>
                    <a:pt x="985772" y="527657"/>
                  </a:moveTo>
                  <a:cubicBezTo>
                    <a:pt x="852287" y="394172"/>
                    <a:pt x="776994" y="217782"/>
                    <a:pt x="772908" y="29588"/>
                  </a:cubicBezTo>
                  <a:cubicBezTo>
                    <a:pt x="961103" y="33674"/>
                    <a:pt x="1137493" y="108891"/>
                    <a:pt x="1270977" y="242451"/>
                  </a:cubicBezTo>
                  <a:cubicBezTo>
                    <a:pt x="1404461" y="375936"/>
                    <a:pt x="1479754" y="552326"/>
                    <a:pt x="1483841" y="740596"/>
                  </a:cubicBezTo>
                  <a:cubicBezTo>
                    <a:pt x="1295646" y="736510"/>
                    <a:pt x="1119256" y="661217"/>
                    <a:pt x="985772" y="527732"/>
                  </a:cubicBezTo>
                  <a:close/>
                  <a:moveTo>
                    <a:pt x="1755804" y="242376"/>
                  </a:moveTo>
                  <a:cubicBezTo>
                    <a:pt x="1889288" y="108891"/>
                    <a:pt x="2065678" y="33598"/>
                    <a:pt x="2253873" y="29512"/>
                  </a:cubicBezTo>
                  <a:cubicBezTo>
                    <a:pt x="2249787" y="217707"/>
                    <a:pt x="2174569" y="394097"/>
                    <a:pt x="2041009" y="527581"/>
                  </a:cubicBezTo>
                  <a:cubicBezTo>
                    <a:pt x="1907525" y="661065"/>
                    <a:pt x="1731135" y="736359"/>
                    <a:pt x="1542940" y="740445"/>
                  </a:cubicBezTo>
                  <a:cubicBezTo>
                    <a:pt x="1547026" y="552250"/>
                    <a:pt x="1622319" y="375860"/>
                    <a:pt x="1755804" y="242300"/>
                  </a:cubicBezTo>
                  <a:close/>
                  <a:moveTo>
                    <a:pt x="1755804" y="1271053"/>
                  </a:moveTo>
                  <a:cubicBezTo>
                    <a:pt x="1622319" y="1137568"/>
                    <a:pt x="1547026" y="961178"/>
                    <a:pt x="1542940" y="772908"/>
                  </a:cubicBezTo>
                  <a:cubicBezTo>
                    <a:pt x="1731135" y="776994"/>
                    <a:pt x="1907525" y="852287"/>
                    <a:pt x="2041009" y="985772"/>
                  </a:cubicBezTo>
                  <a:cubicBezTo>
                    <a:pt x="2174494" y="1119256"/>
                    <a:pt x="2249787" y="1295646"/>
                    <a:pt x="2253873" y="1483841"/>
                  </a:cubicBezTo>
                  <a:cubicBezTo>
                    <a:pt x="2065678" y="1479755"/>
                    <a:pt x="1889288" y="1404537"/>
                    <a:pt x="1755804" y="1270977"/>
                  </a:cubicBezTo>
                  <a:close/>
                  <a:moveTo>
                    <a:pt x="2270142" y="1356561"/>
                  </a:moveTo>
                  <a:cubicBezTo>
                    <a:pt x="2241993" y="1209002"/>
                    <a:pt x="2170559" y="1073323"/>
                    <a:pt x="2062046" y="964811"/>
                  </a:cubicBezTo>
                  <a:cubicBezTo>
                    <a:pt x="1953533" y="856298"/>
                    <a:pt x="1817779" y="784940"/>
                    <a:pt x="1670295" y="756714"/>
                  </a:cubicBezTo>
                  <a:cubicBezTo>
                    <a:pt x="1817854" y="728564"/>
                    <a:pt x="1953609" y="657131"/>
                    <a:pt x="2062046" y="548618"/>
                  </a:cubicBezTo>
                  <a:cubicBezTo>
                    <a:pt x="2170559" y="440105"/>
                    <a:pt x="2241993" y="304350"/>
                    <a:pt x="2270142" y="156867"/>
                  </a:cubicBezTo>
                  <a:cubicBezTo>
                    <a:pt x="2298292" y="304426"/>
                    <a:pt x="2369726" y="440105"/>
                    <a:pt x="2478239" y="548618"/>
                  </a:cubicBezTo>
                  <a:cubicBezTo>
                    <a:pt x="2586752" y="657131"/>
                    <a:pt x="2722506" y="728489"/>
                    <a:pt x="2869990" y="756714"/>
                  </a:cubicBezTo>
                  <a:cubicBezTo>
                    <a:pt x="2722430" y="784864"/>
                    <a:pt x="2586752" y="856298"/>
                    <a:pt x="2478239" y="964811"/>
                  </a:cubicBezTo>
                  <a:cubicBezTo>
                    <a:pt x="2369726" y="1073323"/>
                    <a:pt x="2298292" y="1209078"/>
                    <a:pt x="2270142" y="1356561"/>
                  </a:cubicBezTo>
                  <a:close/>
                  <a:moveTo>
                    <a:pt x="2784481" y="1271053"/>
                  </a:moveTo>
                  <a:cubicBezTo>
                    <a:pt x="2650996" y="1404537"/>
                    <a:pt x="2474606" y="1479830"/>
                    <a:pt x="2286412" y="1483916"/>
                  </a:cubicBezTo>
                  <a:cubicBezTo>
                    <a:pt x="2290498" y="1295722"/>
                    <a:pt x="2365715" y="1119332"/>
                    <a:pt x="2499275" y="985847"/>
                  </a:cubicBezTo>
                  <a:cubicBezTo>
                    <a:pt x="2632760" y="852363"/>
                    <a:pt x="2809150" y="777070"/>
                    <a:pt x="2997345" y="772983"/>
                  </a:cubicBezTo>
                  <a:cubicBezTo>
                    <a:pt x="2993258" y="961178"/>
                    <a:pt x="2917965" y="1137568"/>
                    <a:pt x="2784481" y="1271128"/>
                  </a:cubicBezTo>
                  <a:close/>
                  <a:moveTo>
                    <a:pt x="2499200" y="527657"/>
                  </a:moveTo>
                  <a:cubicBezTo>
                    <a:pt x="2365715" y="394172"/>
                    <a:pt x="2290422" y="217782"/>
                    <a:pt x="2286336" y="29588"/>
                  </a:cubicBezTo>
                  <a:cubicBezTo>
                    <a:pt x="2474531" y="33674"/>
                    <a:pt x="2650921" y="108891"/>
                    <a:pt x="2784405" y="242451"/>
                  </a:cubicBezTo>
                  <a:cubicBezTo>
                    <a:pt x="2917890" y="375936"/>
                    <a:pt x="2993183" y="552326"/>
                    <a:pt x="2997269" y="740596"/>
                  </a:cubicBezTo>
                  <a:cubicBezTo>
                    <a:pt x="2809074" y="736510"/>
                    <a:pt x="2632684" y="661217"/>
                    <a:pt x="2499200" y="527732"/>
                  </a:cubicBezTo>
                  <a:close/>
                  <a:moveTo>
                    <a:pt x="3269232" y="242376"/>
                  </a:moveTo>
                  <a:cubicBezTo>
                    <a:pt x="3402716" y="108891"/>
                    <a:pt x="3579106" y="33598"/>
                    <a:pt x="3767301" y="29512"/>
                  </a:cubicBezTo>
                  <a:cubicBezTo>
                    <a:pt x="3763215" y="217707"/>
                    <a:pt x="3687998" y="394097"/>
                    <a:pt x="3554438" y="527581"/>
                  </a:cubicBezTo>
                  <a:cubicBezTo>
                    <a:pt x="3420953" y="661065"/>
                    <a:pt x="3244563" y="736359"/>
                    <a:pt x="3056368" y="740445"/>
                  </a:cubicBezTo>
                  <a:cubicBezTo>
                    <a:pt x="3060455" y="552250"/>
                    <a:pt x="3135748" y="375860"/>
                    <a:pt x="3269232" y="242300"/>
                  </a:cubicBezTo>
                  <a:close/>
                  <a:moveTo>
                    <a:pt x="3269232" y="1271053"/>
                  </a:moveTo>
                  <a:cubicBezTo>
                    <a:pt x="3135748" y="1137568"/>
                    <a:pt x="3060455" y="961178"/>
                    <a:pt x="3056368" y="772908"/>
                  </a:cubicBezTo>
                  <a:cubicBezTo>
                    <a:pt x="3244563" y="776994"/>
                    <a:pt x="3420953" y="852287"/>
                    <a:pt x="3554438" y="985772"/>
                  </a:cubicBezTo>
                  <a:cubicBezTo>
                    <a:pt x="3687922" y="1119256"/>
                    <a:pt x="3763215" y="1295646"/>
                    <a:pt x="3767301" y="1483841"/>
                  </a:cubicBezTo>
                  <a:cubicBezTo>
                    <a:pt x="3579106" y="1479755"/>
                    <a:pt x="3402716" y="1404537"/>
                    <a:pt x="3269232" y="1270977"/>
                  </a:cubicBezTo>
                  <a:close/>
                  <a:moveTo>
                    <a:pt x="3783571" y="1356561"/>
                  </a:moveTo>
                  <a:cubicBezTo>
                    <a:pt x="3755421" y="1209002"/>
                    <a:pt x="3683987" y="1073323"/>
                    <a:pt x="3575474" y="964811"/>
                  </a:cubicBezTo>
                  <a:cubicBezTo>
                    <a:pt x="3466961" y="856298"/>
                    <a:pt x="3331207" y="784940"/>
                    <a:pt x="3183723" y="756714"/>
                  </a:cubicBezTo>
                  <a:cubicBezTo>
                    <a:pt x="3331283" y="728564"/>
                    <a:pt x="3467037" y="657131"/>
                    <a:pt x="3575474" y="548618"/>
                  </a:cubicBezTo>
                  <a:cubicBezTo>
                    <a:pt x="3683987" y="440105"/>
                    <a:pt x="3755421" y="304350"/>
                    <a:pt x="3783571" y="156867"/>
                  </a:cubicBezTo>
                  <a:cubicBezTo>
                    <a:pt x="3811720" y="304426"/>
                    <a:pt x="3883154" y="440105"/>
                    <a:pt x="3991667" y="548618"/>
                  </a:cubicBezTo>
                  <a:cubicBezTo>
                    <a:pt x="4100180" y="657131"/>
                    <a:pt x="4235935" y="728489"/>
                    <a:pt x="4383418" y="756714"/>
                  </a:cubicBezTo>
                  <a:cubicBezTo>
                    <a:pt x="4235859" y="784864"/>
                    <a:pt x="4100104" y="856298"/>
                    <a:pt x="3991667" y="964811"/>
                  </a:cubicBezTo>
                  <a:cubicBezTo>
                    <a:pt x="3883154" y="1073323"/>
                    <a:pt x="3811720" y="1209078"/>
                    <a:pt x="3783571" y="1356561"/>
                  </a:cubicBezTo>
                  <a:close/>
                  <a:moveTo>
                    <a:pt x="4297909" y="1271053"/>
                  </a:moveTo>
                  <a:cubicBezTo>
                    <a:pt x="4164425" y="1404537"/>
                    <a:pt x="3988035" y="1479830"/>
                    <a:pt x="3799840" y="1483916"/>
                  </a:cubicBezTo>
                  <a:cubicBezTo>
                    <a:pt x="3803926" y="1295722"/>
                    <a:pt x="3879144" y="1119332"/>
                    <a:pt x="4012704" y="985847"/>
                  </a:cubicBezTo>
                  <a:cubicBezTo>
                    <a:pt x="4146188" y="852363"/>
                    <a:pt x="4322578" y="777070"/>
                    <a:pt x="4510773" y="772983"/>
                  </a:cubicBezTo>
                  <a:cubicBezTo>
                    <a:pt x="4506687" y="961178"/>
                    <a:pt x="4431394" y="1137568"/>
                    <a:pt x="4297909" y="1271128"/>
                  </a:cubicBezTo>
                  <a:close/>
                  <a:moveTo>
                    <a:pt x="4012628" y="527657"/>
                  </a:moveTo>
                  <a:cubicBezTo>
                    <a:pt x="3879144" y="394172"/>
                    <a:pt x="3803850" y="217782"/>
                    <a:pt x="3799764" y="29588"/>
                  </a:cubicBezTo>
                  <a:cubicBezTo>
                    <a:pt x="3987959" y="33674"/>
                    <a:pt x="4164349" y="108891"/>
                    <a:pt x="4297834" y="242451"/>
                  </a:cubicBezTo>
                  <a:cubicBezTo>
                    <a:pt x="4431318" y="375936"/>
                    <a:pt x="4506611" y="552326"/>
                    <a:pt x="4510697" y="740596"/>
                  </a:cubicBezTo>
                  <a:cubicBezTo>
                    <a:pt x="4322502" y="736510"/>
                    <a:pt x="4146112" y="661217"/>
                    <a:pt x="4012628" y="527732"/>
                  </a:cubicBezTo>
                  <a:close/>
                  <a:moveTo>
                    <a:pt x="4782661" y="242376"/>
                  </a:moveTo>
                  <a:cubicBezTo>
                    <a:pt x="4916145" y="108891"/>
                    <a:pt x="5092535" y="33598"/>
                    <a:pt x="5280729" y="29512"/>
                  </a:cubicBezTo>
                  <a:cubicBezTo>
                    <a:pt x="5276643" y="217707"/>
                    <a:pt x="5201426" y="394097"/>
                    <a:pt x="5067866" y="527581"/>
                  </a:cubicBezTo>
                  <a:cubicBezTo>
                    <a:pt x="4934382" y="661065"/>
                    <a:pt x="4757992" y="736359"/>
                    <a:pt x="4569797" y="740445"/>
                  </a:cubicBezTo>
                  <a:cubicBezTo>
                    <a:pt x="4573883" y="552250"/>
                    <a:pt x="4649176" y="375860"/>
                    <a:pt x="4782661" y="242300"/>
                  </a:cubicBezTo>
                  <a:close/>
                  <a:moveTo>
                    <a:pt x="4782661" y="1271053"/>
                  </a:moveTo>
                  <a:cubicBezTo>
                    <a:pt x="4649176" y="1137568"/>
                    <a:pt x="4573883" y="961178"/>
                    <a:pt x="4569797" y="772908"/>
                  </a:cubicBezTo>
                  <a:cubicBezTo>
                    <a:pt x="4757992" y="776994"/>
                    <a:pt x="4934382" y="852287"/>
                    <a:pt x="5067866" y="985772"/>
                  </a:cubicBezTo>
                  <a:cubicBezTo>
                    <a:pt x="5201350" y="1119256"/>
                    <a:pt x="5276643" y="1295646"/>
                    <a:pt x="5280729" y="1483841"/>
                  </a:cubicBezTo>
                  <a:cubicBezTo>
                    <a:pt x="5092535" y="1479755"/>
                    <a:pt x="4916145" y="1404537"/>
                    <a:pt x="4782661" y="1270977"/>
                  </a:cubicBezTo>
                  <a:close/>
                  <a:moveTo>
                    <a:pt x="5296999" y="1356561"/>
                  </a:moveTo>
                  <a:cubicBezTo>
                    <a:pt x="5268849" y="1209002"/>
                    <a:pt x="5197415" y="1073323"/>
                    <a:pt x="5088902" y="964811"/>
                  </a:cubicBezTo>
                  <a:cubicBezTo>
                    <a:pt x="4980389" y="856298"/>
                    <a:pt x="4844635" y="784940"/>
                    <a:pt x="4697151" y="756714"/>
                  </a:cubicBezTo>
                  <a:cubicBezTo>
                    <a:pt x="4844711" y="728564"/>
                    <a:pt x="4980465" y="657131"/>
                    <a:pt x="5088902" y="548618"/>
                  </a:cubicBezTo>
                  <a:cubicBezTo>
                    <a:pt x="5197415" y="440105"/>
                    <a:pt x="5268849" y="304350"/>
                    <a:pt x="5296999" y="156867"/>
                  </a:cubicBezTo>
                  <a:cubicBezTo>
                    <a:pt x="5325148" y="304426"/>
                    <a:pt x="5396582" y="440105"/>
                    <a:pt x="5505095" y="548618"/>
                  </a:cubicBezTo>
                  <a:cubicBezTo>
                    <a:pt x="5613608" y="657131"/>
                    <a:pt x="5749363" y="728489"/>
                    <a:pt x="5896846" y="756714"/>
                  </a:cubicBezTo>
                  <a:cubicBezTo>
                    <a:pt x="5749287" y="784864"/>
                    <a:pt x="5613608" y="856298"/>
                    <a:pt x="5505095" y="964811"/>
                  </a:cubicBezTo>
                  <a:cubicBezTo>
                    <a:pt x="5396582" y="1073323"/>
                    <a:pt x="5325148" y="1209078"/>
                    <a:pt x="5296999" y="1356561"/>
                  </a:cubicBezTo>
                  <a:close/>
                  <a:moveTo>
                    <a:pt x="5811337" y="1271053"/>
                  </a:moveTo>
                  <a:cubicBezTo>
                    <a:pt x="5677853" y="1404537"/>
                    <a:pt x="5501463" y="1479830"/>
                    <a:pt x="5313268" y="1483916"/>
                  </a:cubicBezTo>
                  <a:cubicBezTo>
                    <a:pt x="5317354" y="1295722"/>
                    <a:pt x="5392572" y="1119332"/>
                    <a:pt x="5526132" y="985847"/>
                  </a:cubicBezTo>
                  <a:cubicBezTo>
                    <a:pt x="5659616" y="852363"/>
                    <a:pt x="5836006" y="777070"/>
                    <a:pt x="6024201" y="772983"/>
                  </a:cubicBezTo>
                  <a:cubicBezTo>
                    <a:pt x="6020115" y="961178"/>
                    <a:pt x="5944822" y="1137568"/>
                    <a:pt x="5811337" y="1271128"/>
                  </a:cubicBezTo>
                  <a:close/>
                  <a:moveTo>
                    <a:pt x="5526056" y="527657"/>
                  </a:moveTo>
                  <a:cubicBezTo>
                    <a:pt x="5392572" y="394172"/>
                    <a:pt x="5317279" y="217782"/>
                    <a:pt x="5313193" y="29588"/>
                  </a:cubicBezTo>
                  <a:cubicBezTo>
                    <a:pt x="5501387" y="33674"/>
                    <a:pt x="5677777" y="108891"/>
                    <a:pt x="5811262" y="242451"/>
                  </a:cubicBezTo>
                  <a:cubicBezTo>
                    <a:pt x="5944746" y="375936"/>
                    <a:pt x="6020039" y="552326"/>
                    <a:pt x="6024126" y="740596"/>
                  </a:cubicBezTo>
                  <a:cubicBezTo>
                    <a:pt x="5835930" y="736510"/>
                    <a:pt x="5659540" y="661217"/>
                    <a:pt x="5526056" y="527732"/>
                  </a:cubicBezTo>
                  <a:close/>
                  <a:moveTo>
                    <a:pt x="6296089" y="242376"/>
                  </a:moveTo>
                  <a:cubicBezTo>
                    <a:pt x="6429573" y="108891"/>
                    <a:pt x="6605963" y="33598"/>
                    <a:pt x="6794158" y="29512"/>
                  </a:cubicBezTo>
                  <a:cubicBezTo>
                    <a:pt x="6790071" y="217707"/>
                    <a:pt x="6714778" y="394097"/>
                    <a:pt x="6581294" y="527581"/>
                  </a:cubicBezTo>
                  <a:cubicBezTo>
                    <a:pt x="6447810" y="661065"/>
                    <a:pt x="6271420" y="736359"/>
                    <a:pt x="6083225" y="740445"/>
                  </a:cubicBezTo>
                  <a:cubicBezTo>
                    <a:pt x="6087311" y="552250"/>
                    <a:pt x="6162604" y="375860"/>
                    <a:pt x="6296089" y="242300"/>
                  </a:cubicBezTo>
                  <a:close/>
                  <a:moveTo>
                    <a:pt x="6296089" y="1271053"/>
                  </a:moveTo>
                  <a:cubicBezTo>
                    <a:pt x="6162604" y="1137568"/>
                    <a:pt x="6087311" y="961178"/>
                    <a:pt x="6083225" y="772908"/>
                  </a:cubicBezTo>
                  <a:cubicBezTo>
                    <a:pt x="6271420" y="776994"/>
                    <a:pt x="6447810" y="852287"/>
                    <a:pt x="6581294" y="985772"/>
                  </a:cubicBezTo>
                  <a:cubicBezTo>
                    <a:pt x="6714778" y="1119256"/>
                    <a:pt x="6790071" y="1295646"/>
                    <a:pt x="6794158" y="1483841"/>
                  </a:cubicBezTo>
                  <a:cubicBezTo>
                    <a:pt x="6605963" y="1479755"/>
                    <a:pt x="6429573" y="1404537"/>
                    <a:pt x="6296089" y="1270977"/>
                  </a:cubicBezTo>
                  <a:close/>
                  <a:moveTo>
                    <a:pt x="6810427" y="1356561"/>
                  </a:moveTo>
                  <a:cubicBezTo>
                    <a:pt x="6782277" y="1209002"/>
                    <a:pt x="6710844" y="1073323"/>
                    <a:pt x="6602331" y="964811"/>
                  </a:cubicBezTo>
                  <a:cubicBezTo>
                    <a:pt x="6493818" y="856298"/>
                    <a:pt x="6358063" y="784940"/>
                    <a:pt x="6210580" y="756714"/>
                  </a:cubicBezTo>
                  <a:cubicBezTo>
                    <a:pt x="6358139" y="728564"/>
                    <a:pt x="6493893" y="657131"/>
                    <a:pt x="6602331" y="548618"/>
                  </a:cubicBezTo>
                  <a:cubicBezTo>
                    <a:pt x="6710844" y="440105"/>
                    <a:pt x="6782277" y="304350"/>
                    <a:pt x="6810427" y="156867"/>
                  </a:cubicBezTo>
                  <a:cubicBezTo>
                    <a:pt x="6838577" y="304426"/>
                    <a:pt x="6910010" y="440105"/>
                    <a:pt x="7018523" y="548618"/>
                  </a:cubicBezTo>
                  <a:cubicBezTo>
                    <a:pt x="7127036" y="657131"/>
                    <a:pt x="7262791" y="728489"/>
                    <a:pt x="7410274" y="756714"/>
                  </a:cubicBezTo>
                  <a:cubicBezTo>
                    <a:pt x="7262715" y="784864"/>
                    <a:pt x="7126961" y="856298"/>
                    <a:pt x="7018523" y="964811"/>
                  </a:cubicBezTo>
                  <a:cubicBezTo>
                    <a:pt x="6910010" y="1073323"/>
                    <a:pt x="6838652" y="1209078"/>
                    <a:pt x="6810427" y="1356561"/>
                  </a:cubicBezTo>
                  <a:close/>
                  <a:moveTo>
                    <a:pt x="7324765" y="1271053"/>
                  </a:moveTo>
                  <a:cubicBezTo>
                    <a:pt x="7191281" y="1404537"/>
                    <a:pt x="7014891" y="1479830"/>
                    <a:pt x="6826621" y="1483916"/>
                  </a:cubicBezTo>
                  <a:cubicBezTo>
                    <a:pt x="6830707" y="1295722"/>
                    <a:pt x="6906000" y="1119332"/>
                    <a:pt x="7039485" y="985847"/>
                  </a:cubicBezTo>
                  <a:cubicBezTo>
                    <a:pt x="7172969" y="852363"/>
                    <a:pt x="7349359" y="777070"/>
                    <a:pt x="7537554" y="772983"/>
                  </a:cubicBezTo>
                  <a:cubicBezTo>
                    <a:pt x="7533467" y="961178"/>
                    <a:pt x="7458174" y="1137568"/>
                    <a:pt x="7324690" y="1271128"/>
                  </a:cubicBezTo>
                  <a:close/>
                  <a:moveTo>
                    <a:pt x="7039485" y="527657"/>
                  </a:moveTo>
                  <a:cubicBezTo>
                    <a:pt x="6906000" y="394172"/>
                    <a:pt x="6830707" y="217782"/>
                    <a:pt x="6826621" y="29588"/>
                  </a:cubicBezTo>
                  <a:cubicBezTo>
                    <a:pt x="7014816" y="33674"/>
                    <a:pt x="7191206" y="108891"/>
                    <a:pt x="7324765" y="242451"/>
                  </a:cubicBezTo>
                  <a:cubicBezTo>
                    <a:pt x="7458250" y="375936"/>
                    <a:pt x="7533543" y="552326"/>
                    <a:pt x="7537629" y="740596"/>
                  </a:cubicBezTo>
                  <a:cubicBezTo>
                    <a:pt x="7349434" y="736510"/>
                    <a:pt x="7173044" y="661217"/>
                    <a:pt x="7039560" y="527732"/>
                  </a:cubicBezTo>
                  <a:close/>
                </a:path>
              </a:pathLst>
            </a:custGeom>
            <a:grpFill/>
            <a:ln w="34925" cap="flat">
              <a:solidFill>
                <a:schemeClr val="accent2">
                  <a:alpha val="13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EBC29B5A-1EF7-5AF8-3282-165162023E47}"/>
                </a:ext>
              </a:extLst>
            </p:cNvPr>
            <p:cNvSpPr/>
            <p:nvPr/>
          </p:nvSpPr>
          <p:spPr>
            <a:xfrm>
              <a:off x="-808978" y="2314865"/>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7 h 1513503"/>
                <a:gd name="connsiteX55" fmla="*/ 527581 w 7567519"/>
                <a:gd name="connsiteY55" fmla="*/ 527657 h 1513503"/>
                <a:gd name="connsiteX56" fmla="*/ 29512 w 7567519"/>
                <a:gd name="connsiteY56" fmla="*/ 740520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6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2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2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7 h 1513503"/>
                <a:gd name="connsiteX84" fmla="*/ 2041009 w 7567519"/>
                <a:gd name="connsiteY84" fmla="*/ 527657 h 1513503"/>
                <a:gd name="connsiteX85" fmla="*/ 1542940 w 7567519"/>
                <a:gd name="connsiteY85" fmla="*/ 740520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6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2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2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7 h 1513503"/>
                <a:gd name="connsiteX113" fmla="*/ 3554438 w 7567519"/>
                <a:gd name="connsiteY113" fmla="*/ 527657 h 1513503"/>
                <a:gd name="connsiteX114" fmla="*/ 3056368 w 7567519"/>
                <a:gd name="connsiteY114" fmla="*/ 740520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6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2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2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7 h 1513503"/>
                <a:gd name="connsiteX142" fmla="*/ 5067866 w 7567519"/>
                <a:gd name="connsiteY142" fmla="*/ 527657 h 1513503"/>
                <a:gd name="connsiteX143" fmla="*/ 4569797 w 7567519"/>
                <a:gd name="connsiteY143" fmla="*/ 740520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6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2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2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7 h 1513503"/>
                <a:gd name="connsiteX171" fmla="*/ 6581294 w 7567519"/>
                <a:gd name="connsiteY171" fmla="*/ 527657 h 1513503"/>
                <a:gd name="connsiteX172" fmla="*/ 6083225 w 7567519"/>
                <a:gd name="connsiteY172" fmla="*/ 740520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6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2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2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4"/>
                    <a:pt x="221415" y="1292089"/>
                  </a:cubicBezTo>
                  <a:cubicBezTo>
                    <a:pt x="361104" y="1431779"/>
                    <a:pt x="545969" y="1510023"/>
                    <a:pt x="743093" y="1513504"/>
                  </a:cubicBezTo>
                  <a:lnTo>
                    <a:pt x="770411" y="1513504"/>
                  </a:lnTo>
                  <a:cubicBezTo>
                    <a:pt x="967535" y="1510023"/>
                    <a:pt x="1152324" y="1431854"/>
                    <a:pt x="1292089" y="1292089"/>
                  </a:cubicBezTo>
                  <a:cubicBezTo>
                    <a:pt x="1431779" y="1152400"/>
                    <a:pt x="1510023" y="967535"/>
                    <a:pt x="1513504" y="770411"/>
                  </a:cubicBezTo>
                  <a:cubicBezTo>
                    <a:pt x="1516985" y="967535"/>
                    <a:pt x="1595229" y="1152324"/>
                    <a:pt x="1734918" y="1292089"/>
                  </a:cubicBezTo>
                  <a:cubicBezTo>
                    <a:pt x="1874608" y="1431779"/>
                    <a:pt x="2059473" y="1510023"/>
                    <a:pt x="2256597" y="1513504"/>
                  </a:cubicBezTo>
                  <a:lnTo>
                    <a:pt x="2283915" y="1513504"/>
                  </a:lnTo>
                  <a:cubicBezTo>
                    <a:pt x="2481039" y="1510023"/>
                    <a:pt x="2665828" y="1431854"/>
                    <a:pt x="2805593" y="1292089"/>
                  </a:cubicBezTo>
                  <a:cubicBezTo>
                    <a:pt x="2945283" y="1152400"/>
                    <a:pt x="3023527" y="967535"/>
                    <a:pt x="3027008" y="770411"/>
                  </a:cubicBezTo>
                  <a:cubicBezTo>
                    <a:pt x="3030489" y="967535"/>
                    <a:pt x="3108733" y="1152324"/>
                    <a:pt x="3248422" y="1292089"/>
                  </a:cubicBezTo>
                  <a:cubicBezTo>
                    <a:pt x="3388112" y="1431779"/>
                    <a:pt x="3572977" y="1510023"/>
                    <a:pt x="3770101" y="1513504"/>
                  </a:cubicBezTo>
                  <a:lnTo>
                    <a:pt x="3797418" y="1513504"/>
                  </a:lnTo>
                  <a:cubicBezTo>
                    <a:pt x="3994542" y="1510023"/>
                    <a:pt x="4179332" y="1431854"/>
                    <a:pt x="4319097" y="1292089"/>
                  </a:cubicBezTo>
                  <a:cubicBezTo>
                    <a:pt x="4458787" y="1152400"/>
                    <a:pt x="4537031" y="967535"/>
                    <a:pt x="4540512" y="770411"/>
                  </a:cubicBezTo>
                  <a:cubicBezTo>
                    <a:pt x="4543993" y="967535"/>
                    <a:pt x="4622237" y="1152324"/>
                    <a:pt x="4761926" y="1292089"/>
                  </a:cubicBezTo>
                  <a:cubicBezTo>
                    <a:pt x="4901616" y="1431779"/>
                    <a:pt x="5086481" y="1510023"/>
                    <a:pt x="5283605" y="1513504"/>
                  </a:cubicBezTo>
                  <a:lnTo>
                    <a:pt x="5310923" y="1513504"/>
                  </a:lnTo>
                  <a:cubicBezTo>
                    <a:pt x="5508047" y="1510023"/>
                    <a:pt x="5692836" y="1431854"/>
                    <a:pt x="5832601" y="1292089"/>
                  </a:cubicBezTo>
                  <a:cubicBezTo>
                    <a:pt x="5972290" y="1152400"/>
                    <a:pt x="6050535" y="967535"/>
                    <a:pt x="6054015" y="770411"/>
                  </a:cubicBezTo>
                  <a:cubicBezTo>
                    <a:pt x="6057497" y="967535"/>
                    <a:pt x="6135741" y="1152324"/>
                    <a:pt x="6275430" y="1292089"/>
                  </a:cubicBezTo>
                  <a:cubicBezTo>
                    <a:pt x="6415120" y="1431779"/>
                    <a:pt x="6599985" y="1510023"/>
                    <a:pt x="6797109" y="1513504"/>
                  </a:cubicBezTo>
                  <a:lnTo>
                    <a:pt x="6824426" y="1513504"/>
                  </a:lnTo>
                  <a:cubicBezTo>
                    <a:pt x="7021550" y="1510023"/>
                    <a:pt x="7206340" y="1431854"/>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7"/>
                  </a:cubicBezTo>
                  <a:cubicBezTo>
                    <a:pt x="736358" y="217782"/>
                    <a:pt x="661141" y="394172"/>
                    <a:pt x="527581" y="527657"/>
                  </a:cubicBezTo>
                  <a:cubicBezTo>
                    <a:pt x="394097" y="661141"/>
                    <a:pt x="217707" y="736434"/>
                    <a:pt x="29512" y="740520"/>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2"/>
                    <a:pt x="736358" y="1295722"/>
                    <a:pt x="740445" y="1483916"/>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2"/>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3"/>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5"/>
                    <a:pt x="1483916" y="773059"/>
                  </a:cubicBezTo>
                  <a:cubicBezTo>
                    <a:pt x="1479830" y="961254"/>
                    <a:pt x="1404537" y="1137644"/>
                    <a:pt x="1271053" y="1271204"/>
                  </a:cubicBezTo>
                  <a:close/>
                  <a:moveTo>
                    <a:pt x="985772" y="527732"/>
                  </a:moveTo>
                  <a:cubicBezTo>
                    <a:pt x="852287" y="394248"/>
                    <a:pt x="776994" y="217858"/>
                    <a:pt x="772908" y="29663"/>
                  </a:cubicBezTo>
                  <a:cubicBezTo>
                    <a:pt x="961103" y="33749"/>
                    <a:pt x="1137493" y="108967"/>
                    <a:pt x="1270977" y="242527"/>
                  </a:cubicBezTo>
                  <a:cubicBezTo>
                    <a:pt x="1404461" y="376011"/>
                    <a:pt x="1479754" y="552401"/>
                    <a:pt x="1483841" y="740672"/>
                  </a:cubicBezTo>
                  <a:cubicBezTo>
                    <a:pt x="1295646" y="736585"/>
                    <a:pt x="1119256" y="661292"/>
                    <a:pt x="985772" y="527808"/>
                  </a:cubicBezTo>
                  <a:close/>
                  <a:moveTo>
                    <a:pt x="1755804" y="242451"/>
                  </a:moveTo>
                  <a:cubicBezTo>
                    <a:pt x="1889288" y="108967"/>
                    <a:pt x="2065678" y="33674"/>
                    <a:pt x="2253873" y="29587"/>
                  </a:cubicBezTo>
                  <a:cubicBezTo>
                    <a:pt x="2249787" y="217782"/>
                    <a:pt x="2174569" y="394172"/>
                    <a:pt x="2041009" y="527657"/>
                  </a:cubicBezTo>
                  <a:cubicBezTo>
                    <a:pt x="1907525" y="661141"/>
                    <a:pt x="1731135" y="736434"/>
                    <a:pt x="1542940" y="740520"/>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2"/>
                    <a:pt x="2249787" y="1295722"/>
                    <a:pt x="2253873" y="1483916"/>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2"/>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3"/>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5"/>
                    <a:pt x="2997345" y="773059"/>
                  </a:cubicBezTo>
                  <a:cubicBezTo>
                    <a:pt x="2993258" y="961254"/>
                    <a:pt x="2917965" y="1137644"/>
                    <a:pt x="2784481" y="1271204"/>
                  </a:cubicBezTo>
                  <a:close/>
                  <a:moveTo>
                    <a:pt x="2499200" y="527732"/>
                  </a:moveTo>
                  <a:cubicBezTo>
                    <a:pt x="2365715" y="394248"/>
                    <a:pt x="2290422" y="217858"/>
                    <a:pt x="2286336" y="29663"/>
                  </a:cubicBezTo>
                  <a:cubicBezTo>
                    <a:pt x="2474531" y="33749"/>
                    <a:pt x="2650921" y="108967"/>
                    <a:pt x="2784405" y="242527"/>
                  </a:cubicBezTo>
                  <a:cubicBezTo>
                    <a:pt x="2917890" y="376011"/>
                    <a:pt x="2993183" y="552401"/>
                    <a:pt x="2997269" y="740672"/>
                  </a:cubicBezTo>
                  <a:cubicBezTo>
                    <a:pt x="2809074" y="736585"/>
                    <a:pt x="2632684" y="661292"/>
                    <a:pt x="2499200" y="527808"/>
                  </a:cubicBezTo>
                  <a:close/>
                  <a:moveTo>
                    <a:pt x="3269232" y="242451"/>
                  </a:moveTo>
                  <a:cubicBezTo>
                    <a:pt x="3402716" y="108967"/>
                    <a:pt x="3579106" y="33674"/>
                    <a:pt x="3767301" y="29587"/>
                  </a:cubicBezTo>
                  <a:cubicBezTo>
                    <a:pt x="3763215" y="217782"/>
                    <a:pt x="3687998" y="394172"/>
                    <a:pt x="3554438" y="527657"/>
                  </a:cubicBezTo>
                  <a:cubicBezTo>
                    <a:pt x="3420953" y="661141"/>
                    <a:pt x="3244563" y="736434"/>
                    <a:pt x="3056368" y="740520"/>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2"/>
                    <a:pt x="3763215" y="1295722"/>
                    <a:pt x="3767301" y="1483916"/>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2"/>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3"/>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5"/>
                    <a:pt x="4510773" y="773059"/>
                  </a:cubicBezTo>
                  <a:cubicBezTo>
                    <a:pt x="4506687" y="961254"/>
                    <a:pt x="4431394" y="1137644"/>
                    <a:pt x="4297909" y="1271204"/>
                  </a:cubicBezTo>
                  <a:close/>
                  <a:moveTo>
                    <a:pt x="4012628" y="527732"/>
                  </a:moveTo>
                  <a:cubicBezTo>
                    <a:pt x="3879144" y="394248"/>
                    <a:pt x="3803850" y="217858"/>
                    <a:pt x="3799764" y="29663"/>
                  </a:cubicBezTo>
                  <a:cubicBezTo>
                    <a:pt x="3987959" y="33749"/>
                    <a:pt x="4164349" y="108967"/>
                    <a:pt x="4297834" y="242527"/>
                  </a:cubicBezTo>
                  <a:cubicBezTo>
                    <a:pt x="4431318" y="376011"/>
                    <a:pt x="4506611" y="552401"/>
                    <a:pt x="4510697" y="740672"/>
                  </a:cubicBezTo>
                  <a:cubicBezTo>
                    <a:pt x="4322502" y="736585"/>
                    <a:pt x="4146112" y="661292"/>
                    <a:pt x="4012628" y="527808"/>
                  </a:cubicBezTo>
                  <a:close/>
                  <a:moveTo>
                    <a:pt x="4782661" y="242451"/>
                  </a:moveTo>
                  <a:cubicBezTo>
                    <a:pt x="4916145" y="108967"/>
                    <a:pt x="5092535" y="33674"/>
                    <a:pt x="5280729" y="29587"/>
                  </a:cubicBezTo>
                  <a:cubicBezTo>
                    <a:pt x="5276643" y="217782"/>
                    <a:pt x="5201426" y="394172"/>
                    <a:pt x="5067866" y="527657"/>
                  </a:cubicBezTo>
                  <a:cubicBezTo>
                    <a:pt x="4934382" y="661141"/>
                    <a:pt x="4757992" y="736434"/>
                    <a:pt x="4569797" y="740520"/>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2"/>
                    <a:pt x="5276643" y="1295722"/>
                    <a:pt x="5280729" y="1483916"/>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2"/>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3"/>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5"/>
                    <a:pt x="6024201" y="773059"/>
                  </a:cubicBezTo>
                  <a:cubicBezTo>
                    <a:pt x="6020115" y="961254"/>
                    <a:pt x="5944822" y="1137644"/>
                    <a:pt x="5811337" y="1271204"/>
                  </a:cubicBezTo>
                  <a:close/>
                  <a:moveTo>
                    <a:pt x="5526056" y="527732"/>
                  </a:moveTo>
                  <a:cubicBezTo>
                    <a:pt x="5392572" y="394248"/>
                    <a:pt x="5317279" y="217858"/>
                    <a:pt x="5313193" y="29663"/>
                  </a:cubicBezTo>
                  <a:cubicBezTo>
                    <a:pt x="5501387" y="33749"/>
                    <a:pt x="5677777" y="108967"/>
                    <a:pt x="5811262" y="242527"/>
                  </a:cubicBezTo>
                  <a:cubicBezTo>
                    <a:pt x="5944746" y="376011"/>
                    <a:pt x="6020039" y="552401"/>
                    <a:pt x="6024126" y="740672"/>
                  </a:cubicBezTo>
                  <a:cubicBezTo>
                    <a:pt x="5835930" y="736585"/>
                    <a:pt x="5659540" y="661292"/>
                    <a:pt x="5526056" y="527808"/>
                  </a:cubicBezTo>
                  <a:close/>
                  <a:moveTo>
                    <a:pt x="6296089" y="242451"/>
                  </a:moveTo>
                  <a:cubicBezTo>
                    <a:pt x="6429573" y="108967"/>
                    <a:pt x="6605963" y="33674"/>
                    <a:pt x="6794158" y="29587"/>
                  </a:cubicBezTo>
                  <a:cubicBezTo>
                    <a:pt x="6790071" y="217782"/>
                    <a:pt x="6714778" y="394172"/>
                    <a:pt x="6581294" y="527657"/>
                  </a:cubicBezTo>
                  <a:cubicBezTo>
                    <a:pt x="6447810" y="661141"/>
                    <a:pt x="6271420" y="736434"/>
                    <a:pt x="6083225" y="740520"/>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2"/>
                    <a:pt x="6790071" y="1295722"/>
                    <a:pt x="6794158" y="1483916"/>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2"/>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3"/>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5"/>
                    <a:pt x="7537554" y="773059"/>
                  </a:cubicBezTo>
                  <a:cubicBezTo>
                    <a:pt x="7533467" y="961254"/>
                    <a:pt x="7458174" y="1137644"/>
                    <a:pt x="7324690" y="1271204"/>
                  </a:cubicBezTo>
                  <a:close/>
                  <a:moveTo>
                    <a:pt x="7039485" y="527732"/>
                  </a:moveTo>
                  <a:cubicBezTo>
                    <a:pt x="6906000" y="394248"/>
                    <a:pt x="6830707" y="217858"/>
                    <a:pt x="6826621" y="29663"/>
                  </a:cubicBezTo>
                  <a:cubicBezTo>
                    <a:pt x="7014816" y="33749"/>
                    <a:pt x="7191206" y="108967"/>
                    <a:pt x="7324765" y="242527"/>
                  </a:cubicBezTo>
                  <a:cubicBezTo>
                    <a:pt x="7458250" y="376011"/>
                    <a:pt x="7533543" y="552401"/>
                    <a:pt x="7537629" y="740672"/>
                  </a:cubicBezTo>
                  <a:cubicBezTo>
                    <a:pt x="7349434" y="736585"/>
                    <a:pt x="7173044" y="661292"/>
                    <a:pt x="7039560" y="527808"/>
                  </a:cubicBezTo>
                  <a:close/>
                </a:path>
              </a:pathLst>
            </a:custGeom>
            <a:grpFill/>
            <a:ln w="34925" cap="flat">
              <a:solidFill>
                <a:schemeClr val="accent2">
                  <a:alpha val="13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0B408551-DEC1-7242-DEC7-F54E04BCEC46}"/>
                </a:ext>
              </a:extLst>
            </p:cNvPr>
            <p:cNvSpPr/>
            <p:nvPr/>
          </p:nvSpPr>
          <p:spPr>
            <a:xfrm>
              <a:off x="-808978" y="3828293"/>
              <a:ext cx="7567519" cy="1513503"/>
            </a:xfrm>
            <a:custGeom>
              <a:avLst/>
              <a:gdLst>
                <a:gd name="connsiteX0" fmla="*/ 6824048 w 7567519"/>
                <a:gd name="connsiteY0" fmla="*/ 76 h 1513503"/>
                <a:gd name="connsiteX1" fmla="*/ 6796731 w 7567519"/>
                <a:gd name="connsiteY1" fmla="*/ 76 h 1513503"/>
                <a:gd name="connsiteX2" fmla="*/ 6275052 w 7567519"/>
                <a:gd name="connsiteY2" fmla="*/ 221490 h 1513503"/>
                <a:gd name="connsiteX3" fmla="*/ 6053637 w 7567519"/>
                <a:gd name="connsiteY3" fmla="*/ 743169 h 1513503"/>
                <a:gd name="connsiteX4" fmla="*/ 5832223 w 7567519"/>
                <a:gd name="connsiteY4" fmla="*/ 221490 h 1513503"/>
                <a:gd name="connsiteX5" fmla="*/ 5310544 w 7567519"/>
                <a:gd name="connsiteY5" fmla="*/ 76 h 1513503"/>
                <a:gd name="connsiteX6" fmla="*/ 5283227 w 7567519"/>
                <a:gd name="connsiteY6" fmla="*/ 76 h 1513503"/>
                <a:gd name="connsiteX7" fmla="*/ 4761548 w 7567519"/>
                <a:gd name="connsiteY7" fmla="*/ 221490 h 1513503"/>
                <a:gd name="connsiteX8" fmla="*/ 4540133 w 7567519"/>
                <a:gd name="connsiteY8" fmla="*/ 743169 h 1513503"/>
                <a:gd name="connsiteX9" fmla="*/ 4318719 w 7567519"/>
                <a:gd name="connsiteY9" fmla="*/ 221490 h 1513503"/>
                <a:gd name="connsiteX10" fmla="*/ 3797040 w 7567519"/>
                <a:gd name="connsiteY10" fmla="*/ 76 h 1513503"/>
                <a:gd name="connsiteX11" fmla="*/ 3769723 w 7567519"/>
                <a:gd name="connsiteY11" fmla="*/ 76 h 1513503"/>
                <a:gd name="connsiteX12" fmla="*/ 3248044 w 7567519"/>
                <a:gd name="connsiteY12" fmla="*/ 221490 h 1513503"/>
                <a:gd name="connsiteX13" fmla="*/ 3026629 w 7567519"/>
                <a:gd name="connsiteY13" fmla="*/ 743169 h 1513503"/>
                <a:gd name="connsiteX14" fmla="*/ 2805215 w 7567519"/>
                <a:gd name="connsiteY14" fmla="*/ 221490 h 1513503"/>
                <a:gd name="connsiteX15" fmla="*/ 2283536 w 7567519"/>
                <a:gd name="connsiteY15" fmla="*/ 76 h 1513503"/>
                <a:gd name="connsiteX16" fmla="*/ 2256219 w 7567519"/>
                <a:gd name="connsiteY16" fmla="*/ 76 h 1513503"/>
                <a:gd name="connsiteX17" fmla="*/ 1734540 w 7567519"/>
                <a:gd name="connsiteY17" fmla="*/ 221490 h 1513503"/>
                <a:gd name="connsiteX18" fmla="*/ 1513126 w 7567519"/>
                <a:gd name="connsiteY18" fmla="*/ 743169 h 1513503"/>
                <a:gd name="connsiteX19" fmla="*/ 1291711 w 7567519"/>
                <a:gd name="connsiteY19" fmla="*/ 221490 h 1513503"/>
                <a:gd name="connsiteX20" fmla="*/ 770032 w 7567519"/>
                <a:gd name="connsiteY20" fmla="*/ 76 h 1513503"/>
                <a:gd name="connsiteX21" fmla="*/ 742715 w 7567519"/>
                <a:gd name="connsiteY21" fmla="*/ 76 h 1513503"/>
                <a:gd name="connsiteX22" fmla="*/ 221036 w 7567519"/>
                <a:gd name="connsiteY22" fmla="*/ 221490 h 1513503"/>
                <a:gd name="connsiteX23" fmla="*/ 0 w 7567519"/>
                <a:gd name="connsiteY23" fmla="*/ 743093 h 1513503"/>
                <a:gd name="connsiteX24" fmla="*/ 0 w 7567519"/>
                <a:gd name="connsiteY24" fmla="*/ 770411 h 1513503"/>
                <a:gd name="connsiteX25" fmla="*/ 221415 w 7567519"/>
                <a:gd name="connsiteY25" fmla="*/ 1292089 h 1513503"/>
                <a:gd name="connsiteX26" fmla="*/ 743093 w 7567519"/>
                <a:gd name="connsiteY26" fmla="*/ 1513504 h 1513503"/>
                <a:gd name="connsiteX27" fmla="*/ 770411 w 7567519"/>
                <a:gd name="connsiteY27" fmla="*/ 1513504 h 1513503"/>
                <a:gd name="connsiteX28" fmla="*/ 1292089 w 7567519"/>
                <a:gd name="connsiteY28" fmla="*/ 1292089 h 1513503"/>
                <a:gd name="connsiteX29" fmla="*/ 1513504 w 7567519"/>
                <a:gd name="connsiteY29" fmla="*/ 770411 h 1513503"/>
                <a:gd name="connsiteX30" fmla="*/ 1734918 w 7567519"/>
                <a:gd name="connsiteY30" fmla="*/ 1292089 h 1513503"/>
                <a:gd name="connsiteX31" fmla="*/ 2256597 w 7567519"/>
                <a:gd name="connsiteY31" fmla="*/ 1513504 h 1513503"/>
                <a:gd name="connsiteX32" fmla="*/ 2283915 w 7567519"/>
                <a:gd name="connsiteY32" fmla="*/ 1513504 h 1513503"/>
                <a:gd name="connsiteX33" fmla="*/ 2805593 w 7567519"/>
                <a:gd name="connsiteY33" fmla="*/ 1292089 h 1513503"/>
                <a:gd name="connsiteX34" fmla="*/ 3027008 w 7567519"/>
                <a:gd name="connsiteY34" fmla="*/ 770411 h 1513503"/>
                <a:gd name="connsiteX35" fmla="*/ 3248422 w 7567519"/>
                <a:gd name="connsiteY35" fmla="*/ 1292089 h 1513503"/>
                <a:gd name="connsiteX36" fmla="*/ 3770101 w 7567519"/>
                <a:gd name="connsiteY36" fmla="*/ 1513504 h 1513503"/>
                <a:gd name="connsiteX37" fmla="*/ 3797418 w 7567519"/>
                <a:gd name="connsiteY37" fmla="*/ 1513504 h 1513503"/>
                <a:gd name="connsiteX38" fmla="*/ 4319097 w 7567519"/>
                <a:gd name="connsiteY38" fmla="*/ 1292089 h 1513503"/>
                <a:gd name="connsiteX39" fmla="*/ 4540512 w 7567519"/>
                <a:gd name="connsiteY39" fmla="*/ 770411 h 1513503"/>
                <a:gd name="connsiteX40" fmla="*/ 4761926 w 7567519"/>
                <a:gd name="connsiteY40" fmla="*/ 1292089 h 1513503"/>
                <a:gd name="connsiteX41" fmla="*/ 5283605 w 7567519"/>
                <a:gd name="connsiteY41" fmla="*/ 1513504 h 1513503"/>
                <a:gd name="connsiteX42" fmla="*/ 5310923 w 7567519"/>
                <a:gd name="connsiteY42" fmla="*/ 1513504 h 1513503"/>
                <a:gd name="connsiteX43" fmla="*/ 5832601 w 7567519"/>
                <a:gd name="connsiteY43" fmla="*/ 1292089 h 1513503"/>
                <a:gd name="connsiteX44" fmla="*/ 6054015 w 7567519"/>
                <a:gd name="connsiteY44" fmla="*/ 770411 h 1513503"/>
                <a:gd name="connsiteX45" fmla="*/ 6275430 w 7567519"/>
                <a:gd name="connsiteY45" fmla="*/ 1292089 h 1513503"/>
                <a:gd name="connsiteX46" fmla="*/ 6797109 w 7567519"/>
                <a:gd name="connsiteY46" fmla="*/ 1513504 h 1513503"/>
                <a:gd name="connsiteX47" fmla="*/ 6824426 w 7567519"/>
                <a:gd name="connsiteY47" fmla="*/ 1513504 h 1513503"/>
                <a:gd name="connsiteX48" fmla="*/ 7346105 w 7567519"/>
                <a:gd name="connsiteY48" fmla="*/ 1292089 h 1513503"/>
                <a:gd name="connsiteX49" fmla="*/ 7567519 w 7567519"/>
                <a:gd name="connsiteY49" fmla="*/ 770411 h 1513503"/>
                <a:gd name="connsiteX50" fmla="*/ 7567519 w 7567519"/>
                <a:gd name="connsiteY50" fmla="*/ 743093 h 1513503"/>
                <a:gd name="connsiteX51" fmla="*/ 7346105 w 7567519"/>
                <a:gd name="connsiteY51" fmla="*/ 221415 h 1513503"/>
                <a:gd name="connsiteX52" fmla="*/ 6824426 w 7567519"/>
                <a:gd name="connsiteY52" fmla="*/ 0 h 1513503"/>
                <a:gd name="connsiteX53" fmla="*/ 242376 w 7567519"/>
                <a:gd name="connsiteY53" fmla="*/ 242451 h 1513503"/>
                <a:gd name="connsiteX54" fmla="*/ 740445 w 7567519"/>
                <a:gd name="connsiteY54" fmla="*/ 29588 h 1513503"/>
                <a:gd name="connsiteX55" fmla="*/ 527581 w 7567519"/>
                <a:gd name="connsiteY55" fmla="*/ 527657 h 1513503"/>
                <a:gd name="connsiteX56" fmla="*/ 29512 w 7567519"/>
                <a:gd name="connsiteY56" fmla="*/ 740521 h 1513503"/>
                <a:gd name="connsiteX57" fmla="*/ 242376 w 7567519"/>
                <a:gd name="connsiteY57" fmla="*/ 242376 h 1513503"/>
                <a:gd name="connsiteX58" fmla="*/ 242376 w 7567519"/>
                <a:gd name="connsiteY58" fmla="*/ 1271128 h 1513503"/>
                <a:gd name="connsiteX59" fmla="*/ 29512 w 7567519"/>
                <a:gd name="connsiteY59" fmla="*/ 772984 h 1513503"/>
                <a:gd name="connsiteX60" fmla="*/ 527581 w 7567519"/>
                <a:gd name="connsiteY60" fmla="*/ 985847 h 1513503"/>
                <a:gd name="connsiteX61" fmla="*/ 740445 w 7567519"/>
                <a:gd name="connsiteY61" fmla="*/ 1483917 h 1513503"/>
                <a:gd name="connsiteX62" fmla="*/ 242376 w 7567519"/>
                <a:gd name="connsiteY62" fmla="*/ 1271053 h 1513503"/>
                <a:gd name="connsiteX63" fmla="*/ 756714 w 7567519"/>
                <a:gd name="connsiteY63" fmla="*/ 1356637 h 1513503"/>
                <a:gd name="connsiteX64" fmla="*/ 548618 w 7567519"/>
                <a:gd name="connsiteY64" fmla="*/ 964886 h 1513503"/>
                <a:gd name="connsiteX65" fmla="*/ 156867 w 7567519"/>
                <a:gd name="connsiteY65" fmla="*/ 756790 h 1513503"/>
                <a:gd name="connsiteX66" fmla="*/ 548618 w 7567519"/>
                <a:gd name="connsiteY66" fmla="*/ 548693 h 1513503"/>
                <a:gd name="connsiteX67" fmla="*/ 756714 w 7567519"/>
                <a:gd name="connsiteY67" fmla="*/ 156943 h 1513503"/>
                <a:gd name="connsiteX68" fmla="*/ 964810 w 7567519"/>
                <a:gd name="connsiteY68" fmla="*/ 548693 h 1513503"/>
                <a:gd name="connsiteX69" fmla="*/ 1356561 w 7567519"/>
                <a:gd name="connsiteY69" fmla="*/ 756790 h 1513503"/>
                <a:gd name="connsiteX70" fmla="*/ 964810 w 7567519"/>
                <a:gd name="connsiteY70" fmla="*/ 964886 h 1513503"/>
                <a:gd name="connsiteX71" fmla="*/ 756714 w 7567519"/>
                <a:gd name="connsiteY71" fmla="*/ 1356637 h 1513503"/>
                <a:gd name="connsiteX72" fmla="*/ 1271053 w 7567519"/>
                <a:gd name="connsiteY72" fmla="*/ 1271128 h 1513503"/>
                <a:gd name="connsiteX73" fmla="*/ 772983 w 7567519"/>
                <a:gd name="connsiteY73" fmla="*/ 1483992 h 1513503"/>
                <a:gd name="connsiteX74" fmla="*/ 985847 w 7567519"/>
                <a:gd name="connsiteY74" fmla="*/ 985923 h 1513503"/>
                <a:gd name="connsiteX75" fmla="*/ 1483916 w 7567519"/>
                <a:gd name="connsiteY75" fmla="*/ 773059 h 1513503"/>
                <a:gd name="connsiteX76" fmla="*/ 1271053 w 7567519"/>
                <a:gd name="connsiteY76" fmla="*/ 1271204 h 1513503"/>
                <a:gd name="connsiteX77" fmla="*/ 985772 w 7567519"/>
                <a:gd name="connsiteY77" fmla="*/ 527733 h 1513503"/>
                <a:gd name="connsiteX78" fmla="*/ 772908 w 7567519"/>
                <a:gd name="connsiteY78" fmla="*/ 29663 h 1513503"/>
                <a:gd name="connsiteX79" fmla="*/ 1270977 w 7567519"/>
                <a:gd name="connsiteY79" fmla="*/ 242527 h 1513503"/>
                <a:gd name="connsiteX80" fmla="*/ 1483841 w 7567519"/>
                <a:gd name="connsiteY80" fmla="*/ 740672 h 1513503"/>
                <a:gd name="connsiteX81" fmla="*/ 985772 w 7567519"/>
                <a:gd name="connsiteY81" fmla="*/ 527808 h 1513503"/>
                <a:gd name="connsiteX82" fmla="*/ 1755804 w 7567519"/>
                <a:gd name="connsiteY82" fmla="*/ 242451 h 1513503"/>
                <a:gd name="connsiteX83" fmla="*/ 2253873 w 7567519"/>
                <a:gd name="connsiteY83" fmla="*/ 29588 h 1513503"/>
                <a:gd name="connsiteX84" fmla="*/ 2041009 w 7567519"/>
                <a:gd name="connsiteY84" fmla="*/ 527657 h 1513503"/>
                <a:gd name="connsiteX85" fmla="*/ 1542940 w 7567519"/>
                <a:gd name="connsiteY85" fmla="*/ 740521 h 1513503"/>
                <a:gd name="connsiteX86" fmla="*/ 1755804 w 7567519"/>
                <a:gd name="connsiteY86" fmla="*/ 242376 h 1513503"/>
                <a:gd name="connsiteX87" fmla="*/ 1755804 w 7567519"/>
                <a:gd name="connsiteY87" fmla="*/ 1271128 h 1513503"/>
                <a:gd name="connsiteX88" fmla="*/ 1542940 w 7567519"/>
                <a:gd name="connsiteY88" fmla="*/ 772984 h 1513503"/>
                <a:gd name="connsiteX89" fmla="*/ 2041009 w 7567519"/>
                <a:gd name="connsiteY89" fmla="*/ 985847 h 1513503"/>
                <a:gd name="connsiteX90" fmla="*/ 2253873 w 7567519"/>
                <a:gd name="connsiteY90" fmla="*/ 1483917 h 1513503"/>
                <a:gd name="connsiteX91" fmla="*/ 1755804 w 7567519"/>
                <a:gd name="connsiteY91" fmla="*/ 1271053 h 1513503"/>
                <a:gd name="connsiteX92" fmla="*/ 2270142 w 7567519"/>
                <a:gd name="connsiteY92" fmla="*/ 1356637 h 1513503"/>
                <a:gd name="connsiteX93" fmla="*/ 2062046 w 7567519"/>
                <a:gd name="connsiteY93" fmla="*/ 964886 h 1513503"/>
                <a:gd name="connsiteX94" fmla="*/ 1670295 w 7567519"/>
                <a:gd name="connsiteY94" fmla="*/ 756790 h 1513503"/>
                <a:gd name="connsiteX95" fmla="*/ 2062046 w 7567519"/>
                <a:gd name="connsiteY95" fmla="*/ 548693 h 1513503"/>
                <a:gd name="connsiteX96" fmla="*/ 2270142 w 7567519"/>
                <a:gd name="connsiteY96" fmla="*/ 156943 h 1513503"/>
                <a:gd name="connsiteX97" fmla="*/ 2478239 w 7567519"/>
                <a:gd name="connsiteY97" fmla="*/ 548693 h 1513503"/>
                <a:gd name="connsiteX98" fmla="*/ 2869990 w 7567519"/>
                <a:gd name="connsiteY98" fmla="*/ 756790 h 1513503"/>
                <a:gd name="connsiteX99" fmla="*/ 2478239 w 7567519"/>
                <a:gd name="connsiteY99" fmla="*/ 964886 h 1513503"/>
                <a:gd name="connsiteX100" fmla="*/ 2270142 w 7567519"/>
                <a:gd name="connsiteY100" fmla="*/ 1356637 h 1513503"/>
                <a:gd name="connsiteX101" fmla="*/ 2784481 w 7567519"/>
                <a:gd name="connsiteY101" fmla="*/ 1271128 h 1513503"/>
                <a:gd name="connsiteX102" fmla="*/ 2286412 w 7567519"/>
                <a:gd name="connsiteY102" fmla="*/ 1483992 h 1513503"/>
                <a:gd name="connsiteX103" fmla="*/ 2499275 w 7567519"/>
                <a:gd name="connsiteY103" fmla="*/ 985923 h 1513503"/>
                <a:gd name="connsiteX104" fmla="*/ 2997345 w 7567519"/>
                <a:gd name="connsiteY104" fmla="*/ 773059 h 1513503"/>
                <a:gd name="connsiteX105" fmla="*/ 2784481 w 7567519"/>
                <a:gd name="connsiteY105" fmla="*/ 1271204 h 1513503"/>
                <a:gd name="connsiteX106" fmla="*/ 2499200 w 7567519"/>
                <a:gd name="connsiteY106" fmla="*/ 527733 h 1513503"/>
                <a:gd name="connsiteX107" fmla="*/ 2286336 w 7567519"/>
                <a:gd name="connsiteY107" fmla="*/ 29663 h 1513503"/>
                <a:gd name="connsiteX108" fmla="*/ 2784405 w 7567519"/>
                <a:gd name="connsiteY108" fmla="*/ 242527 h 1513503"/>
                <a:gd name="connsiteX109" fmla="*/ 2997269 w 7567519"/>
                <a:gd name="connsiteY109" fmla="*/ 740672 h 1513503"/>
                <a:gd name="connsiteX110" fmla="*/ 2499200 w 7567519"/>
                <a:gd name="connsiteY110" fmla="*/ 527808 h 1513503"/>
                <a:gd name="connsiteX111" fmla="*/ 3269232 w 7567519"/>
                <a:gd name="connsiteY111" fmla="*/ 242451 h 1513503"/>
                <a:gd name="connsiteX112" fmla="*/ 3767301 w 7567519"/>
                <a:gd name="connsiteY112" fmla="*/ 29588 h 1513503"/>
                <a:gd name="connsiteX113" fmla="*/ 3554438 w 7567519"/>
                <a:gd name="connsiteY113" fmla="*/ 527657 h 1513503"/>
                <a:gd name="connsiteX114" fmla="*/ 3056368 w 7567519"/>
                <a:gd name="connsiteY114" fmla="*/ 740521 h 1513503"/>
                <a:gd name="connsiteX115" fmla="*/ 3269232 w 7567519"/>
                <a:gd name="connsiteY115" fmla="*/ 242376 h 1513503"/>
                <a:gd name="connsiteX116" fmla="*/ 3269232 w 7567519"/>
                <a:gd name="connsiteY116" fmla="*/ 1271128 h 1513503"/>
                <a:gd name="connsiteX117" fmla="*/ 3056368 w 7567519"/>
                <a:gd name="connsiteY117" fmla="*/ 772984 h 1513503"/>
                <a:gd name="connsiteX118" fmla="*/ 3554438 w 7567519"/>
                <a:gd name="connsiteY118" fmla="*/ 985847 h 1513503"/>
                <a:gd name="connsiteX119" fmla="*/ 3767301 w 7567519"/>
                <a:gd name="connsiteY119" fmla="*/ 1483917 h 1513503"/>
                <a:gd name="connsiteX120" fmla="*/ 3269232 w 7567519"/>
                <a:gd name="connsiteY120" fmla="*/ 1271053 h 1513503"/>
                <a:gd name="connsiteX121" fmla="*/ 3783571 w 7567519"/>
                <a:gd name="connsiteY121" fmla="*/ 1356637 h 1513503"/>
                <a:gd name="connsiteX122" fmla="*/ 3575474 w 7567519"/>
                <a:gd name="connsiteY122" fmla="*/ 964886 h 1513503"/>
                <a:gd name="connsiteX123" fmla="*/ 3183723 w 7567519"/>
                <a:gd name="connsiteY123" fmla="*/ 756790 h 1513503"/>
                <a:gd name="connsiteX124" fmla="*/ 3575474 w 7567519"/>
                <a:gd name="connsiteY124" fmla="*/ 548693 h 1513503"/>
                <a:gd name="connsiteX125" fmla="*/ 3783571 w 7567519"/>
                <a:gd name="connsiteY125" fmla="*/ 156943 h 1513503"/>
                <a:gd name="connsiteX126" fmla="*/ 3991667 w 7567519"/>
                <a:gd name="connsiteY126" fmla="*/ 548693 h 1513503"/>
                <a:gd name="connsiteX127" fmla="*/ 4383418 w 7567519"/>
                <a:gd name="connsiteY127" fmla="*/ 756790 h 1513503"/>
                <a:gd name="connsiteX128" fmla="*/ 3991667 w 7567519"/>
                <a:gd name="connsiteY128" fmla="*/ 964886 h 1513503"/>
                <a:gd name="connsiteX129" fmla="*/ 3783571 w 7567519"/>
                <a:gd name="connsiteY129" fmla="*/ 1356637 h 1513503"/>
                <a:gd name="connsiteX130" fmla="*/ 4297909 w 7567519"/>
                <a:gd name="connsiteY130" fmla="*/ 1271128 h 1513503"/>
                <a:gd name="connsiteX131" fmla="*/ 3799840 w 7567519"/>
                <a:gd name="connsiteY131" fmla="*/ 1483992 h 1513503"/>
                <a:gd name="connsiteX132" fmla="*/ 4012704 w 7567519"/>
                <a:gd name="connsiteY132" fmla="*/ 985923 h 1513503"/>
                <a:gd name="connsiteX133" fmla="*/ 4510773 w 7567519"/>
                <a:gd name="connsiteY133" fmla="*/ 773059 h 1513503"/>
                <a:gd name="connsiteX134" fmla="*/ 4297909 w 7567519"/>
                <a:gd name="connsiteY134" fmla="*/ 1271204 h 1513503"/>
                <a:gd name="connsiteX135" fmla="*/ 4012628 w 7567519"/>
                <a:gd name="connsiteY135" fmla="*/ 527733 h 1513503"/>
                <a:gd name="connsiteX136" fmla="*/ 3799764 w 7567519"/>
                <a:gd name="connsiteY136" fmla="*/ 29663 h 1513503"/>
                <a:gd name="connsiteX137" fmla="*/ 4297834 w 7567519"/>
                <a:gd name="connsiteY137" fmla="*/ 242527 h 1513503"/>
                <a:gd name="connsiteX138" fmla="*/ 4510697 w 7567519"/>
                <a:gd name="connsiteY138" fmla="*/ 740672 h 1513503"/>
                <a:gd name="connsiteX139" fmla="*/ 4012628 w 7567519"/>
                <a:gd name="connsiteY139" fmla="*/ 527808 h 1513503"/>
                <a:gd name="connsiteX140" fmla="*/ 4782661 w 7567519"/>
                <a:gd name="connsiteY140" fmla="*/ 242451 h 1513503"/>
                <a:gd name="connsiteX141" fmla="*/ 5280729 w 7567519"/>
                <a:gd name="connsiteY141" fmla="*/ 29588 h 1513503"/>
                <a:gd name="connsiteX142" fmla="*/ 5067866 w 7567519"/>
                <a:gd name="connsiteY142" fmla="*/ 527657 h 1513503"/>
                <a:gd name="connsiteX143" fmla="*/ 4569797 w 7567519"/>
                <a:gd name="connsiteY143" fmla="*/ 740521 h 1513503"/>
                <a:gd name="connsiteX144" fmla="*/ 4782661 w 7567519"/>
                <a:gd name="connsiteY144" fmla="*/ 242376 h 1513503"/>
                <a:gd name="connsiteX145" fmla="*/ 4782661 w 7567519"/>
                <a:gd name="connsiteY145" fmla="*/ 1271128 h 1513503"/>
                <a:gd name="connsiteX146" fmla="*/ 4569797 w 7567519"/>
                <a:gd name="connsiteY146" fmla="*/ 772984 h 1513503"/>
                <a:gd name="connsiteX147" fmla="*/ 5067866 w 7567519"/>
                <a:gd name="connsiteY147" fmla="*/ 985847 h 1513503"/>
                <a:gd name="connsiteX148" fmla="*/ 5280729 w 7567519"/>
                <a:gd name="connsiteY148" fmla="*/ 1483917 h 1513503"/>
                <a:gd name="connsiteX149" fmla="*/ 4782661 w 7567519"/>
                <a:gd name="connsiteY149" fmla="*/ 1271053 h 1513503"/>
                <a:gd name="connsiteX150" fmla="*/ 5296999 w 7567519"/>
                <a:gd name="connsiteY150" fmla="*/ 1356637 h 1513503"/>
                <a:gd name="connsiteX151" fmla="*/ 5088902 w 7567519"/>
                <a:gd name="connsiteY151" fmla="*/ 964886 h 1513503"/>
                <a:gd name="connsiteX152" fmla="*/ 4697151 w 7567519"/>
                <a:gd name="connsiteY152" fmla="*/ 756790 h 1513503"/>
                <a:gd name="connsiteX153" fmla="*/ 5088902 w 7567519"/>
                <a:gd name="connsiteY153" fmla="*/ 548693 h 1513503"/>
                <a:gd name="connsiteX154" fmla="*/ 5296999 w 7567519"/>
                <a:gd name="connsiteY154" fmla="*/ 156943 h 1513503"/>
                <a:gd name="connsiteX155" fmla="*/ 5505095 w 7567519"/>
                <a:gd name="connsiteY155" fmla="*/ 548693 h 1513503"/>
                <a:gd name="connsiteX156" fmla="*/ 5896846 w 7567519"/>
                <a:gd name="connsiteY156" fmla="*/ 756790 h 1513503"/>
                <a:gd name="connsiteX157" fmla="*/ 5505095 w 7567519"/>
                <a:gd name="connsiteY157" fmla="*/ 964886 h 1513503"/>
                <a:gd name="connsiteX158" fmla="*/ 5296999 w 7567519"/>
                <a:gd name="connsiteY158" fmla="*/ 1356637 h 1513503"/>
                <a:gd name="connsiteX159" fmla="*/ 5811337 w 7567519"/>
                <a:gd name="connsiteY159" fmla="*/ 1271128 h 1513503"/>
                <a:gd name="connsiteX160" fmla="*/ 5313268 w 7567519"/>
                <a:gd name="connsiteY160" fmla="*/ 1483992 h 1513503"/>
                <a:gd name="connsiteX161" fmla="*/ 5526132 w 7567519"/>
                <a:gd name="connsiteY161" fmla="*/ 985923 h 1513503"/>
                <a:gd name="connsiteX162" fmla="*/ 6024201 w 7567519"/>
                <a:gd name="connsiteY162" fmla="*/ 773059 h 1513503"/>
                <a:gd name="connsiteX163" fmla="*/ 5811337 w 7567519"/>
                <a:gd name="connsiteY163" fmla="*/ 1271204 h 1513503"/>
                <a:gd name="connsiteX164" fmla="*/ 5526056 w 7567519"/>
                <a:gd name="connsiteY164" fmla="*/ 527733 h 1513503"/>
                <a:gd name="connsiteX165" fmla="*/ 5313193 w 7567519"/>
                <a:gd name="connsiteY165" fmla="*/ 29663 h 1513503"/>
                <a:gd name="connsiteX166" fmla="*/ 5811262 w 7567519"/>
                <a:gd name="connsiteY166" fmla="*/ 242527 h 1513503"/>
                <a:gd name="connsiteX167" fmla="*/ 6024126 w 7567519"/>
                <a:gd name="connsiteY167" fmla="*/ 740672 h 1513503"/>
                <a:gd name="connsiteX168" fmla="*/ 5526056 w 7567519"/>
                <a:gd name="connsiteY168" fmla="*/ 527808 h 1513503"/>
                <a:gd name="connsiteX169" fmla="*/ 6296089 w 7567519"/>
                <a:gd name="connsiteY169" fmla="*/ 242451 h 1513503"/>
                <a:gd name="connsiteX170" fmla="*/ 6794158 w 7567519"/>
                <a:gd name="connsiteY170" fmla="*/ 29588 h 1513503"/>
                <a:gd name="connsiteX171" fmla="*/ 6581294 w 7567519"/>
                <a:gd name="connsiteY171" fmla="*/ 527657 h 1513503"/>
                <a:gd name="connsiteX172" fmla="*/ 6083225 w 7567519"/>
                <a:gd name="connsiteY172" fmla="*/ 740521 h 1513503"/>
                <a:gd name="connsiteX173" fmla="*/ 6296089 w 7567519"/>
                <a:gd name="connsiteY173" fmla="*/ 242376 h 1513503"/>
                <a:gd name="connsiteX174" fmla="*/ 6296089 w 7567519"/>
                <a:gd name="connsiteY174" fmla="*/ 1271128 h 1513503"/>
                <a:gd name="connsiteX175" fmla="*/ 6083225 w 7567519"/>
                <a:gd name="connsiteY175" fmla="*/ 772984 h 1513503"/>
                <a:gd name="connsiteX176" fmla="*/ 6581294 w 7567519"/>
                <a:gd name="connsiteY176" fmla="*/ 985847 h 1513503"/>
                <a:gd name="connsiteX177" fmla="*/ 6794158 w 7567519"/>
                <a:gd name="connsiteY177" fmla="*/ 1483917 h 1513503"/>
                <a:gd name="connsiteX178" fmla="*/ 6296089 w 7567519"/>
                <a:gd name="connsiteY178" fmla="*/ 1271053 h 1513503"/>
                <a:gd name="connsiteX179" fmla="*/ 6810427 w 7567519"/>
                <a:gd name="connsiteY179" fmla="*/ 1356637 h 1513503"/>
                <a:gd name="connsiteX180" fmla="*/ 6602331 w 7567519"/>
                <a:gd name="connsiteY180" fmla="*/ 964886 h 1513503"/>
                <a:gd name="connsiteX181" fmla="*/ 6210580 w 7567519"/>
                <a:gd name="connsiteY181" fmla="*/ 756790 h 1513503"/>
                <a:gd name="connsiteX182" fmla="*/ 6602331 w 7567519"/>
                <a:gd name="connsiteY182" fmla="*/ 548693 h 1513503"/>
                <a:gd name="connsiteX183" fmla="*/ 6810427 w 7567519"/>
                <a:gd name="connsiteY183" fmla="*/ 156943 h 1513503"/>
                <a:gd name="connsiteX184" fmla="*/ 7018523 w 7567519"/>
                <a:gd name="connsiteY184" fmla="*/ 548693 h 1513503"/>
                <a:gd name="connsiteX185" fmla="*/ 7410274 w 7567519"/>
                <a:gd name="connsiteY185" fmla="*/ 756790 h 1513503"/>
                <a:gd name="connsiteX186" fmla="*/ 7018523 w 7567519"/>
                <a:gd name="connsiteY186" fmla="*/ 964886 h 1513503"/>
                <a:gd name="connsiteX187" fmla="*/ 6810427 w 7567519"/>
                <a:gd name="connsiteY187" fmla="*/ 1356637 h 1513503"/>
                <a:gd name="connsiteX188" fmla="*/ 7324765 w 7567519"/>
                <a:gd name="connsiteY188" fmla="*/ 1271128 h 1513503"/>
                <a:gd name="connsiteX189" fmla="*/ 6826621 w 7567519"/>
                <a:gd name="connsiteY189" fmla="*/ 1483992 h 1513503"/>
                <a:gd name="connsiteX190" fmla="*/ 7039485 w 7567519"/>
                <a:gd name="connsiteY190" fmla="*/ 985923 h 1513503"/>
                <a:gd name="connsiteX191" fmla="*/ 7537554 w 7567519"/>
                <a:gd name="connsiteY191" fmla="*/ 773059 h 1513503"/>
                <a:gd name="connsiteX192" fmla="*/ 7324690 w 7567519"/>
                <a:gd name="connsiteY192" fmla="*/ 1271204 h 1513503"/>
                <a:gd name="connsiteX193" fmla="*/ 7039485 w 7567519"/>
                <a:gd name="connsiteY193" fmla="*/ 527733 h 1513503"/>
                <a:gd name="connsiteX194" fmla="*/ 6826621 w 7567519"/>
                <a:gd name="connsiteY194" fmla="*/ 29663 h 1513503"/>
                <a:gd name="connsiteX195" fmla="*/ 7324765 w 7567519"/>
                <a:gd name="connsiteY195" fmla="*/ 242527 h 1513503"/>
                <a:gd name="connsiteX196" fmla="*/ 7537629 w 7567519"/>
                <a:gd name="connsiteY196" fmla="*/ 740672 h 1513503"/>
                <a:gd name="connsiteX197" fmla="*/ 7039560 w 7567519"/>
                <a:gd name="connsiteY197" fmla="*/ 527808 h 151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7567519" h="1513503">
                  <a:moveTo>
                    <a:pt x="6824048" y="76"/>
                  </a:moveTo>
                  <a:lnTo>
                    <a:pt x="6796731" y="76"/>
                  </a:lnTo>
                  <a:cubicBezTo>
                    <a:pt x="6599607" y="3557"/>
                    <a:pt x="6414817" y="81725"/>
                    <a:pt x="6275052" y="221490"/>
                  </a:cubicBezTo>
                  <a:cubicBezTo>
                    <a:pt x="6135362" y="361180"/>
                    <a:pt x="6057118" y="546045"/>
                    <a:pt x="6053637" y="743169"/>
                  </a:cubicBezTo>
                  <a:cubicBezTo>
                    <a:pt x="6050157" y="546045"/>
                    <a:pt x="5971988" y="361255"/>
                    <a:pt x="5832223" y="221490"/>
                  </a:cubicBezTo>
                  <a:cubicBezTo>
                    <a:pt x="5692533" y="81801"/>
                    <a:pt x="5507668" y="3557"/>
                    <a:pt x="5310544" y="76"/>
                  </a:cubicBezTo>
                  <a:lnTo>
                    <a:pt x="5283227" y="76"/>
                  </a:lnTo>
                  <a:cubicBezTo>
                    <a:pt x="5086103" y="3557"/>
                    <a:pt x="4901313" y="81725"/>
                    <a:pt x="4761548" y="221490"/>
                  </a:cubicBezTo>
                  <a:cubicBezTo>
                    <a:pt x="4621859" y="361180"/>
                    <a:pt x="4543614" y="546045"/>
                    <a:pt x="4540133" y="743169"/>
                  </a:cubicBezTo>
                  <a:cubicBezTo>
                    <a:pt x="4536653" y="546045"/>
                    <a:pt x="4458484" y="361255"/>
                    <a:pt x="4318719" y="221490"/>
                  </a:cubicBezTo>
                  <a:cubicBezTo>
                    <a:pt x="4179029" y="81801"/>
                    <a:pt x="3994164" y="3557"/>
                    <a:pt x="3797040" y="76"/>
                  </a:cubicBezTo>
                  <a:lnTo>
                    <a:pt x="3769723" y="76"/>
                  </a:lnTo>
                  <a:cubicBezTo>
                    <a:pt x="3572599" y="3557"/>
                    <a:pt x="3387809" y="81725"/>
                    <a:pt x="3248044" y="221490"/>
                  </a:cubicBezTo>
                  <a:cubicBezTo>
                    <a:pt x="3108354" y="361180"/>
                    <a:pt x="3030110" y="546045"/>
                    <a:pt x="3026629" y="743169"/>
                  </a:cubicBezTo>
                  <a:cubicBezTo>
                    <a:pt x="3023149" y="546045"/>
                    <a:pt x="2944980" y="361255"/>
                    <a:pt x="2805215" y="221490"/>
                  </a:cubicBezTo>
                  <a:cubicBezTo>
                    <a:pt x="2665525" y="81801"/>
                    <a:pt x="2480660" y="3557"/>
                    <a:pt x="2283536" y="76"/>
                  </a:cubicBezTo>
                  <a:lnTo>
                    <a:pt x="2256219" y="76"/>
                  </a:lnTo>
                  <a:cubicBezTo>
                    <a:pt x="2059095" y="3557"/>
                    <a:pt x="1874305" y="81725"/>
                    <a:pt x="1734540" y="221490"/>
                  </a:cubicBezTo>
                  <a:cubicBezTo>
                    <a:pt x="1594851" y="361180"/>
                    <a:pt x="1516606" y="546045"/>
                    <a:pt x="1513126" y="743169"/>
                  </a:cubicBezTo>
                  <a:cubicBezTo>
                    <a:pt x="1509645" y="546045"/>
                    <a:pt x="1431476" y="361255"/>
                    <a:pt x="1291711" y="221490"/>
                  </a:cubicBezTo>
                  <a:cubicBezTo>
                    <a:pt x="1152022" y="81801"/>
                    <a:pt x="967156" y="3557"/>
                    <a:pt x="770032" y="76"/>
                  </a:cubicBezTo>
                  <a:lnTo>
                    <a:pt x="742715" y="76"/>
                  </a:lnTo>
                  <a:cubicBezTo>
                    <a:pt x="545591" y="3557"/>
                    <a:pt x="360801" y="81725"/>
                    <a:pt x="221036" y="221490"/>
                  </a:cubicBezTo>
                  <a:cubicBezTo>
                    <a:pt x="81725" y="361180"/>
                    <a:pt x="3481" y="546045"/>
                    <a:pt x="0" y="743093"/>
                  </a:cubicBezTo>
                  <a:lnTo>
                    <a:pt x="0" y="770411"/>
                  </a:lnTo>
                  <a:cubicBezTo>
                    <a:pt x="3481" y="967535"/>
                    <a:pt x="81725" y="1152325"/>
                    <a:pt x="221415" y="1292089"/>
                  </a:cubicBezTo>
                  <a:cubicBezTo>
                    <a:pt x="361104" y="1431779"/>
                    <a:pt x="545969" y="1510023"/>
                    <a:pt x="743093" y="1513504"/>
                  </a:cubicBezTo>
                  <a:lnTo>
                    <a:pt x="770411" y="1513504"/>
                  </a:lnTo>
                  <a:cubicBezTo>
                    <a:pt x="967535" y="1510023"/>
                    <a:pt x="1152324" y="1431855"/>
                    <a:pt x="1292089" y="1292089"/>
                  </a:cubicBezTo>
                  <a:cubicBezTo>
                    <a:pt x="1431779" y="1152400"/>
                    <a:pt x="1510023" y="967535"/>
                    <a:pt x="1513504" y="770411"/>
                  </a:cubicBezTo>
                  <a:cubicBezTo>
                    <a:pt x="1516985" y="967535"/>
                    <a:pt x="1595229" y="1152325"/>
                    <a:pt x="1734918" y="1292089"/>
                  </a:cubicBezTo>
                  <a:cubicBezTo>
                    <a:pt x="1874608" y="1431779"/>
                    <a:pt x="2059473" y="1510023"/>
                    <a:pt x="2256597" y="1513504"/>
                  </a:cubicBezTo>
                  <a:lnTo>
                    <a:pt x="2283915" y="1513504"/>
                  </a:lnTo>
                  <a:cubicBezTo>
                    <a:pt x="2481039" y="1510023"/>
                    <a:pt x="2665828" y="1431855"/>
                    <a:pt x="2805593" y="1292089"/>
                  </a:cubicBezTo>
                  <a:cubicBezTo>
                    <a:pt x="2945283" y="1152400"/>
                    <a:pt x="3023527" y="967535"/>
                    <a:pt x="3027008" y="770411"/>
                  </a:cubicBezTo>
                  <a:cubicBezTo>
                    <a:pt x="3030489" y="967535"/>
                    <a:pt x="3108733" y="1152325"/>
                    <a:pt x="3248422" y="1292089"/>
                  </a:cubicBezTo>
                  <a:cubicBezTo>
                    <a:pt x="3388112" y="1431779"/>
                    <a:pt x="3572977" y="1510023"/>
                    <a:pt x="3770101" y="1513504"/>
                  </a:cubicBezTo>
                  <a:lnTo>
                    <a:pt x="3797418" y="1513504"/>
                  </a:lnTo>
                  <a:cubicBezTo>
                    <a:pt x="3994542" y="1510023"/>
                    <a:pt x="4179332" y="1431855"/>
                    <a:pt x="4319097" y="1292089"/>
                  </a:cubicBezTo>
                  <a:cubicBezTo>
                    <a:pt x="4458787" y="1152400"/>
                    <a:pt x="4537031" y="967535"/>
                    <a:pt x="4540512" y="770411"/>
                  </a:cubicBezTo>
                  <a:cubicBezTo>
                    <a:pt x="4543993" y="967535"/>
                    <a:pt x="4622237" y="1152325"/>
                    <a:pt x="4761926" y="1292089"/>
                  </a:cubicBezTo>
                  <a:cubicBezTo>
                    <a:pt x="4901616" y="1431779"/>
                    <a:pt x="5086481" y="1510023"/>
                    <a:pt x="5283605" y="1513504"/>
                  </a:cubicBezTo>
                  <a:lnTo>
                    <a:pt x="5310923" y="1513504"/>
                  </a:lnTo>
                  <a:cubicBezTo>
                    <a:pt x="5508047" y="1510023"/>
                    <a:pt x="5692836" y="1431855"/>
                    <a:pt x="5832601" y="1292089"/>
                  </a:cubicBezTo>
                  <a:cubicBezTo>
                    <a:pt x="5972290" y="1152400"/>
                    <a:pt x="6050535" y="967535"/>
                    <a:pt x="6054015" y="770411"/>
                  </a:cubicBezTo>
                  <a:cubicBezTo>
                    <a:pt x="6057497" y="967535"/>
                    <a:pt x="6135741" y="1152325"/>
                    <a:pt x="6275430" y="1292089"/>
                  </a:cubicBezTo>
                  <a:cubicBezTo>
                    <a:pt x="6415120" y="1431779"/>
                    <a:pt x="6599985" y="1510023"/>
                    <a:pt x="6797109" y="1513504"/>
                  </a:cubicBezTo>
                  <a:lnTo>
                    <a:pt x="6824426" y="1513504"/>
                  </a:lnTo>
                  <a:cubicBezTo>
                    <a:pt x="7021550" y="1510023"/>
                    <a:pt x="7206340" y="1431855"/>
                    <a:pt x="7346105" y="1292089"/>
                  </a:cubicBezTo>
                  <a:cubicBezTo>
                    <a:pt x="7485794" y="1152400"/>
                    <a:pt x="7564039" y="967535"/>
                    <a:pt x="7567519" y="770411"/>
                  </a:cubicBezTo>
                  <a:lnTo>
                    <a:pt x="7567519" y="743093"/>
                  </a:lnTo>
                  <a:cubicBezTo>
                    <a:pt x="7564039" y="545969"/>
                    <a:pt x="7485870" y="361180"/>
                    <a:pt x="7346105" y="221415"/>
                  </a:cubicBezTo>
                  <a:cubicBezTo>
                    <a:pt x="7206416" y="81725"/>
                    <a:pt x="7021550" y="3481"/>
                    <a:pt x="6824426" y="0"/>
                  </a:cubicBezTo>
                  <a:close/>
                  <a:moveTo>
                    <a:pt x="242376" y="242451"/>
                  </a:moveTo>
                  <a:cubicBezTo>
                    <a:pt x="375860" y="108967"/>
                    <a:pt x="552250" y="33674"/>
                    <a:pt x="740445" y="29588"/>
                  </a:cubicBezTo>
                  <a:cubicBezTo>
                    <a:pt x="736358" y="217782"/>
                    <a:pt x="661141" y="394172"/>
                    <a:pt x="527581" y="527657"/>
                  </a:cubicBezTo>
                  <a:cubicBezTo>
                    <a:pt x="394097" y="661141"/>
                    <a:pt x="217707" y="736434"/>
                    <a:pt x="29512" y="740521"/>
                  </a:cubicBezTo>
                  <a:cubicBezTo>
                    <a:pt x="33598" y="552326"/>
                    <a:pt x="108891" y="375936"/>
                    <a:pt x="242376" y="242376"/>
                  </a:cubicBezTo>
                  <a:close/>
                  <a:moveTo>
                    <a:pt x="242376" y="1271128"/>
                  </a:moveTo>
                  <a:cubicBezTo>
                    <a:pt x="108891" y="1137644"/>
                    <a:pt x="33598" y="961254"/>
                    <a:pt x="29512" y="772984"/>
                  </a:cubicBezTo>
                  <a:cubicBezTo>
                    <a:pt x="217707" y="777070"/>
                    <a:pt x="394097" y="852363"/>
                    <a:pt x="527581" y="985847"/>
                  </a:cubicBezTo>
                  <a:cubicBezTo>
                    <a:pt x="661065" y="1119331"/>
                    <a:pt x="736358" y="1295721"/>
                    <a:pt x="740445" y="1483917"/>
                  </a:cubicBezTo>
                  <a:cubicBezTo>
                    <a:pt x="552250" y="1479830"/>
                    <a:pt x="375860" y="1404613"/>
                    <a:pt x="242376" y="1271053"/>
                  </a:cubicBezTo>
                  <a:close/>
                  <a:moveTo>
                    <a:pt x="756714" y="1356637"/>
                  </a:moveTo>
                  <a:cubicBezTo>
                    <a:pt x="728564" y="1209078"/>
                    <a:pt x="657131" y="1073399"/>
                    <a:pt x="548618" y="964886"/>
                  </a:cubicBezTo>
                  <a:cubicBezTo>
                    <a:pt x="440105" y="856373"/>
                    <a:pt x="304350" y="785015"/>
                    <a:pt x="156867" y="756790"/>
                  </a:cubicBezTo>
                  <a:cubicBezTo>
                    <a:pt x="304426" y="728640"/>
                    <a:pt x="440181" y="657206"/>
                    <a:pt x="548618" y="548693"/>
                  </a:cubicBezTo>
                  <a:cubicBezTo>
                    <a:pt x="657131" y="440181"/>
                    <a:pt x="728564" y="304426"/>
                    <a:pt x="756714" y="156943"/>
                  </a:cubicBezTo>
                  <a:cubicBezTo>
                    <a:pt x="784864" y="304502"/>
                    <a:pt x="856298" y="440181"/>
                    <a:pt x="964810" y="548693"/>
                  </a:cubicBezTo>
                  <a:cubicBezTo>
                    <a:pt x="1073323" y="657206"/>
                    <a:pt x="1209078" y="728564"/>
                    <a:pt x="1356561" y="756790"/>
                  </a:cubicBezTo>
                  <a:cubicBezTo>
                    <a:pt x="1209002" y="784940"/>
                    <a:pt x="1073248" y="856373"/>
                    <a:pt x="964810" y="964886"/>
                  </a:cubicBezTo>
                  <a:cubicBezTo>
                    <a:pt x="856298" y="1073399"/>
                    <a:pt x="784864" y="1209154"/>
                    <a:pt x="756714" y="1356637"/>
                  </a:cubicBezTo>
                  <a:close/>
                  <a:moveTo>
                    <a:pt x="1271053" y="1271128"/>
                  </a:moveTo>
                  <a:cubicBezTo>
                    <a:pt x="1137568" y="1404613"/>
                    <a:pt x="961178" y="1479906"/>
                    <a:pt x="772983" y="1483992"/>
                  </a:cubicBezTo>
                  <a:cubicBezTo>
                    <a:pt x="777070" y="1295797"/>
                    <a:pt x="852287" y="1119407"/>
                    <a:pt x="985847" y="985923"/>
                  </a:cubicBezTo>
                  <a:cubicBezTo>
                    <a:pt x="1119332" y="852439"/>
                    <a:pt x="1295722" y="777146"/>
                    <a:pt x="1483916" y="773059"/>
                  </a:cubicBezTo>
                  <a:cubicBezTo>
                    <a:pt x="1479830" y="961254"/>
                    <a:pt x="1404537" y="1137644"/>
                    <a:pt x="1271053" y="1271204"/>
                  </a:cubicBezTo>
                  <a:close/>
                  <a:moveTo>
                    <a:pt x="985772" y="527733"/>
                  </a:moveTo>
                  <a:cubicBezTo>
                    <a:pt x="852287" y="394248"/>
                    <a:pt x="776994" y="217858"/>
                    <a:pt x="772908" y="29663"/>
                  </a:cubicBezTo>
                  <a:cubicBezTo>
                    <a:pt x="961103" y="33750"/>
                    <a:pt x="1137493" y="108967"/>
                    <a:pt x="1270977" y="242527"/>
                  </a:cubicBezTo>
                  <a:cubicBezTo>
                    <a:pt x="1404461" y="376011"/>
                    <a:pt x="1479754" y="552401"/>
                    <a:pt x="1483841" y="740672"/>
                  </a:cubicBezTo>
                  <a:cubicBezTo>
                    <a:pt x="1295646" y="736586"/>
                    <a:pt x="1119256" y="661293"/>
                    <a:pt x="985772" y="527808"/>
                  </a:cubicBezTo>
                  <a:close/>
                  <a:moveTo>
                    <a:pt x="1755804" y="242451"/>
                  </a:moveTo>
                  <a:cubicBezTo>
                    <a:pt x="1889288" y="108967"/>
                    <a:pt x="2065678" y="33674"/>
                    <a:pt x="2253873" y="29588"/>
                  </a:cubicBezTo>
                  <a:cubicBezTo>
                    <a:pt x="2249787" y="217782"/>
                    <a:pt x="2174569" y="394172"/>
                    <a:pt x="2041009" y="527657"/>
                  </a:cubicBezTo>
                  <a:cubicBezTo>
                    <a:pt x="1907525" y="661141"/>
                    <a:pt x="1731135" y="736434"/>
                    <a:pt x="1542940" y="740521"/>
                  </a:cubicBezTo>
                  <a:cubicBezTo>
                    <a:pt x="1547026" y="552326"/>
                    <a:pt x="1622319" y="375936"/>
                    <a:pt x="1755804" y="242376"/>
                  </a:cubicBezTo>
                  <a:close/>
                  <a:moveTo>
                    <a:pt x="1755804" y="1271128"/>
                  </a:moveTo>
                  <a:cubicBezTo>
                    <a:pt x="1622319" y="1137644"/>
                    <a:pt x="1547026" y="961254"/>
                    <a:pt x="1542940" y="772984"/>
                  </a:cubicBezTo>
                  <a:cubicBezTo>
                    <a:pt x="1731135" y="777070"/>
                    <a:pt x="1907525" y="852363"/>
                    <a:pt x="2041009" y="985847"/>
                  </a:cubicBezTo>
                  <a:cubicBezTo>
                    <a:pt x="2174494" y="1119331"/>
                    <a:pt x="2249787" y="1295721"/>
                    <a:pt x="2253873" y="1483917"/>
                  </a:cubicBezTo>
                  <a:cubicBezTo>
                    <a:pt x="2065678" y="1479830"/>
                    <a:pt x="1889288" y="1404613"/>
                    <a:pt x="1755804" y="1271053"/>
                  </a:cubicBezTo>
                  <a:close/>
                  <a:moveTo>
                    <a:pt x="2270142" y="1356637"/>
                  </a:moveTo>
                  <a:cubicBezTo>
                    <a:pt x="2241993" y="1209078"/>
                    <a:pt x="2170559" y="1073399"/>
                    <a:pt x="2062046" y="964886"/>
                  </a:cubicBezTo>
                  <a:cubicBezTo>
                    <a:pt x="1953533" y="856373"/>
                    <a:pt x="1817779" y="785015"/>
                    <a:pt x="1670295" y="756790"/>
                  </a:cubicBezTo>
                  <a:cubicBezTo>
                    <a:pt x="1817854" y="728640"/>
                    <a:pt x="1953609" y="657206"/>
                    <a:pt x="2062046" y="548693"/>
                  </a:cubicBezTo>
                  <a:cubicBezTo>
                    <a:pt x="2170559" y="440181"/>
                    <a:pt x="2241993" y="304426"/>
                    <a:pt x="2270142" y="156943"/>
                  </a:cubicBezTo>
                  <a:cubicBezTo>
                    <a:pt x="2298292" y="304502"/>
                    <a:pt x="2369726" y="440181"/>
                    <a:pt x="2478239" y="548693"/>
                  </a:cubicBezTo>
                  <a:cubicBezTo>
                    <a:pt x="2586752" y="657206"/>
                    <a:pt x="2722506" y="728564"/>
                    <a:pt x="2869990" y="756790"/>
                  </a:cubicBezTo>
                  <a:cubicBezTo>
                    <a:pt x="2722430" y="784940"/>
                    <a:pt x="2586752" y="856373"/>
                    <a:pt x="2478239" y="964886"/>
                  </a:cubicBezTo>
                  <a:cubicBezTo>
                    <a:pt x="2369726" y="1073399"/>
                    <a:pt x="2298292" y="1209154"/>
                    <a:pt x="2270142" y="1356637"/>
                  </a:cubicBezTo>
                  <a:close/>
                  <a:moveTo>
                    <a:pt x="2784481" y="1271128"/>
                  </a:moveTo>
                  <a:cubicBezTo>
                    <a:pt x="2650996" y="1404613"/>
                    <a:pt x="2474606" y="1479906"/>
                    <a:pt x="2286412" y="1483992"/>
                  </a:cubicBezTo>
                  <a:cubicBezTo>
                    <a:pt x="2290498" y="1295797"/>
                    <a:pt x="2365715" y="1119407"/>
                    <a:pt x="2499275" y="985923"/>
                  </a:cubicBezTo>
                  <a:cubicBezTo>
                    <a:pt x="2632760" y="852439"/>
                    <a:pt x="2809150" y="777146"/>
                    <a:pt x="2997345" y="773059"/>
                  </a:cubicBezTo>
                  <a:cubicBezTo>
                    <a:pt x="2993258" y="961254"/>
                    <a:pt x="2917965" y="1137644"/>
                    <a:pt x="2784481" y="1271204"/>
                  </a:cubicBezTo>
                  <a:close/>
                  <a:moveTo>
                    <a:pt x="2499200" y="527733"/>
                  </a:moveTo>
                  <a:cubicBezTo>
                    <a:pt x="2365715" y="394248"/>
                    <a:pt x="2290422" y="217858"/>
                    <a:pt x="2286336" y="29663"/>
                  </a:cubicBezTo>
                  <a:cubicBezTo>
                    <a:pt x="2474531" y="33750"/>
                    <a:pt x="2650921" y="108967"/>
                    <a:pt x="2784405" y="242527"/>
                  </a:cubicBezTo>
                  <a:cubicBezTo>
                    <a:pt x="2917890" y="376011"/>
                    <a:pt x="2993183" y="552401"/>
                    <a:pt x="2997269" y="740672"/>
                  </a:cubicBezTo>
                  <a:cubicBezTo>
                    <a:pt x="2809074" y="736586"/>
                    <a:pt x="2632684" y="661293"/>
                    <a:pt x="2499200" y="527808"/>
                  </a:cubicBezTo>
                  <a:close/>
                  <a:moveTo>
                    <a:pt x="3269232" y="242451"/>
                  </a:moveTo>
                  <a:cubicBezTo>
                    <a:pt x="3402716" y="108967"/>
                    <a:pt x="3579106" y="33674"/>
                    <a:pt x="3767301" y="29588"/>
                  </a:cubicBezTo>
                  <a:cubicBezTo>
                    <a:pt x="3763215" y="217782"/>
                    <a:pt x="3687998" y="394172"/>
                    <a:pt x="3554438" y="527657"/>
                  </a:cubicBezTo>
                  <a:cubicBezTo>
                    <a:pt x="3420953" y="661141"/>
                    <a:pt x="3244563" y="736434"/>
                    <a:pt x="3056368" y="740521"/>
                  </a:cubicBezTo>
                  <a:cubicBezTo>
                    <a:pt x="3060455" y="552326"/>
                    <a:pt x="3135748" y="375936"/>
                    <a:pt x="3269232" y="242376"/>
                  </a:cubicBezTo>
                  <a:close/>
                  <a:moveTo>
                    <a:pt x="3269232" y="1271128"/>
                  </a:moveTo>
                  <a:cubicBezTo>
                    <a:pt x="3135748" y="1137644"/>
                    <a:pt x="3060455" y="961254"/>
                    <a:pt x="3056368" y="772984"/>
                  </a:cubicBezTo>
                  <a:cubicBezTo>
                    <a:pt x="3244563" y="777070"/>
                    <a:pt x="3420953" y="852363"/>
                    <a:pt x="3554438" y="985847"/>
                  </a:cubicBezTo>
                  <a:cubicBezTo>
                    <a:pt x="3687922" y="1119331"/>
                    <a:pt x="3763215" y="1295721"/>
                    <a:pt x="3767301" y="1483917"/>
                  </a:cubicBezTo>
                  <a:cubicBezTo>
                    <a:pt x="3579106" y="1479830"/>
                    <a:pt x="3402716" y="1404613"/>
                    <a:pt x="3269232" y="1271053"/>
                  </a:cubicBezTo>
                  <a:close/>
                  <a:moveTo>
                    <a:pt x="3783571" y="1356637"/>
                  </a:moveTo>
                  <a:cubicBezTo>
                    <a:pt x="3755421" y="1209078"/>
                    <a:pt x="3683987" y="1073399"/>
                    <a:pt x="3575474" y="964886"/>
                  </a:cubicBezTo>
                  <a:cubicBezTo>
                    <a:pt x="3466961" y="856373"/>
                    <a:pt x="3331207" y="785015"/>
                    <a:pt x="3183723" y="756790"/>
                  </a:cubicBezTo>
                  <a:cubicBezTo>
                    <a:pt x="3331283" y="728640"/>
                    <a:pt x="3467037" y="657206"/>
                    <a:pt x="3575474" y="548693"/>
                  </a:cubicBezTo>
                  <a:cubicBezTo>
                    <a:pt x="3683987" y="440181"/>
                    <a:pt x="3755421" y="304426"/>
                    <a:pt x="3783571" y="156943"/>
                  </a:cubicBezTo>
                  <a:cubicBezTo>
                    <a:pt x="3811720" y="304502"/>
                    <a:pt x="3883154" y="440181"/>
                    <a:pt x="3991667" y="548693"/>
                  </a:cubicBezTo>
                  <a:cubicBezTo>
                    <a:pt x="4100180" y="657206"/>
                    <a:pt x="4235935" y="728564"/>
                    <a:pt x="4383418" y="756790"/>
                  </a:cubicBezTo>
                  <a:cubicBezTo>
                    <a:pt x="4235859" y="784940"/>
                    <a:pt x="4100104" y="856373"/>
                    <a:pt x="3991667" y="964886"/>
                  </a:cubicBezTo>
                  <a:cubicBezTo>
                    <a:pt x="3883154" y="1073399"/>
                    <a:pt x="3811720" y="1209154"/>
                    <a:pt x="3783571" y="1356637"/>
                  </a:cubicBezTo>
                  <a:close/>
                  <a:moveTo>
                    <a:pt x="4297909" y="1271128"/>
                  </a:moveTo>
                  <a:cubicBezTo>
                    <a:pt x="4164425" y="1404613"/>
                    <a:pt x="3988035" y="1479906"/>
                    <a:pt x="3799840" y="1483992"/>
                  </a:cubicBezTo>
                  <a:cubicBezTo>
                    <a:pt x="3803926" y="1295797"/>
                    <a:pt x="3879144" y="1119407"/>
                    <a:pt x="4012704" y="985923"/>
                  </a:cubicBezTo>
                  <a:cubicBezTo>
                    <a:pt x="4146188" y="852439"/>
                    <a:pt x="4322578" y="777146"/>
                    <a:pt x="4510773" y="773059"/>
                  </a:cubicBezTo>
                  <a:cubicBezTo>
                    <a:pt x="4506687" y="961254"/>
                    <a:pt x="4431394" y="1137644"/>
                    <a:pt x="4297909" y="1271204"/>
                  </a:cubicBezTo>
                  <a:close/>
                  <a:moveTo>
                    <a:pt x="4012628" y="527733"/>
                  </a:moveTo>
                  <a:cubicBezTo>
                    <a:pt x="3879144" y="394248"/>
                    <a:pt x="3803850" y="217858"/>
                    <a:pt x="3799764" y="29663"/>
                  </a:cubicBezTo>
                  <a:cubicBezTo>
                    <a:pt x="3987959" y="33750"/>
                    <a:pt x="4164349" y="108967"/>
                    <a:pt x="4297834" y="242527"/>
                  </a:cubicBezTo>
                  <a:cubicBezTo>
                    <a:pt x="4431318" y="376011"/>
                    <a:pt x="4506611" y="552401"/>
                    <a:pt x="4510697" y="740672"/>
                  </a:cubicBezTo>
                  <a:cubicBezTo>
                    <a:pt x="4322502" y="736586"/>
                    <a:pt x="4146112" y="661293"/>
                    <a:pt x="4012628" y="527808"/>
                  </a:cubicBezTo>
                  <a:close/>
                  <a:moveTo>
                    <a:pt x="4782661" y="242451"/>
                  </a:moveTo>
                  <a:cubicBezTo>
                    <a:pt x="4916145" y="108967"/>
                    <a:pt x="5092535" y="33674"/>
                    <a:pt x="5280729" y="29588"/>
                  </a:cubicBezTo>
                  <a:cubicBezTo>
                    <a:pt x="5276643" y="217782"/>
                    <a:pt x="5201426" y="394172"/>
                    <a:pt x="5067866" y="527657"/>
                  </a:cubicBezTo>
                  <a:cubicBezTo>
                    <a:pt x="4934382" y="661141"/>
                    <a:pt x="4757992" y="736434"/>
                    <a:pt x="4569797" y="740521"/>
                  </a:cubicBezTo>
                  <a:cubicBezTo>
                    <a:pt x="4573883" y="552326"/>
                    <a:pt x="4649176" y="375936"/>
                    <a:pt x="4782661" y="242376"/>
                  </a:cubicBezTo>
                  <a:close/>
                  <a:moveTo>
                    <a:pt x="4782661" y="1271128"/>
                  </a:moveTo>
                  <a:cubicBezTo>
                    <a:pt x="4649176" y="1137644"/>
                    <a:pt x="4573883" y="961254"/>
                    <a:pt x="4569797" y="772984"/>
                  </a:cubicBezTo>
                  <a:cubicBezTo>
                    <a:pt x="4757992" y="777070"/>
                    <a:pt x="4934382" y="852363"/>
                    <a:pt x="5067866" y="985847"/>
                  </a:cubicBezTo>
                  <a:cubicBezTo>
                    <a:pt x="5201350" y="1119331"/>
                    <a:pt x="5276643" y="1295721"/>
                    <a:pt x="5280729" y="1483917"/>
                  </a:cubicBezTo>
                  <a:cubicBezTo>
                    <a:pt x="5092535" y="1479830"/>
                    <a:pt x="4916145" y="1404613"/>
                    <a:pt x="4782661" y="1271053"/>
                  </a:cubicBezTo>
                  <a:close/>
                  <a:moveTo>
                    <a:pt x="5296999" y="1356637"/>
                  </a:moveTo>
                  <a:cubicBezTo>
                    <a:pt x="5268849" y="1209078"/>
                    <a:pt x="5197415" y="1073399"/>
                    <a:pt x="5088902" y="964886"/>
                  </a:cubicBezTo>
                  <a:cubicBezTo>
                    <a:pt x="4980389" y="856373"/>
                    <a:pt x="4844635" y="785015"/>
                    <a:pt x="4697151" y="756790"/>
                  </a:cubicBezTo>
                  <a:cubicBezTo>
                    <a:pt x="4844711" y="728640"/>
                    <a:pt x="4980465" y="657206"/>
                    <a:pt x="5088902" y="548693"/>
                  </a:cubicBezTo>
                  <a:cubicBezTo>
                    <a:pt x="5197415" y="440181"/>
                    <a:pt x="5268849" y="304426"/>
                    <a:pt x="5296999" y="156943"/>
                  </a:cubicBezTo>
                  <a:cubicBezTo>
                    <a:pt x="5325148" y="304502"/>
                    <a:pt x="5396582" y="440181"/>
                    <a:pt x="5505095" y="548693"/>
                  </a:cubicBezTo>
                  <a:cubicBezTo>
                    <a:pt x="5613608" y="657206"/>
                    <a:pt x="5749363" y="728564"/>
                    <a:pt x="5896846" y="756790"/>
                  </a:cubicBezTo>
                  <a:cubicBezTo>
                    <a:pt x="5749287" y="784940"/>
                    <a:pt x="5613608" y="856373"/>
                    <a:pt x="5505095" y="964886"/>
                  </a:cubicBezTo>
                  <a:cubicBezTo>
                    <a:pt x="5396582" y="1073399"/>
                    <a:pt x="5325148" y="1209154"/>
                    <a:pt x="5296999" y="1356637"/>
                  </a:cubicBezTo>
                  <a:close/>
                  <a:moveTo>
                    <a:pt x="5811337" y="1271128"/>
                  </a:moveTo>
                  <a:cubicBezTo>
                    <a:pt x="5677853" y="1404613"/>
                    <a:pt x="5501463" y="1479906"/>
                    <a:pt x="5313268" y="1483992"/>
                  </a:cubicBezTo>
                  <a:cubicBezTo>
                    <a:pt x="5317354" y="1295797"/>
                    <a:pt x="5392572" y="1119407"/>
                    <a:pt x="5526132" y="985923"/>
                  </a:cubicBezTo>
                  <a:cubicBezTo>
                    <a:pt x="5659616" y="852439"/>
                    <a:pt x="5836006" y="777146"/>
                    <a:pt x="6024201" y="773059"/>
                  </a:cubicBezTo>
                  <a:cubicBezTo>
                    <a:pt x="6020115" y="961254"/>
                    <a:pt x="5944822" y="1137644"/>
                    <a:pt x="5811337" y="1271204"/>
                  </a:cubicBezTo>
                  <a:close/>
                  <a:moveTo>
                    <a:pt x="5526056" y="527733"/>
                  </a:moveTo>
                  <a:cubicBezTo>
                    <a:pt x="5392572" y="394248"/>
                    <a:pt x="5317279" y="217858"/>
                    <a:pt x="5313193" y="29663"/>
                  </a:cubicBezTo>
                  <a:cubicBezTo>
                    <a:pt x="5501387" y="33750"/>
                    <a:pt x="5677777" y="108967"/>
                    <a:pt x="5811262" y="242527"/>
                  </a:cubicBezTo>
                  <a:cubicBezTo>
                    <a:pt x="5944746" y="376011"/>
                    <a:pt x="6020039" y="552401"/>
                    <a:pt x="6024126" y="740672"/>
                  </a:cubicBezTo>
                  <a:cubicBezTo>
                    <a:pt x="5835930" y="736586"/>
                    <a:pt x="5659540" y="661293"/>
                    <a:pt x="5526056" y="527808"/>
                  </a:cubicBezTo>
                  <a:close/>
                  <a:moveTo>
                    <a:pt x="6296089" y="242451"/>
                  </a:moveTo>
                  <a:cubicBezTo>
                    <a:pt x="6429573" y="108967"/>
                    <a:pt x="6605963" y="33674"/>
                    <a:pt x="6794158" y="29588"/>
                  </a:cubicBezTo>
                  <a:cubicBezTo>
                    <a:pt x="6790071" y="217782"/>
                    <a:pt x="6714778" y="394172"/>
                    <a:pt x="6581294" y="527657"/>
                  </a:cubicBezTo>
                  <a:cubicBezTo>
                    <a:pt x="6447810" y="661141"/>
                    <a:pt x="6271420" y="736434"/>
                    <a:pt x="6083225" y="740521"/>
                  </a:cubicBezTo>
                  <a:cubicBezTo>
                    <a:pt x="6087311" y="552326"/>
                    <a:pt x="6162604" y="375936"/>
                    <a:pt x="6296089" y="242376"/>
                  </a:cubicBezTo>
                  <a:close/>
                  <a:moveTo>
                    <a:pt x="6296089" y="1271128"/>
                  </a:moveTo>
                  <a:cubicBezTo>
                    <a:pt x="6162604" y="1137644"/>
                    <a:pt x="6087311" y="961254"/>
                    <a:pt x="6083225" y="772984"/>
                  </a:cubicBezTo>
                  <a:cubicBezTo>
                    <a:pt x="6271420" y="777070"/>
                    <a:pt x="6447810" y="852363"/>
                    <a:pt x="6581294" y="985847"/>
                  </a:cubicBezTo>
                  <a:cubicBezTo>
                    <a:pt x="6714778" y="1119331"/>
                    <a:pt x="6790071" y="1295721"/>
                    <a:pt x="6794158" y="1483917"/>
                  </a:cubicBezTo>
                  <a:cubicBezTo>
                    <a:pt x="6605963" y="1479830"/>
                    <a:pt x="6429573" y="1404613"/>
                    <a:pt x="6296089" y="1271053"/>
                  </a:cubicBezTo>
                  <a:close/>
                  <a:moveTo>
                    <a:pt x="6810427" y="1356637"/>
                  </a:moveTo>
                  <a:cubicBezTo>
                    <a:pt x="6782277" y="1209078"/>
                    <a:pt x="6710844" y="1073399"/>
                    <a:pt x="6602331" y="964886"/>
                  </a:cubicBezTo>
                  <a:cubicBezTo>
                    <a:pt x="6493818" y="856373"/>
                    <a:pt x="6358063" y="785015"/>
                    <a:pt x="6210580" y="756790"/>
                  </a:cubicBezTo>
                  <a:cubicBezTo>
                    <a:pt x="6358139" y="728640"/>
                    <a:pt x="6493893" y="657206"/>
                    <a:pt x="6602331" y="548693"/>
                  </a:cubicBezTo>
                  <a:cubicBezTo>
                    <a:pt x="6710844" y="440181"/>
                    <a:pt x="6782277" y="304426"/>
                    <a:pt x="6810427" y="156943"/>
                  </a:cubicBezTo>
                  <a:cubicBezTo>
                    <a:pt x="6838577" y="304502"/>
                    <a:pt x="6910010" y="440181"/>
                    <a:pt x="7018523" y="548693"/>
                  </a:cubicBezTo>
                  <a:cubicBezTo>
                    <a:pt x="7127036" y="657206"/>
                    <a:pt x="7262791" y="728564"/>
                    <a:pt x="7410274" y="756790"/>
                  </a:cubicBezTo>
                  <a:cubicBezTo>
                    <a:pt x="7262715" y="784940"/>
                    <a:pt x="7126961" y="856373"/>
                    <a:pt x="7018523" y="964886"/>
                  </a:cubicBezTo>
                  <a:cubicBezTo>
                    <a:pt x="6910010" y="1073399"/>
                    <a:pt x="6838652" y="1209154"/>
                    <a:pt x="6810427" y="1356637"/>
                  </a:cubicBezTo>
                  <a:close/>
                  <a:moveTo>
                    <a:pt x="7324765" y="1271128"/>
                  </a:moveTo>
                  <a:cubicBezTo>
                    <a:pt x="7191281" y="1404613"/>
                    <a:pt x="7014891" y="1479906"/>
                    <a:pt x="6826621" y="1483992"/>
                  </a:cubicBezTo>
                  <a:cubicBezTo>
                    <a:pt x="6830707" y="1295797"/>
                    <a:pt x="6906000" y="1119407"/>
                    <a:pt x="7039485" y="985923"/>
                  </a:cubicBezTo>
                  <a:cubicBezTo>
                    <a:pt x="7172969" y="852439"/>
                    <a:pt x="7349359" y="777146"/>
                    <a:pt x="7537554" y="773059"/>
                  </a:cubicBezTo>
                  <a:cubicBezTo>
                    <a:pt x="7533467" y="961254"/>
                    <a:pt x="7458174" y="1137644"/>
                    <a:pt x="7324690" y="1271204"/>
                  </a:cubicBezTo>
                  <a:close/>
                  <a:moveTo>
                    <a:pt x="7039485" y="527733"/>
                  </a:moveTo>
                  <a:cubicBezTo>
                    <a:pt x="6906000" y="394248"/>
                    <a:pt x="6830707" y="217858"/>
                    <a:pt x="6826621" y="29663"/>
                  </a:cubicBezTo>
                  <a:cubicBezTo>
                    <a:pt x="7014816" y="33750"/>
                    <a:pt x="7191206" y="108967"/>
                    <a:pt x="7324765" y="242527"/>
                  </a:cubicBezTo>
                  <a:cubicBezTo>
                    <a:pt x="7458250" y="376011"/>
                    <a:pt x="7533543" y="552401"/>
                    <a:pt x="7537629" y="740672"/>
                  </a:cubicBezTo>
                  <a:cubicBezTo>
                    <a:pt x="7349434" y="736586"/>
                    <a:pt x="7173044" y="661293"/>
                    <a:pt x="7039560" y="527808"/>
                  </a:cubicBezTo>
                  <a:close/>
                </a:path>
              </a:pathLst>
            </a:custGeom>
            <a:grpFill/>
            <a:ln w="34925" cap="flat">
              <a:solidFill>
                <a:schemeClr val="accent2">
                  <a:alpha val="13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D1319"/>
                </a:solidFill>
                <a:effectLst/>
                <a:uLnTx/>
                <a:uFillTx/>
                <a:latin typeface="Arial"/>
                <a:ea typeface="+mn-ea"/>
                <a:cs typeface="+mn-cs"/>
              </a:endParaRPr>
            </a:p>
          </p:txBody>
        </p:sp>
      </p:grpSp>
      <p:sp>
        <p:nvSpPr>
          <p:cNvPr id="11" name="Rectangle 10">
            <a:extLst>
              <a:ext uri="{FF2B5EF4-FFF2-40B4-BE49-F238E27FC236}">
                <a16:creationId xmlns:a16="http://schemas.microsoft.com/office/drawing/2014/main" id="{531D1F4C-87CC-97E2-8B7D-DC1AD998E6FE}"/>
              </a:ext>
            </a:extLst>
          </p:cNvPr>
          <p:cNvSpPr/>
          <p:nvPr/>
        </p:nvSpPr>
        <p:spPr>
          <a:xfrm rot="10800000">
            <a:off x="-42537" y="-4236"/>
            <a:ext cx="5029205" cy="6747196"/>
          </a:xfrm>
          <a:prstGeom prst="rect">
            <a:avLst/>
          </a:prstGeom>
          <a:gradFill>
            <a:gsLst>
              <a:gs pos="0">
                <a:schemeClr val="accent3"/>
              </a:gs>
              <a:gs pos="100000">
                <a:schemeClr val="accent3">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4B8A7E3C-B11C-5267-883B-45FC96B9C1F2}"/>
              </a:ext>
            </a:extLst>
          </p:cNvPr>
          <p:cNvSpPr/>
          <p:nvPr/>
        </p:nvSpPr>
        <p:spPr>
          <a:xfrm>
            <a:off x="-6" y="-4236"/>
            <a:ext cx="6703834" cy="6903928"/>
          </a:xfrm>
          <a:prstGeom prst="rect">
            <a:avLst/>
          </a:prstGeom>
          <a:gradFill>
            <a:gsLst>
              <a:gs pos="0">
                <a:schemeClr val="accent3">
                  <a:lumMod val="75000"/>
                  <a:alpha val="70000"/>
                </a:schemeClr>
              </a:gs>
              <a:gs pos="100000">
                <a:schemeClr val="accent3">
                  <a:lumMod val="7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500" b="0" i="0" u="none" strike="noStrike" kern="1200" cap="none" spc="0" normalizeH="0" baseline="0" noProof="0" dirty="0">
              <a:ln>
                <a:noFill/>
              </a:ln>
              <a:solidFill>
                <a:srgbClr val="FFFFFF"/>
              </a:solidFill>
              <a:effectLst/>
              <a:uLnTx/>
              <a:uFillTx/>
              <a:ea typeface="+mn-ea"/>
              <a:cs typeface="+mn-cs"/>
            </a:endParaRPr>
          </a:p>
        </p:txBody>
      </p:sp>
      <p:sp>
        <p:nvSpPr>
          <p:cNvPr id="5" name="TextBox 4">
            <a:extLst>
              <a:ext uri="{FF2B5EF4-FFF2-40B4-BE49-F238E27FC236}">
                <a16:creationId xmlns:a16="http://schemas.microsoft.com/office/drawing/2014/main" id="{A9187C09-70BD-BE3B-EAB3-C0C70851018F}"/>
              </a:ext>
            </a:extLst>
          </p:cNvPr>
          <p:cNvSpPr txBox="1"/>
          <p:nvPr/>
        </p:nvSpPr>
        <p:spPr>
          <a:xfrm>
            <a:off x="1117283" y="635000"/>
            <a:ext cx="4572000" cy="861774"/>
          </a:xfrm>
          <a:prstGeom prst="rect">
            <a:avLst/>
          </a:prstGeom>
          <a:noFill/>
        </p:spPr>
        <p:txBody>
          <a:bodyPr wrap="square" lIns="0" tIns="0" rIns="0" bIns="0" rtlCol="0">
            <a:spAutoFit/>
          </a:bodyPr>
          <a:lstStyle/>
          <a:p>
            <a:pPr>
              <a:lnSpc>
                <a:spcPct val="70000"/>
              </a:lnSpc>
              <a:spcBef>
                <a:spcPct val="0"/>
              </a:spcBef>
            </a:pPr>
            <a:r>
              <a:rPr lang="en-NZ" sz="8000" dirty="0">
                <a:solidFill>
                  <a:schemeClr val="accent2"/>
                </a:solidFill>
                <a:latin typeface="+mj-lt"/>
                <a:ea typeface="+mj-ea"/>
                <a:cs typeface="+mj-cs"/>
              </a:rPr>
              <a:t>Agenda</a:t>
            </a:r>
            <a:endParaRPr lang="en-US" sz="8000" dirty="0">
              <a:solidFill>
                <a:schemeClr val="accent2"/>
              </a:solidFill>
              <a:latin typeface="+mj-lt"/>
              <a:ea typeface="+mj-ea"/>
              <a:cs typeface="+mj-cs"/>
            </a:endParaRPr>
          </a:p>
        </p:txBody>
      </p:sp>
      <p:graphicFrame>
        <p:nvGraphicFramePr>
          <p:cNvPr id="33" name="Table 32">
            <a:extLst>
              <a:ext uri="{FF2B5EF4-FFF2-40B4-BE49-F238E27FC236}">
                <a16:creationId xmlns:a16="http://schemas.microsoft.com/office/drawing/2014/main" id="{8304816B-50DA-D09D-4828-EF2B7E45E738}"/>
              </a:ext>
            </a:extLst>
          </p:cNvPr>
          <p:cNvGraphicFramePr>
            <a:graphicFrameLocks noGrp="1"/>
          </p:cNvGraphicFramePr>
          <p:nvPr>
            <p:extLst>
              <p:ext uri="{D42A27DB-BD31-4B8C-83A1-F6EECF244321}">
                <p14:modId xmlns:p14="http://schemas.microsoft.com/office/powerpoint/2010/main" val="1557879303"/>
              </p:ext>
            </p:extLst>
          </p:nvPr>
        </p:nvGraphicFramePr>
        <p:xfrm>
          <a:off x="1031846" y="1853830"/>
          <a:ext cx="4558165" cy="2595880"/>
        </p:xfrm>
        <a:graphic>
          <a:graphicData uri="http://schemas.openxmlformats.org/drawingml/2006/table">
            <a:tbl>
              <a:tblPr firstRow="1" bandRow="1">
                <a:tableStyleId>{2D5ABB26-0587-4C30-8999-92F81FD0307C}</a:tableStyleId>
              </a:tblPr>
              <a:tblGrid>
                <a:gridCol w="593941">
                  <a:extLst>
                    <a:ext uri="{9D8B030D-6E8A-4147-A177-3AD203B41FA5}">
                      <a16:colId xmlns:a16="http://schemas.microsoft.com/office/drawing/2014/main" val="3723451989"/>
                    </a:ext>
                  </a:extLst>
                </a:gridCol>
                <a:gridCol w="3323290">
                  <a:extLst>
                    <a:ext uri="{9D8B030D-6E8A-4147-A177-3AD203B41FA5}">
                      <a16:colId xmlns:a16="http://schemas.microsoft.com/office/drawing/2014/main" val="714349746"/>
                    </a:ext>
                  </a:extLst>
                </a:gridCol>
                <a:gridCol w="640934">
                  <a:extLst>
                    <a:ext uri="{9D8B030D-6E8A-4147-A177-3AD203B41FA5}">
                      <a16:colId xmlns:a16="http://schemas.microsoft.com/office/drawing/2014/main" val="2228521856"/>
                    </a:ext>
                  </a:extLst>
                </a:gridCol>
              </a:tblGrid>
              <a:tr h="370840">
                <a:tc>
                  <a:txBody>
                    <a:bodyPr/>
                    <a:lstStyle/>
                    <a:p>
                      <a:r>
                        <a:rPr lang="en-US" sz="1400" b="1" dirty="0">
                          <a:solidFill>
                            <a:schemeClr val="bg1"/>
                          </a:solidFill>
                        </a:rPr>
                        <a:t>1</a:t>
                      </a:r>
                      <a:endParaRPr lang="en-NZ" sz="1400" b="1" dirty="0">
                        <a:solidFill>
                          <a:schemeClr val="bg1"/>
                        </a:solidFill>
                      </a:endParaRPr>
                    </a:p>
                  </a:txBody>
                  <a:tcPr>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Timeline update</a:t>
                      </a:r>
                    </a:p>
                  </a:txBody>
                  <a:tcPr>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03</a:t>
                      </a:r>
                      <a:endParaRPr lang="en-NZ" sz="1400" b="1" dirty="0">
                        <a:solidFill>
                          <a:schemeClr val="bg1"/>
                        </a:solidFill>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9879426"/>
                  </a:ext>
                </a:extLst>
              </a:tr>
              <a:tr h="370840">
                <a:tc>
                  <a:txBody>
                    <a:bodyPr/>
                    <a:lstStyle/>
                    <a:p>
                      <a:r>
                        <a:rPr lang="en-US" sz="1400" b="1" dirty="0">
                          <a:solidFill>
                            <a:schemeClr val="bg1"/>
                          </a:solidFill>
                        </a:rPr>
                        <a:t>2</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914400" rtl="0" eaLnBrk="1" latinLnBrk="0" hangingPunct="1"/>
                      <a:r>
                        <a:rPr lang="en-US" sz="1400" b="1" kern="1200" dirty="0">
                          <a:solidFill>
                            <a:schemeClr val="bg1"/>
                          </a:solidFill>
                          <a:latin typeface="+mn-lt"/>
                          <a:ea typeface="+mn-ea"/>
                          <a:cs typeface="+mn-cs"/>
                        </a:rPr>
                        <a:t>Overview of Communication Plan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04</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1613482"/>
                  </a:ext>
                </a:extLst>
              </a:tr>
              <a:tr h="370840">
                <a:tc>
                  <a:txBody>
                    <a:bodyPr/>
                    <a:lstStyle/>
                    <a:p>
                      <a:r>
                        <a:rPr lang="en-US" sz="1400" b="1" dirty="0">
                          <a:solidFill>
                            <a:schemeClr val="bg1"/>
                          </a:solidFill>
                        </a:rPr>
                        <a:t>3</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Pre audit process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09</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9643968"/>
                  </a:ext>
                </a:extLst>
              </a:tr>
              <a:tr h="370840">
                <a:tc>
                  <a:txBody>
                    <a:bodyPr/>
                    <a:lstStyle/>
                    <a:p>
                      <a:r>
                        <a:rPr lang="en-US" sz="1400" b="1" dirty="0">
                          <a:solidFill>
                            <a:schemeClr val="bg1"/>
                          </a:solidFill>
                        </a:rPr>
                        <a:t>4</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During audit process</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10</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07152195"/>
                  </a:ext>
                </a:extLst>
              </a:tr>
              <a:tr h="370840">
                <a:tc>
                  <a:txBody>
                    <a:bodyPr/>
                    <a:lstStyle/>
                    <a:p>
                      <a:r>
                        <a:rPr lang="en-US" sz="1400" b="1" dirty="0">
                          <a:solidFill>
                            <a:schemeClr val="bg1"/>
                          </a:solidFill>
                        </a:rPr>
                        <a:t>5</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Post audit process</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11</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39825320"/>
                  </a:ext>
                </a:extLst>
              </a:tr>
              <a:tr h="370840">
                <a:tc>
                  <a:txBody>
                    <a:bodyPr/>
                    <a:lstStyle/>
                    <a:p>
                      <a:r>
                        <a:rPr lang="en-US" sz="1400" b="1" dirty="0">
                          <a:solidFill>
                            <a:schemeClr val="bg1"/>
                          </a:solidFill>
                        </a:rPr>
                        <a:t>6</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Our KPMG Whānau</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b="1" dirty="0">
                          <a:solidFill>
                            <a:schemeClr val="bg1"/>
                          </a:solidFill>
                        </a:rPr>
                        <a:t>12</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21472360"/>
                  </a:ext>
                </a:extLst>
              </a:tr>
              <a:tr h="370840">
                <a:tc>
                  <a:txBody>
                    <a:bodyPr/>
                    <a:lstStyle/>
                    <a:p>
                      <a:r>
                        <a:rPr lang="en-US" sz="1400" b="1" dirty="0">
                          <a:solidFill>
                            <a:schemeClr val="bg1"/>
                          </a:solidFill>
                        </a:rPr>
                        <a:t>7</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r>
                        <a:rPr lang="en-US" sz="1400" b="1" dirty="0">
                          <a:solidFill>
                            <a:schemeClr val="bg1"/>
                          </a:solidFill>
                        </a:rPr>
                        <a:t>Q&amp;A</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13</a:t>
                      </a:r>
                      <a:endParaRPr lang="en-NZ" sz="1400" b="1" dirty="0">
                        <a:solidFill>
                          <a:schemeClr val="bg1"/>
                        </a:solidFill>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71838600"/>
                  </a:ext>
                </a:extLst>
              </a:tr>
            </a:tbl>
          </a:graphicData>
        </a:graphic>
      </p:graphicFrame>
    </p:spTree>
    <p:extLst>
      <p:ext uri="{BB962C8B-B14F-4D97-AF65-F5344CB8AC3E}">
        <p14:creationId xmlns:p14="http://schemas.microsoft.com/office/powerpoint/2010/main" val="386722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A657-4A1F-EF1F-B5D6-13F38D03B519}"/>
            </a:ext>
          </a:extLst>
        </p:cNvPr>
        <p:cNvGrpSpPr/>
        <p:nvPr/>
      </p:nvGrpSpPr>
      <p:grpSpPr>
        <a:xfrm>
          <a:off x="0" y="0"/>
          <a:ext cx="0" cy="0"/>
          <a:chOff x="0" y="0"/>
          <a:chExt cx="0" cy="0"/>
        </a:xfrm>
      </p:grpSpPr>
      <p:sp>
        <p:nvSpPr>
          <p:cNvPr id="40" name="Title 4">
            <a:extLst>
              <a:ext uri="{FF2B5EF4-FFF2-40B4-BE49-F238E27FC236}">
                <a16:creationId xmlns:a16="http://schemas.microsoft.com/office/drawing/2014/main" id="{662C5EF7-9263-5E15-A0EA-88044E4E948C}"/>
              </a:ext>
            </a:extLst>
          </p:cNvPr>
          <p:cNvSpPr txBox="1">
            <a:spLocks/>
          </p:cNvSpPr>
          <p:nvPr/>
        </p:nvSpPr>
        <p:spPr>
          <a:xfrm>
            <a:off x="519009" y="230997"/>
            <a:ext cx="110172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NZ" dirty="0">
                <a:solidFill>
                  <a:srgbClr val="5C991F"/>
                </a:solidFill>
              </a:rPr>
              <a:t>Overview of Timeline</a:t>
            </a:r>
          </a:p>
        </p:txBody>
      </p:sp>
      <p:sp>
        <p:nvSpPr>
          <p:cNvPr id="14" name="Freeform: Shape 13">
            <a:extLst>
              <a:ext uri="{FF2B5EF4-FFF2-40B4-BE49-F238E27FC236}">
                <a16:creationId xmlns:a16="http://schemas.microsoft.com/office/drawing/2014/main" id="{405FD945-EBA3-F5E8-6A46-2E07060EAD13}"/>
              </a:ext>
            </a:extLst>
          </p:cNvPr>
          <p:cNvSpPr/>
          <p:nvPr/>
        </p:nvSpPr>
        <p:spPr>
          <a:xfrm>
            <a:off x="2975536" y="2631320"/>
            <a:ext cx="25921" cy="37834"/>
          </a:xfrm>
          <a:custGeom>
            <a:avLst/>
            <a:gdLst>
              <a:gd name="csX0" fmla="*/ 12098 w 25921"/>
              <a:gd name="csY0" fmla="*/ 22338 h 37834"/>
              <a:gd name="csX1" fmla="*/ 6136 w 25921"/>
              <a:gd name="csY1" fmla="*/ 30405 h 37834"/>
              <a:gd name="csX2" fmla="*/ 0 w 25921"/>
              <a:gd name="csY2" fmla="*/ 37835 h 37834"/>
              <a:gd name="csX3" fmla="*/ 25922 w 25921"/>
              <a:gd name="csY3" fmla="*/ 37835 h 37834"/>
              <a:gd name="csX4" fmla="*/ 25922 w 25921"/>
              <a:gd name="csY4" fmla="*/ 0 h 37834"/>
              <a:gd name="csX5" fmla="*/ 18492 w 25921"/>
              <a:gd name="csY5" fmla="*/ 12572 h 37834"/>
              <a:gd name="csX6" fmla="*/ 12098 w 25921"/>
              <a:gd name="csY6" fmla="*/ 22338 h 378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21" h="37834">
                <a:moveTo>
                  <a:pt x="12098" y="22338"/>
                </a:moveTo>
                <a:cubicBezTo>
                  <a:pt x="10079" y="25248"/>
                  <a:pt x="8091" y="27936"/>
                  <a:pt x="6136" y="30405"/>
                </a:cubicBezTo>
                <a:cubicBezTo>
                  <a:pt x="4181" y="32874"/>
                  <a:pt x="2136" y="35350"/>
                  <a:pt x="0" y="37835"/>
                </a:cubicBezTo>
                <a:lnTo>
                  <a:pt x="25922" y="37835"/>
                </a:lnTo>
                <a:lnTo>
                  <a:pt x="25922" y="0"/>
                </a:lnTo>
                <a:cubicBezTo>
                  <a:pt x="23212" y="4781"/>
                  <a:pt x="20735" y="8972"/>
                  <a:pt x="18492" y="12572"/>
                </a:cubicBezTo>
                <a:cubicBezTo>
                  <a:pt x="16249" y="16171"/>
                  <a:pt x="14117" y="19427"/>
                  <a:pt x="12098" y="22338"/>
                </a:cubicBezTo>
                <a:close/>
              </a:path>
            </a:pathLst>
          </a:custGeom>
          <a:solidFill>
            <a:schemeClr val="accent2"/>
          </a:solidFill>
          <a:ln w="2580" cap="flat">
            <a:noFill/>
            <a:prstDash val="solid"/>
            <a:miter/>
          </a:ln>
        </p:spPr>
        <p:txBody>
          <a:bodyPr/>
          <a:lstStyle/>
          <a:p>
            <a:endParaRPr lang="en-NZ" dirty="0"/>
          </a:p>
        </p:txBody>
      </p:sp>
      <p:graphicFrame>
        <p:nvGraphicFramePr>
          <p:cNvPr id="6" name="Table 5">
            <a:extLst>
              <a:ext uri="{FF2B5EF4-FFF2-40B4-BE49-F238E27FC236}">
                <a16:creationId xmlns:a16="http://schemas.microsoft.com/office/drawing/2014/main" id="{06A956C0-6C53-95F4-74FD-791ADB493639}"/>
              </a:ext>
            </a:extLst>
          </p:cNvPr>
          <p:cNvGraphicFramePr>
            <a:graphicFrameLocks noGrp="1"/>
          </p:cNvGraphicFramePr>
          <p:nvPr>
            <p:extLst>
              <p:ext uri="{D42A27DB-BD31-4B8C-83A1-F6EECF244321}">
                <p14:modId xmlns:p14="http://schemas.microsoft.com/office/powerpoint/2010/main" val="3645273012"/>
              </p:ext>
            </p:extLst>
          </p:nvPr>
        </p:nvGraphicFramePr>
        <p:xfrm>
          <a:off x="521456" y="847443"/>
          <a:ext cx="11014803" cy="5220196"/>
        </p:xfrm>
        <a:graphic>
          <a:graphicData uri="http://schemas.openxmlformats.org/drawingml/2006/table">
            <a:tbl>
              <a:tblPr bandRow="1">
                <a:tableStyleId>{5C22544A-7EE6-4342-B048-85BDC9FD1C3A}</a:tableStyleId>
              </a:tblPr>
              <a:tblGrid>
                <a:gridCol w="1463611">
                  <a:extLst>
                    <a:ext uri="{9D8B030D-6E8A-4147-A177-3AD203B41FA5}">
                      <a16:colId xmlns:a16="http://schemas.microsoft.com/office/drawing/2014/main" val="693411416"/>
                    </a:ext>
                  </a:extLst>
                </a:gridCol>
                <a:gridCol w="734707">
                  <a:extLst>
                    <a:ext uri="{9D8B030D-6E8A-4147-A177-3AD203B41FA5}">
                      <a16:colId xmlns:a16="http://schemas.microsoft.com/office/drawing/2014/main" val="2937877429"/>
                    </a:ext>
                  </a:extLst>
                </a:gridCol>
                <a:gridCol w="734707">
                  <a:extLst>
                    <a:ext uri="{9D8B030D-6E8A-4147-A177-3AD203B41FA5}">
                      <a16:colId xmlns:a16="http://schemas.microsoft.com/office/drawing/2014/main" val="2811584764"/>
                    </a:ext>
                  </a:extLst>
                </a:gridCol>
                <a:gridCol w="734707">
                  <a:extLst>
                    <a:ext uri="{9D8B030D-6E8A-4147-A177-3AD203B41FA5}">
                      <a16:colId xmlns:a16="http://schemas.microsoft.com/office/drawing/2014/main" val="1893504324"/>
                    </a:ext>
                  </a:extLst>
                </a:gridCol>
                <a:gridCol w="734707">
                  <a:extLst>
                    <a:ext uri="{9D8B030D-6E8A-4147-A177-3AD203B41FA5}">
                      <a16:colId xmlns:a16="http://schemas.microsoft.com/office/drawing/2014/main" val="1877582093"/>
                    </a:ext>
                  </a:extLst>
                </a:gridCol>
                <a:gridCol w="734707">
                  <a:extLst>
                    <a:ext uri="{9D8B030D-6E8A-4147-A177-3AD203B41FA5}">
                      <a16:colId xmlns:a16="http://schemas.microsoft.com/office/drawing/2014/main" val="3885015458"/>
                    </a:ext>
                  </a:extLst>
                </a:gridCol>
                <a:gridCol w="734707">
                  <a:extLst>
                    <a:ext uri="{9D8B030D-6E8A-4147-A177-3AD203B41FA5}">
                      <a16:colId xmlns:a16="http://schemas.microsoft.com/office/drawing/2014/main" val="3812674680"/>
                    </a:ext>
                  </a:extLst>
                </a:gridCol>
                <a:gridCol w="734707">
                  <a:extLst>
                    <a:ext uri="{9D8B030D-6E8A-4147-A177-3AD203B41FA5}">
                      <a16:colId xmlns:a16="http://schemas.microsoft.com/office/drawing/2014/main" val="1480268470"/>
                    </a:ext>
                  </a:extLst>
                </a:gridCol>
                <a:gridCol w="734708">
                  <a:extLst>
                    <a:ext uri="{9D8B030D-6E8A-4147-A177-3AD203B41FA5}">
                      <a16:colId xmlns:a16="http://schemas.microsoft.com/office/drawing/2014/main" val="2443887415"/>
                    </a:ext>
                  </a:extLst>
                </a:gridCol>
                <a:gridCol w="734707">
                  <a:extLst>
                    <a:ext uri="{9D8B030D-6E8A-4147-A177-3AD203B41FA5}">
                      <a16:colId xmlns:a16="http://schemas.microsoft.com/office/drawing/2014/main" val="1112972602"/>
                    </a:ext>
                  </a:extLst>
                </a:gridCol>
                <a:gridCol w="734707">
                  <a:extLst>
                    <a:ext uri="{9D8B030D-6E8A-4147-A177-3AD203B41FA5}">
                      <a16:colId xmlns:a16="http://schemas.microsoft.com/office/drawing/2014/main" val="2525280599"/>
                    </a:ext>
                  </a:extLst>
                </a:gridCol>
                <a:gridCol w="734707">
                  <a:extLst>
                    <a:ext uri="{9D8B030D-6E8A-4147-A177-3AD203B41FA5}">
                      <a16:colId xmlns:a16="http://schemas.microsoft.com/office/drawing/2014/main" val="3000810421"/>
                    </a:ext>
                  </a:extLst>
                </a:gridCol>
                <a:gridCol w="734707">
                  <a:extLst>
                    <a:ext uri="{9D8B030D-6E8A-4147-A177-3AD203B41FA5}">
                      <a16:colId xmlns:a16="http://schemas.microsoft.com/office/drawing/2014/main" val="333513468"/>
                    </a:ext>
                  </a:extLst>
                </a:gridCol>
                <a:gridCol w="734707">
                  <a:extLst>
                    <a:ext uri="{9D8B030D-6E8A-4147-A177-3AD203B41FA5}">
                      <a16:colId xmlns:a16="http://schemas.microsoft.com/office/drawing/2014/main" val="3713845614"/>
                    </a:ext>
                  </a:extLst>
                </a:gridCol>
              </a:tblGrid>
              <a:tr h="197971">
                <a:tc>
                  <a:txBody>
                    <a:bodyPr/>
                    <a:lstStyle/>
                    <a:p>
                      <a:endParaRPr lang="en-US" sz="900" dirty="0">
                        <a:solidFill>
                          <a:schemeClr val="bg1"/>
                        </a:solidFill>
                      </a:endParaRPr>
                    </a:p>
                  </a:txBody>
                  <a:tcPr marL="56698" marR="56698" marT="28349" marB="28349">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NZ" sz="900" b="1" dirty="0">
                          <a:solidFill>
                            <a:schemeClr val="bg1"/>
                          </a:solidFill>
                        </a:rPr>
                        <a:t>2025</a:t>
                      </a:r>
                      <a:endParaRPr lang="en-US" sz="900" b="1" dirty="0">
                        <a:solidFill>
                          <a:schemeClr val="bg1"/>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12">
                  <a:txBody>
                    <a:bodyPr/>
                    <a:lstStyle/>
                    <a:p>
                      <a:r>
                        <a:rPr lang="en-NZ" sz="900" b="1" dirty="0">
                          <a:solidFill>
                            <a:schemeClr val="bg1"/>
                          </a:solidFill>
                        </a:rPr>
                        <a:t>2026</a:t>
                      </a:r>
                      <a:endParaRPr lang="en-US" sz="900" b="1" dirty="0">
                        <a:solidFill>
                          <a:schemeClr val="bg1"/>
                        </a:solidFill>
                      </a:endParaRPr>
                    </a:p>
                  </a:txBody>
                  <a:tcPr marL="56698" marR="56698" marT="28349" marB="28349">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10183798"/>
                  </a:ext>
                </a:extLst>
              </a:tr>
              <a:tr h="0">
                <a:tc>
                  <a:txBody>
                    <a:bodyPr/>
                    <a:lstStyle/>
                    <a:p>
                      <a:pPr algn="ctr"/>
                      <a:endParaRPr lang="en-US" sz="800" b="1" dirty="0">
                        <a:solidFill>
                          <a:schemeClr val="tx2"/>
                        </a:solidFill>
                      </a:endParaRPr>
                    </a:p>
                  </a:txBody>
                  <a:tcPr marL="56698" marR="56698" marT="28349" marB="28349">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Dec</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Jan</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800" b="1" dirty="0">
                          <a:solidFill>
                            <a:schemeClr val="tx2"/>
                          </a:solidFill>
                        </a:rPr>
                        <a:t>Feb</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Mar</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800" b="1" dirty="0">
                          <a:solidFill>
                            <a:schemeClr val="tx2"/>
                          </a:solidFill>
                        </a:rPr>
                        <a:t>Apr</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May</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800" b="1" dirty="0">
                          <a:solidFill>
                            <a:schemeClr val="tx2"/>
                          </a:solidFill>
                        </a:rPr>
                        <a:t>Jun</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Jul</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800" b="1" dirty="0">
                          <a:solidFill>
                            <a:schemeClr val="tx2"/>
                          </a:solidFill>
                        </a:rPr>
                        <a:t>Aug</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Sep</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800" b="1" dirty="0">
                          <a:solidFill>
                            <a:schemeClr val="tx2"/>
                          </a:solidFill>
                        </a:rPr>
                        <a:t>Oct</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800" b="1" dirty="0">
                          <a:solidFill>
                            <a:schemeClr val="tx2"/>
                          </a:solidFill>
                        </a:rPr>
                        <a:t>Nov</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800" b="1" dirty="0">
                          <a:solidFill>
                            <a:schemeClr val="tx2"/>
                          </a:solidFill>
                        </a:rPr>
                        <a:t>Dec</a:t>
                      </a:r>
                      <a:endParaRPr lang="en-US" sz="80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604522385"/>
                  </a:ext>
                </a:extLst>
              </a:tr>
              <a:tr h="1113364">
                <a:tc>
                  <a:txBody>
                    <a:bodyPr/>
                    <a:lstStyle/>
                    <a:p>
                      <a:pPr algn="ctr"/>
                      <a:r>
                        <a:rPr lang="en-US" sz="900" b="1" dirty="0">
                          <a:solidFill>
                            <a:schemeClr val="tx2"/>
                          </a:solidFill>
                        </a:rPr>
                        <a:t>Step 0: Programme Initiation </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97386112"/>
                  </a:ext>
                </a:extLst>
              </a:tr>
              <a:tr h="483884">
                <a:tc>
                  <a:txBody>
                    <a:bodyPr/>
                    <a:lstStyle/>
                    <a:p>
                      <a:pPr algn="ctr"/>
                      <a:r>
                        <a:rPr lang="en-US" sz="900" b="1" dirty="0">
                          <a:solidFill>
                            <a:schemeClr val="tx2"/>
                          </a:solidFill>
                        </a:rPr>
                        <a:t>Step 1: Design Audit Framework</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23142100"/>
                  </a:ext>
                </a:extLst>
              </a:tr>
              <a:tr h="654252">
                <a:tc>
                  <a:txBody>
                    <a:bodyPr/>
                    <a:lstStyle/>
                    <a:p>
                      <a:pPr algn="ctr"/>
                      <a:r>
                        <a:rPr lang="en-US" sz="900" b="1" dirty="0">
                          <a:solidFill>
                            <a:schemeClr val="tx2"/>
                          </a:solidFill>
                        </a:rPr>
                        <a:t>Step 2: Test and Validate Audit Framework </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35959796"/>
                  </a:ext>
                </a:extLst>
              </a:tr>
              <a:tr h="572854">
                <a:tc>
                  <a:txBody>
                    <a:bodyPr/>
                    <a:lstStyle/>
                    <a:p>
                      <a:pPr algn="ctr"/>
                      <a:r>
                        <a:rPr lang="en-US" sz="900" b="1" dirty="0">
                          <a:solidFill>
                            <a:schemeClr val="tx2"/>
                          </a:solidFill>
                        </a:rPr>
                        <a:t>Step 3: Build Data Collection Audit Tool</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771677828"/>
                  </a:ext>
                </a:extLst>
              </a:tr>
              <a:tr h="394832">
                <a:tc>
                  <a:txBody>
                    <a:bodyPr/>
                    <a:lstStyle/>
                    <a:p>
                      <a:pPr algn="ctr"/>
                      <a:r>
                        <a:rPr lang="en-US" sz="900" b="1" dirty="0">
                          <a:solidFill>
                            <a:schemeClr val="tx2"/>
                          </a:solidFill>
                        </a:rPr>
                        <a:t>Step 4: Plan &amp; Schedule Audits </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51541529"/>
                  </a:ext>
                </a:extLst>
              </a:tr>
              <a:tr h="624600">
                <a:tc>
                  <a:txBody>
                    <a:bodyPr/>
                    <a:lstStyle/>
                    <a:p>
                      <a:pPr algn="ctr"/>
                      <a:r>
                        <a:rPr lang="en-US" sz="900" b="1" dirty="0">
                          <a:solidFill>
                            <a:schemeClr val="tx2"/>
                          </a:solidFill>
                        </a:rPr>
                        <a:t>Step 5: Train Team </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1" i="0" u="none" strike="noStrike" kern="1200" cap="none" spc="0" normalizeH="0" baseline="0" noProof="0" dirty="0">
                          <a:ln>
                            <a:noFill/>
                          </a:ln>
                          <a:solidFill>
                            <a:srgbClr val="FFFFFF"/>
                          </a:solidFill>
                          <a:effectLst/>
                          <a:uLnTx/>
                          <a:uFillTx/>
                          <a:ea typeface="+mn-ea"/>
                          <a:cs typeface="+mn-cs"/>
                        </a:rPr>
                        <a:t>Ongoing review and refinement as required </a:t>
                      </a:r>
                    </a:p>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endParaRPr lang="en-US" sz="900"/>
                    </a:p>
                  </a:txBody>
                  <a:tcPr marL="56698" marR="56698" marT="28349" marB="2834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41012272"/>
                  </a:ext>
                </a:extLst>
              </a:tr>
              <a:tr h="524130">
                <a:tc>
                  <a:txBody>
                    <a:bodyPr/>
                    <a:lstStyle/>
                    <a:p>
                      <a:pPr algn="ctr"/>
                      <a:r>
                        <a:rPr lang="en-US" sz="900" b="1" dirty="0">
                          <a:solidFill>
                            <a:schemeClr val="tx2"/>
                          </a:solidFill>
                        </a:rPr>
                        <a:t>Step 6: Deliver Audits </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NZ"/>
                    </a:p>
                  </a:txBody>
                  <a:tcPr/>
                </a:tc>
                <a:tc hMerge="1">
                  <a:txBody>
                    <a:bodyPr/>
                    <a:lstStyle/>
                    <a:p>
                      <a:endParaRPr lang="en-NZ"/>
                    </a:p>
                  </a:txBody>
                  <a:tcPr/>
                </a:tc>
                <a:tc hMerge="1">
                  <a:txBody>
                    <a:bodyPr/>
                    <a:lstStyle/>
                    <a:p>
                      <a:endParaRPr lang="en-NZ"/>
                    </a:p>
                  </a:txBody>
                  <a:tcPr>
                    <a:lnL w="12700" cap="flat" cmpd="sng" algn="ctr">
                      <a:solidFill>
                        <a:schemeClr val="bg1"/>
                      </a:solidFill>
                      <a:prstDash val="solid"/>
                      <a:round/>
                      <a:headEnd type="none" w="med" len="med"/>
                      <a:tailEnd type="none" w="med" len="med"/>
                    </a:lnL>
                    <a:lnT w="12700" cmpd="sng">
                      <a:noFill/>
                    </a:lnT>
                  </a:tcPr>
                </a:tc>
                <a:tc hMerge="1">
                  <a:txBody>
                    <a:bodyPr/>
                    <a:lstStyle/>
                    <a:p>
                      <a:endParaRPr lang="en-NZ"/>
                    </a:p>
                  </a:txBody>
                  <a:tcPr/>
                </a:tc>
                <a:tc hMerge="1">
                  <a:txBody>
                    <a:bodyPr/>
                    <a:lstStyle/>
                    <a:p>
                      <a:endParaRPr lang="en-NZ"/>
                    </a:p>
                  </a:txBody>
                  <a:tcPr/>
                </a:tc>
                <a:tc hMerge="1">
                  <a:txBody>
                    <a:bodyPr/>
                    <a:lstStyle/>
                    <a:p>
                      <a:endParaRPr lang="en-NZ"/>
                    </a:p>
                  </a:txBody>
                  <a:tcPr>
                    <a:lnL w="12700" cap="flat" cmpd="sng" algn="ctr">
                      <a:solidFill>
                        <a:schemeClr val="bg1"/>
                      </a:solidFill>
                      <a:prstDash val="solid"/>
                      <a:round/>
                      <a:headEnd type="none" w="med" len="med"/>
                      <a:tailEnd type="none" w="med" len="med"/>
                    </a:lnL>
                    <a:lnT w="12700" cmpd="sng">
                      <a:noFill/>
                    </a:lnT>
                  </a:tcPr>
                </a:tc>
                <a:tc hMerge="1">
                  <a:txBody>
                    <a:bodyPr/>
                    <a:lstStyle/>
                    <a:p>
                      <a:endParaRPr lang="en-NZ"/>
                    </a:p>
                  </a:txBody>
                  <a:tcPr/>
                </a:tc>
                <a:extLst>
                  <a:ext uri="{0D108BD9-81ED-4DB2-BD59-A6C34878D82A}">
                    <a16:rowId xmlns:a16="http://schemas.microsoft.com/office/drawing/2014/main" val="3059779109"/>
                  </a:ext>
                </a:extLst>
              </a:tr>
              <a:tr h="475691">
                <a:tc>
                  <a:txBody>
                    <a:bodyPr/>
                    <a:lstStyle/>
                    <a:p>
                      <a:pPr algn="ctr"/>
                      <a:r>
                        <a:rPr lang="en-US" sz="900" b="1" dirty="0">
                          <a:solidFill>
                            <a:schemeClr val="tx2"/>
                          </a:solidFill>
                        </a:rPr>
                        <a:t>Step 7: Reporting and Insights </a:t>
                      </a: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endParaRPr lang="en-NZ" dirty="0"/>
                    </a:p>
                  </a:txBody>
                  <a:tcPr marL="56698" marR="56698" marT="28349" marB="28349">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gridSpan="8">
                  <a:txBody>
                    <a:bodyPr/>
                    <a:lstStyle/>
                    <a:p>
                      <a:endParaRPr lang="en-US" sz="9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endParaRPr lang="en-NZ"/>
                    </a:p>
                  </a:txBody>
                  <a:tcPr/>
                </a:tc>
                <a:tc hMerge="1">
                  <a:txBody>
                    <a:bodyPr/>
                    <a:lstStyle/>
                    <a:p>
                      <a:endParaRPr lang="en-NZ"/>
                    </a:p>
                  </a:txBody>
                  <a:tcPr/>
                </a:tc>
                <a:tc hMerge="1">
                  <a:txBody>
                    <a:bodyPr/>
                    <a:lstStyle/>
                    <a:p>
                      <a:endParaRPr lang="en-NZ"/>
                    </a:p>
                  </a:txBody>
                  <a:tcPr>
                    <a:lnL w="12700" cap="flat" cmpd="sng" algn="ctr">
                      <a:solidFill>
                        <a:schemeClr val="bg1"/>
                      </a:solidFill>
                      <a:prstDash val="solid"/>
                      <a:round/>
                      <a:headEnd type="none" w="med" len="med"/>
                      <a:tailEnd type="none" w="med" len="med"/>
                    </a:lnL>
                  </a:tcPr>
                </a:tc>
                <a:tc hMerge="1">
                  <a:txBody>
                    <a:bodyPr/>
                    <a:lstStyle/>
                    <a:p>
                      <a:endParaRPr lang="en-NZ"/>
                    </a:p>
                  </a:txBody>
                  <a:tcPr/>
                </a:tc>
                <a:tc hMerge="1">
                  <a:txBody>
                    <a:bodyPr/>
                    <a:lstStyle/>
                    <a:p>
                      <a:endParaRPr lang="en-NZ"/>
                    </a:p>
                  </a:txBody>
                  <a:tcPr/>
                </a:tc>
                <a:tc hMerge="1">
                  <a:txBody>
                    <a:bodyPr/>
                    <a:lstStyle/>
                    <a:p>
                      <a:endParaRPr lang="en-NZ"/>
                    </a:p>
                  </a:txBody>
                  <a:tcPr>
                    <a:lnL w="12700" cap="flat" cmpd="sng" algn="ctr">
                      <a:solidFill>
                        <a:schemeClr val="bg1"/>
                      </a:solidFill>
                      <a:prstDash val="solid"/>
                      <a:round/>
                      <a:headEnd type="none" w="med" len="med"/>
                      <a:tailEnd type="none" w="med" len="med"/>
                    </a:lnL>
                  </a:tcPr>
                </a:tc>
                <a:tc hMerge="1">
                  <a:txBody>
                    <a:bodyPr/>
                    <a:lstStyle/>
                    <a:p>
                      <a:endParaRPr lang="en-NZ"/>
                    </a:p>
                  </a:txBody>
                  <a:tcPr/>
                </a:tc>
                <a:extLst>
                  <a:ext uri="{0D108BD9-81ED-4DB2-BD59-A6C34878D82A}">
                    <a16:rowId xmlns:a16="http://schemas.microsoft.com/office/drawing/2014/main" val="1746335971"/>
                  </a:ext>
                </a:extLst>
              </a:tr>
            </a:tbl>
          </a:graphicData>
        </a:graphic>
      </p:graphicFrame>
      <p:sp>
        <p:nvSpPr>
          <p:cNvPr id="10" name="Rectangle: Rounded Corners 9">
            <a:extLst>
              <a:ext uri="{FF2B5EF4-FFF2-40B4-BE49-F238E27FC236}">
                <a16:creationId xmlns:a16="http://schemas.microsoft.com/office/drawing/2014/main" id="{095046D0-7A04-0021-0632-CA1719555CFF}"/>
              </a:ext>
            </a:extLst>
          </p:cNvPr>
          <p:cNvSpPr/>
          <p:nvPr/>
        </p:nvSpPr>
        <p:spPr>
          <a:xfrm>
            <a:off x="2058906" y="1278836"/>
            <a:ext cx="1328406" cy="252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800" b="1" dirty="0">
                <a:solidFill>
                  <a:srgbClr val="FFFFFF"/>
                </a:solidFill>
              </a:rPr>
              <a:t>Establish governance and reporting structures  </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12" name="Rectangle: Rounded Corners 11">
            <a:extLst>
              <a:ext uri="{FF2B5EF4-FFF2-40B4-BE49-F238E27FC236}">
                <a16:creationId xmlns:a16="http://schemas.microsoft.com/office/drawing/2014/main" id="{32C6F4A2-2E7C-A9FE-002F-150056B7B93E}"/>
              </a:ext>
            </a:extLst>
          </p:cNvPr>
          <p:cNvSpPr/>
          <p:nvPr/>
        </p:nvSpPr>
        <p:spPr>
          <a:xfrm>
            <a:off x="2723109" y="1566174"/>
            <a:ext cx="1575996" cy="252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800" b="1" dirty="0">
                <a:solidFill>
                  <a:srgbClr val="FFFFFF"/>
                </a:solidFill>
              </a:rPr>
              <a:t>Finalise project plan and timelines </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13" name="Rectangle: Rounded Corners 12">
            <a:extLst>
              <a:ext uri="{FF2B5EF4-FFF2-40B4-BE49-F238E27FC236}">
                <a16:creationId xmlns:a16="http://schemas.microsoft.com/office/drawing/2014/main" id="{11FC8F0F-7FB8-D2A2-6B1D-A0D0B35860A9}"/>
              </a:ext>
            </a:extLst>
          </p:cNvPr>
          <p:cNvSpPr/>
          <p:nvPr/>
        </p:nvSpPr>
        <p:spPr>
          <a:xfrm>
            <a:off x="2813095" y="2247855"/>
            <a:ext cx="1598513" cy="252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Progress advisory groups to capture disability voice</a:t>
            </a:r>
          </a:p>
        </p:txBody>
      </p:sp>
      <p:sp>
        <p:nvSpPr>
          <p:cNvPr id="16" name="Rectangle: Rounded Corners 15">
            <a:extLst>
              <a:ext uri="{FF2B5EF4-FFF2-40B4-BE49-F238E27FC236}">
                <a16:creationId xmlns:a16="http://schemas.microsoft.com/office/drawing/2014/main" id="{60F6BE91-1F3E-D77A-EBB9-07CF9A561836}"/>
              </a:ext>
            </a:extLst>
          </p:cNvPr>
          <p:cNvSpPr/>
          <p:nvPr/>
        </p:nvSpPr>
        <p:spPr>
          <a:xfrm>
            <a:off x="2813095" y="2525154"/>
            <a:ext cx="1598513" cy="144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Build audit framework</a:t>
            </a:r>
          </a:p>
        </p:txBody>
      </p:sp>
      <p:sp>
        <p:nvSpPr>
          <p:cNvPr id="17" name="Rectangle: Rounded Corners 16">
            <a:extLst>
              <a:ext uri="{FF2B5EF4-FFF2-40B4-BE49-F238E27FC236}">
                <a16:creationId xmlns:a16="http://schemas.microsoft.com/office/drawing/2014/main" id="{804B0C92-939F-822C-7A04-DCC27F8F878D}"/>
              </a:ext>
            </a:extLst>
          </p:cNvPr>
          <p:cNvSpPr/>
          <p:nvPr/>
        </p:nvSpPr>
        <p:spPr>
          <a:xfrm>
            <a:off x="3239396" y="2723415"/>
            <a:ext cx="1662807" cy="252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Test framework with advisory groups </a:t>
            </a:r>
          </a:p>
        </p:txBody>
      </p:sp>
      <p:sp>
        <p:nvSpPr>
          <p:cNvPr id="18" name="Rectangle: Rounded Corners 17">
            <a:extLst>
              <a:ext uri="{FF2B5EF4-FFF2-40B4-BE49-F238E27FC236}">
                <a16:creationId xmlns:a16="http://schemas.microsoft.com/office/drawing/2014/main" id="{8D1E5912-DA51-1D30-FAD5-BF10BED71BEC}"/>
              </a:ext>
            </a:extLst>
          </p:cNvPr>
          <p:cNvSpPr/>
          <p:nvPr/>
        </p:nvSpPr>
        <p:spPr>
          <a:xfrm>
            <a:off x="3387313" y="3015195"/>
            <a:ext cx="1514890" cy="247558"/>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800" b="1" dirty="0">
                <a:solidFill>
                  <a:srgbClr val="FFFFFF"/>
                </a:solidFill>
              </a:rPr>
              <a:t>Identify, schedule and develop initial audits </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19" name="Rectangle: Rounded Corners 18">
            <a:extLst>
              <a:ext uri="{FF2B5EF4-FFF2-40B4-BE49-F238E27FC236}">
                <a16:creationId xmlns:a16="http://schemas.microsoft.com/office/drawing/2014/main" id="{1FDE89E6-A9FE-9755-C141-9E5CB03DF827}"/>
              </a:ext>
            </a:extLst>
          </p:cNvPr>
          <p:cNvSpPr/>
          <p:nvPr/>
        </p:nvSpPr>
        <p:spPr>
          <a:xfrm>
            <a:off x="4538382" y="3283695"/>
            <a:ext cx="1297641" cy="351116"/>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800" b="1" dirty="0">
                <a:solidFill>
                  <a:srgbClr val="FFFFFF"/>
                </a:solidFill>
              </a:rPr>
              <a:t>Refine and update framework post lessons learned</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21" name="Rectangle: Rounded Corners 20">
            <a:extLst>
              <a:ext uri="{FF2B5EF4-FFF2-40B4-BE49-F238E27FC236}">
                <a16:creationId xmlns:a16="http://schemas.microsoft.com/office/drawing/2014/main" id="{D0A48746-F9F7-5D1E-62EF-328A2190F70D}"/>
              </a:ext>
            </a:extLst>
          </p:cNvPr>
          <p:cNvSpPr/>
          <p:nvPr/>
        </p:nvSpPr>
        <p:spPr>
          <a:xfrm>
            <a:off x="3039423" y="1843472"/>
            <a:ext cx="1259682" cy="345889"/>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800" b="1" dirty="0">
                <a:solidFill>
                  <a:srgbClr val="FFFFFF"/>
                </a:solidFill>
              </a:rPr>
              <a:t>Create stakeholder and provider communication plans  </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22" name="Rectangle: Rounded Corners 21">
            <a:extLst>
              <a:ext uri="{FF2B5EF4-FFF2-40B4-BE49-F238E27FC236}">
                <a16:creationId xmlns:a16="http://schemas.microsoft.com/office/drawing/2014/main" id="{10B7A310-DDF7-F998-A40F-47393648312C}"/>
              </a:ext>
            </a:extLst>
          </p:cNvPr>
          <p:cNvSpPr/>
          <p:nvPr/>
        </p:nvSpPr>
        <p:spPr>
          <a:xfrm>
            <a:off x="3430717" y="3508811"/>
            <a:ext cx="776208" cy="252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Define user requirements</a:t>
            </a:r>
          </a:p>
        </p:txBody>
      </p:sp>
      <p:sp>
        <p:nvSpPr>
          <p:cNvPr id="23" name="Rectangle: Rounded Corners 22">
            <a:extLst>
              <a:ext uri="{FF2B5EF4-FFF2-40B4-BE49-F238E27FC236}">
                <a16:creationId xmlns:a16="http://schemas.microsoft.com/office/drawing/2014/main" id="{4CCE3215-48D4-6834-287F-452CA2229959}"/>
              </a:ext>
            </a:extLst>
          </p:cNvPr>
          <p:cNvSpPr/>
          <p:nvPr/>
        </p:nvSpPr>
        <p:spPr>
          <a:xfrm>
            <a:off x="3563097" y="3778569"/>
            <a:ext cx="1829174" cy="351116"/>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Build, test and validate data collection tool with reporting capability </a:t>
            </a:r>
          </a:p>
        </p:txBody>
      </p:sp>
      <p:sp>
        <p:nvSpPr>
          <p:cNvPr id="24" name="Rectangle: Rounded Corners 23">
            <a:extLst>
              <a:ext uri="{FF2B5EF4-FFF2-40B4-BE49-F238E27FC236}">
                <a16:creationId xmlns:a16="http://schemas.microsoft.com/office/drawing/2014/main" id="{A1E1E9DB-E2E8-404F-0A84-1709E4C142DA}"/>
              </a:ext>
            </a:extLst>
          </p:cNvPr>
          <p:cNvSpPr/>
          <p:nvPr/>
        </p:nvSpPr>
        <p:spPr>
          <a:xfrm>
            <a:off x="5406260" y="3828127"/>
            <a:ext cx="1393471" cy="252000"/>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Build reporting layer</a:t>
            </a:r>
          </a:p>
        </p:txBody>
      </p:sp>
      <p:sp>
        <p:nvSpPr>
          <p:cNvPr id="25" name="Rectangle: Rounded Corners 24">
            <a:extLst>
              <a:ext uri="{FF2B5EF4-FFF2-40B4-BE49-F238E27FC236}">
                <a16:creationId xmlns:a16="http://schemas.microsoft.com/office/drawing/2014/main" id="{D0F78D0F-C327-3B84-B765-8B8646E530D3}"/>
              </a:ext>
            </a:extLst>
          </p:cNvPr>
          <p:cNvSpPr/>
          <p:nvPr/>
        </p:nvSpPr>
        <p:spPr>
          <a:xfrm>
            <a:off x="2631809" y="4144122"/>
            <a:ext cx="1961084" cy="144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Develop scheduling approach</a:t>
            </a:r>
          </a:p>
        </p:txBody>
      </p:sp>
      <p:sp>
        <p:nvSpPr>
          <p:cNvPr id="27" name="Rectangle: Rounded Corners 26">
            <a:extLst>
              <a:ext uri="{FF2B5EF4-FFF2-40B4-BE49-F238E27FC236}">
                <a16:creationId xmlns:a16="http://schemas.microsoft.com/office/drawing/2014/main" id="{F3DC8DA0-95F6-0A85-CBA2-794B8D070EB0}"/>
              </a:ext>
            </a:extLst>
          </p:cNvPr>
          <p:cNvSpPr/>
          <p:nvPr/>
        </p:nvSpPr>
        <p:spPr>
          <a:xfrm>
            <a:off x="3070103" y="4313421"/>
            <a:ext cx="1497435" cy="144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Agree audit schedule  </a:t>
            </a:r>
          </a:p>
        </p:txBody>
      </p:sp>
      <p:sp>
        <p:nvSpPr>
          <p:cNvPr id="28" name="Rectangle: Rounded Corners 27">
            <a:extLst>
              <a:ext uri="{FF2B5EF4-FFF2-40B4-BE49-F238E27FC236}">
                <a16:creationId xmlns:a16="http://schemas.microsoft.com/office/drawing/2014/main" id="{30748927-808A-AF59-DEEE-19C1A8FCF331}"/>
              </a:ext>
            </a:extLst>
          </p:cNvPr>
          <p:cNvSpPr/>
          <p:nvPr/>
        </p:nvSpPr>
        <p:spPr>
          <a:xfrm>
            <a:off x="4598565" y="4315100"/>
            <a:ext cx="5513294" cy="251999"/>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Progress audit communications </a:t>
            </a:r>
          </a:p>
        </p:txBody>
      </p:sp>
      <p:grpSp>
        <p:nvGrpSpPr>
          <p:cNvPr id="32" name="Group 31">
            <a:extLst>
              <a:ext uri="{FF2B5EF4-FFF2-40B4-BE49-F238E27FC236}">
                <a16:creationId xmlns:a16="http://schemas.microsoft.com/office/drawing/2014/main" id="{3D240D1E-998C-3B4A-0D81-25C07B8C610F}"/>
              </a:ext>
            </a:extLst>
          </p:cNvPr>
          <p:cNvGrpSpPr/>
          <p:nvPr/>
        </p:nvGrpSpPr>
        <p:grpSpPr>
          <a:xfrm>
            <a:off x="3070860" y="4513997"/>
            <a:ext cx="2013163" cy="585521"/>
            <a:chOff x="3777672" y="4584579"/>
            <a:chExt cx="2013163" cy="585521"/>
          </a:xfrm>
        </p:grpSpPr>
        <p:sp>
          <p:nvSpPr>
            <p:cNvPr id="29" name="Rectangle: Rounded Corners 28">
              <a:extLst>
                <a:ext uri="{FF2B5EF4-FFF2-40B4-BE49-F238E27FC236}">
                  <a16:creationId xmlns:a16="http://schemas.microsoft.com/office/drawing/2014/main" id="{692C3B27-EFFE-2F19-3E73-04B0A2E4E032}"/>
                </a:ext>
              </a:extLst>
            </p:cNvPr>
            <p:cNvSpPr/>
            <p:nvPr/>
          </p:nvSpPr>
          <p:spPr>
            <a:xfrm>
              <a:off x="3777672" y="4584579"/>
              <a:ext cx="1340748" cy="144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Develo</a:t>
              </a:r>
              <a:r>
                <a:rPr lang="en-NZ" sz="800" b="1" dirty="0">
                  <a:solidFill>
                    <a:srgbClr val="FFFFFF"/>
                  </a:solidFill>
                </a:rPr>
                <a:t>p training material </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30" name="Rectangle: Rounded Corners 29">
              <a:extLst>
                <a:ext uri="{FF2B5EF4-FFF2-40B4-BE49-F238E27FC236}">
                  <a16:creationId xmlns:a16="http://schemas.microsoft.com/office/drawing/2014/main" id="{06AE09B5-8F03-9661-5247-278FEF6E4CBC}"/>
                </a:ext>
              </a:extLst>
            </p:cNvPr>
            <p:cNvSpPr/>
            <p:nvPr/>
          </p:nvSpPr>
          <p:spPr>
            <a:xfrm>
              <a:off x="4354099" y="4754232"/>
              <a:ext cx="877099" cy="252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Test training curriculum</a:t>
              </a:r>
            </a:p>
          </p:txBody>
        </p:sp>
        <p:sp>
          <p:nvSpPr>
            <p:cNvPr id="31" name="Rectangle: Rounded Corners 30">
              <a:extLst>
                <a:ext uri="{FF2B5EF4-FFF2-40B4-BE49-F238E27FC236}">
                  <a16:creationId xmlns:a16="http://schemas.microsoft.com/office/drawing/2014/main" id="{DDA1563E-06FE-B276-C0C3-0D73C3F79970}"/>
                </a:ext>
              </a:extLst>
            </p:cNvPr>
            <p:cNvSpPr/>
            <p:nvPr/>
          </p:nvSpPr>
          <p:spPr>
            <a:xfrm>
              <a:off x="4913737" y="5026100"/>
              <a:ext cx="877098" cy="144000"/>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Train team</a:t>
              </a:r>
            </a:p>
          </p:txBody>
        </p:sp>
      </p:grpSp>
      <p:sp>
        <p:nvSpPr>
          <p:cNvPr id="33" name="Rectangle: Rounded Corners 32">
            <a:extLst>
              <a:ext uri="{FF2B5EF4-FFF2-40B4-BE49-F238E27FC236}">
                <a16:creationId xmlns:a16="http://schemas.microsoft.com/office/drawing/2014/main" id="{15259EDD-A943-67BE-0EDA-DA364D79218A}"/>
              </a:ext>
            </a:extLst>
          </p:cNvPr>
          <p:cNvSpPr/>
          <p:nvPr/>
        </p:nvSpPr>
        <p:spPr>
          <a:xfrm>
            <a:off x="5513293" y="5246224"/>
            <a:ext cx="5513295" cy="119151"/>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NZ" sz="800" b="1" dirty="0">
                <a:solidFill>
                  <a:srgbClr val="FFFFFF"/>
                </a:solidFill>
              </a:rPr>
              <a:t>Conduct </a:t>
            </a:r>
            <a:r>
              <a:rPr kumimoji="0" lang="en-NZ" sz="800" b="1" i="0" u="none" strike="noStrike" kern="1200" cap="none" spc="0" normalizeH="0" baseline="0" noProof="0" dirty="0">
                <a:ln>
                  <a:noFill/>
                </a:ln>
                <a:solidFill>
                  <a:srgbClr val="FFFFFF"/>
                </a:solidFill>
                <a:effectLst/>
                <a:uLnTx/>
                <a:uFillTx/>
                <a:ea typeface="+mn-ea"/>
                <a:cs typeface="+mn-cs"/>
              </a:rPr>
              <a:t>type 2 audits  </a:t>
            </a:r>
          </a:p>
        </p:txBody>
      </p:sp>
      <p:sp>
        <p:nvSpPr>
          <p:cNvPr id="34" name="Rectangle: Rounded Corners 33">
            <a:extLst>
              <a:ext uri="{FF2B5EF4-FFF2-40B4-BE49-F238E27FC236}">
                <a16:creationId xmlns:a16="http://schemas.microsoft.com/office/drawing/2014/main" id="{5B12657B-CFCD-CA1D-ACF0-EC42C1F62680}"/>
              </a:ext>
            </a:extLst>
          </p:cNvPr>
          <p:cNvSpPr/>
          <p:nvPr/>
        </p:nvSpPr>
        <p:spPr>
          <a:xfrm>
            <a:off x="7073153" y="5390557"/>
            <a:ext cx="4195482" cy="119151"/>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NZ" sz="800" b="1" dirty="0">
                <a:solidFill>
                  <a:srgbClr val="FFFFFF"/>
                </a:solidFill>
              </a:rPr>
              <a:t>Conduct </a:t>
            </a:r>
            <a:r>
              <a:rPr kumimoji="0" lang="en-NZ" sz="800" b="1" i="0" u="none" strike="noStrike" kern="1200" cap="none" spc="0" normalizeH="0" baseline="0" noProof="0" dirty="0">
                <a:ln>
                  <a:noFill/>
                </a:ln>
                <a:solidFill>
                  <a:srgbClr val="FFFFFF"/>
                </a:solidFill>
                <a:effectLst/>
                <a:uLnTx/>
                <a:uFillTx/>
                <a:ea typeface="+mn-ea"/>
                <a:cs typeface="+mn-cs"/>
              </a:rPr>
              <a:t>type 5 audits  </a:t>
            </a:r>
          </a:p>
        </p:txBody>
      </p:sp>
      <p:sp>
        <p:nvSpPr>
          <p:cNvPr id="35" name="Rectangle: Rounded Corners 34">
            <a:extLst>
              <a:ext uri="{FF2B5EF4-FFF2-40B4-BE49-F238E27FC236}">
                <a16:creationId xmlns:a16="http://schemas.microsoft.com/office/drawing/2014/main" id="{D7DB33BB-94E2-1EBC-1374-B9D035C4E951}"/>
              </a:ext>
            </a:extLst>
          </p:cNvPr>
          <p:cNvSpPr/>
          <p:nvPr/>
        </p:nvSpPr>
        <p:spPr>
          <a:xfrm>
            <a:off x="3740970" y="5632697"/>
            <a:ext cx="1222807" cy="243342"/>
          </a:xfrm>
          <a:prstGeom prst="roundRect">
            <a:avLst>
              <a:gd name="adj" fmla="val 30692"/>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Develop reporting template</a:t>
            </a:r>
          </a:p>
        </p:txBody>
      </p:sp>
      <p:sp>
        <p:nvSpPr>
          <p:cNvPr id="36" name="Rectangle: Rounded Corners 35">
            <a:extLst>
              <a:ext uri="{FF2B5EF4-FFF2-40B4-BE49-F238E27FC236}">
                <a16:creationId xmlns:a16="http://schemas.microsoft.com/office/drawing/2014/main" id="{9C24C6E6-A18A-7C3B-72EB-0106AC114C49}"/>
              </a:ext>
            </a:extLst>
          </p:cNvPr>
          <p:cNvSpPr/>
          <p:nvPr/>
        </p:nvSpPr>
        <p:spPr>
          <a:xfrm>
            <a:off x="5836023" y="5864611"/>
            <a:ext cx="5432612" cy="145946"/>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Provide reports and system level insights to providers, group homes and services </a:t>
            </a:r>
          </a:p>
        </p:txBody>
      </p:sp>
      <p:sp>
        <p:nvSpPr>
          <p:cNvPr id="72" name="Rectangle: Rounded Corners 71">
            <a:extLst>
              <a:ext uri="{FF2B5EF4-FFF2-40B4-BE49-F238E27FC236}">
                <a16:creationId xmlns:a16="http://schemas.microsoft.com/office/drawing/2014/main" id="{21AB4401-0EDE-8E21-7883-7CFB85441F50}"/>
              </a:ext>
            </a:extLst>
          </p:cNvPr>
          <p:cNvSpPr/>
          <p:nvPr/>
        </p:nvSpPr>
        <p:spPr>
          <a:xfrm>
            <a:off x="5836023" y="3076892"/>
            <a:ext cx="5432612" cy="251999"/>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800" b="1" i="0" u="none" strike="noStrike" kern="1200" cap="none" spc="0" normalizeH="0" baseline="0" noProof="0" dirty="0">
                <a:ln>
                  <a:noFill/>
                </a:ln>
                <a:solidFill>
                  <a:srgbClr val="FFFFFF"/>
                </a:solidFill>
                <a:effectLst/>
                <a:uLnTx/>
                <a:uFillTx/>
                <a:ea typeface="+mn-ea"/>
                <a:cs typeface="+mn-cs"/>
              </a:rPr>
              <a:t>Ongoing review and refinement as required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NZ" sz="800" b="1" dirty="0">
                <a:solidFill>
                  <a:srgbClr val="FFFFFF"/>
                </a:solidFill>
              </a:rPr>
              <a:t>Ongoing engagement with advisory groups</a:t>
            </a:r>
            <a:endParaRPr kumimoji="0" lang="en-NZ" sz="800" b="1" i="0" u="none" strike="noStrike" kern="1200" cap="none" spc="0" normalizeH="0" baseline="0" noProof="0" dirty="0">
              <a:ln>
                <a:noFill/>
              </a:ln>
              <a:solidFill>
                <a:srgbClr val="FFFFFF"/>
              </a:solidFill>
              <a:effectLst/>
              <a:uLnTx/>
              <a:uFillTx/>
              <a:ea typeface="+mn-ea"/>
              <a:cs typeface="+mn-cs"/>
            </a:endParaRPr>
          </a:p>
        </p:txBody>
      </p:sp>
      <p:sp>
        <p:nvSpPr>
          <p:cNvPr id="73" name="Rectangle: Rounded Corners 72">
            <a:extLst>
              <a:ext uri="{FF2B5EF4-FFF2-40B4-BE49-F238E27FC236}">
                <a16:creationId xmlns:a16="http://schemas.microsoft.com/office/drawing/2014/main" id="{0A462C49-28A4-E13E-50BB-F37B10355D4D}"/>
              </a:ext>
            </a:extLst>
          </p:cNvPr>
          <p:cNvSpPr/>
          <p:nvPr/>
        </p:nvSpPr>
        <p:spPr>
          <a:xfrm>
            <a:off x="5836022" y="1988011"/>
            <a:ext cx="5432611" cy="251999"/>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NZ" sz="800" b="1" dirty="0">
                <a:solidFill>
                  <a:srgbClr val="FFFFFF"/>
                </a:solidFill>
              </a:rPr>
              <a:t>Ongoing review and refinement of communications and FAQs as required </a:t>
            </a:r>
          </a:p>
        </p:txBody>
      </p:sp>
      <p:sp>
        <p:nvSpPr>
          <p:cNvPr id="74" name="Rectangle: Rounded Corners 73">
            <a:extLst>
              <a:ext uri="{FF2B5EF4-FFF2-40B4-BE49-F238E27FC236}">
                <a16:creationId xmlns:a16="http://schemas.microsoft.com/office/drawing/2014/main" id="{541D338E-99CC-394A-37EF-8A9495B98CDD}"/>
              </a:ext>
            </a:extLst>
          </p:cNvPr>
          <p:cNvSpPr/>
          <p:nvPr/>
        </p:nvSpPr>
        <p:spPr>
          <a:xfrm>
            <a:off x="5836022" y="4674550"/>
            <a:ext cx="5432611" cy="251999"/>
          </a:xfrm>
          <a:prstGeom prst="roundRect">
            <a:avLst>
              <a:gd name="adj" fmla="val 30692"/>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en-NZ" sz="800" b="1" dirty="0">
                <a:solidFill>
                  <a:srgbClr val="FFFFFF"/>
                </a:solidFill>
              </a:rPr>
              <a:t>Ongoing team training, debrief and lessons learned</a:t>
            </a:r>
          </a:p>
        </p:txBody>
      </p:sp>
    </p:spTree>
    <p:extLst>
      <p:ext uri="{BB962C8B-B14F-4D97-AF65-F5344CB8AC3E}">
        <p14:creationId xmlns:p14="http://schemas.microsoft.com/office/powerpoint/2010/main" val="295019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7C08-3EE2-31A1-4CA3-F41E841DC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E402A-8D77-A268-C1EB-5D6D1999A032}"/>
              </a:ext>
            </a:extLst>
          </p:cNvPr>
          <p:cNvSpPr>
            <a:spLocks noGrp="1"/>
          </p:cNvSpPr>
          <p:nvPr>
            <p:ph type="title"/>
          </p:nvPr>
        </p:nvSpPr>
        <p:spPr>
          <a:xfrm>
            <a:off x="444909" y="981434"/>
            <a:ext cx="3163871" cy="539748"/>
          </a:xfrm>
        </p:spPr>
        <p:txBody>
          <a:bodyPr/>
          <a:lstStyle/>
          <a:p>
            <a:pPr marL="216000"/>
            <a:r>
              <a:rPr lang="en-GB" sz="3200" dirty="0">
                <a:solidFill>
                  <a:srgbClr val="286A78"/>
                </a:solidFill>
              </a:rPr>
              <a:t>Goal</a:t>
            </a:r>
            <a:r>
              <a:rPr lang="en-GB" sz="4000" dirty="0">
                <a:solidFill>
                  <a:schemeClr val="accent2">
                    <a:lumMod val="60000"/>
                    <a:lumOff val="40000"/>
                  </a:schemeClr>
                </a:solidFill>
              </a:rPr>
              <a:t> </a:t>
            </a:r>
          </a:p>
        </p:txBody>
      </p:sp>
      <p:cxnSp>
        <p:nvCxnSpPr>
          <p:cNvPr id="26" name="Straight Connector 25">
            <a:extLst>
              <a:ext uri="{FF2B5EF4-FFF2-40B4-BE49-F238E27FC236}">
                <a16:creationId xmlns:a16="http://schemas.microsoft.com/office/drawing/2014/main" id="{AD183515-88DB-B823-D04A-2025E43847B8}"/>
              </a:ext>
            </a:extLst>
          </p:cNvPr>
          <p:cNvCxnSpPr>
            <a:cxnSpLocks/>
          </p:cNvCxnSpPr>
          <p:nvPr/>
        </p:nvCxnSpPr>
        <p:spPr>
          <a:xfrm>
            <a:off x="576561" y="1036690"/>
            <a:ext cx="0" cy="326327"/>
          </a:xfrm>
          <a:prstGeom prst="line">
            <a:avLst/>
          </a:prstGeom>
          <a:ln w="63500">
            <a:solidFill>
              <a:srgbClr val="286A78"/>
            </a:solidFill>
          </a:ln>
        </p:spPr>
        <p:style>
          <a:lnRef idx="1">
            <a:schemeClr val="accent1"/>
          </a:lnRef>
          <a:fillRef idx="0">
            <a:schemeClr val="accent1"/>
          </a:fillRef>
          <a:effectRef idx="0">
            <a:schemeClr val="accent1"/>
          </a:effectRef>
          <a:fontRef idx="minor">
            <a:schemeClr val="tx1"/>
          </a:fontRef>
        </p:style>
      </p:cxnSp>
      <p:sp>
        <p:nvSpPr>
          <p:cNvPr id="40" name="Title 4">
            <a:extLst>
              <a:ext uri="{FF2B5EF4-FFF2-40B4-BE49-F238E27FC236}">
                <a16:creationId xmlns:a16="http://schemas.microsoft.com/office/drawing/2014/main" id="{DE11C3BD-4095-CBF4-AF4F-43BBBAE945CB}"/>
              </a:ext>
            </a:extLst>
          </p:cNvPr>
          <p:cNvSpPr txBox="1">
            <a:spLocks/>
          </p:cNvSpPr>
          <p:nvPr/>
        </p:nvSpPr>
        <p:spPr>
          <a:xfrm>
            <a:off x="519009" y="230997"/>
            <a:ext cx="11017250" cy="533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a:lstStyle>
          <a:p>
            <a:r>
              <a:rPr lang="en-NZ" dirty="0">
                <a:solidFill>
                  <a:srgbClr val="5C991F"/>
                </a:solidFill>
              </a:rPr>
              <a:t>Overview of Communication Plan</a:t>
            </a:r>
          </a:p>
        </p:txBody>
      </p:sp>
      <p:sp>
        <p:nvSpPr>
          <p:cNvPr id="11" name="Rectangle: Rounded Corners 10">
            <a:extLst>
              <a:ext uri="{FF2B5EF4-FFF2-40B4-BE49-F238E27FC236}">
                <a16:creationId xmlns:a16="http://schemas.microsoft.com/office/drawing/2014/main" id="{D12796A5-5D15-7A28-4547-3EE778B47C2F}"/>
              </a:ext>
            </a:extLst>
          </p:cNvPr>
          <p:cNvSpPr/>
          <p:nvPr/>
        </p:nvSpPr>
        <p:spPr>
          <a:xfrm>
            <a:off x="4028993" y="5166132"/>
            <a:ext cx="6005594" cy="167394"/>
          </a:xfrm>
          <a:prstGeom prst="roundRect">
            <a:avLst>
              <a:gd name="adj" fmla="val 11833"/>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mn-cs"/>
              </a:rPr>
              <a:t>Pre audit</a:t>
            </a:r>
            <a:endParaRPr kumimoji="0" lang="en-US" sz="1100" b="1" i="0" u="none" strike="noStrike" kern="1200" cap="none" spc="0" normalizeH="0" baseline="0" noProof="0" dirty="0">
              <a:ln>
                <a:noFill/>
              </a:ln>
              <a:solidFill>
                <a:srgbClr val="FFFFFF"/>
              </a:solidFill>
              <a:effectLst/>
              <a:uLnTx/>
              <a:uFillTx/>
              <a:ea typeface="+mn-ea"/>
              <a:cs typeface="+mn-cs"/>
            </a:endParaRPr>
          </a:p>
        </p:txBody>
      </p:sp>
      <p:graphicFrame>
        <p:nvGraphicFramePr>
          <p:cNvPr id="20" name="Table 19">
            <a:extLst>
              <a:ext uri="{FF2B5EF4-FFF2-40B4-BE49-F238E27FC236}">
                <a16:creationId xmlns:a16="http://schemas.microsoft.com/office/drawing/2014/main" id="{D3001BDA-E5BB-C36B-153C-0E5CC1A1EFA2}"/>
              </a:ext>
            </a:extLst>
          </p:cNvPr>
          <p:cNvGraphicFramePr>
            <a:graphicFrameLocks noGrp="1"/>
          </p:cNvGraphicFramePr>
          <p:nvPr>
            <p:extLst>
              <p:ext uri="{D42A27DB-BD31-4B8C-83A1-F6EECF244321}">
                <p14:modId xmlns:p14="http://schemas.microsoft.com/office/powerpoint/2010/main" val="352096625"/>
              </p:ext>
            </p:extLst>
          </p:nvPr>
        </p:nvGraphicFramePr>
        <p:xfrm>
          <a:off x="2895524" y="2297780"/>
          <a:ext cx="8568548" cy="2782850"/>
        </p:xfrm>
        <a:graphic>
          <a:graphicData uri="http://schemas.openxmlformats.org/drawingml/2006/table">
            <a:tbl>
              <a:tblPr bandRow="1">
                <a:tableStyleId>{5C22544A-7EE6-4342-B048-85BDC9FD1C3A}</a:tableStyleId>
              </a:tblPr>
              <a:tblGrid>
                <a:gridCol w="1197603">
                  <a:extLst>
                    <a:ext uri="{9D8B030D-6E8A-4147-A177-3AD203B41FA5}">
                      <a16:colId xmlns:a16="http://schemas.microsoft.com/office/drawing/2014/main" val="693411416"/>
                    </a:ext>
                  </a:extLst>
                </a:gridCol>
                <a:gridCol w="2778917">
                  <a:extLst>
                    <a:ext uri="{9D8B030D-6E8A-4147-A177-3AD203B41FA5}">
                      <a16:colId xmlns:a16="http://schemas.microsoft.com/office/drawing/2014/main" val="2811584764"/>
                    </a:ext>
                  </a:extLst>
                </a:gridCol>
                <a:gridCol w="1834615">
                  <a:extLst>
                    <a:ext uri="{9D8B030D-6E8A-4147-A177-3AD203B41FA5}">
                      <a16:colId xmlns:a16="http://schemas.microsoft.com/office/drawing/2014/main" val="994339016"/>
                    </a:ext>
                  </a:extLst>
                </a:gridCol>
                <a:gridCol w="1378498">
                  <a:extLst>
                    <a:ext uri="{9D8B030D-6E8A-4147-A177-3AD203B41FA5}">
                      <a16:colId xmlns:a16="http://schemas.microsoft.com/office/drawing/2014/main" val="3228923719"/>
                    </a:ext>
                  </a:extLst>
                </a:gridCol>
                <a:gridCol w="1378915">
                  <a:extLst>
                    <a:ext uri="{9D8B030D-6E8A-4147-A177-3AD203B41FA5}">
                      <a16:colId xmlns:a16="http://schemas.microsoft.com/office/drawing/2014/main" val="995682114"/>
                    </a:ext>
                  </a:extLst>
                </a:gridCol>
              </a:tblGrid>
              <a:tr h="275898">
                <a:tc>
                  <a:txBody>
                    <a:bodyPr/>
                    <a:lstStyle/>
                    <a:p>
                      <a:pPr algn="ctr"/>
                      <a:r>
                        <a:rPr lang="en-US" sz="1050" b="1" dirty="0">
                          <a:solidFill>
                            <a:schemeClr val="tx2"/>
                          </a:solidFill>
                        </a:rPr>
                        <a:t>Communication Packs</a:t>
                      </a:r>
                    </a:p>
                  </a:txBody>
                  <a:tcPr marL="56698" marR="56698" marT="28349" marB="28349">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a:r>
                        <a:rPr lang="en-NZ" sz="1050" b="1" dirty="0">
                          <a:solidFill>
                            <a:schemeClr val="tx2"/>
                          </a:solidFill>
                        </a:rPr>
                        <a:t>5 weeks out</a:t>
                      </a:r>
                    </a:p>
                    <a:p>
                      <a:pPr algn="ctr"/>
                      <a:r>
                        <a:rPr lang="en-NZ" sz="1050" b="1" dirty="0">
                          <a:solidFill>
                            <a:schemeClr val="tx2"/>
                          </a:solidFill>
                        </a:rPr>
                        <a:t>(25 working days)</a:t>
                      </a:r>
                      <a:endParaRPr lang="en-US" sz="105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1050" b="1" dirty="0">
                          <a:solidFill>
                            <a:schemeClr val="tx2"/>
                          </a:solidFill>
                        </a:rPr>
                        <a:t>4 weeks out</a:t>
                      </a:r>
                    </a:p>
                    <a:p>
                      <a:pPr algn="ctr"/>
                      <a:r>
                        <a:rPr lang="en-NZ" sz="1050" b="1" dirty="0">
                          <a:solidFill>
                            <a:schemeClr val="tx2"/>
                          </a:solidFill>
                        </a:rPr>
                        <a:t>(20 working days)</a:t>
                      </a:r>
                      <a:endParaRPr lang="en-US" sz="105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NZ" sz="1050" b="1" dirty="0">
                          <a:solidFill>
                            <a:schemeClr val="tx2"/>
                          </a:solidFill>
                        </a:rPr>
                        <a:t>1 weeks out</a:t>
                      </a:r>
                    </a:p>
                    <a:p>
                      <a:pPr algn="ctr"/>
                      <a:r>
                        <a:rPr lang="en-NZ" sz="1050" b="1" dirty="0">
                          <a:solidFill>
                            <a:schemeClr val="tx2"/>
                          </a:solidFill>
                        </a:rPr>
                        <a:t>(5 working days)</a:t>
                      </a:r>
                      <a:endParaRPr lang="en-US" sz="1050" b="1" dirty="0">
                        <a:solidFill>
                          <a:schemeClr val="tx2"/>
                        </a:solidFill>
                      </a:endParaRP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tc>
                  <a:txBody>
                    <a:bodyPr/>
                    <a:lstStyle/>
                    <a:p>
                      <a:pPr algn="ctr"/>
                      <a:r>
                        <a:rPr lang="en-US" sz="1050" b="1" dirty="0">
                          <a:solidFill>
                            <a:schemeClr val="tx2"/>
                          </a:solidFill>
                        </a:rPr>
                        <a:t>1 week after</a:t>
                      </a:r>
                    </a:p>
                    <a:p>
                      <a:pPr algn="ctr"/>
                      <a:r>
                        <a:rPr lang="en-US" sz="1050" b="1" dirty="0">
                          <a:solidFill>
                            <a:schemeClr val="tx2"/>
                          </a:solidFill>
                        </a:rPr>
                        <a:t>(5 working days)</a:t>
                      </a: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90000"/>
                      </a:schemeClr>
                    </a:solidFill>
                  </a:tcPr>
                </a:tc>
                <a:extLst>
                  <a:ext uri="{0D108BD9-81ED-4DB2-BD59-A6C34878D82A}">
                    <a16:rowId xmlns:a16="http://schemas.microsoft.com/office/drawing/2014/main" val="604522385"/>
                  </a:ext>
                </a:extLst>
              </a:tr>
              <a:tr h="491572">
                <a:tc>
                  <a:txBody>
                    <a:bodyPr/>
                    <a:lstStyle/>
                    <a:p>
                      <a:pPr algn="r"/>
                      <a:endParaRPr lang="en-US" sz="1100" b="1" dirty="0">
                        <a:solidFill>
                          <a:schemeClr val="tx2"/>
                        </a:solidFill>
                      </a:endParaRP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171450" indent="-171450">
                        <a:buFont typeface="Arial" panose="020B0604020202020204" pitchFamily="34" charset="0"/>
                        <a:buChar char="•"/>
                      </a:pPr>
                      <a:r>
                        <a:rPr lang="en-US" sz="1100" dirty="0"/>
                        <a:t>Advice of upcoming visit</a:t>
                      </a:r>
                    </a:p>
                    <a:p>
                      <a:pPr marL="171450" indent="-171450">
                        <a:buFont typeface="Arial" panose="020B0604020202020204" pitchFamily="34" charset="0"/>
                        <a:buChar char="•"/>
                      </a:pPr>
                      <a:r>
                        <a:rPr lang="en-US" sz="1100" dirty="0"/>
                        <a:t>Validation of people and homes</a:t>
                      </a:r>
                    </a:p>
                    <a:p>
                      <a:pPr marL="171450" indent="-171450">
                        <a:buFont typeface="Arial" panose="020B0604020202020204" pitchFamily="34" charset="0"/>
                        <a:buChar char="•"/>
                      </a:pPr>
                      <a:r>
                        <a:rPr lang="en-US" sz="1100" dirty="0"/>
                        <a:t>Desktop evaluation information request</a:t>
                      </a: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97386112"/>
                  </a:ext>
                </a:extLst>
              </a:tr>
              <a:tr h="319571">
                <a:tc>
                  <a:txBody>
                    <a:bodyPr/>
                    <a:lstStyle/>
                    <a:p>
                      <a:pPr algn="r"/>
                      <a:endParaRPr lang="en-US" sz="1100" b="1" dirty="0">
                        <a:solidFill>
                          <a:schemeClr val="tx2"/>
                        </a:solidFill>
                      </a:endParaRP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71450" indent="-171450">
                        <a:buFont typeface="Arial" panose="020B0604020202020204" pitchFamily="34" charset="0"/>
                        <a:buChar char="•"/>
                      </a:pPr>
                      <a:r>
                        <a:rPr lang="en-US" sz="1100" dirty="0"/>
                        <a:t>Individual(s) communication – accessible &amp; Easy Read</a:t>
                      </a:r>
                    </a:p>
                    <a:p>
                      <a:pPr marL="171450" indent="-171450">
                        <a:buFont typeface="Arial" panose="020B0604020202020204" pitchFamily="34" charset="0"/>
                        <a:buChar char="•"/>
                      </a:pPr>
                      <a:r>
                        <a:rPr lang="en-US" sz="1100" dirty="0"/>
                        <a:t>Whānau communication</a:t>
                      </a: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23142100"/>
                  </a:ext>
                </a:extLst>
              </a:tr>
              <a:tr h="324646">
                <a:tc>
                  <a:txBody>
                    <a:bodyPr/>
                    <a:lstStyle/>
                    <a:p>
                      <a:pPr algn="r"/>
                      <a:endParaRPr lang="en-US" sz="1100" b="1" dirty="0">
                        <a:solidFill>
                          <a:schemeClr val="tx2"/>
                        </a:solidFill>
                      </a:endParaRP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71450" indent="-171450">
                        <a:buFont typeface="Arial" panose="020B0604020202020204" pitchFamily="34" charset="0"/>
                        <a:buChar char="•"/>
                      </a:pPr>
                      <a:r>
                        <a:rPr lang="en-US" sz="1100" dirty="0"/>
                        <a:t>Reminder of audit &amp; confirmation</a:t>
                      </a: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735959796"/>
                  </a:ext>
                </a:extLst>
              </a:tr>
              <a:tr h="263425">
                <a:tc>
                  <a:txBody>
                    <a:bodyPr/>
                    <a:lstStyle/>
                    <a:p>
                      <a:pPr algn="r"/>
                      <a:endParaRPr lang="en-US" sz="1100" b="1" dirty="0">
                        <a:solidFill>
                          <a:schemeClr val="tx2"/>
                        </a:solidFill>
                      </a:endParaRPr>
                    </a:p>
                  </a:txBody>
                  <a:tcPr marL="56698" marR="56698" marT="28349" marB="2834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sz="1100" dirty="0"/>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71450" indent="-171450">
                        <a:buFont typeface="Arial" panose="020B0604020202020204" pitchFamily="34" charset="0"/>
                        <a:buChar char="•"/>
                      </a:pPr>
                      <a:r>
                        <a:rPr lang="en-US" sz="1100" dirty="0"/>
                        <a:t>Close out/follow up on factual accuracy</a:t>
                      </a:r>
                    </a:p>
                  </a:txBody>
                  <a:tcPr marL="56698" marR="56698" marT="28349" marB="2834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771677828"/>
                  </a:ext>
                </a:extLst>
              </a:tr>
            </a:tbl>
          </a:graphicData>
        </a:graphic>
      </p:graphicFrame>
      <p:sp>
        <p:nvSpPr>
          <p:cNvPr id="48" name="Rectangle: Rounded Corners 47">
            <a:extLst>
              <a:ext uri="{FF2B5EF4-FFF2-40B4-BE49-F238E27FC236}">
                <a16:creationId xmlns:a16="http://schemas.microsoft.com/office/drawing/2014/main" id="{307A9BA9-F102-71DC-29C3-DECE979C7769}"/>
              </a:ext>
            </a:extLst>
          </p:cNvPr>
          <p:cNvSpPr/>
          <p:nvPr/>
        </p:nvSpPr>
        <p:spPr>
          <a:xfrm>
            <a:off x="10127440" y="5159930"/>
            <a:ext cx="1336632" cy="179798"/>
          </a:xfrm>
          <a:prstGeom prst="roundRect">
            <a:avLst>
              <a:gd name="adj" fmla="val 11833"/>
            </a:avLst>
          </a:prstGeom>
          <a:solidFill>
            <a:schemeClr val="accent1"/>
          </a:solidFill>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n-ea"/>
                <a:cs typeface="+mn-cs"/>
              </a:rPr>
              <a:t>Post audit</a:t>
            </a:r>
            <a:endParaRPr kumimoji="0" lang="en-US" sz="1100" b="1" i="0" u="none" strike="noStrike" kern="1200" cap="none" spc="0" normalizeH="0" baseline="0" noProof="0" dirty="0">
              <a:ln>
                <a:noFill/>
              </a:ln>
              <a:solidFill>
                <a:srgbClr val="FFFFFF"/>
              </a:solidFill>
              <a:effectLst/>
              <a:uLnTx/>
              <a:uFillTx/>
              <a:ea typeface="+mn-ea"/>
              <a:cs typeface="+mn-cs"/>
            </a:endParaRPr>
          </a:p>
        </p:txBody>
      </p:sp>
      <p:sp>
        <p:nvSpPr>
          <p:cNvPr id="8" name="Graphic 55" descr="Badge 1 with solid fill">
            <a:extLst>
              <a:ext uri="{FF2B5EF4-FFF2-40B4-BE49-F238E27FC236}">
                <a16:creationId xmlns:a16="http://schemas.microsoft.com/office/drawing/2014/main" id="{77327192-1DF9-ADA3-9E43-795480C980D2}"/>
              </a:ext>
            </a:extLst>
          </p:cNvPr>
          <p:cNvSpPr/>
          <p:nvPr/>
        </p:nvSpPr>
        <p:spPr>
          <a:xfrm>
            <a:off x="3403631" y="2844750"/>
            <a:ext cx="205149" cy="205149"/>
          </a:xfrm>
          <a:custGeom>
            <a:avLst/>
            <a:gdLst>
              <a:gd name="csX0" fmla="*/ 102575 w 205149"/>
              <a:gd name="csY0" fmla="*/ 0 h 205149"/>
              <a:gd name="csX1" fmla="*/ 0 w 205149"/>
              <a:gd name="csY1" fmla="*/ 102575 h 205149"/>
              <a:gd name="csX2" fmla="*/ 102575 w 205149"/>
              <a:gd name="csY2" fmla="*/ 205150 h 205149"/>
              <a:gd name="csX3" fmla="*/ 205150 w 205149"/>
              <a:gd name="csY3" fmla="*/ 102575 h 205149"/>
              <a:gd name="csX4" fmla="*/ 205150 w 205149"/>
              <a:gd name="csY4" fmla="*/ 102564 h 205149"/>
              <a:gd name="csX5" fmla="*/ 102656 w 205149"/>
              <a:gd name="csY5" fmla="*/ 0 h 205149"/>
              <a:gd name="csX6" fmla="*/ 102575 w 205149"/>
              <a:gd name="csY6" fmla="*/ 0 h 205149"/>
              <a:gd name="csX7" fmla="*/ 113827 w 205149"/>
              <a:gd name="csY7" fmla="*/ 146115 h 205149"/>
              <a:gd name="csX8" fmla="*/ 98224 w 205149"/>
              <a:gd name="csY8" fmla="*/ 146115 h 205149"/>
              <a:gd name="csX9" fmla="*/ 98224 w 205149"/>
              <a:gd name="csY9" fmla="*/ 71596 h 205149"/>
              <a:gd name="csX10" fmla="*/ 94051 w 205149"/>
              <a:gd name="csY10" fmla="*/ 74197 h 205149"/>
              <a:gd name="csX11" fmla="*/ 89525 w 205149"/>
              <a:gd name="csY11" fmla="*/ 76439 h 205149"/>
              <a:gd name="csX12" fmla="*/ 84234 w 205149"/>
              <a:gd name="csY12" fmla="*/ 78278 h 205149"/>
              <a:gd name="csX13" fmla="*/ 78135 w 205149"/>
              <a:gd name="csY13" fmla="*/ 79937 h 205149"/>
              <a:gd name="csX14" fmla="*/ 78135 w 205149"/>
              <a:gd name="csY14" fmla="*/ 67472 h 205149"/>
              <a:gd name="csX15" fmla="*/ 82213 w 205149"/>
              <a:gd name="csY15" fmla="*/ 66216 h 205149"/>
              <a:gd name="csX16" fmla="*/ 85849 w 205149"/>
              <a:gd name="csY16" fmla="*/ 64960 h 205149"/>
              <a:gd name="csX17" fmla="*/ 89435 w 205149"/>
              <a:gd name="csY17" fmla="*/ 63480 h 205149"/>
              <a:gd name="csX18" fmla="*/ 93022 w 205149"/>
              <a:gd name="csY18" fmla="*/ 62000 h 205149"/>
              <a:gd name="csX19" fmla="*/ 96471 w 205149"/>
              <a:gd name="csY19" fmla="*/ 60207 h 205149"/>
              <a:gd name="csX20" fmla="*/ 99928 w 205149"/>
              <a:gd name="csY20" fmla="*/ 58316 h 205149"/>
              <a:gd name="csX21" fmla="*/ 103647 w 205149"/>
              <a:gd name="csY21" fmla="*/ 56156 h 205149"/>
              <a:gd name="csX22" fmla="*/ 107372 w 205149"/>
              <a:gd name="csY22" fmla="*/ 53995 h 205149"/>
              <a:gd name="csX23" fmla="*/ 113827 w 205149"/>
              <a:gd name="csY23" fmla="*/ 53995 h 2051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205149" h="205149">
                <a:moveTo>
                  <a:pt x="102575" y="0"/>
                </a:moveTo>
                <a:cubicBezTo>
                  <a:pt x="45924" y="0"/>
                  <a:pt x="0" y="45924"/>
                  <a:pt x="0" y="102575"/>
                </a:cubicBezTo>
                <a:cubicBezTo>
                  <a:pt x="0" y="159225"/>
                  <a:pt x="45924" y="205150"/>
                  <a:pt x="102575" y="205150"/>
                </a:cubicBezTo>
                <a:cubicBezTo>
                  <a:pt x="159225" y="205150"/>
                  <a:pt x="205150" y="159225"/>
                  <a:pt x="205150" y="102575"/>
                </a:cubicBezTo>
                <a:cubicBezTo>
                  <a:pt x="205150" y="102571"/>
                  <a:pt x="205150" y="102568"/>
                  <a:pt x="205150" y="102564"/>
                </a:cubicBezTo>
                <a:cubicBezTo>
                  <a:pt x="205169" y="45939"/>
                  <a:pt x="159281" y="19"/>
                  <a:pt x="102656" y="0"/>
                </a:cubicBezTo>
                <a:cubicBezTo>
                  <a:pt x="102629" y="0"/>
                  <a:pt x="102602" y="0"/>
                  <a:pt x="102575" y="0"/>
                </a:cubicBezTo>
                <a:close/>
                <a:moveTo>
                  <a:pt x="113827" y="146115"/>
                </a:moveTo>
                <a:lnTo>
                  <a:pt x="98224" y="146115"/>
                </a:lnTo>
                <a:lnTo>
                  <a:pt x="98224" y="71596"/>
                </a:lnTo>
                <a:cubicBezTo>
                  <a:pt x="96906" y="72497"/>
                  <a:pt x="95515" y="73364"/>
                  <a:pt x="94051" y="74197"/>
                </a:cubicBezTo>
                <a:cubicBezTo>
                  <a:pt x="92588" y="75034"/>
                  <a:pt x="91076" y="75782"/>
                  <a:pt x="89525" y="76439"/>
                </a:cubicBezTo>
                <a:cubicBezTo>
                  <a:pt x="87846" y="77098"/>
                  <a:pt x="86083" y="77711"/>
                  <a:pt x="84234" y="78278"/>
                </a:cubicBezTo>
                <a:cubicBezTo>
                  <a:pt x="82384" y="78845"/>
                  <a:pt x="80352" y="79398"/>
                  <a:pt x="78135" y="79937"/>
                </a:cubicBezTo>
                <a:lnTo>
                  <a:pt x="78135" y="67472"/>
                </a:lnTo>
                <a:cubicBezTo>
                  <a:pt x="79629" y="67053"/>
                  <a:pt x="80989" y="66634"/>
                  <a:pt x="82213" y="66216"/>
                </a:cubicBezTo>
                <a:cubicBezTo>
                  <a:pt x="83438" y="65799"/>
                  <a:pt x="84650" y="65380"/>
                  <a:pt x="85849" y="64960"/>
                </a:cubicBezTo>
                <a:cubicBezTo>
                  <a:pt x="87040" y="64482"/>
                  <a:pt x="88239" y="63991"/>
                  <a:pt x="89435" y="63480"/>
                </a:cubicBezTo>
                <a:cubicBezTo>
                  <a:pt x="90632" y="62970"/>
                  <a:pt x="91826" y="62481"/>
                  <a:pt x="93022" y="62000"/>
                </a:cubicBezTo>
                <a:cubicBezTo>
                  <a:pt x="94156" y="61403"/>
                  <a:pt x="95306" y="60805"/>
                  <a:pt x="96471" y="60207"/>
                </a:cubicBezTo>
                <a:cubicBezTo>
                  <a:pt x="97636" y="59609"/>
                  <a:pt x="98788" y="58979"/>
                  <a:pt x="99928" y="58316"/>
                </a:cubicBezTo>
                <a:cubicBezTo>
                  <a:pt x="101189" y="57661"/>
                  <a:pt x="102428" y="56941"/>
                  <a:pt x="103647" y="56156"/>
                </a:cubicBezTo>
                <a:cubicBezTo>
                  <a:pt x="104866" y="55371"/>
                  <a:pt x="106108" y="54651"/>
                  <a:pt x="107372" y="53995"/>
                </a:cubicBezTo>
                <a:lnTo>
                  <a:pt x="113827" y="53995"/>
                </a:lnTo>
                <a:close/>
              </a:path>
            </a:pathLst>
          </a:custGeom>
          <a:solidFill>
            <a:schemeClr val="accent2"/>
          </a:solidFill>
          <a:ln w="2679" cap="flat">
            <a:noFill/>
            <a:prstDash val="solid"/>
            <a:miter/>
          </a:ln>
        </p:spPr>
        <p:txBody>
          <a:bodyPr/>
          <a:lstStyle/>
          <a:p>
            <a:endParaRPr lang="en-NZ" dirty="0"/>
          </a:p>
        </p:txBody>
      </p:sp>
      <p:sp>
        <p:nvSpPr>
          <p:cNvPr id="7" name="Graphic 58" descr="Badge with solid fill">
            <a:extLst>
              <a:ext uri="{FF2B5EF4-FFF2-40B4-BE49-F238E27FC236}">
                <a16:creationId xmlns:a16="http://schemas.microsoft.com/office/drawing/2014/main" id="{D56C6440-4027-9308-3671-68BA566B886F}"/>
              </a:ext>
            </a:extLst>
          </p:cNvPr>
          <p:cNvSpPr/>
          <p:nvPr/>
        </p:nvSpPr>
        <p:spPr>
          <a:xfrm>
            <a:off x="3403631" y="3494294"/>
            <a:ext cx="205149" cy="205149"/>
          </a:xfrm>
          <a:custGeom>
            <a:avLst/>
            <a:gdLst>
              <a:gd name="csX0" fmla="*/ 102575 w 205149"/>
              <a:gd name="csY0" fmla="*/ 0 h 205149"/>
              <a:gd name="csX1" fmla="*/ 0 w 205149"/>
              <a:gd name="csY1" fmla="*/ 102575 h 205149"/>
              <a:gd name="csX2" fmla="*/ 102575 w 205149"/>
              <a:gd name="csY2" fmla="*/ 205150 h 205149"/>
              <a:gd name="csX3" fmla="*/ 205150 w 205149"/>
              <a:gd name="csY3" fmla="*/ 102575 h 205149"/>
              <a:gd name="csX4" fmla="*/ 205150 w 205149"/>
              <a:gd name="csY4" fmla="*/ 102567 h 205149"/>
              <a:gd name="csX5" fmla="*/ 102653 w 205149"/>
              <a:gd name="csY5" fmla="*/ 0 h 205149"/>
              <a:gd name="csX6" fmla="*/ 102575 w 205149"/>
              <a:gd name="csY6" fmla="*/ 0 h 205149"/>
              <a:gd name="csX7" fmla="*/ 131901 w 205149"/>
              <a:gd name="csY7" fmla="*/ 148570 h 205149"/>
              <a:gd name="csX8" fmla="*/ 73252 w 205149"/>
              <a:gd name="csY8" fmla="*/ 148570 h 205149"/>
              <a:gd name="csX9" fmla="*/ 73252 w 205149"/>
              <a:gd name="csY9" fmla="*/ 139963 h 205149"/>
              <a:gd name="csX10" fmla="*/ 75224 w 205149"/>
              <a:gd name="csY10" fmla="*/ 129429 h 205149"/>
              <a:gd name="csX11" fmla="*/ 80647 w 205149"/>
              <a:gd name="csY11" fmla="*/ 120787 h 205149"/>
              <a:gd name="csX12" fmla="*/ 88676 w 205149"/>
              <a:gd name="csY12" fmla="*/ 113435 h 205149"/>
              <a:gd name="csX13" fmla="*/ 98540 w 205149"/>
              <a:gd name="csY13" fmla="*/ 106799 h 205149"/>
              <a:gd name="csX14" fmla="*/ 106912 w 205149"/>
              <a:gd name="csY14" fmla="*/ 100790 h 205149"/>
              <a:gd name="csX15" fmla="*/ 112122 w 205149"/>
              <a:gd name="csY15" fmla="*/ 95069 h 205149"/>
              <a:gd name="csX16" fmla="*/ 114772 w 205149"/>
              <a:gd name="csY16" fmla="*/ 89284 h 205149"/>
              <a:gd name="csX17" fmla="*/ 115488 w 205149"/>
              <a:gd name="csY17" fmla="*/ 82826 h 205149"/>
              <a:gd name="csX18" fmla="*/ 114591 w 205149"/>
              <a:gd name="csY18" fmla="*/ 77268 h 205149"/>
              <a:gd name="csX19" fmla="*/ 111944 w 205149"/>
              <a:gd name="csY19" fmla="*/ 72561 h 205149"/>
              <a:gd name="csX20" fmla="*/ 107461 w 205149"/>
              <a:gd name="csY20" fmla="*/ 69320 h 205149"/>
              <a:gd name="csX21" fmla="*/ 101141 w 205149"/>
              <a:gd name="csY21" fmla="*/ 68110 h 205149"/>
              <a:gd name="csX22" fmla="*/ 88944 w 205149"/>
              <a:gd name="csY22" fmla="*/ 70981 h 205149"/>
              <a:gd name="csX23" fmla="*/ 78095 w 205149"/>
              <a:gd name="csY23" fmla="*/ 78691 h 205149"/>
              <a:gd name="csX24" fmla="*/ 78095 w 205149"/>
              <a:gd name="csY24" fmla="*/ 64701 h 205149"/>
              <a:gd name="csX25" fmla="*/ 88987 w 205149"/>
              <a:gd name="csY25" fmla="*/ 58424 h 205149"/>
              <a:gd name="csX26" fmla="*/ 102491 w 205149"/>
              <a:gd name="csY26" fmla="*/ 56534 h 205149"/>
              <a:gd name="csX27" fmla="*/ 113251 w 205149"/>
              <a:gd name="csY27" fmla="*/ 58154 h 205149"/>
              <a:gd name="csX28" fmla="*/ 122040 w 205149"/>
              <a:gd name="csY28" fmla="*/ 62862 h 205149"/>
              <a:gd name="csX29" fmla="*/ 127960 w 205149"/>
              <a:gd name="csY29" fmla="*/ 70573 h 205149"/>
              <a:gd name="csX30" fmla="*/ 130121 w 205149"/>
              <a:gd name="csY30" fmla="*/ 81106 h 205149"/>
              <a:gd name="csX31" fmla="*/ 128995 w 205149"/>
              <a:gd name="csY31" fmla="*/ 90789 h 205149"/>
              <a:gd name="csX32" fmla="*/ 125300 w 205149"/>
              <a:gd name="csY32" fmla="*/ 99158 h 205149"/>
              <a:gd name="csX33" fmla="*/ 118623 w 205149"/>
              <a:gd name="csY33" fmla="*/ 106783 h 205149"/>
              <a:gd name="csX34" fmla="*/ 108579 w 205149"/>
              <a:gd name="csY34" fmla="*/ 114224 h 205149"/>
              <a:gd name="csX35" fmla="*/ 99969 w 205149"/>
              <a:gd name="csY35" fmla="*/ 119874 h 205149"/>
              <a:gd name="csX36" fmla="*/ 93554 w 205149"/>
              <a:gd name="csY36" fmla="*/ 125030 h 205149"/>
              <a:gd name="csX37" fmla="*/ 89568 w 205149"/>
              <a:gd name="csY37" fmla="*/ 130321 h 205149"/>
              <a:gd name="csX38" fmla="*/ 88217 w 205149"/>
              <a:gd name="csY38" fmla="*/ 136376 h 205149"/>
              <a:gd name="csX39" fmla="*/ 131890 w 205149"/>
              <a:gd name="csY39" fmla="*/ 136376 h 20514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205149" h="205149">
                <a:moveTo>
                  <a:pt x="102575" y="0"/>
                </a:moveTo>
                <a:cubicBezTo>
                  <a:pt x="45924" y="0"/>
                  <a:pt x="0" y="45924"/>
                  <a:pt x="0" y="102575"/>
                </a:cubicBezTo>
                <a:cubicBezTo>
                  <a:pt x="0" y="159225"/>
                  <a:pt x="45924" y="205150"/>
                  <a:pt x="102575" y="205150"/>
                </a:cubicBezTo>
                <a:cubicBezTo>
                  <a:pt x="159225" y="205150"/>
                  <a:pt x="205150" y="159225"/>
                  <a:pt x="205150" y="102575"/>
                </a:cubicBezTo>
                <a:cubicBezTo>
                  <a:pt x="205150" y="102572"/>
                  <a:pt x="205150" y="102570"/>
                  <a:pt x="205150" y="102567"/>
                </a:cubicBezTo>
                <a:cubicBezTo>
                  <a:pt x="205169" y="45940"/>
                  <a:pt x="159280" y="19"/>
                  <a:pt x="102653" y="0"/>
                </a:cubicBezTo>
                <a:cubicBezTo>
                  <a:pt x="102627" y="0"/>
                  <a:pt x="102601" y="0"/>
                  <a:pt x="102575" y="0"/>
                </a:cubicBezTo>
                <a:close/>
                <a:moveTo>
                  <a:pt x="131901" y="148570"/>
                </a:moveTo>
                <a:lnTo>
                  <a:pt x="73252" y="148570"/>
                </a:lnTo>
                <a:lnTo>
                  <a:pt x="73252" y="139963"/>
                </a:lnTo>
                <a:cubicBezTo>
                  <a:pt x="73199" y="136355"/>
                  <a:pt x="73869" y="132773"/>
                  <a:pt x="75224" y="129429"/>
                </a:cubicBezTo>
                <a:cubicBezTo>
                  <a:pt x="76551" y="126274"/>
                  <a:pt x="78383" y="123355"/>
                  <a:pt x="80647" y="120787"/>
                </a:cubicBezTo>
                <a:cubicBezTo>
                  <a:pt x="83056" y="118060"/>
                  <a:pt x="85748" y="115595"/>
                  <a:pt x="88676" y="113435"/>
                </a:cubicBezTo>
                <a:cubicBezTo>
                  <a:pt x="91727" y="111164"/>
                  <a:pt x="95015" y="108952"/>
                  <a:pt x="98540" y="106799"/>
                </a:cubicBezTo>
                <a:cubicBezTo>
                  <a:pt x="101492" y="105031"/>
                  <a:pt x="104293" y="103021"/>
                  <a:pt x="106912" y="100790"/>
                </a:cubicBezTo>
                <a:cubicBezTo>
                  <a:pt x="108882" y="99109"/>
                  <a:pt x="110633" y="97187"/>
                  <a:pt x="112122" y="95069"/>
                </a:cubicBezTo>
                <a:cubicBezTo>
                  <a:pt x="113349" y="93317"/>
                  <a:pt x="114246" y="91357"/>
                  <a:pt x="114772" y="89284"/>
                </a:cubicBezTo>
                <a:cubicBezTo>
                  <a:pt x="115265" y="87168"/>
                  <a:pt x="115505" y="85000"/>
                  <a:pt x="115488" y="82826"/>
                </a:cubicBezTo>
                <a:cubicBezTo>
                  <a:pt x="115491" y="80938"/>
                  <a:pt x="115188" y="79060"/>
                  <a:pt x="114591" y="77268"/>
                </a:cubicBezTo>
                <a:cubicBezTo>
                  <a:pt x="114029" y="75539"/>
                  <a:pt x="113129" y="73939"/>
                  <a:pt x="111944" y="72561"/>
                </a:cubicBezTo>
                <a:cubicBezTo>
                  <a:pt x="110710" y="71160"/>
                  <a:pt x="109178" y="70053"/>
                  <a:pt x="107461" y="69320"/>
                </a:cubicBezTo>
                <a:cubicBezTo>
                  <a:pt x="105462" y="68478"/>
                  <a:pt x="103309" y="68066"/>
                  <a:pt x="101141" y="68110"/>
                </a:cubicBezTo>
                <a:cubicBezTo>
                  <a:pt x="96906" y="68094"/>
                  <a:pt x="92727" y="69077"/>
                  <a:pt x="88944" y="70981"/>
                </a:cubicBezTo>
                <a:cubicBezTo>
                  <a:pt x="84966" y="72999"/>
                  <a:pt x="81309" y="75598"/>
                  <a:pt x="78095" y="78691"/>
                </a:cubicBezTo>
                <a:lnTo>
                  <a:pt x="78095" y="64701"/>
                </a:lnTo>
                <a:cubicBezTo>
                  <a:pt x="81201" y="61808"/>
                  <a:pt x="84926" y="59661"/>
                  <a:pt x="88987" y="58424"/>
                </a:cubicBezTo>
                <a:cubicBezTo>
                  <a:pt x="93369" y="57125"/>
                  <a:pt x="97921" y="56488"/>
                  <a:pt x="102491" y="56534"/>
                </a:cubicBezTo>
                <a:cubicBezTo>
                  <a:pt x="106141" y="56508"/>
                  <a:pt x="109771" y="57055"/>
                  <a:pt x="113251" y="58154"/>
                </a:cubicBezTo>
                <a:cubicBezTo>
                  <a:pt x="116453" y="59151"/>
                  <a:pt x="119436" y="60748"/>
                  <a:pt x="122040" y="62862"/>
                </a:cubicBezTo>
                <a:cubicBezTo>
                  <a:pt x="124571" y="64951"/>
                  <a:pt x="126596" y="67588"/>
                  <a:pt x="127960" y="70573"/>
                </a:cubicBezTo>
                <a:cubicBezTo>
                  <a:pt x="129446" y="73882"/>
                  <a:pt x="130183" y="77479"/>
                  <a:pt x="130121" y="81106"/>
                </a:cubicBezTo>
                <a:cubicBezTo>
                  <a:pt x="130152" y="84368"/>
                  <a:pt x="129774" y="87621"/>
                  <a:pt x="128995" y="90789"/>
                </a:cubicBezTo>
                <a:cubicBezTo>
                  <a:pt x="128231" y="93762"/>
                  <a:pt x="126983" y="96590"/>
                  <a:pt x="125300" y="99158"/>
                </a:cubicBezTo>
                <a:cubicBezTo>
                  <a:pt x="123424" y="101986"/>
                  <a:pt x="121179" y="104550"/>
                  <a:pt x="118623" y="106783"/>
                </a:cubicBezTo>
                <a:cubicBezTo>
                  <a:pt x="115478" y="109526"/>
                  <a:pt x="112119" y="112014"/>
                  <a:pt x="108579" y="114224"/>
                </a:cubicBezTo>
                <a:cubicBezTo>
                  <a:pt x="105349" y="116258"/>
                  <a:pt x="102479" y="118142"/>
                  <a:pt x="99969" y="119874"/>
                </a:cubicBezTo>
                <a:cubicBezTo>
                  <a:pt x="97695" y="121417"/>
                  <a:pt x="95550" y="123141"/>
                  <a:pt x="93554" y="125030"/>
                </a:cubicBezTo>
                <a:cubicBezTo>
                  <a:pt x="91931" y="126551"/>
                  <a:pt x="90582" y="128341"/>
                  <a:pt x="89568" y="130321"/>
                </a:cubicBezTo>
                <a:cubicBezTo>
                  <a:pt x="88655" y="132207"/>
                  <a:pt x="88193" y="134280"/>
                  <a:pt x="88217" y="136376"/>
                </a:cubicBezTo>
                <a:lnTo>
                  <a:pt x="131890" y="136376"/>
                </a:lnTo>
                <a:close/>
              </a:path>
            </a:pathLst>
          </a:custGeom>
          <a:solidFill>
            <a:schemeClr val="accent2"/>
          </a:solidFill>
          <a:ln w="2679" cap="flat">
            <a:noFill/>
            <a:prstDash val="solid"/>
            <a:miter/>
          </a:ln>
        </p:spPr>
        <p:txBody>
          <a:bodyPr/>
          <a:lstStyle/>
          <a:p>
            <a:endParaRPr lang="en-NZ" dirty="0"/>
          </a:p>
        </p:txBody>
      </p:sp>
      <p:sp>
        <p:nvSpPr>
          <p:cNvPr id="9" name="Graphic 61" descr="Badge 3 with solid fill">
            <a:extLst>
              <a:ext uri="{FF2B5EF4-FFF2-40B4-BE49-F238E27FC236}">
                <a16:creationId xmlns:a16="http://schemas.microsoft.com/office/drawing/2014/main" id="{19E670D4-09AB-CE78-6D4B-08D6DCEC65EA}"/>
              </a:ext>
            </a:extLst>
          </p:cNvPr>
          <p:cNvSpPr/>
          <p:nvPr/>
        </p:nvSpPr>
        <p:spPr>
          <a:xfrm>
            <a:off x="3403631" y="4143838"/>
            <a:ext cx="205155" cy="205155"/>
          </a:xfrm>
          <a:custGeom>
            <a:avLst/>
            <a:gdLst>
              <a:gd name="csX0" fmla="*/ 102580 w 205155"/>
              <a:gd name="csY0" fmla="*/ 0 h 205155"/>
              <a:gd name="csX1" fmla="*/ 0 w 205155"/>
              <a:gd name="csY1" fmla="*/ 102575 h 205155"/>
              <a:gd name="csX2" fmla="*/ 102575 w 205155"/>
              <a:gd name="csY2" fmla="*/ 205155 h 205155"/>
              <a:gd name="csX3" fmla="*/ 205155 w 205155"/>
              <a:gd name="csY3" fmla="*/ 102580 h 205155"/>
              <a:gd name="csX4" fmla="*/ 205155 w 205155"/>
              <a:gd name="csY4" fmla="*/ 102570 h 205155"/>
              <a:gd name="csX5" fmla="*/ 102661 w 205155"/>
              <a:gd name="csY5" fmla="*/ 0 h 205155"/>
              <a:gd name="csX6" fmla="*/ 102580 w 205155"/>
              <a:gd name="csY6" fmla="*/ 0 h 205155"/>
              <a:gd name="csX7" fmla="*/ 129718 w 205155"/>
              <a:gd name="csY7" fmla="*/ 133778 h 205155"/>
              <a:gd name="csX8" fmla="*/ 122048 w 205155"/>
              <a:gd name="csY8" fmla="*/ 142207 h 205155"/>
              <a:gd name="csX9" fmla="*/ 110796 w 205155"/>
              <a:gd name="csY9" fmla="*/ 147363 h 205155"/>
              <a:gd name="csX10" fmla="*/ 97292 w 205155"/>
              <a:gd name="csY10" fmla="*/ 149113 h 205155"/>
              <a:gd name="csX11" fmla="*/ 83572 w 205155"/>
              <a:gd name="csY11" fmla="*/ 147900 h 205155"/>
              <a:gd name="csX12" fmla="*/ 72723 w 205155"/>
              <a:gd name="csY12" fmla="*/ 144270 h 205155"/>
              <a:gd name="csX13" fmla="*/ 72723 w 205155"/>
              <a:gd name="csY13" fmla="*/ 130450 h 205155"/>
              <a:gd name="csX14" fmla="*/ 84606 w 205155"/>
              <a:gd name="csY14" fmla="*/ 135922 h 205155"/>
              <a:gd name="csX15" fmla="*/ 97740 w 205155"/>
              <a:gd name="csY15" fmla="*/ 137716 h 205155"/>
              <a:gd name="csX16" fmla="*/ 104109 w 205155"/>
              <a:gd name="csY16" fmla="*/ 137086 h 205155"/>
              <a:gd name="csX17" fmla="*/ 110434 w 205155"/>
              <a:gd name="csY17" fmla="*/ 134801 h 205155"/>
              <a:gd name="csX18" fmla="*/ 115277 w 205155"/>
              <a:gd name="csY18" fmla="*/ 130272 h 205155"/>
              <a:gd name="csX19" fmla="*/ 117200 w 205155"/>
              <a:gd name="csY19" fmla="*/ 123009 h 205155"/>
              <a:gd name="csX20" fmla="*/ 115366 w 205155"/>
              <a:gd name="csY20" fmla="*/ 115520 h 205155"/>
              <a:gd name="csX21" fmla="*/ 110253 w 205155"/>
              <a:gd name="csY21" fmla="*/ 110499 h 205155"/>
              <a:gd name="csX22" fmla="*/ 102543 w 205155"/>
              <a:gd name="csY22" fmla="*/ 107674 h 205155"/>
              <a:gd name="csX23" fmla="*/ 92898 w 205155"/>
              <a:gd name="csY23" fmla="*/ 106777 h 205155"/>
              <a:gd name="csX24" fmla="*/ 84563 w 205155"/>
              <a:gd name="csY24" fmla="*/ 106777 h 205155"/>
              <a:gd name="csX25" fmla="*/ 84563 w 205155"/>
              <a:gd name="csY25" fmla="*/ 95299 h 205155"/>
              <a:gd name="csX26" fmla="*/ 92455 w 205155"/>
              <a:gd name="csY26" fmla="*/ 95299 h 205155"/>
              <a:gd name="csX27" fmla="*/ 101022 w 205155"/>
              <a:gd name="csY27" fmla="*/ 94489 h 205155"/>
              <a:gd name="csX28" fmla="*/ 107747 w 205155"/>
              <a:gd name="csY28" fmla="*/ 91845 h 205155"/>
              <a:gd name="csX29" fmla="*/ 112141 w 205155"/>
              <a:gd name="csY29" fmla="*/ 87134 h 205155"/>
              <a:gd name="csX30" fmla="*/ 113710 w 205155"/>
              <a:gd name="csY30" fmla="*/ 80142 h 205155"/>
              <a:gd name="csX31" fmla="*/ 112233 w 205155"/>
              <a:gd name="csY31" fmla="*/ 73819 h 205155"/>
              <a:gd name="csX32" fmla="*/ 108452 w 205155"/>
              <a:gd name="csY32" fmla="*/ 69962 h 205155"/>
              <a:gd name="csX33" fmla="*/ 103472 w 205155"/>
              <a:gd name="csY33" fmla="*/ 68034 h 205155"/>
              <a:gd name="csX34" fmla="*/ 98273 w 205155"/>
              <a:gd name="csY34" fmla="*/ 67494 h 205155"/>
              <a:gd name="csX35" fmla="*/ 87150 w 205155"/>
              <a:gd name="csY35" fmla="*/ 69114 h 205155"/>
              <a:gd name="csX36" fmla="*/ 76569 w 205155"/>
              <a:gd name="csY36" fmla="*/ 73954 h 205155"/>
              <a:gd name="csX37" fmla="*/ 76569 w 205155"/>
              <a:gd name="csY37" fmla="*/ 61231 h 205155"/>
              <a:gd name="csX38" fmla="*/ 87223 w 205155"/>
              <a:gd name="csY38" fmla="*/ 57328 h 205155"/>
              <a:gd name="csX39" fmla="*/ 99550 w 205155"/>
              <a:gd name="csY39" fmla="*/ 56029 h 205155"/>
              <a:gd name="csX40" fmla="*/ 110540 w 205155"/>
              <a:gd name="csY40" fmla="*/ 57328 h 205155"/>
              <a:gd name="csX41" fmla="*/ 119993 w 205155"/>
              <a:gd name="csY41" fmla="*/ 61320 h 205155"/>
              <a:gd name="csX42" fmla="*/ 126585 w 205155"/>
              <a:gd name="csY42" fmla="*/ 68134 h 205155"/>
              <a:gd name="csX43" fmla="*/ 129049 w 205155"/>
              <a:gd name="csY43" fmla="*/ 77908 h 205155"/>
              <a:gd name="csX44" fmla="*/ 123895 w 205155"/>
              <a:gd name="csY44" fmla="*/ 92617 h 205155"/>
              <a:gd name="csX45" fmla="*/ 109770 w 205155"/>
              <a:gd name="csY45" fmla="*/ 100417 h 205155"/>
              <a:gd name="csX46" fmla="*/ 118288 w 205155"/>
              <a:gd name="csY46" fmla="*/ 102578 h 205155"/>
              <a:gd name="csX47" fmla="*/ 125600 w 205155"/>
              <a:gd name="csY47" fmla="*/ 107107 h 205155"/>
              <a:gd name="csX48" fmla="*/ 130664 w 205155"/>
              <a:gd name="csY48" fmla="*/ 113743 h 205155"/>
              <a:gd name="csX49" fmla="*/ 132554 w 205155"/>
              <a:gd name="csY49" fmla="*/ 122129 h 205155"/>
              <a:gd name="csX50" fmla="*/ 129718 w 205155"/>
              <a:gd name="csY50" fmla="*/ 133778 h 2051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205155" h="205155">
                <a:moveTo>
                  <a:pt x="102580" y="0"/>
                </a:moveTo>
                <a:cubicBezTo>
                  <a:pt x="45928" y="-1"/>
                  <a:pt x="2" y="45923"/>
                  <a:pt x="0" y="102575"/>
                </a:cubicBezTo>
                <a:cubicBezTo>
                  <a:pt x="-2" y="159227"/>
                  <a:pt x="45923" y="205154"/>
                  <a:pt x="102575" y="205155"/>
                </a:cubicBezTo>
                <a:cubicBezTo>
                  <a:pt x="159227" y="205157"/>
                  <a:pt x="205154" y="159233"/>
                  <a:pt x="205155" y="102580"/>
                </a:cubicBezTo>
                <a:cubicBezTo>
                  <a:pt x="205155" y="102577"/>
                  <a:pt x="205155" y="102573"/>
                  <a:pt x="205155" y="102570"/>
                </a:cubicBezTo>
                <a:cubicBezTo>
                  <a:pt x="205176" y="45943"/>
                  <a:pt x="159288" y="21"/>
                  <a:pt x="102661" y="0"/>
                </a:cubicBezTo>
                <a:cubicBezTo>
                  <a:pt x="102634" y="0"/>
                  <a:pt x="102607" y="0"/>
                  <a:pt x="102580" y="0"/>
                </a:cubicBezTo>
                <a:close/>
                <a:moveTo>
                  <a:pt x="129718" y="133778"/>
                </a:moveTo>
                <a:cubicBezTo>
                  <a:pt x="127831" y="137131"/>
                  <a:pt x="125209" y="140013"/>
                  <a:pt x="122048" y="142207"/>
                </a:cubicBezTo>
                <a:cubicBezTo>
                  <a:pt x="118627" y="144569"/>
                  <a:pt x="114819" y="146313"/>
                  <a:pt x="110796" y="147363"/>
                </a:cubicBezTo>
                <a:cubicBezTo>
                  <a:pt x="106393" y="148546"/>
                  <a:pt x="101851" y="149135"/>
                  <a:pt x="97292" y="149113"/>
                </a:cubicBezTo>
                <a:cubicBezTo>
                  <a:pt x="92691" y="149129"/>
                  <a:pt x="88099" y="148723"/>
                  <a:pt x="83572" y="147900"/>
                </a:cubicBezTo>
                <a:cubicBezTo>
                  <a:pt x="79782" y="147290"/>
                  <a:pt x="76117" y="146064"/>
                  <a:pt x="72723" y="144270"/>
                </a:cubicBezTo>
                <a:lnTo>
                  <a:pt x="72723" y="130450"/>
                </a:lnTo>
                <a:cubicBezTo>
                  <a:pt x="76327" y="132966"/>
                  <a:pt x="80351" y="134819"/>
                  <a:pt x="84606" y="135922"/>
                </a:cubicBezTo>
                <a:cubicBezTo>
                  <a:pt x="88887" y="137095"/>
                  <a:pt x="93303" y="137698"/>
                  <a:pt x="97740" y="137716"/>
                </a:cubicBezTo>
                <a:cubicBezTo>
                  <a:pt x="99878" y="137700"/>
                  <a:pt x="102010" y="137490"/>
                  <a:pt x="104109" y="137086"/>
                </a:cubicBezTo>
                <a:cubicBezTo>
                  <a:pt x="106331" y="136687"/>
                  <a:pt x="108470" y="135914"/>
                  <a:pt x="110434" y="134801"/>
                </a:cubicBezTo>
                <a:cubicBezTo>
                  <a:pt x="112380" y="133691"/>
                  <a:pt x="114039" y="132140"/>
                  <a:pt x="115277" y="130272"/>
                </a:cubicBezTo>
                <a:cubicBezTo>
                  <a:pt x="116631" y="128098"/>
                  <a:pt x="117300" y="125568"/>
                  <a:pt x="117200" y="123009"/>
                </a:cubicBezTo>
                <a:cubicBezTo>
                  <a:pt x="117279" y="120393"/>
                  <a:pt x="116645" y="117804"/>
                  <a:pt x="115366" y="115520"/>
                </a:cubicBezTo>
                <a:cubicBezTo>
                  <a:pt x="114118" y="113438"/>
                  <a:pt x="112358" y="111710"/>
                  <a:pt x="110253" y="110499"/>
                </a:cubicBezTo>
                <a:cubicBezTo>
                  <a:pt x="107858" y="109136"/>
                  <a:pt x="105252" y="108181"/>
                  <a:pt x="102543" y="107674"/>
                </a:cubicBezTo>
                <a:cubicBezTo>
                  <a:pt x="99365" y="107056"/>
                  <a:pt x="96135" y="106756"/>
                  <a:pt x="92898" y="106777"/>
                </a:cubicBezTo>
                <a:lnTo>
                  <a:pt x="84563" y="106777"/>
                </a:lnTo>
                <a:lnTo>
                  <a:pt x="84563" y="95299"/>
                </a:lnTo>
                <a:lnTo>
                  <a:pt x="92455" y="95299"/>
                </a:lnTo>
                <a:cubicBezTo>
                  <a:pt x="95331" y="95320"/>
                  <a:pt x="98201" y="95049"/>
                  <a:pt x="101022" y="94489"/>
                </a:cubicBezTo>
                <a:cubicBezTo>
                  <a:pt x="103410" y="94037"/>
                  <a:pt x="105691" y="93140"/>
                  <a:pt x="107747" y="91845"/>
                </a:cubicBezTo>
                <a:cubicBezTo>
                  <a:pt x="109584" y="90668"/>
                  <a:pt x="111096" y="89049"/>
                  <a:pt x="112141" y="87134"/>
                </a:cubicBezTo>
                <a:cubicBezTo>
                  <a:pt x="113245" y="84973"/>
                  <a:pt x="113785" y="82568"/>
                  <a:pt x="113710" y="80142"/>
                </a:cubicBezTo>
                <a:cubicBezTo>
                  <a:pt x="113800" y="77939"/>
                  <a:pt x="113290" y="75754"/>
                  <a:pt x="112233" y="73819"/>
                </a:cubicBezTo>
                <a:cubicBezTo>
                  <a:pt x="111310" y="72242"/>
                  <a:pt x="110011" y="70917"/>
                  <a:pt x="108452" y="69962"/>
                </a:cubicBezTo>
                <a:cubicBezTo>
                  <a:pt x="106918" y="69033"/>
                  <a:pt x="105232" y="68380"/>
                  <a:pt x="103472" y="68034"/>
                </a:cubicBezTo>
                <a:cubicBezTo>
                  <a:pt x="101761" y="67683"/>
                  <a:pt x="100019" y="67502"/>
                  <a:pt x="98273" y="67494"/>
                </a:cubicBezTo>
                <a:cubicBezTo>
                  <a:pt x="94509" y="67529"/>
                  <a:pt x="90767" y="68074"/>
                  <a:pt x="87150" y="69114"/>
                </a:cubicBezTo>
                <a:cubicBezTo>
                  <a:pt x="83382" y="70137"/>
                  <a:pt x="79807" y="71772"/>
                  <a:pt x="76569" y="73954"/>
                </a:cubicBezTo>
                <a:lnTo>
                  <a:pt x="76569" y="61231"/>
                </a:lnTo>
                <a:cubicBezTo>
                  <a:pt x="79926" y="59451"/>
                  <a:pt x="83511" y="58138"/>
                  <a:pt x="87223" y="57328"/>
                </a:cubicBezTo>
                <a:cubicBezTo>
                  <a:pt x="91272" y="56442"/>
                  <a:pt x="95406" y="56007"/>
                  <a:pt x="99550" y="56029"/>
                </a:cubicBezTo>
                <a:cubicBezTo>
                  <a:pt x="103252" y="56022"/>
                  <a:pt x="106941" y="56458"/>
                  <a:pt x="110540" y="57328"/>
                </a:cubicBezTo>
                <a:cubicBezTo>
                  <a:pt x="113894" y="58113"/>
                  <a:pt x="117091" y="59463"/>
                  <a:pt x="119993" y="61320"/>
                </a:cubicBezTo>
                <a:cubicBezTo>
                  <a:pt x="122685" y="63054"/>
                  <a:pt x="124941" y="65386"/>
                  <a:pt x="126585" y="68134"/>
                </a:cubicBezTo>
                <a:cubicBezTo>
                  <a:pt x="128285" y="71106"/>
                  <a:pt x="129137" y="74486"/>
                  <a:pt x="129049" y="77908"/>
                </a:cubicBezTo>
                <a:cubicBezTo>
                  <a:pt x="129262" y="83288"/>
                  <a:pt x="127420" y="88547"/>
                  <a:pt x="123895" y="92617"/>
                </a:cubicBezTo>
                <a:cubicBezTo>
                  <a:pt x="120121" y="96633"/>
                  <a:pt x="115180" y="99362"/>
                  <a:pt x="109770" y="100417"/>
                </a:cubicBezTo>
                <a:cubicBezTo>
                  <a:pt x="112699" y="100720"/>
                  <a:pt x="115569" y="101448"/>
                  <a:pt x="118288" y="102578"/>
                </a:cubicBezTo>
                <a:cubicBezTo>
                  <a:pt x="120961" y="103669"/>
                  <a:pt x="123433" y="105199"/>
                  <a:pt x="125600" y="107107"/>
                </a:cubicBezTo>
                <a:cubicBezTo>
                  <a:pt x="127703" y="108969"/>
                  <a:pt x="129423" y="111223"/>
                  <a:pt x="130664" y="113743"/>
                </a:cubicBezTo>
                <a:cubicBezTo>
                  <a:pt x="131938" y="116353"/>
                  <a:pt x="132585" y="119225"/>
                  <a:pt x="132554" y="122129"/>
                </a:cubicBezTo>
                <a:cubicBezTo>
                  <a:pt x="132639" y="126193"/>
                  <a:pt x="131662" y="130208"/>
                  <a:pt x="129718" y="133778"/>
                </a:cubicBezTo>
                <a:close/>
              </a:path>
            </a:pathLst>
          </a:custGeom>
          <a:solidFill>
            <a:schemeClr val="accent2"/>
          </a:solidFill>
          <a:ln w="2679" cap="flat">
            <a:noFill/>
            <a:prstDash val="solid"/>
            <a:miter/>
          </a:ln>
        </p:spPr>
        <p:txBody>
          <a:bodyPr/>
          <a:lstStyle/>
          <a:p>
            <a:endParaRPr lang="en-NZ" dirty="0"/>
          </a:p>
        </p:txBody>
      </p:sp>
      <p:sp>
        <p:nvSpPr>
          <p:cNvPr id="14" name="Freeform: Shape 13">
            <a:extLst>
              <a:ext uri="{FF2B5EF4-FFF2-40B4-BE49-F238E27FC236}">
                <a16:creationId xmlns:a16="http://schemas.microsoft.com/office/drawing/2014/main" id="{50B26CA3-DC91-4EBE-40E4-8F2BB6EC391B}"/>
              </a:ext>
            </a:extLst>
          </p:cNvPr>
          <p:cNvSpPr/>
          <p:nvPr/>
        </p:nvSpPr>
        <p:spPr>
          <a:xfrm>
            <a:off x="2975536" y="2631320"/>
            <a:ext cx="25921" cy="37834"/>
          </a:xfrm>
          <a:custGeom>
            <a:avLst/>
            <a:gdLst>
              <a:gd name="csX0" fmla="*/ 12098 w 25921"/>
              <a:gd name="csY0" fmla="*/ 22338 h 37834"/>
              <a:gd name="csX1" fmla="*/ 6136 w 25921"/>
              <a:gd name="csY1" fmla="*/ 30405 h 37834"/>
              <a:gd name="csX2" fmla="*/ 0 w 25921"/>
              <a:gd name="csY2" fmla="*/ 37835 h 37834"/>
              <a:gd name="csX3" fmla="*/ 25922 w 25921"/>
              <a:gd name="csY3" fmla="*/ 37835 h 37834"/>
              <a:gd name="csX4" fmla="*/ 25922 w 25921"/>
              <a:gd name="csY4" fmla="*/ 0 h 37834"/>
              <a:gd name="csX5" fmla="*/ 18492 w 25921"/>
              <a:gd name="csY5" fmla="*/ 12572 h 37834"/>
              <a:gd name="csX6" fmla="*/ 12098 w 25921"/>
              <a:gd name="csY6" fmla="*/ 22338 h 37834"/>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25921" h="37834">
                <a:moveTo>
                  <a:pt x="12098" y="22338"/>
                </a:moveTo>
                <a:cubicBezTo>
                  <a:pt x="10079" y="25248"/>
                  <a:pt x="8091" y="27936"/>
                  <a:pt x="6136" y="30405"/>
                </a:cubicBezTo>
                <a:cubicBezTo>
                  <a:pt x="4181" y="32874"/>
                  <a:pt x="2136" y="35350"/>
                  <a:pt x="0" y="37835"/>
                </a:cubicBezTo>
                <a:lnTo>
                  <a:pt x="25922" y="37835"/>
                </a:lnTo>
                <a:lnTo>
                  <a:pt x="25922" y="0"/>
                </a:lnTo>
                <a:cubicBezTo>
                  <a:pt x="23212" y="4781"/>
                  <a:pt x="20735" y="8972"/>
                  <a:pt x="18492" y="12572"/>
                </a:cubicBezTo>
                <a:cubicBezTo>
                  <a:pt x="16249" y="16171"/>
                  <a:pt x="14117" y="19427"/>
                  <a:pt x="12098" y="22338"/>
                </a:cubicBezTo>
                <a:close/>
              </a:path>
            </a:pathLst>
          </a:custGeom>
          <a:solidFill>
            <a:schemeClr val="accent2"/>
          </a:solidFill>
          <a:ln w="2580" cap="flat">
            <a:noFill/>
            <a:prstDash val="solid"/>
            <a:miter/>
          </a:ln>
        </p:spPr>
        <p:txBody>
          <a:bodyPr/>
          <a:lstStyle/>
          <a:p>
            <a:endParaRPr lang="en-NZ" dirty="0"/>
          </a:p>
        </p:txBody>
      </p:sp>
      <p:sp>
        <p:nvSpPr>
          <p:cNvPr id="15" name="Freeform: Shape 14">
            <a:extLst>
              <a:ext uri="{FF2B5EF4-FFF2-40B4-BE49-F238E27FC236}">
                <a16:creationId xmlns:a16="http://schemas.microsoft.com/office/drawing/2014/main" id="{28466654-DBA9-C705-4FF3-E4BD3D21E673}"/>
              </a:ext>
            </a:extLst>
          </p:cNvPr>
          <p:cNvSpPr/>
          <p:nvPr/>
        </p:nvSpPr>
        <p:spPr>
          <a:xfrm>
            <a:off x="3411110" y="4731885"/>
            <a:ext cx="197670" cy="197670"/>
          </a:xfrm>
          <a:custGeom>
            <a:avLst/>
            <a:gdLst>
              <a:gd name="csX0" fmla="*/ 98838 w 197670"/>
              <a:gd name="csY0" fmla="*/ 0 h 197670"/>
              <a:gd name="csX1" fmla="*/ 0 w 197670"/>
              <a:gd name="csY1" fmla="*/ 98833 h 197670"/>
              <a:gd name="csX2" fmla="*/ 98833 w 197670"/>
              <a:gd name="csY2" fmla="*/ 197671 h 197670"/>
              <a:gd name="csX3" fmla="*/ 197671 w 197670"/>
              <a:gd name="csY3" fmla="*/ 98838 h 197670"/>
              <a:gd name="csX4" fmla="*/ 197671 w 197670"/>
              <a:gd name="csY4" fmla="*/ 98835 h 197670"/>
              <a:gd name="csX5" fmla="*/ 98924 w 197670"/>
              <a:gd name="csY5" fmla="*/ 0 h 197670"/>
              <a:gd name="csX6" fmla="*/ 98838 w 197670"/>
              <a:gd name="csY6" fmla="*/ 0 h 197670"/>
              <a:gd name="csX7" fmla="*/ 128975 w 197670"/>
              <a:gd name="csY7" fmla="*/ 121717 h 197670"/>
              <a:gd name="csX8" fmla="*/ 117137 w 197670"/>
              <a:gd name="csY8" fmla="*/ 121717 h 197670"/>
              <a:gd name="csX9" fmla="*/ 117137 w 197670"/>
              <a:gd name="csY9" fmla="*/ 140295 h 197670"/>
              <a:gd name="csX10" fmla="*/ 102190 w 197670"/>
              <a:gd name="csY10" fmla="*/ 140295 h 197670"/>
              <a:gd name="csX11" fmla="*/ 102190 w 197670"/>
              <a:gd name="csY11" fmla="*/ 121717 h 197670"/>
              <a:gd name="csX12" fmla="*/ 61492 w 197670"/>
              <a:gd name="csY12" fmla="*/ 121717 h 197670"/>
              <a:gd name="csX13" fmla="*/ 61492 w 197670"/>
              <a:gd name="csY13" fmla="*/ 109882 h 197670"/>
              <a:gd name="csX14" fmla="*/ 73330 w 197670"/>
              <a:gd name="csY14" fmla="*/ 96056 h 197670"/>
              <a:gd name="csX15" fmla="*/ 84218 w 197670"/>
              <a:gd name="csY15" fmla="*/ 81325 h 197670"/>
              <a:gd name="csX16" fmla="*/ 93683 w 197670"/>
              <a:gd name="csY16" fmla="*/ 66463 h 197670"/>
              <a:gd name="csX17" fmla="*/ 101412 w 197670"/>
              <a:gd name="csY17" fmla="*/ 52163 h 197670"/>
              <a:gd name="csX18" fmla="*/ 117137 w 197670"/>
              <a:gd name="csY18" fmla="*/ 52163 h 197670"/>
              <a:gd name="csX19" fmla="*/ 117137 w 197670"/>
              <a:gd name="csY19" fmla="*/ 109190 h 197670"/>
              <a:gd name="csX20" fmla="*/ 128975 w 197670"/>
              <a:gd name="csY20" fmla="*/ 109190 h 1976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197670" h="197670">
                <a:moveTo>
                  <a:pt x="98838" y="0"/>
                </a:moveTo>
                <a:cubicBezTo>
                  <a:pt x="44253" y="-1"/>
                  <a:pt x="2" y="44247"/>
                  <a:pt x="0" y="98833"/>
                </a:cubicBezTo>
                <a:cubicBezTo>
                  <a:pt x="-2" y="153418"/>
                  <a:pt x="44247" y="197669"/>
                  <a:pt x="98833" y="197671"/>
                </a:cubicBezTo>
                <a:cubicBezTo>
                  <a:pt x="153418" y="197672"/>
                  <a:pt x="197669" y="153423"/>
                  <a:pt x="197671" y="98838"/>
                </a:cubicBezTo>
                <a:cubicBezTo>
                  <a:pt x="197671" y="98837"/>
                  <a:pt x="197671" y="98836"/>
                  <a:pt x="197671" y="98835"/>
                </a:cubicBezTo>
                <a:cubicBezTo>
                  <a:pt x="197695" y="44275"/>
                  <a:pt x="153485" y="24"/>
                  <a:pt x="98924" y="0"/>
                </a:cubicBezTo>
                <a:cubicBezTo>
                  <a:pt x="98895" y="0"/>
                  <a:pt x="98867" y="0"/>
                  <a:pt x="98838" y="0"/>
                </a:cubicBezTo>
                <a:close/>
                <a:moveTo>
                  <a:pt x="128975" y="121717"/>
                </a:moveTo>
                <a:lnTo>
                  <a:pt x="117137" y="121717"/>
                </a:lnTo>
                <a:lnTo>
                  <a:pt x="117137" y="140295"/>
                </a:lnTo>
                <a:lnTo>
                  <a:pt x="102190" y="140295"/>
                </a:lnTo>
                <a:lnTo>
                  <a:pt x="102190" y="121717"/>
                </a:lnTo>
                <a:lnTo>
                  <a:pt x="61492" y="121717"/>
                </a:lnTo>
                <a:lnTo>
                  <a:pt x="61492" y="109882"/>
                </a:lnTo>
                <a:cubicBezTo>
                  <a:pt x="65524" y="105503"/>
                  <a:pt x="69470" y="100895"/>
                  <a:pt x="73330" y="96056"/>
                </a:cubicBezTo>
                <a:cubicBezTo>
                  <a:pt x="77190" y="91218"/>
                  <a:pt x="80820" y="86307"/>
                  <a:pt x="84218" y="81325"/>
                </a:cubicBezTo>
                <a:cubicBezTo>
                  <a:pt x="87617" y="76342"/>
                  <a:pt x="90772" y="71388"/>
                  <a:pt x="93683" y="66463"/>
                </a:cubicBezTo>
                <a:cubicBezTo>
                  <a:pt x="96594" y="61537"/>
                  <a:pt x="99170" y="56771"/>
                  <a:pt x="101412" y="52163"/>
                </a:cubicBezTo>
                <a:lnTo>
                  <a:pt x="117137" y="52163"/>
                </a:lnTo>
                <a:lnTo>
                  <a:pt x="117137" y="109190"/>
                </a:lnTo>
                <a:lnTo>
                  <a:pt x="128975" y="109190"/>
                </a:lnTo>
                <a:close/>
              </a:path>
            </a:pathLst>
          </a:custGeom>
          <a:solidFill>
            <a:schemeClr val="accent2"/>
          </a:solidFill>
          <a:ln w="2580" cap="flat">
            <a:noFill/>
            <a:prstDash val="solid"/>
            <a:miter/>
          </a:ln>
        </p:spPr>
        <p:txBody>
          <a:bodyPr/>
          <a:lstStyle/>
          <a:p>
            <a:endParaRPr lang="en-NZ" dirty="0"/>
          </a:p>
        </p:txBody>
      </p:sp>
      <p:sp>
        <p:nvSpPr>
          <p:cNvPr id="38" name="TextBox 37">
            <a:extLst>
              <a:ext uri="{FF2B5EF4-FFF2-40B4-BE49-F238E27FC236}">
                <a16:creationId xmlns:a16="http://schemas.microsoft.com/office/drawing/2014/main" id="{5D36FF2C-AEFB-2E33-FA25-31B319F3D0D2}"/>
              </a:ext>
            </a:extLst>
          </p:cNvPr>
          <p:cNvSpPr txBox="1"/>
          <p:nvPr/>
        </p:nvSpPr>
        <p:spPr>
          <a:xfrm>
            <a:off x="519009" y="1422811"/>
            <a:ext cx="1634256" cy="1692771"/>
          </a:xfrm>
          <a:prstGeom prst="rect">
            <a:avLst/>
          </a:prstGeom>
          <a:noFill/>
        </p:spPr>
        <p:txBody>
          <a:bodyPr wrap="square" lIns="0" tIns="0" rIns="0" bIns="0" rtlCol="0">
            <a:spAutoFit/>
          </a:bodyPr>
          <a:lstStyle/>
          <a:p>
            <a:pPr>
              <a:spcAft>
                <a:spcPts val="600"/>
              </a:spcAft>
            </a:pPr>
            <a:r>
              <a:rPr lang="en-NZ" sz="1100" dirty="0">
                <a:solidFill>
                  <a:srgbClr val="3C9EB2"/>
                </a:solidFill>
              </a:rPr>
              <a:t>To provide assurance and clarity to DSS Providers and individuals about who is coming into their homes, why they are visiting, and what the audit involves, in order to build trust, support readiness, and enable cooperative participation.</a:t>
            </a:r>
            <a:endParaRPr lang="en-GB" sz="1100" dirty="0">
              <a:solidFill>
                <a:srgbClr val="3C9EB2"/>
              </a:solidFill>
            </a:endParaRPr>
          </a:p>
        </p:txBody>
      </p:sp>
    </p:spTree>
    <p:extLst>
      <p:ext uri="{BB962C8B-B14F-4D97-AF65-F5344CB8AC3E}">
        <p14:creationId xmlns:p14="http://schemas.microsoft.com/office/powerpoint/2010/main" val="8633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7CF066-2DFE-00E4-D0D3-BF9703591B3C}"/>
              </a:ext>
            </a:extLst>
          </p:cNvPr>
          <p:cNvGrpSpPr/>
          <p:nvPr/>
        </p:nvGrpSpPr>
        <p:grpSpPr>
          <a:xfrm>
            <a:off x="-331395" y="816323"/>
            <a:ext cx="12299643" cy="5499453"/>
            <a:chOff x="154291" y="3397662"/>
            <a:chExt cx="5534253" cy="2779063"/>
          </a:xfrm>
        </p:grpSpPr>
        <p:sp>
          <p:nvSpPr>
            <p:cNvPr id="12" name="Rectangle: Rounded Corners 11">
              <a:extLst>
                <a:ext uri="{FF2B5EF4-FFF2-40B4-BE49-F238E27FC236}">
                  <a16:creationId xmlns:a16="http://schemas.microsoft.com/office/drawing/2014/main" id="{24395AD2-10B0-870E-BFD3-7A623BF5DEDA}"/>
                </a:ext>
              </a:extLst>
            </p:cNvPr>
            <p:cNvSpPr/>
            <p:nvPr/>
          </p:nvSpPr>
          <p:spPr>
            <a:xfrm>
              <a:off x="404081" y="3397662"/>
              <a:ext cx="5284463" cy="2729613"/>
            </a:xfrm>
            <a:prstGeom prst="roundRect">
              <a:avLst>
                <a:gd name="adj" fmla="val 4486"/>
              </a:avLst>
            </a:prstGeom>
            <a:solidFill>
              <a:schemeClr val="accent3">
                <a:lumMod val="90000"/>
                <a:alpha val="19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16" b="0" i="0" u="none" strike="noStrike" kern="1200" cap="none" spc="0" normalizeH="0" baseline="0" noProof="0" dirty="0">
                <a:ln>
                  <a:noFill/>
                </a:ln>
                <a:solidFill>
                  <a:srgbClr val="0D1319"/>
                </a:solidFill>
                <a:effectLst/>
                <a:uLnTx/>
                <a:uFillTx/>
                <a:latin typeface="Arial"/>
                <a:ea typeface="+mn-ea"/>
                <a:cs typeface="+mn-cs"/>
              </a:endParaRPr>
            </a:p>
          </p:txBody>
        </p:sp>
        <p:pic>
          <p:nvPicPr>
            <p:cNvPr id="14" name="Graphic 13" descr="Badge 1 with solid fill">
              <a:extLst>
                <a:ext uri="{FF2B5EF4-FFF2-40B4-BE49-F238E27FC236}">
                  <a16:creationId xmlns:a16="http://schemas.microsoft.com/office/drawing/2014/main" id="{852BD73C-76E1-6A07-6312-2E580282521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19009" y="3456114"/>
              <a:ext cx="213982" cy="213982"/>
            </a:xfrm>
            <a:prstGeom prst="rect">
              <a:avLst/>
            </a:prstGeom>
          </p:spPr>
        </p:pic>
        <p:sp>
          <p:nvSpPr>
            <p:cNvPr id="15" name="Rectangle: Rounded Corners 14">
              <a:extLst>
                <a:ext uri="{FF2B5EF4-FFF2-40B4-BE49-F238E27FC236}">
                  <a16:creationId xmlns:a16="http://schemas.microsoft.com/office/drawing/2014/main" id="{EA21DC12-336E-30BB-C0D3-33E3B2FE961E}"/>
                </a:ext>
              </a:extLst>
            </p:cNvPr>
            <p:cNvSpPr/>
            <p:nvPr/>
          </p:nvSpPr>
          <p:spPr>
            <a:xfrm>
              <a:off x="154291" y="3492306"/>
              <a:ext cx="1767301" cy="272293"/>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76B4A"/>
                  </a:solidFill>
                  <a:effectLst/>
                  <a:uLnTx/>
                  <a:uFillTx/>
                  <a:ea typeface="+mn-ea"/>
                  <a:cs typeface="+mn-cs"/>
                </a:rPr>
                <a:t>Purpose</a:t>
              </a:r>
              <a:r>
                <a:rPr kumimoji="0" lang="en-US" sz="1000" i="0" u="none" strike="noStrike" kern="1200" cap="none" spc="0" normalizeH="0" baseline="0" noProof="0" dirty="0">
                  <a:ln>
                    <a:noFill/>
                  </a:ln>
                  <a:solidFill>
                    <a:schemeClr val="tx1"/>
                  </a:solidFill>
                  <a:effectLst/>
                  <a:uLnTx/>
                  <a:uFillTx/>
                  <a:ea typeface="+mn-ea"/>
                  <a:cs typeface="+mn-cs"/>
                </a:rPr>
                <a:t>: To inform</a:t>
              </a:r>
              <a:endParaRPr kumimoji="0" lang="en-US" sz="1400" i="0" u="none" strike="noStrike" kern="1200" cap="none" spc="0" normalizeH="0" baseline="0" noProof="0" dirty="0">
                <a:ln>
                  <a:noFill/>
                </a:ln>
                <a:solidFill>
                  <a:schemeClr val="tx1"/>
                </a:solidFill>
                <a:effectLst/>
                <a:uLnTx/>
                <a:uFillTx/>
                <a:ea typeface="+mn-ea"/>
                <a:cs typeface="+mn-cs"/>
              </a:endParaRPr>
            </a:p>
          </p:txBody>
        </p:sp>
        <p:pic>
          <p:nvPicPr>
            <p:cNvPr id="16" name="Picture 15">
              <a:extLst>
                <a:ext uri="{FF2B5EF4-FFF2-40B4-BE49-F238E27FC236}">
                  <a16:creationId xmlns:a16="http://schemas.microsoft.com/office/drawing/2014/main" id="{0CAEEC48-0414-8622-EE6E-3521057628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09" y="3764599"/>
              <a:ext cx="1911091" cy="1073951"/>
            </a:xfrm>
            <a:prstGeom prst="rect">
              <a:avLst/>
            </a:prstGeom>
          </p:spPr>
        </p:pic>
        <p:pic>
          <p:nvPicPr>
            <p:cNvPr id="17" name="Picture 16">
              <a:extLst>
                <a:ext uri="{FF2B5EF4-FFF2-40B4-BE49-F238E27FC236}">
                  <a16:creationId xmlns:a16="http://schemas.microsoft.com/office/drawing/2014/main" id="{D0E29B5C-AB9C-B219-DC63-B3B82712F1D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9009" y="5037362"/>
              <a:ext cx="2966976" cy="856155"/>
            </a:xfrm>
            <a:prstGeom prst="rect">
              <a:avLst/>
            </a:prstGeom>
          </p:spPr>
        </p:pic>
        <p:pic>
          <p:nvPicPr>
            <p:cNvPr id="18" name="Picture 17">
              <a:extLst>
                <a:ext uri="{FF2B5EF4-FFF2-40B4-BE49-F238E27FC236}">
                  <a16:creationId xmlns:a16="http://schemas.microsoft.com/office/drawing/2014/main" id="{3E6828C0-DD01-4A68-06F4-4EF9AFF74AEA}"/>
                </a:ext>
              </a:extLst>
            </p:cNvPr>
            <p:cNvPicPr>
              <a:picLocks noChangeAspect="1"/>
            </p:cNvPicPr>
            <p:nvPr/>
          </p:nvPicPr>
          <p:blipFill>
            <a:blip r:embed="rId5"/>
            <a:stretch>
              <a:fillRect/>
            </a:stretch>
          </p:blipFill>
          <p:spPr>
            <a:xfrm>
              <a:off x="3663974" y="3565808"/>
              <a:ext cx="1806082" cy="2433162"/>
            </a:xfrm>
            <a:prstGeom prst="rect">
              <a:avLst/>
            </a:prstGeom>
          </p:spPr>
        </p:pic>
        <p:sp>
          <p:nvSpPr>
            <p:cNvPr id="19" name="TextBox 18">
              <a:extLst>
                <a:ext uri="{FF2B5EF4-FFF2-40B4-BE49-F238E27FC236}">
                  <a16:creationId xmlns:a16="http://schemas.microsoft.com/office/drawing/2014/main" id="{77547FDC-AE47-5401-CBFD-2AF52BD17F9C}"/>
                </a:ext>
              </a:extLst>
            </p:cNvPr>
            <p:cNvSpPr txBox="1"/>
            <p:nvPr/>
          </p:nvSpPr>
          <p:spPr>
            <a:xfrm>
              <a:off x="519009" y="4883474"/>
              <a:ext cx="1483909" cy="153888"/>
            </a:xfrm>
            <a:prstGeom prst="rect">
              <a:avLst/>
            </a:prstGeom>
            <a:noFill/>
          </p:spPr>
          <p:txBody>
            <a:bodyPr wrap="square" lIns="0" tIns="0" rIns="0" bIns="0" rtlCol="0">
              <a:spAutoFit/>
            </a:bodyPr>
            <a:lstStyle/>
            <a:p>
              <a:pPr>
                <a:spcAft>
                  <a:spcPts val="600"/>
                </a:spcAft>
              </a:pPr>
              <a:r>
                <a:rPr lang="en-NZ" sz="1000" i="1" dirty="0"/>
                <a:t>Provider information</a:t>
              </a:r>
              <a:endParaRPr lang="en-GB" sz="1100" i="1" dirty="0"/>
            </a:p>
          </p:txBody>
        </p:sp>
        <p:sp>
          <p:nvSpPr>
            <p:cNvPr id="20" name="TextBox 19">
              <a:extLst>
                <a:ext uri="{FF2B5EF4-FFF2-40B4-BE49-F238E27FC236}">
                  <a16:creationId xmlns:a16="http://schemas.microsoft.com/office/drawing/2014/main" id="{9DDCE182-21E4-C9E9-3AF7-0E4E60C69D46}"/>
                </a:ext>
              </a:extLst>
            </p:cNvPr>
            <p:cNvSpPr txBox="1"/>
            <p:nvPr/>
          </p:nvSpPr>
          <p:spPr>
            <a:xfrm>
              <a:off x="519009" y="5976561"/>
              <a:ext cx="2715878" cy="77765"/>
            </a:xfrm>
            <a:prstGeom prst="rect">
              <a:avLst/>
            </a:prstGeom>
            <a:noFill/>
          </p:spPr>
          <p:txBody>
            <a:bodyPr wrap="square" lIns="0" tIns="0" rIns="0" bIns="0" rtlCol="0">
              <a:spAutoFit/>
            </a:bodyPr>
            <a:lstStyle/>
            <a:p>
              <a:pPr>
                <a:spcAft>
                  <a:spcPts val="600"/>
                </a:spcAft>
              </a:pPr>
              <a:r>
                <a:rPr lang="en-NZ" sz="1000" i="1" dirty="0"/>
                <a:t>Validation of people and homes</a:t>
              </a:r>
              <a:endParaRPr lang="en-GB" sz="1100" i="1" dirty="0"/>
            </a:p>
          </p:txBody>
        </p:sp>
        <p:sp>
          <p:nvSpPr>
            <p:cNvPr id="21" name="TextBox 20">
              <a:extLst>
                <a:ext uri="{FF2B5EF4-FFF2-40B4-BE49-F238E27FC236}">
                  <a16:creationId xmlns:a16="http://schemas.microsoft.com/office/drawing/2014/main" id="{93E767F6-98AC-E82D-2523-F8DF32645438}"/>
                </a:ext>
              </a:extLst>
            </p:cNvPr>
            <p:cNvSpPr txBox="1"/>
            <p:nvPr/>
          </p:nvSpPr>
          <p:spPr>
            <a:xfrm>
              <a:off x="3691403" y="6022837"/>
              <a:ext cx="1241806" cy="153888"/>
            </a:xfrm>
            <a:prstGeom prst="rect">
              <a:avLst/>
            </a:prstGeom>
            <a:noFill/>
          </p:spPr>
          <p:txBody>
            <a:bodyPr wrap="square" lIns="0" tIns="0" rIns="0" bIns="0" rtlCol="0">
              <a:spAutoFit/>
            </a:bodyPr>
            <a:lstStyle/>
            <a:p>
              <a:pPr>
                <a:spcAft>
                  <a:spcPts val="600"/>
                </a:spcAft>
              </a:pPr>
              <a:r>
                <a:rPr lang="en-NZ" sz="1000" i="1" dirty="0"/>
                <a:t>Information request</a:t>
              </a:r>
              <a:endParaRPr lang="en-GB" sz="1100" i="1" dirty="0"/>
            </a:p>
          </p:txBody>
        </p:sp>
      </p:grpSp>
      <p:sp>
        <p:nvSpPr>
          <p:cNvPr id="22" name="Title 21">
            <a:extLst>
              <a:ext uri="{FF2B5EF4-FFF2-40B4-BE49-F238E27FC236}">
                <a16:creationId xmlns:a16="http://schemas.microsoft.com/office/drawing/2014/main" id="{0834322D-4B9C-355A-4552-92A015653DF6}"/>
              </a:ext>
            </a:extLst>
          </p:cNvPr>
          <p:cNvSpPr>
            <a:spLocks noGrp="1"/>
          </p:cNvSpPr>
          <p:nvPr>
            <p:ph type="title"/>
          </p:nvPr>
        </p:nvSpPr>
        <p:spPr>
          <a:xfrm>
            <a:off x="299497" y="36241"/>
            <a:ext cx="11017250" cy="753154"/>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76B4A"/>
                </a:solidFill>
                <a:effectLst/>
                <a:uLnTx/>
                <a:uFillTx/>
                <a:latin typeface="+mj-lt"/>
                <a:ea typeface="+mn-ea"/>
                <a:cs typeface="+mn-cs"/>
              </a:rPr>
              <a:t>Communication Pack 1 sample</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i="1" dirty="0">
                <a:solidFill>
                  <a:srgbClr val="476B4A"/>
                </a:solidFill>
                <a:latin typeface="+mj-lt"/>
              </a:rPr>
              <a:t>(E-mail)</a:t>
            </a:r>
            <a:endParaRPr kumimoji="0" lang="en-US" sz="3200" b="1" i="1" u="none" strike="noStrike" kern="1200" cap="none" spc="0" normalizeH="0" baseline="0" noProof="0" dirty="0">
              <a:ln>
                <a:noFill/>
              </a:ln>
              <a:solidFill>
                <a:srgbClr val="476B4A"/>
              </a:solidFill>
              <a:effectLst/>
              <a:uLnTx/>
              <a:uFillTx/>
              <a:latin typeface="+mj-lt"/>
              <a:ea typeface="+mn-ea"/>
              <a:cs typeface="+mn-cs"/>
            </a:endParaRPr>
          </a:p>
        </p:txBody>
      </p:sp>
    </p:spTree>
    <p:extLst>
      <p:ext uri="{BB962C8B-B14F-4D97-AF65-F5344CB8AC3E}">
        <p14:creationId xmlns:p14="http://schemas.microsoft.com/office/powerpoint/2010/main" val="75148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129522-02E9-C66D-D3E1-16C5E0A4554C}"/>
              </a:ext>
            </a:extLst>
          </p:cNvPr>
          <p:cNvGrpSpPr/>
          <p:nvPr/>
        </p:nvGrpSpPr>
        <p:grpSpPr>
          <a:xfrm>
            <a:off x="-60513" y="950258"/>
            <a:ext cx="11947712" cy="5259521"/>
            <a:chOff x="5574369" y="3349755"/>
            <a:chExt cx="5956646" cy="2952598"/>
          </a:xfrm>
        </p:grpSpPr>
        <p:sp>
          <p:nvSpPr>
            <p:cNvPr id="4" name="Rectangle: Rounded Corners 3">
              <a:extLst>
                <a:ext uri="{FF2B5EF4-FFF2-40B4-BE49-F238E27FC236}">
                  <a16:creationId xmlns:a16="http://schemas.microsoft.com/office/drawing/2014/main" id="{5C1581E5-8FCA-018E-E29F-36BC92800CDC}"/>
                </a:ext>
              </a:extLst>
            </p:cNvPr>
            <p:cNvSpPr/>
            <p:nvPr/>
          </p:nvSpPr>
          <p:spPr>
            <a:xfrm>
              <a:off x="5763111" y="3349755"/>
              <a:ext cx="5767904" cy="2952598"/>
            </a:xfrm>
            <a:prstGeom prst="roundRect">
              <a:avLst>
                <a:gd name="adj" fmla="val 4486"/>
              </a:avLst>
            </a:prstGeom>
            <a:solidFill>
              <a:schemeClr val="accent3">
                <a:lumMod val="90000"/>
                <a:alpha val="19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16" b="0" i="0" u="none" strike="noStrike" kern="1200" cap="none" spc="0" normalizeH="0" baseline="0" noProof="0" dirty="0">
                <a:ln>
                  <a:noFill/>
                </a:ln>
                <a:solidFill>
                  <a:srgbClr val="0D1319"/>
                </a:solidFill>
                <a:effectLst/>
                <a:uLnTx/>
                <a:uFillTx/>
                <a:latin typeface="Arial"/>
                <a:ea typeface="+mn-ea"/>
                <a:cs typeface="+mn-cs"/>
              </a:endParaRPr>
            </a:p>
          </p:txBody>
        </p:sp>
        <p:pic>
          <p:nvPicPr>
            <p:cNvPr id="6" name="Graphic 5" descr="Badge with solid fill">
              <a:extLst>
                <a:ext uri="{FF2B5EF4-FFF2-40B4-BE49-F238E27FC236}">
                  <a16:creationId xmlns:a16="http://schemas.microsoft.com/office/drawing/2014/main" id="{EE25B1ED-CC75-984C-7DDA-728A0195437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891948" y="3397808"/>
              <a:ext cx="227473" cy="227473"/>
            </a:xfrm>
            <a:prstGeom prst="rect">
              <a:avLst/>
            </a:prstGeom>
          </p:spPr>
        </p:pic>
        <p:sp>
          <p:nvSpPr>
            <p:cNvPr id="7" name="Rectangle: Rounded Corners 6">
              <a:extLst>
                <a:ext uri="{FF2B5EF4-FFF2-40B4-BE49-F238E27FC236}">
                  <a16:creationId xmlns:a16="http://schemas.microsoft.com/office/drawing/2014/main" id="{5A7A12F9-FB1F-BDDD-E11E-C21167349766}"/>
                </a:ext>
              </a:extLst>
            </p:cNvPr>
            <p:cNvSpPr/>
            <p:nvPr/>
          </p:nvSpPr>
          <p:spPr>
            <a:xfrm>
              <a:off x="5574369" y="3432797"/>
              <a:ext cx="1767301" cy="272293"/>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76B4A"/>
                  </a:solidFill>
                  <a:effectLst/>
                  <a:uLnTx/>
                  <a:uFillTx/>
                  <a:ea typeface="+mn-ea"/>
                  <a:cs typeface="+mn-cs"/>
                </a:rPr>
                <a:t>Purpose</a:t>
              </a:r>
              <a:r>
                <a:rPr kumimoji="0" lang="en-US" sz="1000" i="0" u="none" strike="noStrike" kern="1200" cap="none" spc="0" normalizeH="0" baseline="0" noProof="0" dirty="0">
                  <a:ln>
                    <a:noFill/>
                  </a:ln>
                  <a:solidFill>
                    <a:schemeClr val="tx1"/>
                  </a:solidFill>
                  <a:effectLst/>
                  <a:uLnTx/>
                  <a:uFillTx/>
                  <a:ea typeface="+mn-ea"/>
                  <a:cs typeface="+mn-cs"/>
                </a:rPr>
                <a:t>: To prepare</a:t>
              </a:r>
              <a:endParaRPr kumimoji="0" lang="en-US" sz="1400" i="0" u="none" strike="noStrike" kern="1200" cap="none" spc="0" normalizeH="0" baseline="0" noProof="0" dirty="0">
                <a:ln>
                  <a:noFill/>
                </a:ln>
                <a:solidFill>
                  <a:schemeClr val="tx1"/>
                </a:solidFill>
                <a:effectLst/>
                <a:uLnTx/>
                <a:uFillTx/>
                <a:ea typeface="+mn-ea"/>
                <a:cs typeface="+mn-cs"/>
              </a:endParaRPr>
            </a:p>
          </p:txBody>
        </p:sp>
        <p:pic>
          <p:nvPicPr>
            <p:cNvPr id="8" name="Picture 7">
              <a:extLst>
                <a:ext uri="{FF2B5EF4-FFF2-40B4-BE49-F238E27FC236}">
                  <a16:creationId xmlns:a16="http://schemas.microsoft.com/office/drawing/2014/main" id="{39DFCA0B-FFF3-2A91-F40B-CFE8534D5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1948" y="3705091"/>
              <a:ext cx="1970140" cy="1103800"/>
            </a:xfrm>
            <a:prstGeom prst="rect">
              <a:avLst/>
            </a:prstGeom>
          </p:spPr>
        </p:pic>
        <p:pic>
          <p:nvPicPr>
            <p:cNvPr id="9" name="Picture 8">
              <a:extLst>
                <a:ext uri="{FF2B5EF4-FFF2-40B4-BE49-F238E27FC236}">
                  <a16:creationId xmlns:a16="http://schemas.microsoft.com/office/drawing/2014/main" id="{A80D2E3C-FEC9-EB92-EFD3-52CF3000E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3503" y="3705090"/>
              <a:ext cx="1712897" cy="2398054"/>
            </a:xfrm>
            <a:prstGeom prst="rect">
              <a:avLst/>
            </a:prstGeom>
          </p:spPr>
        </p:pic>
        <p:pic>
          <p:nvPicPr>
            <p:cNvPr id="10" name="Picture 9">
              <a:extLst>
                <a:ext uri="{FF2B5EF4-FFF2-40B4-BE49-F238E27FC236}">
                  <a16:creationId xmlns:a16="http://schemas.microsoft.com/office/drawing/2014/main" id="{621551F7-1649-BE4A-E6F7-756F5C73A5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17816" y="3694737"/>
              <a:ext cx="1577750" cy="2408406"/>
            </a:xfrm>
            <a:prstGeom prst="rect">
              <a:avLst/>
            </a:prstGeom>
          </p:spPr>
        </p:pic>
        <p:sp>
          <p:nvSpPr>
            <p:cNvPr id="11" name="TextBox 10">
              <a:extLst>
                <a:ext uri="{FF2B5EF4-FFF2-40B4-BE49-F238E27FC236}">
                  <a16:creationId xmlns:a16="http://schemas.microsoft.com/office/drawing/2014/main" id="{88E0B0CF-81E4-98AE-6B9E-EA07DB589A3C}"/>
                </a:ext>
              </a:extLst>
            </p:cNvPr>
            <p:cNvSpPr txBox="1"/>
            <p:nvPr/>
          </p:nvSpPr>
          <p:spPr>
            <a:xfrm>
              <a:off x="9859853" y="6140203"/>
              <a:ext cx="1634256" cy="153888"/>
            </a:xfrm>
            <a:prstGeom prst="rect">
              <a:avLst/>
            </a:prstGeom>
            <a:noFill/>
          </p:spPr>
          <p:txBody>
            <a:bodyPr wrap="square" lIns="0" tIns="0" rIns="0" bIns="0" rtlCol="0">
              <a:spAutoFit/>
            </a:bodyPr>
            <a:lstStyle/>
            <a:p>
              <a:pPr>
                <a:spcAft>
                  <a:spcPts val="600"/>
                </a:spcAft>
              </a:pPr>
              <a:r>
                <a:rPr lang="en-NZ" sz="1000" i="1" dirty="0"/>
                <a:t>Individual - easy read</a:t>
              </a:r>
              <a:endParaRPr lang="en-GB" sz="1000" i="1" dirty="0"/>
            </a:p>
          </p:txBody>
        </p:sp>
        <p:sp>
          <p:nvSpPr>
            <p:cNvPr id="12" name="TextBox 11">
              <a:extLst>
                <a:ext uri="{FF2B5EF4-FFF2-40B4-BE49-F238E27FC236}">
                  <a16:creationId xmlns:a16="http://schemas.microsoft.com/office/drawing/2014/main" id="{B48F82A1-D2DF-6C6D-21E1-DAB75E155B22}"/>
                </a:ext>
              </a:extLst>
            </p:cNvPr>
            <p:cNvSpPr txBox="1"/>
            <p:nvPr/>
          </p:nvSpPr>
          <p:spPr>
            <a:xfrm>
              <a:off x="8015940" y="6148465"/>
              <a:ext cx="1317357" cy="153888"/>
            </a:xfrm>
            <a:prstGeom prst="rect">
              <a:avLst/>
            </a:prstGeom>
            <a:noFill/>
          </p:spPr>
          <p:txBody>
            <a:bodyPr wrap="square" lIns="0" tIns="0" rIns="0" bIns="0" rtlCol="0">
              <a:spAutoFit/>
            </a:bodyPr>
            <a:lstStyle/>
            <a:p>
              <a:pPr>
                <a:spcAft>
                  <a:spcPts val="600"/>
                </a:spcAft>
              </a:pPr>
              <a:r>
                <a:rPr lang="en-NZ" sz="1000" i="1" dirty="0"/>
                <a:t>Individual - accessible</a:t>
              </a:r>
              <a:endParaRPr lang="en-GB" sz="1100" i="1" dirty="0"/>
            </a:p>
          </p:txBody>
        </p:sp>
        <p:sp>
          <p:nvSpPr>
            <p:cNvPr id="13" name="TextBox 12">
              <a:extLst>
                <a:ext uri="{FF2B5EF4-FFF2-40B4-BE49-F238E27FC236}">
                  <a16:creationId xmlns:a16="http://schemas.microsoft.com/office/drawing/2014/main" id="{4B86EF38-ECED-CEC0-3EE3-B91981C00BF3}"/>
                </a:ext>
              </a:extLst>
            </p:cNvPr>
            <p:cNvSpPr txBox="1"/>
            <p:nvPr/>
          </p:nvSpPr>
          <p:spPr>
            <a:xfrm>
              <a:off x="5880496" y="4851358"/>
              <a:ext cx="1317357" cy="153888"/>
            </a:xfrm>
            <a:prstGeom prst="rect">
              <a:avLst/>
            </a:prstGeom>
            <a:noFill/>
          </p:spPr>
          <p:txBody>
            <a:bodyPr wrap="square" lIns="0" tIns="0" rIns="0" bIns="0" rtlCol="0">
              <a:spAutoFit/>
            </a:bodyPr>
            <a:lstStyle/>
            <a:p>
              <a:pPr>
                <a:spcAft>
                  <a:spcPts val="600"/>
                </a:spcAft>
              </a:pPr>
              <a:r>
                <a:rPr lang="en-NZ" sz="1000" i="1" dirty="0"/>
                <a:t>Individual information</a:t>
              </a:r>
              <a:endParaRPr lang="en-GB" sz="1100" i="1" dirty="0"/>
            </a:p>
          </p:txBody>
        </p:sp>
        <p:sp>
          <p:nvSpPr>
            <p:cNvPr id="15" name="TextBox 14">
              <a:extLst>
                <a:ext uri="{FF2B5EF4-FFF2-40B4-BE49-F238E27FC236}">
                  <a16:creationId xmlns:a16="http://schemas.microsoft.com/office/drawing/2014/main" id="{752926E8-93D0-7A40-872B-284E8AD97778}"/>
                </a:ext>
              </a:extLst>
            </p:cNvPr>
            <p:cNvSpPr txBox="1"/>
            <p:nvPr/>
          </p:nvSpPr>
          <p:spPr>
            <a:xfrm>
              <a:off x="5880496" y="6161867"/>
              <a:ext cx="1726528" cy="86390"/>
            </a:xfrm>
            <a:prstGeom prst="rect">
              <a:avLst/>
            </a:prstGeom>
            <a:noFill/>
          </p:spPr>
          <p:txBody>
            <a:bodyPr wrap="square" lIns="0" tIns="0" rIns="0" bIns="0" rtlCol="0">
              <a:spAutoFit/>
            </a:bodyPr>
            <a:lstStyle/>
            <a:p>
              <a:pPr>
                <a:spcAft>
                  <a:spcPts val="600"/>
                </a:spcAft>
              </a:pPr>
              <a:r>
                <a:rPr lang="en-NZ" sz="1000" i="1" dirty="0"/>
                <a:t>Whānau communication</a:t>
              </a:r>
              <a:endParaRPr lang="en-GB" sz="1100" i="1" dirty="0"/>
            </a:p>
          </p:txBody>
        </p:sp>
      </p:grpSp>
      <p:sp>
        <p:nvSpPr>
          <p:cNvPr id="16" name="Title 15">
            <a:extLst>
              <a:ext uri="{FF2B5EF4-FFF2-40B4-BE49-F238E27FC236}">
                <a16:creationId xmlns:a16="http://schemas.microsoft.com/office/drawing/2014/main" id="{755A3481-4413-F6B4-1965-5834F742075A}"/>
              </a:ext>
            </a:extLst>
          </p:cNvPr>
          <p:cNvSpPr>
            <a:spLocks noGrp="1"/>
          </p:cNvSpPr>
          <p:nvPr>
            <p:ph type="title"/>
          </p:nvPr>
        </p:nvSpPr>
        <p:spPr>
          <a:xfrm>
            <a:off x="319142" y="72090"/>
            <a:ext cx="11017250" cy="533400"/>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76B4A"/>
                </a:solidFill>
                <a:effectLst/>
                <a:uLnTx/>
                <a:uFillTx/>
                <a:latin typeface="+mj-lt"/>
                <a:ea typeface="+mn-ea"/>
                <a:cs typeface="+mn-cs"/>
              </a:rPr>
              <a:t>Communication Pack 2 sample</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i="1" dirty="0">
                <a:solidFill>
                  <a:srgbClr val="476B4A"/>
                </a:solidFill>
                <a:latin typeface="+mj-lt"/>
              </a:rPr>
              <a:t>(E-mail)</a:t>
            </a:r>
            <a:endParaRPr kumimoji="0" lang="en-US" sz="3200" b="1" i="1" u="none" strike="noStrike" kern="1200" cap="none" spc="0" normalizeH="0" baseline="0" noProof="0" dirty="0">
              <a:ln>
                <a:noFill/>
              </a:ln>
              <a:solidFill>
                <a:srgbClr val="476B4A"/>
              </a:solidFill>
              <a:effectLst/>
              <a:uLnTx/>
              <a:uFillTx/>
              <a:latin typeface="+mj-lt"/>
              <a:ea typeface="+mn-ea"/>
              <a:cs typeface="+mn-cs"/>
            </a:endParaRPr>
          </a:p>
        </p:txBody>
      </p:sp>
      <p:pic>
        <p:nvPicPr>
          <p:cNvPr id="5" name="Picture 4">
            <a:extLst>
              <a:ext uri="{FF2B5EF4-FFF2-40B4-BE49-F238E27FC236}">
                <a16:creationId xmlns:a16="http://schemas.microsoft.com/office/drawing/2014/main" id="{C1010A8E-57EF-1A9C-550C-B88B098644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480" y="3894214"/>
            <a:ext cx="3951663" cy="1996248"/>
          </a:xfrm>
          <a:prstGeom prst="rect">
            <a:avLst/>
          </a:prstGeom>
        </p:spPr>
      </p:pic>
    </p:spTree>
    <p:extLst>
      <p:ext uri="{BB962C8B-B14F-4D97-AF65-F5344CB8AC3E}">
        <p14:creationId xmlns:p14="http://schemas.microsoft.com/office/powerpoint/2010/main" val="80170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2A332-7F87-DFDC-1920-C472D38C4DE7}"/>
            </a:ext>
          </a:extLst>
        </p:cNvPr>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999F56E4-1337-2C2F-5190-ADD855F9B107}"/>
              </a:ext>
            </a:extLst>
          </p:cNvPr>
          <p:cNvSpPr/>
          <p:nvPr/>
        </p:nvSpPr>
        <p:spPr>
          <a:xfrm>
            <a:off x="273785" y="973395"/>
            <a:ext cx="11330840" cy="5122606"/>
          </a:xfrm>
          <a:prstGeom prst="roundRect">
            <a:avLst>
              <a:gd name="adj" fmla="val 4486"/>
            </a:avLst>
          </a:prstGeom>
          <a:solidFill>
            <a:schemeClr val="accent3">
              <a:lumMod val="90000"/>
              <a:alpha val="19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16" b="0" i="0" u="none" strike="noStrike" kern="1200" cap="none" spc="0" normalizeH="0" baseline="0" noProof="0" dirty="0">
              <a:ln>
                <a:noFill/>
              </a:ln>
              <a:solidFill>
                <a:srgbClr val="0D1319"/>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93F432BB-98FB-F97D-B90D-2E3D0A02CFDD}"/>
              </a:ext>
            </a:extLst>
          </p:cNvPr>
          <p:cNvGrpSpPr/>
          <p:nvPr/>
        </p:nvGrpSpPr>
        <p:grpSpPr>
          <a:xfrm>
            <a:off x="525384" y="982078"/>
            <a:ext cx="2609764" cy="4893845"/>
            <a:chOff x="672052" y="3240668"/>
            <a:chExt cx="2116919" cy="5172514"/>
          </a:xfrm>
        </p:grpSpPr>
        <p:sp>
          <p:nvSpPr>
            <p:cNvPr id="5" name="Rectangle: Rounded Corners 4">
              <a:extLst>
                <a:ext uri="{FF2B5EF4-FFF2-40B4-BE49-F238E27FC236}">
                  <a16:creationId xmlns:a16="http://schemas.microsoft.com/office/drawing/2014/main" id="{844A39A6-EB88-A71D-5DE1-0B04EB936E73}"/>
                </a:ext>
              </a:extLst>
            </p:cNvPr>
            <p:cNvSpPr/>
            <p:nvPr/>
          </p:nvSpPr>
          <p:spPr>
            <a:xfrm>
              <a:off x="722336" y="3370615"/>
              <a:ext cx="1767301" cy="272293"/>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76B4A"/>
                  </a:solidFill>
                  <a:effectLst/>
                  <a:uLnTx/>
                  <a:uFillTx/>
                  <a:ea typeface="+mn-ea"/>
                  <a:cs typeface="+mn-cs"/>
                </a:rPr>
                <a:t>Purpose</a:t>
              </a:r>
              <a:r>
                <a:rPr kumimoji="0" lang="en-US" sz="1000" i="0" u="none" strike="noStrike" kern="1200" cap="none" spc="0" normalizeH="0" baseline="0" noProof="0" dirty="0">
                  <a:ln>
                    <a:noFill/>
                  </a:ln>
                  <a:solidFill>
                    <a:schemeClr val="tx1"/>
                  </a:solidFill>
                  <a:effectLst/>
                  <a:uLnTx/>
                  <a:uFillTx/>
                  <a:ea typeface="+mn-ea"/>
                  <a:cs typeface="+mn-cs"/>
                </a:rPr>
                <a:t>: To remind</a:t>
              </a:r>
              <a:endParaRPr kumimoji="0" lang="en-US" sz="1400" i="0" u="none" strike="noStrike" kern="1200" cap="none" spc="0" normalizeH="0" baseline="0" noProof="0" dirty="0">
                <a:ln>
                  <a:noFill/>
                </a:ln>
                <a:solidFill>
                  <a:schemeClr val="tx1"/>
                </a:solidFill>
                <a:effectLst/>
                <a:uLnTx/>
                <a:uFillTx/>
                <a:ea typeface="+mn-ea"/>
                <a:cs typeface="+mn-cs"/>
              </a:endParaRPr>
            </a:p>
          </p:txBody>
        </p:sp>
        <p:pic>
          <p:nvPicPr>
            <p:cNvPr id="4" name="Graphic 3" descr="Badge 3 with solid fill">
              <a:extLst>
                <a:ext uri="{FF2B5EF4-FFF2-40B4-BE49-F238E27FC236}">
                  <a16:creationId xmlns:a16="http://schemas.microsoft.com/office/drawing/2014/main" id="{C6A5DBB7-263F-09BF-6FA0-47BD35BE6E9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052" y="3240668"/>
              <a:ext cx="382799" cy="511108"/>
            </a:xfrm>
            <a:prstGeom prst="rect">
              <a:avLst/>
            </a:prstGeom>
          </p:spPr>
        </p:pic>
        <p:sp>
          <p:nvSpPr>
            <p:cNvPr id="15" name="TextBox 14">
              <a:extLst>
                <a:ext uri="{FF2B5EF4-FFF2-40B4-BE49-F238E27FC236}">
                  <a16:creationId xmlns:a16="http://schemas.microsoft.com/office/drawing/2014/main" id="{203E0877-462E-6890-A61F-2D20A7565EF7}"/>
                </a:ext>
              </a:extLst>
            </p:cNvPr>
            <p:cNvSpPr txBox="1"/>
            <p:nvPr/>
          </p:nvSpPr>
          <p:spPr>
            <a:xfrm>
              <a:off x="672052" y="8259294"/>
              <a:ext cx="2116919" cy="153888"/>
            </a:xfrm>
            <a:prstGeom prst="rect">
              <a:avLst/>
            </a:prstGeom>
            <a:noFill/>
          </p:spPr>
          <p:txBody>
            <a:bodyPr wrap="square" lIns="0" tIns="0" rIns="0" bIns="0" rtlCol="0">
              <a:spAutoFit/>
            </a:bodyPr>
            <a:lstStyle/>
            <a:p>
              <a:pPr>
                <a:spcAft>
                  <a:spcPts val="600"/>
                </a:spcAft>
              </a:pPr>
              <a:r>
                <a:rPr lang="en-NZ" sz="1000" i="1" dirty="0"/>
                <a:t>Reminder &amp; confirmation email</a:t>
              </a:r>
              <a:endParaRPr lang="en-GB" sz="1100" i="1" dirty="0"/>
            </a:p>
          </p:txBody>
        </p:sp>
      </p:grpSp>
      <p:sp>
        <p:nvSpPr>
          <p:cNvPr id="9" name="Title 15">
            <a:extLst>
              <a:ext uri="{FF2B5EF4-FFF2-40B4-BE49-F238E27FC236}">
                <a16:creationId xmlns:a16="http://schemas.microsoft.com/office/drawing/2014/main" id="{D7259959-9552-F1B4-6B35-697A57583F4D}"/>
              </a:ext>
            </a:extLst>
          </p:cNvPr>
          <p:cNvSpPr>
            <a:spLocks noGrp="1"/>
          </p:cNvSpPr>
          <p:nvPr>
            <p:ph type="title"/>
          </p:nvPr>
        </p:nvSpPr>
        <p:spPr>
          <a:xfrm>
            <a:off x="356202" y="129651"/>
            <a:ext cx="11017250" cy="533400"/>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76B4A"/>
                </a:solidFill>
                <a:effectLst/>
                <a:uLnTx/>
                <a:uFillTx/>
                <a:latin typeface="+mj-lt"/>
                <a:ea typeface="+mn-ea"/>
                <a:cs typeface="+mn-cs"/>
              </a:rPr>
              <a:t>Communication Packs 3 sample</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i="1" dirty="0">
                <a:solidFill>
                  <a:srgbClr val="476B4A"/>
                </a:solidFill>
                <a:latin typeface="+mj-lt"/>
              </a:rPr>
              <a:t>(E-mail)</a:t>
            </a:r>
            <a:endParaRPr kumimoji="0" lang="en-US" sz="3200" b="1" i="1" u="none" strike="noStrike" kern="1200" cap="none" spc="0" normalizeH="0" baseline="0" noProof="0" dirty="0">
              <a:ln>
                <a:noFill/>
              </a:ln>
              <a:solidFill>
                <a:srgbClr val="476B4A"/>
              </a:solidFill>
              <a:effectLst/>
              <a:uLnTx/>
              <a:uFillTx/>
              <a:latin typeface="+mj-lt"/>
              <a:ea typeface="+mn-ea"/>
              <a:cs typeface="+mn-cs"/>
            </a:endParaRPr>
          </a:p>
        </p:txBody>
      </p:sp>
      <p:pic>
        <p:nvPicPr>
          <p:cNvPr id="3" name="Picture 2">
            <a:extLst>
              <a:ext uri="{FF2B5EF4-FFF2-40B4-BE49-F238E27FC236}">
                <a16:creationId xmlns:a16="http://schemas.microsoft.com/office/drawing/2014/main" id="{E67EE821-EC99-3C34-AF5A-C045918D1887}"/>
              </a:ext>
            </a:extLst>
          </p:cNvPr>
          <p:cNvPicPr>
            <a:picLocks noChangeAspect="1"/>
          </p:cNvPicPr>
          <p:nvPr/>
        </p:nvPicPr>
        <p:blipFill>
          <a:blip r:embed="rId4"/>
          <a:stretch>
            <a:fillRect/>
          </a:stretch>
        </p:blipFill>
        <p:spPr>
          <a:xfrm>
            <a:off x="587375" y="1588596"/>
            <a:ext cx="10695519" cy="3841781"/>
          </a:xfrm>
          <a:prstGeom prst="rect">
            <a:avLst/>
          </a:prstGeom>
        </p:spPr>
      </p:pic>
    </p:spTree>
    <p:extLst>
      <p:ext uri="{BB962C8B-B14F-4D97-AF65-F5344CB8AC3E}">
        <p14:creationId xmlns:p14="http://schemas.microsoft.com/office/powerpoint/2010/main" val="111844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9B5BAFE-91CE-4908-06C0-DBB5E1B4542A}"/>
              </a:ext>
            </a:extLst>
          </p:cNvPr>
          <p:cNvGrpSpPr/>
          <p:nvPr/>
        </p:nvGrpSpPr>
        <p:grpSpPr>
          <a:xfrm>
            <a:off x="509843" y="1184327"/>
            <a:ext cx="11130386" cy="3525326"/>
            <a:chOff x="5779934" y="3131114"/>
            <a:chExt cx="11130386" cy="3630759"/>
          </a:xfrm>
        </p:grpSpPr>
        <p:sp>
          <p:nvSpPr>
            <p:cNvPr id="53" name="Rectangle: Rounded Corners 52">
              <a:extLst>
                <a:ext uri="{FF2B5EF4-FFF2-40B4-BE49-F238E27FC236}">
                  <a16:creationId xmlns:a16="http://schemas.microsoft.com/office/drawing/2014/main" id="{89357223-CC11-10DF-1844-8FF4CDF0706B}"/>
                </a:ext>
              </a:extLst>
            </p:cNvPr>
            <p:cNvSpPr/>
            <p:nvPr/>
          </p:nvSpPr>
          <p:spPr>
            <a:xfrm>
              <a:off x="5779934" y="3131114"/>
              <a:ext cx="11130386" cy="3630759"/>
            </a:xfrm>
            <a:prstGeom prst="roundRect">
              <a:avLst>
                <a:gd name="adj" fmla="val 4486"/>
              </a:avLst>
            </a:prstGeom>
            <a:solidFill>
              <a:schemeClr val="accent3">
                <a:lumMod val="90000"/>
                <a:alpha val="19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116" b="0" i="0" u="none" strike="noStrike" kern="1200" cap="none" spc="0" normalizeH="0" baseline="0" noProof="0" dirty="0">
                <a:ln>
                  <a:noFill/>
                </a:ln>
                <a:solidFill>
                  <a:srgbClr val="0D1319"/>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7C8E84A2-E9FB-880D-10A9-6013EAE6753B}"/>
                </a:ext>
              </a:extLst>
            </p:cNvPr>
            <p:cNvSpPr/>
            <p:nvPr/>
          </p:nvSpPr>
          <p:spPr>
            <a:xfrm>
              <a:off x="6149204" y="3338576"/>
              <a:ext cx="1767301" cy="272293"/>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76B4A"/>
                  </a:solidFill>
                  <a:effectLst/>
                  <a:uLnTx/>
                  <a:uFillTx/>
                  <a:ea typeface="+mn-ea"/>
                  <a:cs typeface="+mn-cs"/>
                </a:rPr>
                <a:t>Purpose</a:t>
              </a:r>
              <a:r>
                <a:rPr kumimoji="0" lang="en-US" sz="1000" i="0" u="none" strike="noStrike" kern="1200" cap="none" spc="0" normalizeH="0" baseline="0" noProof="0" dirty="0">
                  <a:ln>
                    <a:noFill/>
                  </a:ln>
                  <a:solidFill>
                    <a:schemeClr val="tx1"/>
                  </a:solidFill>
                  <a:effectLst/>
                  <a:uLnTx/>
                  <a:uFillTx/>
                  <a:ea typeface="+mn-ea"/>
                  <a:cs typeface="+mn-cs"/>
                </a:rPr>
                <a:t>: To clarify</a:t>
              </a:r>
              <a:endParaRPr kumimoji="0" lang="en-US" sz="1400" i="0" u="none" strike="noStrike" kern="1200" cap="none" spc="0" normalizeH="0" baseline="0" noProof="0" dirty="0">
                <a:ln>
                  <a:noFill/>
                </a:ln>
                <a:solidFill>
                  <a:schemeClr val="tx1"/>
                </a:solidFill>
                <a:effectLst/>
                <a:uLnTx/>
                <a:uFillTx/>
                <a:ea typeface="+mn-ea"/>
                <a:cs typeface="+mn-cs"/>
              </a:endParaRPr>
            </a:p>
          </p:txBody>
        </p:sp>
        <p:pic>
          <p:nvPicPr>
            <p:cNvPr id="10" name="Graphic 9" descr="Badge 4 with solid fill">
              <a:extLst>
                <a:ext uri="{FF2B5EF4-FFF2-40B4-BE49-F238E27FC236}">
                  <a16:creationId xmlns:a16="http://schemas.microsoft.com/office/drawing/2014/main" id="{236F8AC8-3F5A-E42B-F983-33B3172E4E2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912357" y="3236843"/>
              <a:ext cx="473694" cy="473694"/>
            </a:xfrm>
            <a:prstGeom prst="rect">
              <a:avLst/>
            </a:prstGeom>
          </p:spPr>
        </p:pic>
        <p:sp>
          <p:nvSpPr>
            <p:cNvPr id="16" name="TextBox 15">
              <a:extLst>
                <a:ext uri="{FF2B5EF4-FFF2-40B4-BE49-F238E27FC236}">
                  <a16:creationId xmlns:a16="http://schemas.microsoft.com/office/drawing/2014/main" id="{0F679612-629D-D2C8-6F15-159DD9479613}"/>
                </a:ext>
              </a:extLst>
            </p:cNvPr>
            <p:cNvSpPr txBox="1"/>
            <p:nvPr/>
          </p:nvSpPr>
          <p:spPr>
            <a:xfrm>
              <a:off x="6025430" y="6436297"/>
              <a:ext cx="2116919" cy="153888"/>
            </a:xfrm>
            <a:prstGeom prst="rect">
              <a:avLst/>
            </a:prstGeom>
            <a:noFill/>
          </p:spPr>
          <p:txBody>
            <a:bodyPr wrap="square" lIns="0" tIns="0" rIns="0" bIns="0" rtlCol="0">
              <a:spAutoFit/>
            </a:bodyPr>
            <a:lstStyle/>
            <a:p>
              <a:pPr>
                <a:spcAft>
                  <a:spcPts val="600"/>
                </a:spcAft>
              </a:pPr>
              <a:r>
                <a:rPr lang="en-NZ" sz="1000" i="1" dirty="0"/>
                <a:t>Close out and factual accuracy check</a:t>
              </a:r>
              <a:endParaRPr lang="en-GB" sz="1100" i="1" dirty="0"/>
            </a:p>
          </p:txBody>
        </p:sp>
      </p:grpSp>
      <p:sp>
        <p:nvSpPr>
          <p:cNvPr id="11" name="Title 15">
            <a:extLst>
              <a:ext uri="{FF2B5EF4-FFF2-40B4-BE49-F238E27FC236}">
                <a16:creationId xmlns:a16="http://schemas.microsoft.com/office/drawing/2014/main" id="{BD24647D-DD1D-8313-38C0-22156C8B83D1}"/>
              </a:ext>
            </a:extLst>
          </p:cNvPr>
          <p:cNvSpPr>
            <a:spLocks noGrp="1"/>
          </p:cNvSpPr>
          <p:nvPr>
            <p:ph type="title"/>
          </p:nvPr>
        </p:nvSpPr>
        <p:spPr>
          <a:xfrm>
            <a:off x="509843" y="218614"/>
            <a:ext cx="11017250" cy="533400"/>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76B4A"/>
                </a:solidFill>
                <a:effectLst/>
                <a:uLnTx/>
                <a:uFillTx/>
                <a:latin typeface="+mj-lt"/>
                <a:ea typeface="+mn-ea"/>
                <a:cs typeface="+mn-cs"/>
              </a:rPr>
              <a:t>Communication </a:t>
            </a:r>
            <a:r>
              <a:rPr kumimoji="0" lang="en-US" sz="2400" b="1" i="0" u="none" strike="noStrike" kern="1200" cap="none" spc="0" normalizeH="0" baseline="0" noProof="0">
                <a:ln>
                  <a:noFill/>
                </a:ln>
                <a:solidFill>
                  <a:srgbClr val="476B4A"/>
                </a:solidFill>
                <a:effectLst/>
                <a:uLnTx/>
                <a:uFillTx/>
                <a:latin typeface="+mj-lt"/>
                <a:ea typeface="+mn-ea"/>
                <a:cs typeface="+mn-cs"/>
              </a:rPr>
              <a:t>Packs 4 </a:t>
            </a:r>
            <a:r>
              <a:rPr kumimoji="0" lang="en-US" sz="2400" b="1" i="0" u="none" strike="noStrike" kern="1200" cap="none" spc="0" normalizeH="0" baseline="0" noProof="0" dirty="0">
                <a:ln>
                  <a:noFill/>
                </a:ln>
                <a:solidFill>
                  <a:srgbClr val="476B4A"/>
                </a:solidFill>
                <a:effectLst/>
                <a:uLnTx/>
                <a:uFillTx/>
                <a:latin typeface="+mj-lt"/>
                <a:ea typeface="+mn-ea"/>
                <a:cs typeface="+mn-cs"/>
              </a:rPr>
              <a:t>sample</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b="1" i="1" dirty="0">
                <a:solidFill>
                  <a:srgbClr val="476B4A"/>
                </a:solidFill>
                <a:latin typeface="+mj-lt"/>
              </a:rPr>
              <a:t>(E-mail)</a:t>
            </a:r>
            <a:endParaRPr kumimoji="0" lang="en-US" sz="2400" b="1" i="1" u="none" strike="noStrike" kern="1200" cap="none" spc="0" normalizeH="0" baseline="0" noProof="0" dirty="0">
              <a:ln>
                <a:noFill/>
              </a:ln>
              <a:solidFill>
                <a:srgbClr val="476B4A"/>
              </a:solidFill>
              <a:effectLst/>
              <a:uLnTx/>
              <a:uFillTx/>
              <a:latin typeface="+mj-lt"/>
              <a:ea typeface="+mn-ea"/>
              <a:cs typeface="+mn-cs"/>
            </a:endParaRPr>
          </a:p>
        </p:txBody>
      </p:sp>
      <p:pic>
        <p:nvPicPr>
          <p:cNvPr id="3" name="Picture 2">
            <a:extLst>
              <a:ext uri="{FF2B5EF4-FFF2-40B4-BE49-F238E27FC236}">
                <a16:creationId xmlns:a16="http://schemas.microsoft.com/office/drawing/2014/main" id="{BA2C8C0E-7437-2F66-F7D0-BF2C711941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737" y="1948362"/>
            <a:ext cx="10816525" cy="2196758"/>
          </a:xfrm>
          <a:prstGeom prst="rect">
            <a:avLst/>
          </a:prstGeom>
        </p:spPr>
      </p:pic>
    </p:spTree>
    <p:extLst>
      <p:ext uri="{BB962C8B-B14F-4D97-AF65-F5344CB8AC3E}">
        <p14:creationId xmlns:p14="http://schemas.microsoft.com/office/powerpoint/2010/main" val="402141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12F3-F388-CA4F-112E-3D1AEBCB970D}"/>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8657925-5F4E-3A84-3EAF-FD8CF600D52B}"/>
              </a:ext>
            </a:extLst>
          </p:cNvPr>
          <p:cNvSpPr/>
          <p:nvPr/>
        </p:nvSpPr>
        <p:spPr>
          <a:xfrm>
            <a:off x="1350816" y="1676255"/>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Communications Pack 1</a:t>
            </a:r>
          </a:p>
        </p:txBody>
      </p:sp>
      <p:pic>
        <p:nvPicPr>
          <p:cNvPr id="18" name="Graphic 17">
            <a:extLst>
              <a:ext uri="{FF2B5EF4-FFF2-40B4-BE49-F238E27FC236}">
                <a16:creationId xmlns:a16="http://schemas.microsoft.com/office/drawing/2014/main" id="{FA95A7A0-7733-4F7F-17B1-62C924F790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53763" y="5491352"/>
            <a:ext cx="274440" cy="268839"/>
          </a:xfrm>
          <a:prstGeom prst="rect">
            <a:avLst/>
          </a:prstGeom>
        </p:spPr>
      </p:pic>
      <p:sp>
        <p:nvSpPr>
          <p:cNvPr id="24" name="Title 23">
            <a:extLst>
              <a:ext uri="{FF2B5EF4-FFF2-40B4-BE49-F238E27FC236}">
                <a16:creationId xmlns:a16="http://schemas.microsoft.com/office/drawing/2014/main" id="{3782FAB8-F9A9-A1A8-2E66-999909AB4D51}"/>
              </a:ext>
            </a:extLst>
          </p:cNvPr>
          <p:cNvSpPr>
            <a:spLocks noGrp="1"/>
          </p:cNvSpPr>
          <p:nvPr>
            <p:ph type="title"/>
          </p:nvPr>
        </p:nvSpPr>
        <p:spPr>
          <a:xfrm>
            <a:off x="587375" y="488393"/>
            <a:ext cx="11017250" cy="533400"/>
          </a:xfrm>
        </p:spPr>
        <p:txBody>
          <a:bodyPr/>
          <a:lstStyle/>
          <a:p>
            <a:r>
              <a:rPr lang="en-NZ" dirty="0">
                <a:solidFill>
                  <a:schemeClr val="tx2"/>
                </a:solidFill>
              </a:rPr>
              <a:t>Pre audit process</a:t>
            </a:r>
          </a:p>
        </p:txBody>
      </p:sp>
      <p:sp>
        <p:nvSpPr>
          <p:cNvPr id="2" name="Rectangle: Rounded Corners 1">
            <a:extLst>
              <a:ext uri="{FF2B5EF4-FFF2-40B4-BE49-F238E27FC236}">
                <a16:creationId xmlns:a16="http://schemas.microsoft.com/office/drawing/2014/main" id="{72BD056F-9DC8-92C2-D3C7-74040E8FACD2}"/>
              </a:ext>
            </a:extLst>
          </p:cNvPr>
          <p:cNvSpPr/>
          <p:nvPr/>
        </p:nvSpPr>
        <p:spPr>
          <a:xfrm>
            <a:off x="1804010" y="5379256"/>
            <a:ext cx="1674180" cy="493032"/>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 </a:t>
            </a:r>
            <a:r>
              <a:rPr kumimoji="0" lang="en-US" sz="1200" b="1" i="0" u="none" strike="noStrike" kern="1200" cap="none" spc="0" normalizeH="0" baseline="0" noProof="0" dirty="0">
                <a:ln>
                  <a:noFill/>
                </a:ln>
                <a:solidFill>
                  <a:srgbClr val="476B4A"/>
                </a:solidFill>
                <a:effectLst/>
                <a:uLnTx/>
                <a:uFillTx/>
                <a:ea typeface="+mn-ea"/>
                <a:cs typeface="+mn-cs"/>
              </a:rPr>
              <a:t>5 weeks out</a:t>
            </a:r>
          </a:p>
          <a:p>
            <a:pPr marR="0" lvl="0" defTabSz="914400" rtl="0" eaLnBrk="1" fontAlgn="auto" latinLnBrk="0" hangingPunct="1">
              <a:lnSpc>
                <a:spcPct val="100000"/>
              </a:lnSpc>
              <a:spcBef>
                <a:spcPts val="0"/>
              </a:spcBef>
              <a:spcAft>
                <a:spcPts val="0"/>
              </a:spcAft>
              <a:buClrTx/>
              <a:buSzTx/>
              <a:tabLst/>
              <a:defRPr/>
            </a:pPr>
            <a:r>
              <a:rPr lang="en-US" sz="1200" dirty="0">
                <a:solidFill>
                  <a:srgbClr val="476B4A"/>
                </a:solidFill>
              </a:rPr>
              <a:t>(25 working days)</a:t>
            </a:r>
            <a:endParaRPr kumimoji="0" lang="en-US" sz="1200" i="0" u="none" strike="noStrike" kern="1200" cap="none" spc="0" normalizeH="0" baseline="0" noProof="0" dirty="0">
              <a:ln>
                <a:noFill/>
              </a:ln>
              <a:solidFill>
                <a:srgbClr val="476B4A"/>
              </a:solidFill>
              <a:effectLst/>
              <a:uLnTx/>
              <a:uFillTx/>
              <a:ea typeface="+mn-ea"/>
              <a:cs typeface="+mn-cs"/>
            </a:endParaRPr>
          </a:p>
        </p:txBody>
      </p:sp>
      <p:sp>
        <p:nvSpPr>
          <p:cNvPr id="3" name="Rectangle: Rounded Corners 2">
            <a:extLst>
              <a:ext uri="{FF2B5EF4-FFF2-40B4-BE49-F238E27FC236}">
                <a16:creationId xmlns:a16="http://schemas.microsoft.com/office/drawing/2014/main" id="{4FD95935-1472-E13A-4E14-D9902E0421A7}"/>
              </a:ext>
            </a:extLst>
          </p:cNvPr>
          <p:cNvSpPr/>
          <p:nvPr/>
        </p:nvSpPr>
        <p:spPr>
          <a:xfrm>
            <a:off x="4949423" y="1688824"/>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Communications Pack 2</a:t>
            </a:r>
          </a:p>
        </p:txBody>
      </p:sp>
      <p:sp>
        <p:nvSpPr>
          <p:cNvPr id="4" name="Rectangle: Rounded Corners 3">
            <a:extLst>
              <a:ext uri="{FF2B5EF4-FFF2-40B4-BE49-F238E27FC236}">
                <a16:creationId xmlns:a16="http://schemas.microsoft.com/office/drawing/2014/main" id="{E8BD183B-1518-87A1-59D2-12C73C51261F}"/>
              </a:ext>
            </a:extLst>
          </p:cNvPr>
          <p:cNvSpPr/>
          <p:nvPr/>
        </p:nvSpPr>
        <p:spPr>
          <a:xfrm>
            <a:off x="2721404" y="3565227"/>
            <a:ext cx="2568724" cy="1237664"/>
          </a:xfrm>
          <a:prstGeom prst="roundRect">
            <a:avLst>
              <a:gd name="adj" fmla="val 11833"/>
            </a:avLst>
          </a:prstGeom>
          <a:solidFill>
            <a:srgbClr val="3C9EB2">
              <a:alpha val="50196"/>
            </a:srgbClr>
          </a:solidFill>
          <a:effectLst/>
        </p:spPr>
        <p:style>
          <a:lnRef idx="0">
            <a:schemeClr val="accent1"/>
          </a:lnRef>
          <a:fillRef idx="3">
            <a:schemeClr val="accent1"/>
          </a:fillRef>
          <a:effectRef idx="3">
            <a:schemeClr val="accent1"/>
          </a:effectRef>
          <a:fontRef idx="minor">
            <a:schemeClr val="lt1"/>
          </a:fontRef>
        </p:style>
        <p:txBody>
          <a:bodyPr rtlCol="0" anchor="t"/>
          <a:lstStyle/>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Circulate information to relevant staff</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Respond to validation of people and homes request</a:t>
            </a:r>
          </a:p>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Upload desktop evaluation information</a:t>
            </a:r>
          </a:p>
        </p:txBody>
      </p:sp>
      <p:sp>
        <p:nvSpPr>
          <p:cNvPr id="5" name="Rectangle: Rounded Corners 4">
            <a:extLst>
              <a:ext uri="{FF2B5EF4-FFF2-40B4-BE49-F238E27FC236}">
                <a16:creationId xmlns:a16="http://schemas.microsoft.com/office/drawing/2014/main" id="{D7D4323B-294A-BE51-C353-221CC813714A}"/>
              </a:ext>
            </a:extLst>
          </p:cNvPr>
          <p:cNvSpPr/>
          <p:nvPr/>
        </p:nvSpPr>
        <p:spPr>
          <a:xfrm>
            <a:off x="8704704" y="1695180"/>
            <a:ext cx="1983667" cy="795083"/>
          </a:xfrm>
          <a:prstGeom prst="roundRect">
            <a:avLst>
              <a:gd name="adj" fmla="val 5665"/>
            </a:avLst>
          </a:prstGeom>
          <a:solidFill>
            <a:schemeClr val="accent5">
              <a:lumMod val="20000"/>
              <a:lumOff val="80000"/>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tx2"/>
                </a:solidFill>
              </a:rPr>
              <a:t>Communications Pack 3</a:t>
            </a:r>
          </a:p>
        </p:txBody>
      </p:sp>
      <p:sp>
        <p:nvSpPr>
          <p:cNvPr id="7" name="Rectangle: Rounded Corners 6">
            <a:extLst>
              <a:ext uri="{FF2B5EF4-FFF2-40B4-BE49-F238E27FC236}">
                <a16:creationId xmlns:a16="http://schemas.microsoft.com/office/drawing/2014/main" id="{84EC9346-FBA0-FDDF-419B-87F9D87215AB}"/>
              </a:ext>
            </a:extLst>
          </p:cNvPr>
          <p:cNvSpPr/>
          <p:nvPr/>
        </p:nvSpPr>
        <p:spPr>
          <a:xfrm>
            <a:off x="6724924" y="3723508"/>
            <a:ext cx="2267853" cy="660806"/>
          </a:xfrm>
          <a:prstGeom prst="roundRect">
            <a:avLst>
              <a:gd name="adj" fmla="val 11833"/>
            </a:avLst>
          </a:prstGeom>
          <a:solidFill>
            <a:srgbClr val="3C9EB2">
              <a:alpha val="50196"/>
            </a:srgbClr>
          </a:solidFill>
          <a:effectLst/>
        </p:spPr>
        <p:style>
          <a:lnRef idx="0">
            <a:schemeClr val="accent1"/>
          </a:lnRef>
          <a:fillRef idx="3">
            <a:schemeClr val="accent1"/>
          </a:fillRef>
          <a:effectRef idx="3">
            <a:schemeClr val="accent1"/>
          </a:effectRef>
          <a:fontRef idx="minor">
            <a:schemeClr val="lt1"/>
          </a:fontRef>
        </p:style>
        <p:txBody>
          <a:bodyPr rtlCol="0" anchor="t"/>
          <a:lstStyle/>
          <a:p>
            <a:pPr marL="228600" marR="0" lvl="0" indent="-228600" defTabSz="914400" rtl="0" eaLnBrk="1" fontAlgn="auto" latinLnBrk="0" hangingPunct="1">
              <a:lnSpc>
                <a:spcPct val="100000"/>
              </a:lnSpc>
              <a:spcBef>
                <a:spcPts val="0"/>
              </a:spcBef>
              <a:spcAft>
                <a:spcPts val="0"/>
              </a:spcAft>
              <a:buClrTx/>
              <a:buSzTx/>
              <a:buFont typeface="+mj-lt"/>
              <a:buAutoNum type="arabicPeriod"/>
              <a:tabLst/>
              <a:defRPr/>
            </a:pPr>
            <a:r>
              <a:rPr lang="en-US" sz="1200" b="1" dirty="0">
                <a:solidFill>
                  <a:srgbClr val="FFFFFF"/>
                </a:solidFill>
              </a:rPr>
              <a:t>Circulate information to Individuals and their whānau</a:t>
            </a:r>
          </a:p>
        </p:txBody>
      </p:sp>
      <p:sp>
        <p:nvSpPr>
          <p:cNvPr id="9" name="Rectangle: Rounded Corners 8">
            <a:extLst>
              <a:ext uri="{FF2B5EF4-FFF2-40B4-BE49-F238E27FC236}">
                <a16:creationId xmlns:a16="http://schemas.microsoft.com/office/drawing/2014/main" id="{B8E73EAA-5ADC-E223-D263-ADEE7C8C50B5}"/>
              </a:ext>
            </a:extLst>
          </p:cNvPr>
          <p:cNvSpPr/>
          <p:nvPr/>
        </p:nvSpPr>
        <p:spPr>
          <a:xfrm>
            <a:off x="5480953" y="5379256"/>
            <a:ext cx="1674180" cy="493032"/>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4 </a:t>
            </a:r>
            <a:r>
              <a:rPr kumimoji="0" lang="en-US" sz="1200" b="1" i="0" u="none" strike="noStrike" kern="1200" cap="none" spc="0" normalizeH="0" baseline="0" noProof="0" dirty="0">
                <a:ln>
                  <a:noFill/>
                </a:ln>
                <a:solidFill>
                  <a:srgbClr val="476B4A"/>
                </a:solidFill>
                <a:effectLst/>
                <a:uLnTx/>
                <a:uFillTx/>
                <a:ea typeface="+mn-ea"/>
                <a:cs typeface="+mn-cs"/>
              </a:rPr>
              <a:t>weeks out</a:t>
            </a:r>
          </a:p>
          <a:p>
            <a:pPr marR="0" lvl="0" defTabSz="914400" rtl="0" eaLnBrk="1" fontAlgn="auto" latinLnBrk="0" hangingPunct="1">
              <a:lnSpc>
                <a:spcPct val="100000"/>
              </a:lnSpc>
              <a:spcBef>
                <a:spcPts val="0"/>
              </a:spcBef>
              <a:spcAft>
                <a:spcPts val="0"/>
              </a:spcAft>
              <a:buClrTx/>
              <a:buSzTx/>
              <a:tabLst/>
              <a:defRPr/>
            </a:pPr>
            <a:r>
              <a:rPr lang="en-US" sz="1200" dirty="0">
                <a:solidFill>
                  <a:srgbClr val="476B4A"/>
                </a:solidFill>
              </a:rPr>
              <a:t>(20 working days)</a:t>
            </a:r>
            <a:endParaRPr kumimoji="0" lang="en-US" sz="1200" i="0" u="none" strike="noStrike" kern="1200" cap="none" spc="0" normalizeH="0" baseline="0" noProof="0" dirty="0">
              <a:ln>
                <a:noFill/>
              </a:ln>
              <a:solidFill>
                <a:srgbClr val="476B4A"/>
              </a:solidFill>
              <a:effectLst/>
              <a:uLnTx/>
              <a:uFillTx/>
              <a:ea typeface="+mn-ea"/>
              <a:cs typeface="+mn-cs"/>
            </a:endParaRPr>
          </a:p>
        </p:txBody>
      </p:sp>
      <p:sp>
        <p:nvSpPr>
          <p:cNvPr id="11" name="Rectangle: Rounded Corners 10">
            <a:extLst>
              <a:ext uri="{FF2B5EF4-FFF2-40B4-BE49-F238E27FC236}">
                <a16:creationId xmlns:a16="http://schemas.microsoft.com/office/drawing/2014/main" id="{0DC5F26D-1C2D-BEE6-597F-0F0C9AE12231}"/>
              </a:ext>
            </a:extLst>
          </p:cNvPr>
          <p:cNvSpPr/>
          <p:nvPr/>
        </p:nvSpPr>
        <p:spPr>
          <a:xfrm>
            <a:off x="9131957" y="5379256"/>
            <a:ext cx="1674180" cy="493032"/>
          </a:xfrm>
          <a:prstGeom prst="roundRect">
            <a:avLst>
              <a:gd name="adj" fmla="val 11833"/>
            </a:avLst>
          </a:prstGeom>
          <a:noFill/>
          <a:effectLst/>
        </p:spPr>
        <p:style>
          <a:lnRef idx="0">
            <a:schemeClr val="accent1"/>
          </a:lnRef>
          <a:fillRef idx="3">
            <a:schemeClr val="accent1"/>
          </a:fillRef>
          <a:effectRef idx="3">
            <a:schemeClr val="accent1"/>
          </a:effectRef>
          <a:fontRef idx="minor">
            <a:schemeClr val="lt1"/>
          </a:fontRef>
        </p:style>
        <p:txBody>
          <a:bodyPr rtlCol="0" anchor="t"/>
          <a:lstStyle/>
          <a:p>
            <a:pPr marR="0" lvl="0"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286A78"/>
                </a:solidFill>
                <a:effectLst/>
                <a:uLnTx/>
                <a:uFillTx/>
                <a:ea typeface="+mn-ea"/>
                <a:cs typeface="+mn-cs"/>
              </a:rPr>
              <a:t> 1</a:t>
            </a:r>
            <a:r>
              <a:rPr kumimoji="0" lang="en-US" sz="1200" b="1" i="0" u="none" strike="noStrike" kern="1200" cap="none" spc="0" normalizeH="0" baseline="0" noProof="0" dirty="0">
                <a:ln>
                  <a:noFill/>
                </a:ln>
                <a:solidFill>
                  <a:srgbClr val="476B4A"/>
                </a:solidFill>
                <a:effectLst/>
                <a:uLnTx/>
                <a:uFillTx/>
                <a:ea typeface="+mn-ea"/>
                <a:cs typeface="+mn-cs"/>
              </a:rPr>
              <a:t> week out</a:t>
            </a:r>
          </a:p>
          <a:p>
            <a:pPr marR="0" lvl="0" defTabSz="914400" rtl="0" eaLnBrk="1" fontAlgn="auto" latinLnBrk="0" hangingPunct="1">
              <a:lnSpc>
                <a:spcPct val="100000"/>
              </a:lnSpc>
              <a:spcBef>
                <a:spcPts val="0"/>
              </a:spcBef>
              <a:spcAft>
                <a:spcPts val="0"/>
              </a:spcAft>
              <a:buClrTx/>
              <a:buSzTx/>
              <a:tabLst/>
              <a:defRPr/>
            </a:pPr>
            <a:r>
              <a:rPr lang="en-US" sz="1200" dirty="0">
                <a:solidFill>
                  <a:srgbClr val="476B4A"/>
                </a:solidFill>
              </a:rPr>
              <a:t>(5 working days)</a:t>
            </a:r>
            <a:endParaRPr kumimoji="0" lang="en-US" sz="1200" i="0" u="none" strike="noStrike" kern="1200" cap="none" spc="0" normalizeH="0" baseline="0" noProof="0" dirty="0">
              <a:ln>
                <a:noFill/>
              </a:ln>
              <a:solidFill>
                <a:srgbClr val="476B4A"/>
              </a:solidFill>
              <a:effectLst/>
              <a:uLnTx/>
              <a:uFillTx/>
              <a:ea typeface="+mn-ea"/>
              <a:cs typeface="+mn-cs"/>
            </a:endParaRPr>
          </a:p>
        </p:txBody>
      </p:sp>
      <p:sp>
        <p:nvSpPr>
          <p:cNvPr id="12" name="Arrow: Right 11">
            <a:extLst>
              <a:ext uri="{FF2B5EF4-FFF2-40B4-BE49-F238E27FC236}">
                <a16:creationId xmlns:a16="http://schemas.microsoft.com/office/drawing/2014/main" id="{8E60C1EE-F5F0-5112-B641-D9D77C0603DE}"/>
              </a:ext>
            </a:extLst>
          </p:cNvPr>
          <p:cNvSpPr/>
          <p:nvPr/>
        </p:nvSpPr>
        <p:spPr>
          <a:xfrm>
            <a:off x="3478190" y="1949920"/>
            <a:ext cx="1392896" cy="247751"/>
          </a:xfrm>
          <a:prstGeom prst="rightArrow">
            <a:avLst/>
          </a:prstGeom>
          <a:solidFill>
            <a:srgbClr val="476B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dirty="0">
              <a:solidFill>
                <a:schemeClr val="bg1"/>
              </a:solidFill>
            </a:endParaRPr>
          </a:p>
        </p:txBody>
      </p:sp>
      <p:sp>
        <p:nvSpPr>
          <p:cNvPr id="14" name="Arrow: Right 13">
            <a:extLst>
              <a:ext uri="{FF2B5EF4-FFF2-40B4-BE49-F238E27FC236}">
                <a16:creationId xmlns:a16="http://schemas.microsoft.com/office/drawing/2014/main" id="{A58AC736-BB33-2315-893B-9A17171DE097}"/>
              </a:ext>
            </a:extLst>
          </p:cNvPr>
          <p:cNvSpPr/>
          <p:nvPr/>
        </p:nvSpPr>
        <p:spPr>
          <a:xfrm>
            <a:off x="7155133" y="1962489"/>
            <a:ext cx="1392896" cy="247751"/>
          </a:xfrm>
          <a:prstGeom prst="rightArrow">
            <a:avLst/>
          </a:prstGeom>
          <a:solidFill>
            <a:srgbClr val="476B4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NZ" sz="1500" dirty="0">
              <a:solidFill>
                <a:schemeClr val="bg1"/>
              </a:solidFill>
            </a:endParaRPr>
          </a:p>
        </p:txBody>
      </p:sp>
      <p:pic>
        <p:nvPicPr>
          <p:cNvPr id="15" name="Graphic 14">
            <a:extLst>
              <a:ext uri="{FF2B5EF4-FFF2-40B4-BE49-F238E27FC236}">
                <a16:creationId xmlns:a16="http://schemas.microsoft.com/office/drawing/2014/main" id="{310C1CFF-EEC1-C118-0F4D-504EE090E67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6513" y="5491352"/>
            <a:ext cx="274440" cy="268839"/>
          </a:xfrm>
          <a:prstGeom prst="rect">
            <a:avLst/>
          </a:prstGeom>
        </p:spPr>
      </p:pic>
      <p:pic>
        <p:nvPicPr>
          <p:cNvPr id="16" name="Graphic 15">
            <a:extLst>
              <a:ext uri="{FF2B5EF4-FFF2-40B4-BE49-F238E27FC236}">
                <a16:creationId xmlns:a16="http://schemas.microsoft.com/office/drawing/2014/main" id="{22FBE681-FAE3-4C2F-219E-4903C70F7F7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74508" y="5491352"/>
            <a:ext cx="274440" cy="268839"/>
          </a:xfrm>
          <a:prstGeom prst="rect">
            <a:avLst/>
          </a:prstGeom>
        </p:spPr>
      </p:pic>
      <p:cxnSp>
        <p:nvCxnSpPr>
          <p:cNvPr id="19" name="Connector: Curved 18">
            <a:extLst>
              <a:ext uri="{FF2B5EF4-FFF2-40B4-BE49-F238E27FC236}">
                <a16:creationId xmlns:a16="http://schemas.microsoft.com/office/drawing/2014/main" id="{934D1810-3E31-999F-BF0A-2119829AAE84}"/>
              </a:ext>
            </a:extLst>
          </p:cNvPr>
          <p:cNvCxnSpPr>
            <a:cxnSpLocks/>
            <a:stCxn id="6" idx="2"/>
            <a:endCxn id="4" idx="1"/>
          </p:cNvCxnSpPr>
          <p:nvPr/>
        </p:nvCxnSpPr>
        <p:spPr>
          <a:xfrm rot="16200000" flipH="1">
            <a:off x="1675667" y="3138321"/>
            <a:ext cx="1712721" cy="378754"/>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A0862064-1A33-C3CF-CBB0-63A4DDEBA2C5}"/>
              </a:ext>
            </a:extLst>
          </p:cNvPr>
          <p:cNvCxnSpPr>
            <a:cxnSpLocks/>
            <a:stCxn id="4" idx="3"/>
            <a:endCxn id="3" idx="2"/>
          </p:cNvCxnSpPr>
          <p:nvPr/>
        </p:nvCxnSpPr>
        <p:spPr>
          <a:xfrm flipV="1">
            <a:off x="5290128" y="2483907"/>
            <a:ext cx="651129" cy="1700152"/>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9E461F13-2063-11B1-0832-2E7B960E00C1}"/>
              </a:ext>
            </a:extLst>
          </p:cNvPr>
          <p:cNvCxnSpPr>
            <a:cxnSpLocks/>
            <a:stCxn id="3" idx="2"/>
            <a:endCxn id="7" idx="1"/>
          </p:cNvCxnSpPr>
          <p:nvPr/>
        </p:nvCxnSpPr>
        <p:spPr>
          <a:xfrm rot="16200000" flipH="1">
            <a:off x="5548088" y="2877075"/>
            <a:ext cx="1570004" cy="783667"/>
          </a:xfrm>
          <a:prstGeom prst="curved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6E3DECFD-75E7-037D-A84E-FA753A11D4CB}"/>
              </a:ext>
            </a:extLst>
          </p:cNvPr>
          <p:cNvSpPr>
            <a:spLocks/>
          </p:cNvSpPr>
          <p:nvPr/>
        </p:nvSpPr>
        <p:spPr>
          <a:xfrm rot="16200000">
            <a:off x="-56907" y="2030031"/>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dirty="0">
                <a:ln>
                  <a:noFill/>
                </a:ln>
                <a:solidFill>
                  <a:srgbClr val="286A78"/>
                </a:solidFill>
                <a:effectLst/>
                <a:uLnTx/>
                <a:uFillTx/>
                <a:latin typeface="Arial"/>
                <a:ea typeface="+mn-ea"/>
                <a:cs typeface="+mn-cs"/>
              </a:rPr>
              <a:t>KPMG</a:t>
            </a:r>
          </a:p>
        </p:txBody>
      </p:sp>
      <p:sp>
        <p:nvSpPr>
          <p:cNvPr id="56" name="Rectangle: Rounded Corners 55">
            <a:extLst>
              <a:ext uri="{FF2B5EF4-FFF2-40B4-BE49-F238E27FC236}">
                <a16:creationId xmlns:a16="http://schemas.microsoft.com/office/drawing/2014/main" id="{AE6BA0FC-689F-A4E7-1530-3D1211D9F481}"/>
              </a:ext>
            </a:extLst>
          </p:cNvPr>
          <p:cNvSpPr>
            <a:spLocks/>
          </p:cNvSpPr>
          <p:nvPr/>
        </p:nvSpPr>
        <p:spPr>
          <a:xfrm rot="16200000">
            <a:off x="-56907" y="4010872"/>
            <a:ext cx="1453671" cy="346372"/>
          </a:xfrm>
          <a:prstGeom prst="roundRect">
            <a:avLst>
              <a:gd name="adj" fmla="val 6295"/>
            </a:avLst>
          </a:prstGeom>
          <a:gradFill>
            <a:gsLst>
              <a:gs pos="0">
                <a:schemeClr val="accent1">
                  <a:lumMod val="20000"/>
                  <a:lumOff val="80000"/>
                </a:schemeClr>
              </a:gs>
              <a:gs pos="100000">
                <a:srgbClr val="E5F3F6">
                  <a:alpha val="85000"/>
                </a:srgbClr>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55" b="1" i="0" u="none" strike="noStrike" kern="1200" cap="none" spc="0" normalizeH="0" baseline="0" noProof="0" dirty="0">
                <a:ln>
                  <a:noFill/>
                </a:ln>
                <a:solidFill>
                  <a:srgbClr val="286A78"/>
                </a:solidFill>
                <a:effectLst/>
                <a:uLnTx/>
                <a:uFillTx/>
                <a:latin typeface="Arial"/>
                <a:ea typeface="+mn-ea"/>
                <a:cs typeface="+mn-cs"/>
              </a:rPr>
              <a:t>Provider</a:t>
            </a:r>
          </a:p>
        </p:txBody>
      </p:sp>
    </p:spTree>
    <p:extLst>
      <p:ext uri="{BB962C8B-B14F-4D97-AF65-F5344CB8AC3E}">
        <p14:creationId xmlns:p14="http://schemas.microsoft.com/office/powerpoint/2010/main" val="13030747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 name="ADV_HEIGHT" val="14.54063"/>
  <p:tag name="ADV_LEFT" val="148.4791"/>
  <p:tag name="ADV_TOP" val="493.4643"/>
  <p:tag name="ADV_WIDTH" val="364.0209"/>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ADV_COPYRIGHT" val="TRUE"/>
  <p:tag name="ADV_HEIGHT" val="14.54063"/>
  <p:tag name="ADV_LEFT" val="148.4791"/>
  <p:tag name="ADV_TOP" val="493.4643"/>
  <p:tag name="ADV_WIDTH" val="364.0209"/>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 Widescreen [16:9] Feb 2022">
  <a:themeElements>
    <a:clrScheme name="Custom 1">
      <a:dk1>
        <a:srgbClr val="0D1319"/>
      </a:dk1>
      <a:lt1>
        <a:srgbClr val="FFFFFF"/>
      </a:lt1>
      <a:dk2>
        <a:srgbClr val="2B5F2E"/>
      </a:dk2>
      <a:lt2>
        <a:srgbClr val="F5F7F5"/>
      </a:lt2>
      <a:accent1>
        <a:srgbClr val="286A78"/>
      </a:accent1>
      <a:accent2>
        <a:srgbClr val="5C991F"/>
      </a:accent2>
      <a:accent3>
        <a:srgbClr val="DEEBD2"/>
      </a:accent3>
      <a:accent4>
        <a:srgbClr val="EFF5E9"/>
      </a:accent4>
      <a:accent5>
        <a:srgbClr val="2B5F2E"/>
      </a:accent5>
      <a:accent6>
        <a:srgbClr val="970000"/>
      </a:accent6>
      <a:hlink>
        <a:srgbClr val="970000"/>
      </a:hlink>
      <a:folHlink>
        <a:srgbClr val="008296"/>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Presentation1" id="{CA0BB6C1-C073-481C-B6F3-CD48D7007FDE}" vid="{8023E0F2-2881-4183-9710-8DBDEB513C9B}"/>
    </a:ext>
  </a:extLst>
</a:theme>
</file>

<file path=ppt/theme/theme2.xml><?xml version="1.0" encoding="utf-8"?>
<a:theme xmlns:a="http://schemas.openxmlformats.org/drawingml/2006/main" name="1_KPMG Widescreen [16:9] Feb 2022">
  <a:themeElements>
    <a:clrScheme name="Custom 1">
      <a:dk1>
        <a:srgbClr val="0D1319"/>
      </a:dk1>
      <a:lt1>
        <a:srgbClr val="FFFFFF"/>
      </a:lt1>
      <a:dk2>
        <a:srgbClr val="2B5F2E"/>
      </a:dk2>
      <a:lt2>
        <a:srgbClr val="F5F7F5"/>
      </a:lt2>
      <a:accent1>
        <a:srgbClr val="286A78"/>
      </a:accent1>
      <a:accent2>
        <a:srgbClr val="5C991F"/>
      </a:accent2>
      <a:accent3>
        <a:srgbClr val="DEEBD2"/>
      </a:accent3>
      <a:accent4>
        <a:srgbClr val="EFF5E9"/>
      </a:accent4>
      <a:accent5>
        <a:srgbClr val="2B5F2E"/>
      </a:accent5>
      <a:accent6>
        <a:srgbClr val="970000"/>
      </a:accent6>
      <a:hlink>
        <a:srgbClr val="970000"/>
      </a:hlink>
      <a:folHlink>
        <a:srgbClr val="008296"/>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Presentation1" id="{CA0BB6C1-C073-481C-B6F3-CD48D7007FDE}" vid="{8023E0F2-2881-4183-9710-8DBDEB513C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MDP Document" ma:contentTypeID="0x010100A4C634B9829F5B4CA6729CA17A9903AF00E642399386D96E4785F4D5D270CE5E06" ma:contentTypeVersion="23" ma:contentTypeDescription="Accommodates MDP specific document metadata" ma:contentTypeScope="" ma:versionID="9705b5dbc885c2e68241d6ad0c8e7330">
  <xsd:schema xmlns:xsd="http://www.w3.org/2001/XMLSchema" xmlns:xs="http://www.w3.org/2001/XMLSchema" xmlns:p="http://schemas.microsoft.com/office/2006/metadata/properties" xmlns:ns1="http://schemas.microsoft.com/sharepoint/v3" xmlns:ns2="18bea65f-058c-4606-8a35-6f97418c28a4" xmlns:ns3="e2b0f649-e6a2-4be8-8305-f88f233d4347" targetNamespace="http://schemas.microsoft.com/office/2006/metadata/properties" ma:root="true" ma:fieldsID="fcc9c1b04bb97744448d5b4f1d003bf7" ns1:_="" ns2:_="" ns3:_="">
    <xsd:import namespace="http://schemas.microsoft.com/sharepoint/v3"/>
    <xsd:import namespace="18bea65f-058c-4606-8a35-6f97418c28a4"/>
    <xsd:import namespace="e2b0f649-e6a2-4be8-8305-f88f233d434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element ref="ns3:MediaLengthInSeconds" minOccurs="0"/>
                <xsd:element ref="ns3:MediaServiceLocation" minOccurs="0"/>
                <xsd:element ref="ns2: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bea65f-058c-4606-8a35-6f97418c28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a5926eb-d99b-4376-9013-2967a31e1d6d}" ma:internalName="TaxCatchAll" ma:showField="CatchAllData" ma:web="18bea65f-058c-4606-8a35-6f97418c28a4">
      <xsd:complexType>
        <xsd:complexContent>
          <xsd:extension base="dms:MultiChoiceLookup">
            <xsd:sequence>
              <xsd:element name="Value" type="dms:Lookup" maxOccurs="unbounded" minOccurs="0" nillable="true"/>
            </xsd:sequence>
          </xsd:extension>
        </xsd:complexContent>
      </xsd:complexType>
    </xsd:element>
    <xsd:element name="i0f84bba906045b4af568ee102a52dcb" ma:index="31" nillable="true" ma:taxonomy="true" ma:internalName="i0f84bba906045b4af568ee102a52dcb" ma:taxonomyFieldName="RevIMBCS" ma:displayName="AvePoint Classification" ma:indexed="true" ma:default="12;#BUSINESS UNIT MANAGEMENT|78593d4a-e474-4f8c-9c40-8861e4397df9" ma:fieldId="{20f84bba-9060-45b4-af56-8ee102a52dcb}"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b0f649-e6a2-4be8-8305-f88f233d434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Location" ma:index="2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8bea65f-058c-4606-8a35-6f97418c28a4">INFO-299422991-12282</_dlc_DocId>
    <_ip_UnifiedCompliancePolicyUIAction xmlns="http://schemas.microsoft.com/sharepoint/v3" xsi:nil="true"/>
    <i0f84bba906045b4af568ee102a52dcb xmlns="18bea65f-058c-4606-8a35-6f97418c28a4">
      <Terms xmlns="http://schemas.microsoft.com/office/infopath/2007/PartnerControls">
        <TermInfo xmlns="http://schemas.microsoft.com/office/infopath/2007/PartnerControls">
          <TermName xmlns="http://schemas.microsoft.com/office/infopath/2007/PartnerControls">BUSINESS UNIT MANAGEMENT</TermName>
          <TermId xmlns="http://schemas.microsoft.com/office/infopath/2007/PartnerControls">78593d4a-e474-4f8c-9c40-8861e4397df9</TermId>
        </TermInfo>
      </Terms>
    </i0f84bba906045b4af568ee102a52dcb>
    <_dlc_DocIdUrl xmlns="18bea65f-058c-4606-8a35-6f97418c28a4">
      <Url>https://msdgovtnz.sharepoint.com/sites/whaikaha-ORG-Quality-Performance/_layouts/15/DocIdRedir.aspx?ID=INFO-299422991-12282</Url>
      <Description>INFO-299422991-12282</Description>
    </_dlc_DocIdUrl>
    <_ip_UnifiedCompliancePolicyProperties xmlns="http://schemas.microsoft.com/sharepoint/v3" xsi:nil="true"/>
    <lcf76f155ced4ddcb4097134ff3c332f xmlns="e2b0f649-e6a2-4be8-8305-f88f233d4347">
      <Terms xmlns="http://schemas.microsoft.com/office/infopath/2007/PartnerControls"/>
    </lcf76f155ced4ddcb4097134ff3c332f>
    <TaxCatchAll xmlns="18bea65f-058c-4606-8a35-6f97418c28a4">
      <Value>12</Value>
    </TaxCatchAl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DA8A0-2410-4B09-B15F-502BD722B803}">
  <ds:schemaRefs>
    <ds:schemaRef ds:uri="http://schemas.microsoft.com/sharepoint/events"/>
  </ds:schemaRefs>
</ds:datastoreItem>
</file>

<file path=customXml/itemProps2.xml><?xml version="1.0" encoding="utf-8"?>
<ds:datastoreItem xmlns:ds="http://schemas.openxmlformats.org/officeDocument/2006/customXml" ds:itemID="{A32511A9-4626-44AF-8483-65E1EE4CC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bea65f-058c-4606-8a35-6f97418c28a4"/>
    <ds:schemaRef ds:uri="e2b0f649-e6a2-4be8-8305-f88f233d4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544469-5FFE-49B7-BBA9-E24A30B8AE3D}">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e2b0f649-e6a2-4be8-8305-f88f233d4347"/>
    <ds:schemaRef ds:uri="18bea65f-058c-4606-8a35-6f97418c28a4"/>
    <ds:schemaRef ds:uri="http://www.w3.org/XML/1998/namespace"/>
  </ds:schemaRefs>
</ds:datastoreItem>
</file>

<file path=customXml/itemProps4.xml><?xml version="1.0" encoding="utf-8"?>
<ds:datastoreItem xmlns:ds="http://schemas.openxmlformats.org/officeDocument/2006/customXml" ds:itemID="{7EBC0FBB-9F7A-4867-91F7-DF479A1E955E}">
  <ds:schemaRefs>
    <ds:schemaRef ds:uri="http://schemas.microsoft.com/sharepoint/v3/contenttype/forms"/>
  </ds:schemaRefs>
</ds:datastoreItem>
</file>

<file path=docMetadata/LabelInfo.xml><?xml version="1.0" encoding="utf-8"?>
<clbl:labelList xmlns:clbl="http://schemas.microsoft.com/office/2020/mipLabelMetadata">
  <clbl:label id="{3129b2cc-4393-4691-814d-95eb8359c06c}" enabled="1" method="Standard" siteId="{deff24bb-2089-4400-8c8e-f71e680378b2}" removed="0"/>
</clbl:labelList>
</file>

<file path=docProps/app.xml><?xml version="1.0" encoding="utf-8"?>
<Properties xmlns="http://schemas.openxmlformats.org/officeDocument/2006/extended-properties" xmlns:vt="http://schemas.openxmlformats.org/officeDocument/2006/docPropsVTypes">
  <TotalTime>8</TotalTime>
  <Words>1746</Words>
  <Application>Microsoft Office PowerPoint</Application>
  <PresentationFormat>Widescreen</PresentationFormat>
  <Paragraphs>298</Paragraphs>
  <Slides>15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Aptos</vt:lpstr>
      <vt:lpstr>Arial</vt:lpstr>
      <vt:lpstr>KPMG Bold</vt:lpstr>
      <vt:lpstr>KPMG Widescreen [16:9] Feb 2022</vt:lpstr>
      <vt:lpstr>1_KPMG Widescreen [16:9] Feb 2022</vt:lpstr>
      <vt:lpstr>Disability  Support Services: Enhanced Audit Provider Forum Session 2</vt:lpstr>
      <vt:lpstr>PowerPoint Presentation</vt:lpstr>
      <vt:lpstr>PowerPoint Presentation</vt:lpstr>
      <vt:lpstr>Goal </vt:lpstr>
      <vt:lpstr>Communication Pack 1 sample (E-mail)</vt:lpstr>
      <vt:lpstr>Communication Pack 2 sample (E-mail)</vt:lpstr>
      <vt:lpstr>Communication Packs 3 sample (E-mail)</vt:lpstr>
      <vt:lpstr>Communication Packs 4 sample (E-mail)</vt:lpstr>
      <vt:lpstr>Pre audit process</vt:lpstr>
      <vt:lpstr>During audit process</vt:lpstr>
      <vt:lpstr>Post audit process</vt:lpstr>
      <vt:lpstr>Our KPMG Whānau</vt:lpstr>
      <vt:lpstr>FAQs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James McIlraith</cp:lastModifiedBy>
  <cp:revision>2</cp:revision>
  <dcterms:created xsi:type="dcterms:W3CDTF">2026-05-19T04:30:14Z</dcterms:created>
  <dcterms:modified xsi:type="dcterms:W3CDTF">2026-05-19T04:42:48Z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2026-05-19T04:30:26Z</vt:lpwstr>
  </property>
  <property fmtid="{D5CDD505-2E9C-101B-9397-08002B2CF9AE}" pid="4" name="MSIP_Label_f43e46a9-9901-46e9-bfae-bb6189d4cb66_Method">
    <vt:lpwstr>Standard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f6940944-1317-4e1e-84aa-8746011dfb95</vt:lpwstr>
  </property>
  <property fmtid="{D5CDD505-2E9C-101B-9397-08002B2CF9AE}" pid="8" name="MSIP_Label_f43e46a9-9901-46e9-bfae-bb6189d4cb66_ContentBits">
    <vt:lpwstr>1</vt:lpwstr>
  </property>
  <property fmtid="{D5CDD505-2E9C-101B-9397-08002B2CF9AE}" pid="9" name="MSIP_Label_f43e46a9-9901-46e9-bfae-bb6189d4cb66_Tag">
    <vt:lpwstr>10, 3, 0, 1</vt:lpwstr>
  </property>
  <property fmtid="{D5CDD505-2E9C-101B-9397-08002B2CF9AE}" pid="10" name="ClassificationContentMarkingHeaderLocations">
    <vt:lpwstr>KPMG Widescreen [16\:9] Feb 2022:5\1_KPMG Widescreen [16\:9] Feb 2022:6</vt:lpwstr>
  </property>
  <property fmtid="{D5CDD505-2E9C-101B-9397-08002B2CF9AE}" pid="11" name="ClassificationContentMarkingHeaderText">
    <vt:lpwstr>IN-CONFIDENCE</vt:lpwstr>
  </property>
  <property fmtid="{D5CDD505-2E9C-101B-9397-08002B2CF9AE}" pid="12" name="RevIMBCS">
    <vt:lpwstr>12;#BUSINESS UNIT MANAGEMENT|78593d4a-e474-4f8c-9c40-8861e4397df9</vt:lpwstr>
  </property>
  <property fmtid="{D5CDD505-2E9C-101B-9397-08002B2CF9AE}" pid="13" name="_dlc_DocIdItemGuid">
    <vt:lpwstr>33f87b4d-57a2-41fc-9f07-96f1bb418dda</vt:lpwstr>
  </property>
  <property fmtid="{D5CDD505-2E9C-101B-9397-08002B2CF9AE}" pid="14" name="MediaServiceImageTags">
    <vt:lpwstr/>
  </property>
  <property fmtid="{D5CDD505-2E9C-101B-9397-08002B2CF9AE}" pid="15" name="ContentTypeId">
    <vt:lpwstr>0x010100A4C634B9829F5B4CA6729CA17A9903AF00E642399386D96E4785F4D5D270CE5E06</vt:lpwstr>
  </property>
</Properties>
</file>