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5"/>
  </p:sldMasterIdLst>
  <p:notesMasterIdLst>
    <p:notesMasterId r:id="rId10"/>
  </p:notesMasterIdLst>
  <p:handoutMasterIdLst>
    <p:handoutMasterId r:id="rId11"/>
  </p:handoutMasterIdLst>
  <p:sldIdLst>
    <p:sldId id="284" r:id="rId6"/>
    <p:sldId id="285" r:id="rId7"/>
    <p:sldId id="286" r:id="rId8"/>
    <p:sldId id="288" r:id="rId9"/>
  </p:sldIdLst>
  <p:sldSz cx="9906000" cy="6858000" type="A4"/>
  <p:notesSz cx="9939338" cy="6807200"/>
  <p:defaultTextStyle>
    <a:defPPr>
      <a:defRPr lang="en-US"/>
    </a:defPPr>
    <a:lvl1pPr marL="0" algn="l" defTabSz="804517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1pPr>
    <a:lvl2pPr marL="402258" algn="l" defTabSz="804517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2pPr>
    <a:lvl3pPr marL="804517" algn="l" defTabSz="804517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3pPr>
    <a:lvl4pPr marL="1206776" algn="l" defTabSz="804517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4pPr>
    <a:lvl5pPr marL="1609035" algn="l" defTabSz="804517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5pPr>
    <a:lvl6pPr marL="2011292" algn="l" defTabSz="804517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6pPr>
    <a:lvl7pPr marL="2413551" algn="l" defTabSz="804517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7pPr>
    <a:lvl8pPr marL="2815809" algn="l" defTabSz="804517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8pPr>
    <a:lvl9pPr marL="3218069" algn="l" defTabSz="804517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7D1283E-1674-4983-A60E-CD33C8821730}">
          <p14:sldIdLst>
            <p14:sldId id="284"/>
            <p14:sldId id="285"/>
            <p14:sldId id="286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8E6321-6149-6B37-03BE-E97EDA483C63}" name="Marie-Pascale Desjardins" initials="MD" userId="S::marie-pascale.desjardins001@msd.govt.nz::49089b4d-bdc6-4d99-8ee3-49e26cf7f2a9" providerId="AD"/>
  <p188:author id="{6D6B1F43-039A-0B30-BB91-D6B1E380D8C2}" name="Philip Berghan-Whyman" initials="PB" userId="S::philip.berghan-whyman001@msd.govt.nz::26596d28-16c5-449c-a43a-f7de8f07d64d" providerId="AD"/>
  <p188:author id="{F7F5775C-D2CF-C344-91A2-12EC53BAC875}" name="Sara Kidd" initials="SK" userId="S::sara.kidd002@msd.govt.nz::dabce084-8a7f-4ddc-b0d8-e42f1d5b738a" providerId="AD"/>
  <p188:author id="{09DC3094-F3BF-20B0-C032-384266DEF7D4}" name="Michael Hiscox" initials="MH" userId="S::Michael.Hiscox001@msd.govt.nz::57544e76-f44f-487a-981d-6334d7aa6dde" providerId="AD"/>
  <p188:author id="{2AD49AAD-A2FA-CADB-FE1C-1AB57B74B0AB}" name="Philip Berghan-Whyman" initials="PB" userId="S::Philip.Berghan-Whyman001@msd.govt.nz::26596d28-16c5-449c-a43a-f7de8f07d64d" providerId="AD"/>
  <p188:author id="{2EDA5AAE-4D7B-BB82-3A31-6F3EFEDFA425}" name="Kaye Cunningham" initials="KC" userId="S::kaye.cunningham010@msd.govt.nz::1e3c23d0-0ed2-4f8f-b127-61e5e551b4da" providerId="AD"/>
  <p188:author id="{F88862C9-A373-8230-EDC7-B50999004565}" name="Catherine Poutasi" initials="CP" userId="S::Catherine.Poutasi001@msd.govt.nz::f0a6b08c-50d9-4ceb-b384-c06b2591d9f8" providerId="AD"/>
  <p188:author id="{642446D0-A2FC-505D-EB10-56E1BB78259D}" name="Lucy Hall" initials="LH" userId="S::lucy.hall016@msd.govt.nz::175e8553-cdb5-4946-a438-56fed95bb1dc" providerId="AD"/>
  <p188:author id="{B1E532EE-8E56-BB14-4224-865A61CABF5C}" name="Lucy Hall" initials="CH" userId="S::Lucy.Hall016@msd.govt.nz::175e8553-cdb5-4946-a438-56fed95bb1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AA5F"/>
    <a:srgbClr val="F7FAF5"/>
    <a:srgbClr val="1F588C"/>
    <a:srgbClr val="F3FBEB"/>
    <a:srgbClr val="D61A61"/>
    <a:srgbClr val="5F3A7A"/>
    <a:srgbClr val="537549"/>
    <a:srgbClr val="262626"/>
    <a:srgbClr val="2A602F"/>
    <a:srgbClr val="5E3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B3DEEA-2279-4794-AD07-4724DEBCABFE}" v="1020" dt="2025-09-21T21:13:39.0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548" y="1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9992" y="0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E8C7C-42C3-4D18-B1ED-95CF65737C45}" type="datetimeFigureOut">
              <a:rPr lang="en-NZ" smtClean="0"/>
              <a:t>22/09/2025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65659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9992" y="6465659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5AD65-0BB9-44FD-A649-6C9EED628E1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0257518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144" userDrawn="1">
          <p15:clr>
            <a:srgbClr val="F26B43"/>
          </p15:clr>
        </p15:guide>
        <p15:guide id="2" pos="313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3E2A5-4A5C-4510-8065-C22DA71DA0F5}" type="datetimeFigureOut">
              <a:rPr lang="en-NZ" smtClean="0"/>
              <a:t>22/09/2025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7375" y="511175"/>
            <a:ext cx="3684588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934" y="3233420"/>
            <a:ext cx="7951470" cy="3063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65659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7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345AC-9F92-4C74-839D-24044B61ADE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1198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17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1pPr>
    <a:lvl2pPr marL="402258" algn="l" defTabSz="804517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2pPr>
    <a:lvl3pPr marL="804517" algn="l" defTabSz="804517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3pPr>
    <a:lvl4pPr marL="1206776" algn="l" defTabSz="804517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4pPr>
    <a:lvl5pPr marL="1609035" algn="l" defTabSz="804517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5pPr>
    <a:lvl6pPr marL="2011292" algn="l" defTabSz="804517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6pPr>
    <a:lvl7pPr marL="2413551" algn="l" defTabSz="804517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7pPr>
    <a:lvl8pPr marL="2815809" algn="l" defTabSz="804517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8pPr>
    <a:lvl9pPr marL="3218069" algn="l" defTabSz="804517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345AC-9F92-4C74-839D-24044B61ADEB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589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345AC-9F92-4C74-839D-24044B61ADEB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979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345AC-9F92-4C74-839D-24044B61ADEB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555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345AC-9F92-4C74-839D-24044B61ADEB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284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SS holding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7524A7-84AF-D043-DE66-318FF0894366}"/>
              </a:ext>
            </a:extLst>
          </p:cNvPr>
          <p:cNvSpPr/>
          <p:nvPr userDrawn="1"/>
        </p:nvSpPr>
        <p:spPr>
          <a:xfrm>
            <a:off x="191891" y="188914"/>
            <a:ext cx="9529662" cy="6450426"/>
          </a:xfrm>
          <a:prstGeom prst="rect">
            <a:avLst/>
          </a:prstGeom>
          <a:solidFill>
            <a:srgbClr val="F3F9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287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FE703D-2EF4-6C5E-1D96-42E30A8DBA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643"/>
          <a:stretch/>
        </p:blipFill>
        <p:spPr>
          <a:xfrm>
            <a:off x="2659825" y="2130847"/>
            <a:ext cx="4659199" cy="15505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22FA70-32B9-7596-1988-7112AE2C3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0"/>
          <a:stretch/>
        </p:blipFill>
        <p:spPr bwMode="auto">
          <a:xfrm>
            <a:off x="6669486" y="5495002"/>
            <a:ext cx="3236514" cy="12463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053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ight Green Circular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61C9D974-FEA0-F7C1-F7DE-9BC40EC7A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>
            <a:off x="0" y="-1191"/>
            <a:ext cx="9906000" cy="6830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58" y="501030"/>
            <a:ext cx="4680843" cy="2927970"/>
          </a:xfrm>
          <a:prstGeom prst="rect">
            <a:avLst/>
          </a:prstGeom>
        </p:spPr>
        <p:txBody>
          <a:bodyPr/>
          <a:lstStyle>
            <a:lvl1pPr algn="l">
              <a:tabLst>
                <a:tab pos="2766715" algn="l"/>
              </a:tabLst>
              <a:defRPr sz="39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9ADAEF-E074-2B1B-2B95-AD5223A050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195748" y="5852145"/>
            <a:ext cx="4494124" cy="8823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B989C26-6DFF-3B24-22C0-2E0C917B7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7"/>
            <a:ext cx="9906000" cy="123493"/>
          </a:xfrm>
          <a:prstGeom prst="rect">
            <a:avLst/>
          </a:prstGeom>
          <a:solidFill>
            <a:srgbClr val="7CA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</p:spTree>
    <p:extLst>
      <p:ext uri="{BB962C8B-B14F-4D97-AF65-F5344CB8AC3E}">
        <p14:creationId xmlns:p14="http://schemas.microsoft.com/office/powerpoint/2010/main" val="3326891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ark Green Circular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B99A2424-1D19-DDED-B33F-43D498218C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>
            <a:off x="0" y="-1191"/>
            <a:ext cx="9906000" cy="68306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25053AD-BDE1-FFAA-B664-FFAE61CF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58" y="501030"/>
            <a:ext cx="4680843" cy="2927970"/>
          </a:xfrm>
          <a:prstGeom prst="rect">
            <a:avLst/>
          </a:prstGeom>
        </p:spPr>
        <p:txBody>
          <a:bodyPr/>
          <a:lstStyle>
            <a:lvl1pPr algn="l">
              <a:tabLst>
                <a:tab pos="2766715" algn="l"/>
              </a:tabLst>
              <a:defRPr sz="39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710F26-AD12-7F14-B199-96DD89F838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195748" y="5852145"/>
            <a:ext cx="4494124" cy="8823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F0E4D1-D464-D271-CF45-7CCB4B39A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7"/>
            <a:ext cx="9906000" cy="123493"/>
          </a:xfrm>
          <a:prstGeom prst="rect">
            <a:avLst/>
          </a:prstGeom>
          <a:solidFill>
            <a:srgbClr val="537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</p:spTree>
    <p:extLst>
      <p:ext uri="{BB962C8B-B14F-4D97-AF65-F5344CB8AC3E}">
        <p14:creationId xmlns:p14="http://schemas.microsoft.com/office/powerpoint/2010/main" val="3290730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ue Circular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B99A2424-1D19-DDED-B33F-43D498218C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>
            <a:off x="0" y="-1191"/>
            <a:ext cx="9906000" cy="68306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25053AD-BDE1-FFAA-B664-FFAE61CF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58" y="501030"/>
            <a:ext cx="4680843" cy="2927970"/>
          </a:xfrm>
          <a:prstGeom prst="rect">
            <a:avLst/>
          </a:prstGeom>
        </p:spPr>
        <p:txBody>
          <a:bodyPr/>
          <a:lstStyle>
            <a:lvl1pPr algn="l">
              <a:tabLst>
                <a:tab pos="2766715" algn="l"/>
              </a:tabLst>
              <a:defRPr sz="39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710F26-AD12-7F14-B199-96DD89F838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195748" y="5852145"/>
            <a:ext cx="4494124" cy="8823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F0E4D1-D464-D271-CF45-7CCB4B39A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7"/>
            <a:ext cx="9906000" cy="123493"/>
          </a:xfrm>
          <a:prstGeom prst="rect">
            <a:avLst/>
          </a:prstGeom>
          <a:solidFill>
            <a:srgbClr val="1F5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</p:spTree>
    <p:extLst>
      <p:ext uri="{BB962C8B-B14F-4D97-AF65-F5344CB8AC3E}">
        <p14:creationId xmlns:p14="http://schemas.microsoft.com/office/powerpoint/2010/main" val="3251992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ark Purple Circular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2">
            <a:extLst>
              <a:ext uri="{FF2B5EF4-FFF2-40B4-BE49-F238E27FC236}">
                <a16:creationId xmlns:a16="http://schemas.microsoft.com/office/drawing/2014/main" id="{E2C2261B-603B-5CD9-A59A-64E55C76BE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>
            <a:off x="0" y="-1191"/>
            <a:ext cx="9906000" cy="6830616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17805C3-5938-D3EB-4145-B0A6D8C3B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58" y="501030"/>
            <a:ext cx="4680843" cy="2927970"/>
          </a:xfrm>
          <a:prstGeom prst="rect">
            <a:avLst/>
          </a:prstGeom>
        </p:spPr>
        <p:txBody>
          <a:bodyPr/>
          <a:lstStyle>
            <a:lvl1pPr algn="l">
              <a:tabLst>
                <a:tab pos="2766715" algn="l"/>
              </a:tabLst>
              <a:defRPr sz="39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F035E7-F266-D054-1018-B407208B3D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195748" y="5852145"/>
            <a:ext cx="4494124" cy="8823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497AA5-8517-03BE-A922-FC0E8CCA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7"/>
            <a:ext cx="9906000" cy="123493"/>
          </a:xfrm>
          <a:prstGeom prst="rect">
            <a:avLst/>
          </a:prstGeom>
          <a:solidFill>
            <a:srgbClr val="5F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</p:spTree>
    <p:extLst>
      <p:ext uri="{BB962C8B-B14F-4D97-AF65-F5344CB8AC3E}">
        <p14:creationId xmlns:p14="http://schemas.microsoft.com/office/powerpoint/2010/main" val="3936362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right Pink Circular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2">
            <a:extLst>
              <a:ext uri="{FF2B5EF4-FFF2-40B4-BE49-F238E27FC236}">
                <a16:creationId xmlns:a16="http://schemas.microsoft.com/office/drawing/2014/main" id="{E2C2261B-603B-5CD9-A59A-64E55C76BE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>
            <a:off x="0" y="-1191"/>
            <a:ext cx="9906000" cy="6830616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17805C3-5938-D3EB-4145-B0A6D8C3B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58" y="501030"/>
            <a:ext cx="4680843" cy="2927970"/>
          </a:xfrm>
          <a:prstGeom prst="rect">
            <a:avLst/>
          </a:prstGeom>
        </p:spPr>
        <p:txBody>
          <a:bodyPr/>
          <a:lstStyle>
            <a:lvl1pPr algn="l">
              <a:tabLst>
                <a:tab pos="2766715" algn="l"/>
              </a:tabLst>
              <a:defRPr sz="39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F035E7-F266-D054-1018-B407208B3D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195748" y="5852145"/>
            <a:ext cx="4494124" cy="8823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497AA5-8517-03BE-A922-FC0E8CCA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7"/>
            <a:ext cx="9906000" cy="123493"/>
          </a:xfrm>
          <a:prstGeom prst="rect">
            <a:avLst/>
          </a:prstGeom>
          <a:solidFill>
            <a:srgbClr val="D61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</p:spTree>
    <p:extLst>
      <p:ext uri="{BB962C8B-B14F-4D97-AF65-F5344CB8AC3E}">
        <p14:creationId xmlns:p14="http://schemas.microsoft.com/office/powerpoint/2010/main" val="3906451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Light Green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black background&#10;&#10;Description automatically generated">
            <a:extLst>
              <a:ext uri="{FF2B5EF4-FFF2-40B4-BE49-F238E27FC236}">
                <a16:creationId xmlns:a16="http://schemas.microsoft.com/office/drawing/2014/main" id="{05894F90-4E3B-9084-AE22-866F9759B2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5D2EFD6-6D4C-CD5A-F48E-822DDF58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58" y="333685"/>
            <a:ext cx="4112162" cy="1798579"/>
          </a:xfrm>
          <a:prstGeom prst="rect">
            <a:avLst/>
          </a:prstGeom>
        </p:spPr>
        <p:txBody>
          <a:bodyPr lIns="0" tIns="0" rIns="0" bIns="180000" anchor="b" anchorCtr="0"/>
          <a:lstStyle>
            <a:lvl1pPr algn="l">
              <a:defRPr sz="39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8FF8C88-2942-1CAC-AC75-1C7F06098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158" y="2166427"/>
            <a:ext cx="4112162" cy="121548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9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463B69-2337-DDA1-92A9-0DD2043C2A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953000" y="388621"/>
            <a:ext cx="4768553" cy="5378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3DA8E-C001-8C8A-5308-288C77FD8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5227429" y="5871195"/>
            <a:ext cx="4494124" cy="8823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373876-A01E-788B-3B4D-87B755472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7"/>
            <a:ext cx="9906000" cy="1234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</p:spTree>
    <p:extLst>
      <p:ext uri="{BB962C8B-B14F-4D97-AF65-F5344CB8AC3E}">
        <p14:creationId xmlns:p14="http://schemas.microsoft.com/office/powerpoint/2010/main" val="1086648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ark Green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894F90-4E3B-9084-AE22-866F9759B2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906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5D2EFD6-6D4C-CD5A-F48E-822DDF58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58" y="333685"/>
            <a:ext cx="4112162" cy="1798579"/>
          </a:xfrm>
          <a:prstGeom prst="rect">
            <a:avLst/>
          </a:prstGeom>
        </p:spPr>
        <p:txBody>
          <a:bodyPr lIns="0" tIns="0" rIns="0" bIns="180000" anchor="b" anchorCtr="0"/>
          <a:lstStyle>
            <a:lvl1pPr algn="l">
              <a:defRPr sz="39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8FF8C88-2942-1CAC-AC75-1C7F06098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158" y="2166427"/>
            <a:ext cx="4112162" cy="121548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9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463B69-2337-DDA1-92A9-0DD2043C2A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953000" y="388621"/>
            <a:ext cx="4768553" cy="5378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3DA8E-C001-8C8A-5308-288C77FD8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5227429" y="5871195"/>
            <a:ext cx="4494124" cy="8823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373876-A01E-788B-3B4D-87B755472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7"/>
            <a:ext cx="9906000" cy="123493"/>
          </a:xfrm>
          <a:prstGeom prst="rect">
            <a:avLst/>
          </a:prstGeom>
          <a:solidFill>
            <a:srgbClr val="2A6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</p:spTree>
    <p:extLst>
      <p:ext uri="{BB962C8B-B14F-4D97-AF65-F5344CB8AC3E}">
        <p14:creationId xmlns:p14="http://schemas.microsoft.com/office/powerpoint/2010/main" val="4139368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ue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0AFB00-4BD6-9759-BDBA-72B702FB6E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906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BAC37B-94FA-AC2B-E5BE-E92941E431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5227429" y="5871195"/>
            <a:ext cx="4494124" cy="8823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4013E75-EDA4-62D4-302E-FAC12C65A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7"/>
            <a:ext cx="9906000" cy="123493"/>
          </a:xfrm>
          <a:prstGeom prst="rect">
            <a:avLst/>
          </a:prstGeom>
          <a:solidFill>
            <a:srgbClr val="1F5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5D2EFD6-6D4C-CD5A-F48E-822DDF58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58" y="401261"/>
            <a:ext cx="3861752" cy="1734167"/>
          </a:xfrm>
          <a:prstGeom prst="rect">
            <a:avLst/>
          </a:prstGeom>
        </p:spPr>
        <p:txBody>
          <a:bodyPr lIns="0" tIns="0" rIns="0" bIns="180000" anchor="b" anchorCtr="0"/>
          <a:lstStyle>
            <a:lvl1pPr algn="l">
              <a:defRPr sz="39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8FF8C88-2942-1CAC-AC75-1C7F06098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158" y="2167423"/>
            <a:ext cx="3861752" cy="127335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9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463B69-2337-DDA1-92A9-0DD2043C2A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953000" y="396813"/>
            <a:ext cx="4953000" cy="53699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4648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ark Purple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894F90-4E3B-9084-AE22-866F9759B2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906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5D2EFD6-6D4C-CD5A-F48E-822DDF58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58" y="333685"/>
            <a:ext cx="4112162" cy="1798579"/>
          </a:xfrm>
          <a:prstGeom prst="rect">
            <a:avLst/>
          </a:prstGeom>
        </p:spPr>
        <p:txBody>
          <a:bodyPr lIns="0" tIns="0" rIns="0" bIns="180000" anchor="b" anchorCtr="0"/>
          <a:lstStyle>
            <a:lvl1pPr algn="l">
              <a:defRPr sz="39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8FF8C88-2942-1CAC-AC75-1C7F06098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158" y="2166427"/>
            <a:ext cx="4112162" cy="121548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9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463B69-2337-DDA1-92A9-0DD2043C2A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953000" y="388621"/>
            <a:ext cx="4768553" cy="5378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3DA8E-C001-8C8A-5308-288C77FD8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5227429" y="5871195"/>
            <a:ext cx="4494124" cy="8823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373876-A01E-788B-3B4D-87B755472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7"/>
            <a:ext cx="9906000" cy="123493"/>
          </a:xfrm>
          <a:prstGeom prst="rect">
            <a:avLst/>
          </a:prstGeom>
          <a:solidFill>
            <a:srgbClr val="5E3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</p:spTree>
    <p:extLst>
      <p:ext uri="{BB962C8B-B14F-4D97-AF65-F5344CB8AC3E}">
        <p14:creationId xmlns:p14="http://schemas.microsoft.com/office/powerpoint/2010/main" val="2887641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right Pink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894F90-4E3B-9084-AE22-866F9759B2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9905998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5D2EFD6-6D4C-CD5A-F48E-822DDF58E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58" y="333685"/>
            <a:ext cx="4112162" cy="1798579"/>
          </a:xfrm>
          <a:prstGeom prst="rect">
            <a:avLst/>
          </a:prstGeom>
        </p:spPr>
        <p:txBody>
          <a:bodyPr lIns="0" tIns="0" rIns="0" bIns="180000" anchor="b" anchorCtr="0"/>
          <a:lstStyle>
            <a:lvl1pPr algn="l">
              <a:defRPr sz="39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8FF8C88-2942-1CAC-AC75-1C7F06098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158" y="2166427"/>
            <a:ext cx="4112162" cy="121548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9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71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463B69-2337-DDA1-92A9-0DD2043C2A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953000" y="388621"/>
            <a:ext cx="4768553" cy="5378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3DA8E-C001-8C8A-5308-288C77FD8F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5227429" y="5871195"/>
            <a:ext cx="4494124" cy="8823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373876-A01E-788B-3B4D-87B755472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7"/>
            <a:ext cx="9906000" cy="123493"/>
          </a:xfrm>
          <a:prstGeom prst="rect">
            <a:avLst/>
          </a:prstGeom>
          <a:solidFill>
            <a:srgbClr val="D61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</p:spTree>
    <p:extLst>
      <p:ext uri="{BB962C8B-B14F-4D97-AF65-F5344CB8AC3E}">
        <p14:creationId xmlns:p14="http://schemas.microsoft.com/office/powerpoint/2010/main" val="60076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SS holding t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8ED691-3848-70EB-7A7B-F7570FE1E744}"/>
              </a:ext>
            </a:extLst>
          </p:cNvPr>
          <p:cNvSpPr/>
          <p:nvPr userDrawn="1"/>
        </p:nvSpPr>
        <p:spPr>
          <a:xfrm>
            <a:off x="191891" y="188914"/>
            <a:ext cx="9529662" cy="6460365"/>
          </a:xfrm>
          <a:prstGeom prst="rect">
            <a:avLst/>
          </a:prstGeom>
          <a:solidFill>
            <a:srgbClr val="F2F2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287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FE703D-2EF4-6C5E-1D96-42E30A8DBA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643"/>
          <a:stretch/>
        </p:blipFill>
        <p:spPr>
          <a:xfrm>
            <a:off x="2659825" y="2130847"/>
            <a:ext cx="4659199" cy="15505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22FA70-32B9-7596-1988-7112AE2C3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0"/>
          <a:stretch/>
        </p:blipFill>
        <p:spPr bwMode="auto">
          <a:xfrm>
            <a:off x="6669486" y="5495002"/>
            <a:ext cx="3236514" cy="12463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3879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Light Gree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35857B-93CA-AA4A-AC1C-8E0581EAB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45978"/>
            <a:ext cx="9906000" cy="1166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1F451C-642D-4D14-7C89-BC01BFD0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71" y="374654"/>
            <a:ext cx="9527082" cy="648072"/>
          </a:xfrm>
          <a:prstGeom prst="rect">
            <a:avLst/>
          </a:prstGeom>
        </p:spPr>
        <p:txBody>
          <a:bodyPr/>
          <a:lstStyle>
            <a:lvl1pPr algn="l">
              <a:tabLst>
                <a:tab pos="2766715" algn="l"/>
              </a:tabLst>
              <a:defRPr sz="3575" b="1" i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AF4EE1-A70C-A2B2-0851-CA2AA1672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71" y="1203754"/>
            <a:ext cx="9527082" cy="47155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471543-ABAD-8F76-0264-BE2288077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41"/>
          <a:stretch/>
        </p:blipFill>
        <p:spPr>
          <a:xfrm>
            <a:off x="195748" y="5919270"/>
            <a:ext cx="2013154" cy="882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6DF26B-FD4D-05A2-5BF6-9C836FBDB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2" r="2869"/>
          <a:stretch/>
        </p:blipFill>
        <p:spPr>
          <a:xfrm>
            <a:off x="7708399" y="5919270"/>
            <a:ext cx="2013154" cy="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32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k Gree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1F451C-642D-4D14-7C89-BC01BFD0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71" y="374654"/>
            <a:ext cx="9527082" cy="648072"/>
          </a:xfrm>
          <a:prstGeom prst="rect">
            <a:avLst/>
          </a:prstGeom>
        </p:spPr>
        <p:txBody>
          <a:bodyPr/>
          <a:lstStyle>
            <a:lvl1pPr algn="l">
              <a:tabLst>
                <a:tab pos="2766715" algn="l"/>
              </a:tabLst>
              <a:defRPr sz="3575" b="1" i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AF4EE1-A70C-A2B2-0851-CA2AA1672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71" y="1203754"/>
            <a:ext cx="9527082" cy="47155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471543-ABAD-8F76-0264-BE2288077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41"/>
          <a:stretch/>
        </p:blipFill>
        <p:spPr>
          <a:xfrm>
            <a:off x="195748" y="5919270"/>
            <a:ext cx="2013154" cy="882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6DF26B-FD4D-05A2-5BF6-9C836FBDB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2" r="2869"/>
          <a:stretch/>
        </p:blipFill>
        <p:spPr>
          <a:xfrm>
            <a:off x="7708399" y="5919270"/>
            <a:ext cx="2013154" cy="8823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C1F721B-DD46-2222-5187-FC30D67F7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7"/>
            <a:ext cx="9906000" cy="123493"/>
          </a:xfrm>
          <a:prstGeom prst="rect">
            <a:avLst/>
          </a:prstGeom>
          <a:solidFill>
            <a:srgbClr val="2A6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</p:spTree>
    <p:extLst>
      <p:ext uri="{BB962C8B-B14F-4D97-AF65-F5344CB8AC3E}">
        <p14:creationId xmlns:p14="http://schemas.microsoft.com/office/powerpoint/2010/main" val="1738011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lu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1F451C-642D-4D14-7C89-BC01BFD0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71" y="374654"/>
            <a:ext cx="9527082" cy="648072"/>
          </a:xfrm>
          <a:prstGeom prst="rect">
            <a:avLst/>
          </a:prstGeom>
        </p:spPr>
        <p:txBody>
          <a:bodyPr/>
          <a:lstStyle>
            <a:lvl1pPr algn="l">
              <a:tabLst>
                <a:tab pos="2766715" algn="l"/>
              </a:tabLst>
              <a:defRPr sz="3575" b="1" i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AF4EE1-A70C-A2B2-0851-CA2AA1672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71" y="1203754"/>
            <a:ext cx="9527082" cy="47155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471543-ABAD-8F76-0264-BE2288077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41"/>
          <a:stretch/>
        </p:blipFill>
        <p:spPr>
          <a:xfrm>
            <a:off x="195748" y="5919270"/>
            <a:ext cx="2013154" cy="882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6DF26B-FD4D-05A2-5BF6-9C836FBDB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2" r="2869"/>
          <a:stretch/>
        </p:blipFill>
        <p:spPr>
          <a:xfrm>
            <a:off x="7708399" y="5919270"/>
            <a:ext cx="2013154" cy="8823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8DC8C-A51C-42D0-E5E5-79CDA52B4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7"/>
            <a:ext cx="9906000" cy="123493"/>
          </a:xfrm>
          <a:prstGeom prst="rect">
            <a:avLst/>
          </a:prstGeom>
          <a:solidFill>
            <a:srgbClr val="1F5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</p:spTree>
    <p:extLst>
      <p:ext uri="{BB962C8B-B14F-4D97-AF65-F5344CB8AC3E}">
        <p14:creationId xmlns:p14="http://schemas.microsoft.com/office/powerpoint/2010/main" val="969713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urp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1F451C-642D-4D14-7C89-BC01BFD0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71" y="374654"/>
            <a:ext cx="9527082" cy="648072"/>
          </a:xfrm>
          <a:prstGeom prst="rect">
            <a:avLst/>
          </a:prstGeom>
        </p:spPr>
        <p:txBody>
          <a:bodyPr/>
          <a:lstStyle>
            <a:lvl1pPr algn="l">
              <a:tabLst>
                <a:tab pos="2766715" algn="l"/>
              </a:tabLst>
              <a:defRPr sz="3575" b="1" i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AF4EE1-A70C-A2B2-0851-CA2AA1672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71" y="1203754"/>
            <a:ext cx="9527082" cy="47155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471543-ABAD-8F76-0264-BE2288077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41"/>
          <a:stretch/>
        </p:blipFill>
        <p:spPr>
          <a:xfrm>
            <a:off x="195748" y="5919270"/>
            <a:ext cx="2013154" cy="882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6DF26B-FD4D-05A2-5BF6-9C836FBDB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2" r="2869"/>
          <a:stretch/>
        </p:blipFill>
        <p:spPr>
          <a:xfrm>
            <a:off x="7708399" y="5919270"/>
            <a:ext cx="2013154" cy="8823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927460-2FC0-B416-31D3-1034A3454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7"/>
            <a:ext cx="9906000" cy="123493"/>
          </a:xfrm>
          <a:prstGeom prst="rect">
            <a:avLst/>
          </a:prstGeom>
          <a:solidFill>
            <a:srgbClr val="5E3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</p:spTree>
    <p:extLst>
      <p:ext uri="{BB962C8B-B14F-4D97-AF65-F5344CB8AC3E}">
        <p14:creationId xmlns:p14="http://schemas.microsoft.com/office/powerpoint/2010/main" val="37757199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ink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1F451C-642D-4D14-7C89-BC01BFD0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71" y="374654"/>
            <a:ext cx="9527082" cy="648072"/>
          </a:xfrm>
          <a:prstGeom prst="rect">
            <a:avLst/>
          </a:prstGeom>
        </p:spPr>
        <p:txBody>
          <a:bodyPr/>
          <a:lstStyle>
            <a:lvl1pPr algn="l">
              <a:tabLst>
                <a:tab pos="2766715" algn="l"/>
              </a:tabLst>
              <a:defRPr sz="3575" b="1" i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5AF4EE1-A70C-A2B2-0851-CA2AA1672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71" y="1203754"/>
            <a:ext cx="9527082" cy="471551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471543-ABAD-8F76-0264-BE2288077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41"/>
          <a:stretch/>
        </p:blipFill>
        <p:spPr>
          <a:xfrm>
            <a:off x="195748" y="5919270"/>
            <a:ext cx="2013154" cy="882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6DF26B-FD4D-05A2-5BF6-9C836FBDB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2" r="2869"/>
          <a:stretch/>
        </p:blipFill>
        <p:spPr>
          <a:xfrm>
            <a:off x="7708399" y="5919270"/>
            <a:ext cx="2013154" cy="8823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9F9850-5E75-A6F7-7CA2-4EBA894EE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7"/>
            <a:ext cx="9906000" cy="123493"/>
          </a:xfrm>
          <a:prstGeom prst="rect">
            <a:avLst/>
          </a:prstGeom>
          <a:solidFill>
            <a:srgbClr val="D61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</p:spTree>
    <p:extLst>
      <p:ext uri="{BB962C8B-B14F-4D97-AF65-F5344CB8AC3E}">
        <p14:creationId xmlns:p14="http://schemas.microsoft.com/office/powerpoint/2010/main" val="21108580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een 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21E12B0-883A-8A8D-AADC-DD02ADDAC831}"/>
              </a:ext>
            </a:extLst>
          </p:cNvPr>
          <p:cNvSpPr/>
          <p:nvPr userDrawn="1"/>
        </p:nvSpPr>
        <p:spPr>
          <a:xfrm>
            <a:off x="0" y="5868391"/>
            <a:ext cx="9906000" cy="882362"/>
          </a:xfrm>
          <a:prstGeom prst="rect">
            <a:avLst/>
          </a:prstGeom>
          <a:solidFill>
            <a:srgbClr val="F3F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28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03" y="499071"/>
            <a:ext cx="9439049" cy="648072"/>
          </a:xfrm>
          <a:prstGeom prst="rect">
            <a:avLst/>
          </a:prstGeom>
        </p:spPr>
        <p:txBody>
          <a:bodyPr/>
          <a:lstStyle>
            <a:lvl1pPr algn="l">
              <a:tabLst>
                <a:tab pos="2766715" algn="l"/>
              </a:tabLst>
              <a:defRPr sz="3900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04" y="1533526"/>
            <a:ext cx="9439049" cy="417574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AD8D1B-669C-4576-CBE5-F4516A6EC0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195748" y="5852145"/>
            <a:ext cx="4494124" cy="8823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7C6283-5959-C98E-C1DA-250EC247D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7"/>
            <a:ext cx="9906000" cy="123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9C2D29C-BE65-9299-1FE9-ED3A4B2E3A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6216" y="5865783"/>
            <a:ext cx="3359785" cy="86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56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2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SS holding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8ED691-3848-70EB-7A7B-F7570FE1E744}"/>
              </a:ext>
            </a:extLst>
          </p:cNvPr>
          <p:cNvSpPr/>
          <p:nvPr userDrawn="1"/>
        </p:nvSpPr>
        <p:spPr>
          <a:xfrm>
            <a:off x="191891" y="188914"/>
            <a:ext cx="9529662" cy="6460365"/>
          </a:xfrm>
          <a:prstGeom prst="rect">
            <a:avLst/>
          </a:prstGeom>
          <a:solidFill>
            <a:srgbClr val="F1EB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287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FE703D-2EF4-6C5E-1D96-42E30A8DBA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643"/>
          <a:stretch/>
        </p:blipFill>
        <p:spPr>
          <a:xfrm>
            <a:off x="2659825" y="2130847"/>
            <a:ext cx="4659199" cy="15505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22FA70-32B9-7596-1988-7112AE2C3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0"/>
          <a:stretch/>
        </p:blipFill>
        <p:spPr bwMode="auto">
          <a:xfrm>
            <a:off x="6669486" y="5495002"/>
            <a:ext cx="3236514" cy="12463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177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SS holding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44FE703D-2EF4-6C5E-1D96-42E30A8DBA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5643"/>
          <a:stretch/>
        </p:blipFill>
        <p:spPr>
          <a:xfrm>
            <a:off x="2659825" y="2130847"/>
            <a:ext cx="4659199" cy="15505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22FA70-32B9-7596-1988-7112AE2C3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0"/>
          <a:stretch/>
        </p:blipFill>
        <p:spPr bwMode="auto">
          <a:xfrm>
            <a:off x="6669486" y="5495002"/>
            <a:ext cx="3236514" cy="12463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4822F09-572C-ADA5-5ABF-461354E18CC7}"/>
              </a:ext>
            </a:extLst>
          </p:cNvPr>
          <p:cNvSpPr/>
          <p:nvPr userDrawn="1"/>
        </p:nvSpPr>
        <p:spPr>
          <a:xfrm>
            <a:off x="126161" y="155275"/>
            <a:ext cx="9595270" cy="819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287"/>
          </a:p>
        </p:txBody>
      </p:sp>
    </p:spTree>
    <p:extLst>
      <p:ext uri="{BB962C8B-B14F-4D97-AF65-F5344CB8AC3E}">
        <p14:creationId xmlns:p14="http://schemas.microsoft.com/office/powerpoint/2010/main" val="343837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ight Green Titl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61C9D974-FEA0-F7C1-F7DE-9BC40EC7A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 rot="10800000" flipH="1">
            <a:off x="0" y="0"/>
            <a:ext cx="9906000" cy="6830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58" y="2184400"/>
            <a:ext cx="4880338" cy="3268132"/>
          </a:xfrm>
          <a:prstGeom prst="rect">
            <a:avLst/>
          </a:prstGeom>
        </p:spPr>
        <p:txBody>
          <a:bodyPr/>
          <a:lstStyle>
            <a:lvl1pPr algn="l">
              <a:tabLst>
                <a:tab pos="2766715" algn="l"/>
              </a:tabLst>
              <a:defRPr sz="4388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989C26-6DFF-3B24-22C0-2E0C917B7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7"/>
            <a:ext cx="9906000" cy="123493"/>
          </a:xfrm>
          <a:prstGeom prst="rect">
            <a:avLst/>
          </a:prstGeom>
          <a:solidFill>
            <a:srgbClr val="7CA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F2BF72-0705-C31C-A111-E0AEB98F1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195748" y="5852145"/>
            <a:ext cx="4494124" cy="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71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ark Green Titl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61C9D974-FEA0-F7C1-F7DE-9BC40EC7A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 rot="10800000" flipH="1">
            <a:off x="0" y="0"/>
            <a:ext cx="9906000" cy="6830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58" y="2184400"/>
            <a:ext cx="4880338" cy="3268132"/>
          </a:xfrm>
          <a:prstGeom prst="rect">
            <a:avLst/>
          </a:prstGeom>
        </p:spPr>
        <p:txBody>
          <a:bodyPr/>
          <a:lstStyle>
            <a:lvl1pPr algn="l">
              <a:tabLst>
                <a:tab pos="2766715" algn="l"/>
              </a:tabLst>
              <a:defRPr sz="4388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989C26-6DFF-3B24-22C0-2E0C917B7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7"/>
            <a:ext cx="9906000" cy="123493"/>
          </a:xfrm>
          <a:prstGeom prst="rect">
            <a:avLst/>
          </a:prstGeom>
          <a:solidFill>
            <a:srgbClr val="537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F2BF72-0705-C31C-A111-E0AEB98F1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195748" y="5852145"/>
            <a:ext cx="4494124" cy="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4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ue Titl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61C9D974-FEA0-F7C1-F7DE-9BC40EC7A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 rot="10800000" flipH="1">
            <a:off x="0" y="0"/>
            <a:ext cx="9906000" cy="6830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58" y="2184400"/>
            <a:ext cx="4880338" cy="3268132"/>
          </a:xfrm>
          <a:prstGeom prst="rect">
            <a:avLst/>
          </a:prstGeom>
        </p:spPr>
        <p:txBody>
          <a:bodyPr/>
          <a:lstStyle>
            <a:lvl1pPr algn="l">
              <a:tabLst>
                <a:tab pos="2766715" algn="l"/>
              </a:tabLst>
              <a:defRPr sz="4388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989C26-6DFF-3B24-22C0-2E0C917B7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7"/>
            <a:ext cx="9906000" cy="123493"/>
          </a:xfrm>
          <a:prstGeom prst="rect">
            <a:avLst/>
          </a:prstGeom>
          <a:solidFill>
            <a:srgbClr val="1F5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F2BF72-0705-C31C-A111-E0AEB98F1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195748" y="5852145"/>
            <a:ext cx="4494124" cy="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9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urple Titl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61C9D974-FEA0-F7C1-F7DE-9BC40EC7A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 rot="10800000" flipH="1">
            <a:off x="0" y="0"/>
            <a:ext cx="9906000" cy="6830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58" y="2184400"/>
            <a:ext cx="4880338" cy="3268132"/>
          </a:xfrm>
          <a:prstGeom prst="rect">
            <a:avLst/>
          </a:prstGeom>
        </p:spPr>
        <p:txBody>
          <a:bodyPr/>
          <a:lstStyle>
            <a:lvl1pPr algn="l">
              <a:tabLst>
                <a:tab pos="2766715" algn="l"/>
              </a:tabLst>
              <a:defRPr sz="4388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989C26-6DFF-3B24-22C0-2E0C917B7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7"/>
            <a:ext cx="9906000" cy="123493"/>
          </a:xfrm>
          <a:prstGeom prst="rect">
            <a:avLst/>
          </a:prstGeom>
          <a:solidFill>
            <a:srgbClr val="5F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F2BF72-0705-C31C-A111-E0AEB98F1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195748" y="5852145"/>
            <a:ext cx="4494124" cy="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6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nk Titl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2">
            <a:extLst>
              <a:ext uri="{FF2B5EF4-FFF2-40B4-BE49-F238E27FC236}">
                <a16:creationId xmlns:a16="http://schemas.microsoft.com/office/drawing/2014/main" id="{61C9D974-FEA0-F7C1-F7DE-9BC40EC7A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 rot="10800000" flipH="1">
            <a:off x="0" y="0"/>
            <a:ext cx="9906000" cy="6830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58" y="2184400"/>
            <a:ext cx="4880338" cy="3268132"/>
          </a:xfrm>
          <a:prstGeom prst="rect">
            <a:avLst/>
          </a:prstGeom>
        </p:spPr>
        <p:txBody>
          <a:bodyPr/>
          <a:lstStyle>
            <a:lvl1pPr algn="l">
              <a:tabLst>
                <a:tab pos="2766715" algn="l"/>
              </a:tabLst>
              <a:defRPr sz="4388" b="1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989C26-6DFF-3B24-22C0-2E0C917B7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34507"/>
            <a:ext cx="9906000" cy="123493"/>
          </a:xfrm>
          <a:prstGeom prst="rect">
            <a:avLst/>
          </a:prstGeom>
          <a:solidFill>
            <a:srgbClr val="D61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F2BF72-0705-C31C-A111-E0AEB98F17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04"/>
          <a:stretch/>
        </p:blipFill>
        <p:spPr>
          <a:xfrm>
            <a:off x="195748" y="5852145"/>
            <a:ext cx="4494124" cy="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50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46B38B-874D-5763-2B1B-9ECC25863C0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9126490" y="-324533"/>
            <a:ext cx="697806" cy="125099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NZ" sz="813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IN-CONFIDENCE</a:t>
            </a:r>
          </a:p>
        </p:txBody>
      </p:sp>
    </p:spTree>
    <p:extLst>
      <p:ext uri="{BB962C8B-B14F-4D97-AF65-F5344CB8AC3E}">
        <p14:creationId xmlns:p14="http://schemas.microsoft.com/office/powerpoint/2010/main" val="199708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  <p:sldLayoutId id="2147483758" r:id="rId24"/>
    <p:sldLayoutId id="2147483759" r:id="rId25"/>
  </p:sldLayoutIdLst>
  <p:txStyles>
    <p:titleStyle>
      <a:lvl1pPr algn="ctr" defTabSz="742950" rtl="0" eaLnBrk="1" latinLnBrk="0" hangingPunct="1"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8606" indent="-278606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03647" indent="-232172" algn="l" defTabSz="74295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75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28688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300163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25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671638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»"/>
        <a:defRPr sz="1625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043113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537">
          <p15:clr>
            <a:srgbClr val="F26B43"/>
          </p15:clr>
        </p15:guide>
        <p15:guide id="5" orient="horz" pos="119">
          <p15:clr>
            <a:srgbClr val="F26B43"/>
          </p15:clr>
        </p15:guide>
        <p15:guide id="6" orient="horz" pos="420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DAD94-A2C7-380E-1FA8-0559082BF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een Disability Support Service logo and Ministry of Social Development logo with coat of arms. ">
            <a:extLst>
              <a:ext uri="{FF2B5EF4-FFF2-40B4-BE49-F238E27FC236}">
                <a16:creationId xmlns:a16="http://schemas.microsoft.com/office/drawing/2014/main" id="{9821869B-8FE9-7BEA-15CF-E6D44C9B22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63"/>
          <a:stretch/>
        </p:blipFill>
        <p:spPr>
          <a:xfrm>
            <a:off x="77934" y="26634"/>
            <a:ext cx="9750132" cy="655564"/>
          </a:xfrm>
          <a:prstGeom prst="rect">
            <a:avLst/>
          </a:prstGeom>
          <a:ln w="9525">
            <a:solidFill>
              <a:sysClr val="window" lastClr="FFFFFF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FB4793C-1591-A769-9A97-7CF758B80903}"/>
              </a:ext>
            </a:extLst>
          </p:cNvPr>
          <p:cNvSpPr/>
          <p:nvPr/>
        </p:nvSpPr>
        <p:spPr>
          <a:xfrm>
            <a:off x="0" y="5983550"/>
            <a:ext cx="9906000" cy="719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59D4111A-2AB2-7489-AD2C-454AB9044AF8}"/>
              </a:ext>
            </a:extLst>
          </p:cNvPr>
          <p:cNvSpPr txBox="1">
            <a:spLocks/>
          </p:cNvSpPr>
          <p:nvPr/>
        </p:nvSpPr>
        <p:spPr>
          <a:xfrm>
            <a:off x="287354" y="757602"/>
            <a:ext cx="9540712" cy="648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405188" algn="l"/>
              </a:tabLst>
              <a:defRPr sz="4400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5188" algn="l"/>
              </a:tabLst>
              <a:defRPr/>
            </a:pPr>
            <a:r>
              <a:rPr kumimoji="0" lang="en-NZ" sz="2800" b="1" i="0" u="none" strike="noStrike" kern="1200" cap="none" spc="0" normalizeH="0" baseline="0" noProof="0">
                <a:ln>
                  <a:noFill/>
                </a:ln>
                <a:solidFill>
                  <a:srgbClr val="5C9A42"/>
                </a:solidFill>
                <a:effectLst/>
                <a:uLnTx/>
                <a:uFillTx/>
                <a:latin typeface="Roboto"/>
                <a:ea typeface="Verdana" panose="020B0604030504040204" pitchFamily="34" charset="0"/>
              </a:rPr>
              <a:t>Global Pricing Tool</a:t>
            </a:r>
            <a:endParaRPr kumimoji="0" lang="en-NZ" sz="4000" b="1" i="0" u="none" strike="noStrike" kern="1200" cap="none" spc="0" normalizeH="0" baseline="0" noProof="0">
              <a:ln>
                <a:noFill/>
              </a:ln>
              <a:solidFill>
                <a:srgbClr val="5C9A42"/>
              </a:solidFill>
              <a:effectLst/>
              <a:uLnTx/>
              <a:uFillTx/>
              <a:latin typeface="Roboto"/>
              <a:ea typeface="Verdana" panose="020B0604030504040204" pitchFamily="34" charset="0"/>
            </a:endParaRPr>
          </a:p>
        </p:txBody>
      </p:sp>
      <p:sp>
        <p:nvSpPr>
          <p:cNvPr id="38" name="Content Placeholder 4">
            <a:extLst>
              <a:ext uri="{FF2B5EF4-FFF2-40B4-BE49-F238E27FC236}">
                <a16:creationId xmlns:a16="http://schemas.microsoft.com/office/drawing/2014/main" id="{BBAAB278-77C0-2581-5DA6-4C179A9B3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980" y="3496146"/>
            <a:ext cx="2378236" cy="2313454"/>
          </a:xfrm>
          <a:noFill/>
        </p:spPr>
        <p:txBody>
          <a:bodyPr wrap="square" anchor="t">
            <a:spAutoFit/>
          </a:bodyPr>
          <a:lstStyle/>
          <a:p>
            <a:pPr marL="0" indent="0" algn="ctr" defTabSz="804517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300">
                <a:latin typeface="+mn-lt"/>
                <a:ea typeface="Verdana"/>
                <a:cs typeface="+mn-cs"/>
              </a:rPr>
              <a:t>The GPT model doesn’t cover supports delivered through aged residential care rest homes or hospitals or under the High and Complex Framework.</a:t>
            </a:r>
          </a:p>
          <a:p>
            <a:pPr marL="0" defTabSz="804517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1300">
              <a:latin typeface="+mn-lt"/>
              <a:ea typeface="Verdan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CCFF95E-45FD-4B6D-7566-E36B76CC04D9}"/>
              </a:ext>
            </a:extLst>
          </p:cNvPr>
          <p:cNvSpPr txBox="1"/>
          <p:nvPr/>
        </p:nvSpPr>
        <p:spPr>
          <a:xfrm>
            <a:off x="287354" y="1253828"/>
            <a:ext cx="694398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NZ" sz="1300">
                <a:ea typeface="Verdana"/>
              </a:rPr>
              <a:t>Providing an overview of the Global Pricing Tool (GPT).</a:t>
            </a:r>
            <a:endParaRPr lang="en-US" sz="1300">
              <a:ea typeface="Verdana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8C97634-9BD0-D1C1-B101-FD6573F7BBBA}"/>
              </a:ext>
            </a:extLst>
          </p:cNvPr>
          <p:cNvGrpSpPr/>
          <p:nvPr/>
        </p:nvGrpSpPr>
        <p:grpSpPr>
          <a:xfrm>
            <a:off x="3701558" y="1943237"/>
            <a:ext cx="2502883" cy="3453728"/>
            <a:chOff x="3335941" y="1943237"/>
            <a:chExt cx="2502883" cy="3453728"/>
          </a:xfrm>
        </p:grpSpPr>
        <p:sp>
          <p:nvSpPr>
            <p:cNvPr id="48" name="TextBox 47" descr="Image of paper with writing on it, and text saying these supports are commissioned under agreements for community residential support – intellectual disability and physical disability&#10;">
              <a:extLst>
                <a:ext uri="{FF2B5EF4-FFF2-40B4-BE49-F238E27FC236}">
                  <a16:creationId xmlns:a16="http://schemas.microsoft.com/office/drawing/2014/main" id="{B0C23482-8ED7-3BE7-EA74-597DE0DBC8FD}"/>
                </a:ext>
              </a:extLst>
            </p:cNvPr>
            <p:cNvSpPr txBox="1"/>
            <p:nvPr/>
          </p:nvSpPr>
          <p:spPr>
            <a:xfrm>
              <a:off x="3335941" y="3537482"/>
              <a:ext cx="2502883" cy="1859483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NZ" sz="1300">
                  <a:ea typeface="Verdana"/>
                </a:rPr>
                <a:t>These supports are commissioned under agreements for </a:t>
              </a:r>
              <a:r>
                <a:rPr lang="en-US" sz="1300">
                  <a:ea typeface="Verdana"/>
                </a:rPr>
                <a:t>community residential support – intellectual disability and physical disability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B049D9B-C56A-CFDD-2BA7-C5530471B585}"/>
                </a:ext>
              </a:extLst>
            </p:cNvPr>
            <p:cNvGrpSpPr/>
            <p:nvPr/>
          </p:nvGrpSpPr>
          <p:grpSpPr>
            <a:xfrm>
              <a:off x="3824651" y="1943237"/>
              <a:ext cx="1525463" cy="1432447"/>
              <a:chOff x="3653925" y="1943237"/>
              <a:chExt cx="1525463" cy="1432447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87012647-A724-E52D-F578-BB617A0561A2}"/>
                  </a:ext>
                </a:extLst>
              </p:cNvPr>
              <p:cNvSpPr/>
              <p:nvPr/>
            </p:nvSpPr>
            <p:spPr>
              <a:xfrm>
                <a:off x="3653925" y="1943237"/>
                <a:ext cx="1525463" cy="143244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pic>
            <p:nvPicPr>
              <p:cNvPr id="49" name="Google Shape;577;g23dbd35c898_0_602">
                <a:extLst>
                  <a:ext uri="{FF2B5EF4-FFF2-40B4-BE49-F238E27FC236}">
                    <a16:creationId xmlns:a16="http://schemas.microsoft.com/office/drawing/2014/main" id="{50D62EB3-410F-1882-31B4-69D6768EB747}"/>
                  </a:ext>
                </a:extLst>
              </p:cNvPr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000781" y="2224797"/>
                <a:ext cx="831750" cy="89733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" name="Group 4" descr="image of a hand holding icons symbolising some of the different costs - people, money and time.">
            <a:extLst>
              <a:ext uri="{FF2B5EF4-FFF2-40B4-BE49-F238E27FC236}">
                <a16:creationId xmlns:a16="http://schemas.microsoft.com/office/drawing/2014/main" id="{B0211C98-26D9-9CCE-C315-B8EA5F7BC4DB}"/>
              </a:ext>
            </a:extLst>
          </p:cNvPr>
          <p:cNvGrpSpPr/>
          <p:nvPr/>
        </p:nvGrpSpPr>
        <p:grpSpPr>
          <a:xfrm>
            <a:off x="560391" y="1943237"/>
            <a:ext cx="2367849" cy="3753810"/>
            <a:chOff x="392129" y="1943238"/>
            <a:chExt cx="2367849" cy="375381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0224A80-9EA4-9A62-2A3E-E05A07D9F45F}"/>
                </a:ext>
              </a:extLst>
            </p:cNvPr>
            <p:cNvSpPr txBox="1"/>
            <p:nvPr/>
          </p:nvSpPr>
          <p:spPr>
            <a:xfrm>
              <a:off x="392129" y="3537482"/>
              <a:ext cx="2367849" cy="2159566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NZ" sz="1300">
                  <a:ea typeface="Verdana"/>
                </a:rPr>
                <a:t>The GPT will be used in the setting of prices for community residential supports.  The model will inform both current pricing and sustainable pricing into the future.</a:t>
              </a:r>
              <a:endParaRPr lang="en-NZ" sz="1300">
                <a:highlight>
                  <a:srgbClr val="FFFF00"/>
                </a:highlight>
                <a:ea typeface="Verdana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6B7F233-ECF3-64B4-95BA-22DCB4036D11}"/>
                </a:ext>
              </a:extLst>
            </p:cNvPr>
            <p:cNvGrpSpPr/>
            <p:nvPr/>
          </p:nvGrpSpPr>
          <p:grpSpPr>
            <a:xfrm>
              <a:off x="813322" y="1943238"/>
              <a:ext cx="1525463" cy="1432447"/>
              <a:chOff x="624282" y="1943238"/>
              <a:chExt cx="1525463" cy="1432447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BE06C21-5F28-2245-9580-89AA1A157F53}"/>
                  </a:ext>
                </a:extLst>
              </p:cNvPr>
              <p:cNvSpPr/>
              <p:nvPr/>
            </p:nvSpPr>
            <p:spPr>
              <a:xfrm>
                <a:off x="624282" y="1943238"/>
                <a:ext cx="1525463" cy="143244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58CDFC35-D53B-D55A-A9B5-FF9B365BB9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/>
            </p:blipFill>
            <p:spPr>
              <a:xfrm>
                <a:off x="728503" y="2249545"/>
                <a:ext cx="1317020" cy="920409"/>
              </a:xfrm>
              <a:prstGeom prst="rect">
                <a:avLst/>
              </a:prstGeom>
            </p:spPr>
          </p:pic>
        </p:grpSp>
      </p:grpSp>
      <p:grpSp>
        <p:nvGrpSpPr>
          <p:cNvPr id="8" name="Group 7" descr="image symbolising support of two hands supporting a heart">
            <a:extLst>
              <a:ext uri="{FF2B5EF4-FFF2-40B4-BE49-F238E27FC236}">
                <a16:creationId xmlns:a16="http://schemas.microsoft.com/office/drawing/2014/main" id="{926C72D8-AD66-01A3-5EBA-87A01CEC102B}"/>
              </a:ext>
            </a:extLst>
          </p:cNvPr>
          <p:cNvGrpSpPr/>
          <p:nvPr/>
        </p:nvGrpSpPr>
        <p:grpSpPr>
          <a:xfrm>
            <a:off x="7262367" y="1901900"/>
            <a:ext cx="1525463" cy="1432447"/>
            <a:chOff x="7262367" y="1901900"/>
            <a:chExt cx="1525463" cy="1432447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0EA3F91-F134-ABA5-D043-45A697AFC747}"/>
                </a:ext>
              </a:extLst>
            </p:cNvPr>
            <p:cNvSpPr/>
            <p:nvPr/>
          </p:nvSpPr>
          <p:spPr>
            <a:xfrm>
              <a:off x="7262367" y="1901900"/>
              <a:ext cx="1525463" cy="143244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64738D02-BEED-777A-C67B-C0216C54D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7400607" y="2205148"/>
              <a:ext cx="1248983" cy="9074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119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DAD94-A2C7-380E-1FA8-0559082BF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21869B-8FE9-7BEA-15CF-E6D44C9B22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63"/>
          <a:stretch/>
        </p:blipFill>
        <p:spPr>
          <a:xfrm>
            <a:off x="77934" y="26634"/>
            <a:ext cx="9750132" cy="655564"/>
          </a:xfrm>
          <a:prstGeom prst="rect">
            <a:avLst/>
          </a:prstGeom>
          <a:ln w="9525">
            <a:solidFill>
              <a:sysClr val="window" lastClr="FFFFFF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FB4793C-1591-A769-9A97-7CF758B80903}"/>
              </a:ext>
            </a:extLst>
          </p:cNvPr>
          <p:cNvSpPr/>
          <p:nvPr/>
        </p:nvSpPr>
        <p:spPr>
          <a:xfrm>
            <a:off x="0" y="5983550"/>
            <a:ext cx="9906000" cy="719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1EF19D-4234-1C81-5EB1-108E1F21417F}"/>
              </a:ext>
            </a:extLst>
          </p:cNvPr>
          <p:cNvSpPr txBox="1">
            <a:spLocks/>
          </p:cNvSpPr>
          <p:nvPr/>
        </p:nvSpPr>
        <p:spPr>
          <a:xfrm>
            <a:off x="287354" y="757602"/>
            <a:ext cx="9540712" cy="648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405188" algn="l"/>
              </a:tabLst>
              <a:defRPr sz="4400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5188" algn="l"/>
              </a:tabLst>
              <a:defRPr/>
            </a:pPr>
            <a:r>
              <a:rPr kumimoji="0" lang="en-NZ" sz="2800" b="1" i="0" u="none" strike="noStrike" kern="1200" cap="none" spc="0" normalizeH="0" baseline="0" noProof="0">
                <a:ln>
                  <a:noFill/>
                </a:ln>
                <a:solidFill>
                  <a:srgbClr val="5C9A42"/>
                </a:solidFill>
                <a:effectLst/>
                <a:uLnTx/>
                <a:uFillTx/>
                <a:latin typeface="Roboto"/>
                <a:ea typeface="Verdana" panose="020B0604030504040204" pitchFamily="34" charset="0"/>
              </a:rPr>
              <a:t>The GPT informs DSS pricing</a:t>
            </a:r>
            <a:endParaRPr kumimoji="0" lang="en-NZ" sz="4000" b="1" i="0" u="none" strike="noStrike" kern="1200" cap="none" spc="0" normalizeH="0" baseline="0" noProof="0">
              <a:ln>
                <a:noFill/>
              </a:ln>
              <a:solidFill>
                <a:srgbClr val="5C9A42"/>
              </a:solidFill>
              <a:effectLst/>
              <a:uLnTx/>
              <a:uFillTx/>
              <a:latin typeface="Roboto"/>
              <a:ea typeface="Verdana" panose="020B0604030504040204" pitchFamily="34" charset="0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FA27167-9008-08D5-DB73-80F1EF547902}"/>
              </a:ext>
            </a:extLst>
          </p:cNvPr>
          <p:cNvSpPr txBox="1">
            <a:spLocks/>
          </p:cNvSpPr>
          <p:nvPr/>
        </p:nvSpPr>
        <p:spPr>
          <a:xfrm>
            <a:off x="1496895" y="1481078"/>
            <a:ext cx="4332406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indent="0">
              <a:spcBef>
                <a:spcPts val="600"/>
              </a:spcBef>
              <a:spcAft>
                <a:spcPts val="600"/>
              </a:spcAft>
              <a:buNone/>
              <a:defRPr sz="1300">
                <a:ea typeface="Verdana"/>
              </a:defRPr>
            </a:lvl1pPr>
            <a:lvl2pPr marL="921332" indent="-354359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72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17434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76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84408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8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51382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8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3118355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5329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52303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19277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/>
              <a:t>The GPT estimates fair and reasonable prices for community residential supports using estimated costs.</a:t>
            </a:r>
          </a:p>
          <a:p>
            <a:r>
              <a:rPr lang="en-NZ"/>
              <a:t>It considers a range of house sizes and capacities, in different regions, with different levels of support delivered.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18BC8F91-49A7-5FF0-E6A1-AA652446FDA8}"/>
              </a:ext>
            </a:extLst>
          </p:cNvPr>
          <p:cNvSpPr txBox="1">
            <a:spLocks/>
          </p:cNvSpPr>
          <p:nvPr/>
        </p:nvSpPr>
        <p:spPr>
          <a:xfrm>
            <a:off x="6260397" y="4502057"/>
            <a:ext cx="3448752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indent="0">
              <a:spcBef>
                <a:spcPts val="600"/>
              </a:spcBef>
              <a:spcAft>
                <a:spcPts val="600"/>
              </a:spcAft>
              <a:buNone/>
              <a:defRPr sz="1300">
                <a:ea typeface="Verdana"/>
              </a:defRPr>
            </a:lvl1pPr>
            <a:lvl2pPr marL="921332" indent="-354359" defTabSz="1133947">
              <a:spcBef>
                <a:spcPct val="20000"/>
              </a:spcBef>
              <a:buFont typeface="Arial" panose="020B0604020202020204" pitchFamily="34" charset="0"/>
              <a:buChar char="–"/>
              <a:defRPr sz="3472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17434" indent="-283487" defTabSz="1133947">
              <a:spcBef>
                <a:spcPct val="20000"/>
              </a:spcBef>
              <a:buFont typeface="Arial" panose="020B0604020202020204" pitchFamily="34" charset="0"/>
              <a:buChar char="•"/>
              <a:defRPr sz="2976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84408" indent="-283487" defTabSz="1133947">
              <a:spcBef>
                <a:spcPct val="20000"/>
              </a:spcBef>
              <a:buFont typeface="Arial" panose="020B0604020202020204" pitchFamily="34" charset="0"/>
              <a:buChar char="–"/>
              <a:defRPr sz="248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51382" indent="-283487" defTabSz="1133947">
              <a:spcBef>
                <a:spcPct val="20000"/>
              </a:spcBef>
              <a:buFont typeface="Arial" panose="020B0604020202020204" pitchFamily="34" charset="0"/>
              <a:buChar char="»"/>
              <a:defRPr sz="248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3118355" indent="-283487" defTabSz="1133947">
              <a:spcBef>
                <a:spcPct val="20000"/>
              </a:spcBef>
              <a:buFont typeface="Arial" panose="020B0604020202020204" pitchFamily="34" charset="0"/>
              <a:buChar char="•"/>
              <a:defRPr sz="2480"/>
            </a:lvl6pPr>
            <a:lvl7pPr marL="3685329" indent="-283487" defTabSz="1133947">
              <a:spcBef>
                <a:spcPct val="20000"/>
              </a:spcBef>
              <a:buFont typeface="Arial" panose="020B0604020202020204" pitchFamily="34" charset="0"/>
              <a:buChar char="•"/>
              <a:defRPr sz="2480"/>
            </a:lvl7pPr>
            <a:lvl8pPr marL="4252303" indent="-283487" defTabSz="1133947">
              <a:spcBef>
                <a:spcPct val="20000"/>
              </a:spcBef>
              <a:buFont typeface="Arial" panose="020B0604020202020204" pitchFamily="34" charset="0"/>
              <a:buChar char="•"/>
              <a:defRPr sz="2480"/>
            </a:lvl8pPr>
            <a:lvl9pPr marL="4819277" indent="-283487" defTabSz="1133947">
              <a:spcBef>
                <a:spcPct val="20000"/>
              </a:spcBef>
              <a:buFont typeface="Arial" panose="020B0604020202020204" pitchFamily="34" charset="0"/>
              <a:buChar char="•"/>
              <a:defRPr sz="2480"/>
            </a:lvl9pPr>
          </a:lstStyle>
          <a:p>
            <a:r>
              <a:rPr lang="en-NZ"/>
              <a:t>For example, the management fee of 15% is a fixed assumption.  </a:t>
            </a:r>
          </a:p>
          <a:p>
            <a:r>
              <a:rPr lang="en-NZ"/>
              <a:t>In practice, different providers will have different management structures, different resulting costs, and will even define management costs in different ways.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D6EF9B7-9056-F238-9A89-8C9856320F53}"/>
              </a:ext>
            </a:extLst>
          </p:cNvPr>
          <p:cNvCxnSpPr>
            <a:cxnSpLocks/>
          </p:cNvCxnSpPr>
          <p:nvPr/>
        </p:nvCxnSpPr>
        <p:spPr>
          <a:xfrm flipV="1">
            <a:off x="5916663" y="1405674"/>
            <a:ext cx="0" cy="49374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 descr="image showing three simplified homes">
            <a:extLst>
              <a:ext uri="{FF2B5EF4-FFF2-40B4-BE49-F238E27FC236}">
                <a16:creationId xmlns:a16="http://schemas.microsoft.com/office/drawing/2014/main" id="{9527C100-54E4-B8F0-0E4C-7C1198FAE69D}"/>
              </a:ext>
            </a:extLst>
          </p:cNvPr>
          <p:cNvSpPr/>
          <p:nvPr/>
        </p:nvSpPr>
        <p:spPr>
          <a:xfrm>
            <a:off x="447601" y="1537007"/>
            <a:ext cx="895339" cy="8566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F5CE87-B614-8E59-86F2-48D1A86ECE47}"/>
              </a:ext>
            </a:extLst>
          </p:cNvPr>
          <p:cNvSpPr txBox="1"/>
          <p:nvPr/>
        </p:nvSpPr>
        <p:spPr>
          <a:xfrm>
            <a:off x="1496895" y="3008962"/>
            <a:ext cx="421513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NZ" sz="1300">
                <a:ea typeface="Verdana"/>
              </a:rPr>
              <a:t>More than 1000 combinations of the variables below are considered in the GPT.  </a:t>
            </a:r>
          </a:p>
        </p:txBody>
      </p:sp>
      <p:sp>
        <p:nvSpPr>
          <p:cNvPr id="16" name="Oval 15" descr="image symbolising some of the variables">
            <a:extLst>
              <a:ext uri="{FF2B5EF4-FFF2-40B4-BE49-F238E27FC236}">
                <a16:creationId xmlns:a16="http://schemas.microsoft.com/office/drawing/2014/main" id="{4C9495CC-B006-52BE-472B-72DA84D6E270}"/>
              </a:ext>
            </a:extLst>
          </p:cNvPr>
          <p:cNvSpPr/>
          <p:nvPr/>
        </p:nvSpPr>
        <p:spPr>
          <a:xfrm>
            <a:off x="447601" y="2815404"/>
            <a:ext cx="895339" cy="8566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71B311-034A-574C-DD2A-8A5EC2FE0D94}"/>
              </a:ext>
            </a:extLst>
          </p:cNvPr>
          <p:cNvSpPr txBox="1"/>
          <p:nvPr/>
        </p:nvSpPr>
        <p:spPr>
          <a:xfrm>
            <a:off x="447601" y="3980011"/>
            <a:ext cx="4413926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NZ" sz="1400" b="1">
                <a:solidFill>
                  <a:schemeClr val="accent1">
                    <a:lumMod val="75000"/>
                  </a:schemeClr>
                </a:solidFill>
                <a:ea typeface="Verdana"/>
              </a:rPr>
              <a:t>Example of variables: </a:t>
            </a:r>
          </a:p>
          <a:p>
            <a:endParaRPr lang="en-NZ" sz="1400" b="1">
              <a:solidFill>
                <a:schemeClr val="accent1">
                  <a:lumMod val="75000"/>
                </a:schemeClr>
              </a:solidFill>
              <a:ea typeface="Verdana"/>
              <a:cs typeface="Roboto"/>
            </a:endParaRPr>
          </a:p>
        </p:txBody>
      </p:sp>
      <p:pic>
        <p:nvPicPr>
          <p:cNvPr id="19" name="Google Shape;821;g27905607713_0_49">
            <a:extLst>
              <a:ext uri="{FF2B5EF4-FFF2-40B4-BE49-F238E27FC236}">
                <a16:creationId xmlns:a16="http://schemas.microsoft.com/office/drawing/2014/main" id="{614FF21F-82CB-774D-EC80-C27EB6D4A39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169" y="1635064"/>
            <a:ext cx="554232" cy="561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862;g2441641346d_0_0">
            <a:extLst>
              <a:ext uri="{FF2B5EF4-FFF2-40B4-BE49-F238E27FC236}">
                <a16:creationId xmlns:a16="http://schemas.microsoft.com/office/drawing/2014/main" id="{5EF9C8DF-546D-F4B3-1366-C06487C5327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9526" y="3000674"/>
            <a:ext cx="538876" cy="51477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6B72AF0-F555-0768-D80F-DE782CD420E4}"/>
              </a:ext>
            </a:extLst>
          </p:cNvPr>
          <p:cNvSpPr txBox="1"/>
          <p:nvPr/>
        </p:nvSpPr>
        <p:spPr>
          <a:xfrm>
            <a:off x="6274085" y="1446639"/>
            <a:ext cx="3448753" cy="10926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indent="0">
              <a:spcBef>
                <a:spcPts val="600"/>
              </a:spcBef>
              <a:spcAft>
                <a:spcPts val="600"/>
              </a:spcAft>
              <a:buNone/>
              <a:defRPr sz="1300">
                <a:ea typeface="Verdana"/>
              </a:defRPr>
            </a:lvl1pPr>
            <a:lvl2pPr marL="921332" indent="-354359" defTabSz="1133947">
              <a:spcBef>
                <a:spcPct val="20000"/>
              </a:spcBef>
              <a:buFont typeface="Arial" panose="020B0604020202020204" pitchFamily="34" charset="0"/>
              <a:buChar char="–"/>
              <a:defRPr sz="3472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17434" indent="-283487" defTabSz="1133947">
              <a:spcBef>
                <a:spcPct val="20000"/>
              </a:spcBef>
              <a:buFont typeface="Arial" panose="020B0604020202020204" pitchFamily="34" charset="0"/>
              <a:buChar char="•"/>
              <a:defRPr sz="2976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84408" indent="-283487" defTabSz="1133947">
              <a:spcBef>
                <a:spcPct val="20000"/>
              </a:spcBef>
              <a:buFont typeface="Arial" panose="020B0604020202020204" pitchFamily="34" charset="0"/>
              <a:buChar char="–"/>
              <a:defRPr sz="248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51382" indent="-283487" defTabSz="1133947">
              <a:spcBef>
                <a:spcPct val="20000"/>
              </a:spcBef>
              <a:buFont typeface="Arial" panose="020B0604020202020204" pitchFamily="34" charset="0"/>
              <a:buChar char="»"/>
              <a:defRPr sz="248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3118355" indent="-283487" defTabSz="1133947">
              <a:spcBef>
                <a:spcPct val="20000"/>
              </a:spcBef>
              <a:buFont typeface="Arial" panose="020B0604020202020204" pitchFamily="34" charset="0"/>
              <a:buChar char="•"/>
              <a:defRPr sz="2480"/>
            </a:lvl6pPr>
            <a:lvl7pPr marL="3685329" indent="-283487" defTabSz="1133947">
              <a:spcBef>
                <a:spcPct val="20000"/>
              </a:spcBef>
              <a:buFont typeface="Arial" panose="020B0604020202020204" pitchFamily="34" charset="0"/>
              <a:buChar char="•"/>
              <a:defRPr sz="2480"/>
            </a:lvl7pPr>
            <a:lvl8pPr marL="4252303" indent="-283487" defTabSz="1133947">
              <a:spcBef>
                <a:spcPct val="20000"/>
              </a:spcBef>
              <a:buFont typeface="Arial" panose="020B0604020202020204" pitchFamily="34" charset="0"/>
              <a:buChar char="•"/>
              <a:defRPr sz="2480"/>
            </a:lvl8pPr>
            <a:lvl9pPr marL="4819277" indent="-283487" defTabSz="1133947">
              <a:spcBef>
                <a:spcPct val="20000"/>
              </a:spcBef>
              <a:buFont typeface="Arial" panose="020B0604020202020204" pitchFamily="34" charset="0"/>
              <a:buChar char="•"/>
              <a:defRPr sz="2480"/>
            </a:lvl9pPr>
          </a:lstStyle>
          <a:p>
            <a:r>
              <a:rPr lang="en-US">
                <a:ea typeface="Roboto"/>
                <a:cs typeface="Roboto"/>
              </a:rPr>
              <a:t>Providers will be expected to deliver services within the allocated funding levels and in accordance with the agreements, service specifications and performance standards</a:t>
            </a:r>
            <a:r>
              <a:rPr lang="en-NZ">
                <a:ea typeface="Roboto"/>
                <a:cs typeface="Roboto"/>
              </a:rPr>
              <a:t>.</a:t>
            </a:r>
            <a:endParaRPr lang="en-US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E28766AD-F7D2-359A-2F74-26A4B1D324FA}"/>
              </a:ext>
            </a:extLst>
          </p:cNvPr>
          <p:cNvSpPr/>
          <p:nvPr/>
        </p:nvSpPr>
        <p:spPr>
          <a:xfrm>
            <a:off x="7658737" y="2619467"/>
            <a:ext cx="458114" cy="274661"/>
          </a:xfrm>
          <a:prstGeom prst="downArrow">
            <a:avLst>
              <a:gd name="adj1" fmla="val 48796"/>
              <a:gd name="adj2" fmla="val 48970"/>
            </a:avLst>
          </a:prstGeom>
          <a:solidFill>
            <a:srgbClr val="7CAA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777B95-B117-807A-8FF3-7FE0B7F325E4}"/>
              </a:ext>
            </a:extLst>
          </p:cNvPr>
          <p:cNvSpPr txBox="1"/>
          <p:nvPr/>
        </p:nvSpPr>
        <p:spPr>
          <a:xfrm>
            <a:off x="6274086" y="2974349"/>
            <a:ext cx="3448752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300"/>
              <a:t>Providers will be funded through rates that are informed by the GPT cost modelling.</a:t>
            </a:r>
          </a:p>
          <a:p>
            <a:r>
              <a:rPr lang="en-NZ" sz="1300"/>
              <a:t>Each provider has their own business model.  It is not the intention to instruct providers on how to operate their businesses.</a:t>
            </a:r>
            <a:endParaRPr lang="en-US" sz="1300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8E695867-A2C2-ACE8-5C47-D0866194F38B}"/>
              </a:ext>
            </a:extLst>
          </p:cNvPr>
          <p:cNvSpPr/>
          <p:nvPr/>
        </p:nvSpPr>
        <p:spPr>
          <a:xfrm>
            <a:off x="7658737" y="4147177"/>
            <a:ext cx="458114" cy="274661"/>
          </a:xfrm>
          <a:prstGeom prst="downArrow">
            <a:avLst>
              <a:gd name="adj1" fmla="val 48796"/>
              <a:gd name="adj2" fmla="val 48970"/>
            </a:avLst>
          </a:prstGeom>
          <a:solidFill>
            <a:srgbClr val="7CAA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 descr="This table shows an example of variables. it has three columns, Variable, Selection and Notes. &#10;Eg, Variable is Region, Selection is Northern, Notes Northern, Midland, Central or Southern. &#10;Variable is Capacity Selection is 2.5 notes are the number of rooms available for support.">
            <a:extLst>
              <a:ext uri="{FF2B5EF4-FFF2-40B4-BE49-F238E27FC236}">
                <a16:creationId xmlns:a16="http://schemas.microsoft.com/office/drawing/2014/main" id="{AB12AB85-97DC-39F8-9927-E9A597044A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296" y="4284444"/>
            <a:ext cx="4531924" cy="224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3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DAD94-A2C7-380E-1FA8-0559082BF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21869B-8FE9-7BEA-15CF-E6D44C9B22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63"/>
          <a:stretch/>
        </p:blipFill>
        <p:spPr>
          <a:xfrm>
            <a:off x="77934" y="26634"/>
            <a:ext cx="9750132" cy="655564"/>
          </a:xfrm>
          <a:prstGeom prst="rect">
            <a:avLst/>
          </a:prstGeom>
          <a:ln w="9525">
            <a:solidFill>
              <a:sysClr val="window" lastClr="FFFFFF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FB4793C-1591-A769-9A97-7CF758B80903}"/>
              </a:ext>
            </a:extLst>
          </p:cNvPr>
          <p:cNvSpPr/>
          <p:nvPr/>
        </p:nvSpPr>
        <p:spPr>
          <a:xfrm>
            <a:off x="0" y="5983550"/>
            <a:ext cx="9906000" cy="719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D852-F0FE-6085-622D-DA7D77B37B31}"/>
              </a:ext>
            </a:extLst>
          </p:cNvPr>
          <p:cNvSpPr txBox="1">
            <a:spLocks/>
          </p:cNvSpPr>
          <p:nvPr/>
        </p:nvSpPr>
        <p:spPr>
          <a:xfrm>
            <a:off x="287354" y="757602"/>
            <a:ext cx="9540712" cy="648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405188" algn="l"/>
              </a:tabLst>
              <a:defRPr sz="4400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5188" algn="l"/>
              </a:tabLst>
              <a:defRPr/>
            </a:pPr>
            <a:r>
              <a:rPr kumimoji="0" lang="en-NZ" sz="2800" b="1" i="0" u="none" strike="noStrike" kern="1200" cap="none" spc="0" normalizeH="0" baseline="0" noProof="0">
                <a:ln>
                  <a:noFill/>
                </a:ln>
                <a:solidFill>
                  <a:srgbClr val="5C9A42"/>
                </a:solidFill>
                <a:effectLst/>
                <a:uLnTx/>
                <a:uFillTx/>
                <a:latin typeface="Roboto"/>
                <a:ea typeface="Verdana" panose="020B0604030504040204" pitchFamily="34" charset="0"/>
              </a:rPr>
              <a:t>GPT assumptions</a:t>
            </a:r>
            <a:endParaRPr kumimoji="0" lang="en-NZ" sz="4000" b="1" i="0" u="none" strike="noStrike" kern="1200" cap="none" spc="0" normalizeH="0" baseline="0" noProof="0">
              <a:ln>
                <a:noFill/>
              </a:ln>
              <a:solidFill>
                <a:srgbClr val="5C9A42"/>
              </a:solidFill>
              <a:effectLst/>
              <a:uLnTx/>
              <a:uFillTx/>
              <a:latin typeface="Roboto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6197B-4542-0D66-E97B-94FC208B1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54" y="1272382"/>
            <a:ext cx="9618646" cy="308192"/>
          </a:xfrm>
        </p:spPr>
        <p:txBody>
          <a:bodyPr/>
          <a:lstStyle/>
          <a:p>
            <a:pPr marL="0" indent="0">
              <a:buNone/>
            </a:pPr>
            <a:r>
              <a:rPr lang="en-NZ" sz="1300"/>
              <a:t>The GPT makes informed assumptions about the costs of delivering community residential support by a range of data, including:</a:t>
            </a:r>
          </a:p>
        </p:txBody>
      </p:sp>
      <p:grpSp>
        <p:nvGrpSpPr>
          <p:cNvPr id="4" name="Group 3" descr="This table shows boxes which demonstrate the different cost groups and their main cost components. &#10;For example, Cost Group is staffing, the main cost components are salaries and wages, pay equity and sleepovers/wakeovers.&#10;For the cost group called client related expenses, the components are food, laundry and specialist services and therapy.  ">
            <a:extLst>
              <a:ext uri="{FF2B5EF4-FFF2-40B4-BE49-F238E27FC236}">
                <a16:creationId xmlns:a16="http://schemas.microsoft.com/office/drawing/2014/main" id="{36E0A135-422E-0158-4DB4-E1B4F5479F4A}"/>
              </a:ext>
            </a:extLst>
          </p:cNvPr>
          <p:cNvGrpSpPr/>
          <p:nvPr/>
        </p:nvGrpSpPr>
        <p:grpSpPr>
          <a:xfrm>
            <a:off x="4480858" y="1730409"/>
            <a:ext cx="5214334" cy="2795794"/>
            <a:chOff x="591628" y="3032431"/>
            <a:chExt cx="10168930" cy="385785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964A4F2-6740-E202-92BD-BB2B2E15C4BB}"/>
                </a:ext>
              </a:extLst>
            </p:cNvPr>
            <p:cNvGrpSpPr/>
            <p:nvPr/>
          </p:nvGrpSpPr>
          <p:grpSpPr>
            <a:xfrm>
              <a:off x="7382799" y="3032431"/>
              <a:ext cx="1658913" cy="2555182"/>
              <a:chOff x="5809593" y="2407205"/>
              <a:chExt cx="1658913" cy="2555182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2BD7494-273D-90AE-A355-B8A9303E5263}"/>
                  </a:ext>
                </a:extLst>
              </p:cNvPr>
              <p:cNvSpPr/>
              <p:nvPr/>
            </p:nvSpPr>
            <p:spPr>
              <a:xfrm>
                <a:off x="5809593" y="3057977"/>
                <a:ext cx="1658913" cy="6028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600">
                    <a:latin typeface="Roboto" panose="02000000000000000000" pitchFamily="2" charset="0"/>
                    <a:ea typeface="Roboto" panose="02000000000000000000" pitchFamily="2" charset="0"/>
                  </a:rPr>
                  <a:t>Insurance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72F2377-ADE0-DF6E-70E6-64F04D447A28}"/>
                  </a:ext>
                </a:extLst>
              </p:cNvPr>
              <p:cNvSpPr/>
              <p:nvPr/>
            </p:nvSpPr>
            <p:spPr>
              <a:xfrm>
                <a:off x="5809593" y="3708749"/>
                <a:ext cx="1658913" cy="6028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600">
                    <a:latin typeface="Roboto" panose="02000000000000000000" pitchFamily="2" charset="0"/>
                    <a:ea typeface="Roboto" panose="02000000000000000000" pitchFamily="2" charset="0"/>
                  </a:rPr>
                  <a:t>Property maintenance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4AB002C-BC71-93B5-6997-DAC0DFFE7683}"/>
                  </a:ext>
                </a:extLst>
              </p:cNvPr>
              <p:cNvSpPr/>
              <p:nvPr/>
            </p:nvSpPr>
            <p:spPr>
              <a:xfrm>
                <a:off x="5809593" y="4359521"/>
                <a:ext cx="1658913" cy="6028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600">
                    <a:latin typeface="Roboto" panose="02000000000000000000" pitchFamily="2" charset="0"/>
                    <a:ea typeface="Roboto" panose="02000000000000000000" pitchFamily="2" charset="0"/>
                  </a:rPr>
                  <a:t>Telecom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D0374BF-91C3-3708-181E-F095A2D7D341}"/>
                  </a:ext>
                </a:extLst>
              </p:cNvPr>
              <p:cNvSpPr/>
              <p:nvPr/>
            </p:nvSpPr>
            <p:spPr>
              <a:xfrm>
                <a:off x="5809593" y="2407205"/>
                <a:ext cx="1658913" cy="602866"/>
              </a:xfrm>
              <a:prstGeom prst="rect">
                <a:avLst/>
              </a:prstGeom>
              <a:solidFill>
                <a:srgbClr val="2C602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600" b="1">
                    <a:latin typeface="Roboto" panose="02000000000000000000" pitchFamily="2" charset="0"/>
                    <a:ea typeface="Roboto" panose="02000000000000000000" pitchFamily="2" charset="0"/>
                  </a:rPr>
                  <a:t>Maintenance &amp; Utilities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5A5B1BA-FA46-982E-FD34-548C19273A08}"/>
                </a:ext>
              </a:extLst>
            </p:cNvPr>
            <p:cNvGrpSpPr/>
            <p:nvPr/>
          </p:nvGrpSpPr>
          <p:grpSpPr>
            <a:xfrm>
              <a:off x="5663952" y="3032431"/>
              <a:ext cx="1658913" cy="1252723"/>
              <a:chOff x="4083277" y="2407205"/>
              <a:chExt cx="1658913" cy="1252723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4AE6FA3-A9D0-3F4B-5569-8112AE393611}"/>
                  </a:ext>
                </a:extLst>
              </p:cNvPr>
              <p:cNvSpPr/>
              <p:nvPr/>
            </p:nvSpPr>
            <p:spPr>
              <a:xfrm>
                <a:off x="4083277" y="3057062"/>
                <a:ext cx="1658913" cy="6028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600">
                    <a:latin typeface="Roboto" panose="02000000000000000000" pitchFamily="2" charset="0"/>
                    <a:ea typeface="Roboto" panose="02000000000000000000" pitchFamily="2" charset="0"/>
                  </a:rPr>
                  <a:t>Market rent by location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EF2E139-BBBE-3F21-9F5F-5F17219547C7}"/>
                  </a:ext>
                </a:extLst>
              </p:cNvPr>
              <p:cNvSpPr/>
              <p:nvPr/>
            </p:nvSpPr>
            <p:spPr>
              <a:xfrm>
                <a:off x="4083277" y="2407205"/>
                <a:ext cx="1658913" cy="602866"/>
              </a:xfrm>
              <a:prstGeom prst="rect">
                <a:avLst/>
              </a:prstGeom>
              <a:solidFill>
                <a:srgbClr val="2C602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600" b="1">
                    <a:latin typeface="Roboto" panose="02000000000000000000" pitchFamily="2" charset="0"/>
                    <a:ea typeface="Roboto" panose="02000000000000000000" pitchFamily="2" charset="0"/>
                  </a:rPr>
                  <a:t>Core Housing Costs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74A016-D594-0B5C-6197-66AD4D16FA84}"/>
                </a:ext>
              </a:extLst>
            </p:cNvPr>
            <p:cNvGrpSpPr/>
            <p:nvPr/>
          </p:nvGrpSpPr>
          <p:grpSpPr>
            <a:xfrm>
              <a:off x="3945105" y="3032431"/>
              <a:ext cx="1658913" cy="1902580"/>
              <a:chOff x="3674201" y="2287185"/>
              <a:chExt cx="1658913" cy="190258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6D6C3C3-EFD1-7C98-D9D2-2AF418A455C8}"/>
                  </a:ext>
                </a:extLst>
              </p:cNvPr>
              <p:cNvSpPr/>
              <p:nvPr/>
            </p:nvSpPr>
            <p:spPr>
              <a:xfrm>
                <a:off x="3674201" y="2937042"/>
                <a:ext cx="1658913" cy="6028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600">
                    <a:latin typeface="Roboto" panose="02000000000000000000" pitchFamily="2" charset="0"/>
                    <a:ea typeface="Roboto" panose="02000000000000000000" pitchFamily="2" charset="0"/>
                  </a:rPr>
                  <a:t>Food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E19170D-A3EB-ABE5-458A-D95D90397687}"/>
                  </a:ext>
                </a:extLst>
              </p:cNvPr>
              <p:cNvSpPr/>
              <p:nvPr/>
            </p:nvSpPr>
            <p:spPr>
              <a:xfrm>
                <a:off x="3674201" y="3586899"/>
                <a:ext cx="1658913" cy="6028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600">
                    <a:latin typeface="Roboto" panose="02000000000000000000" pitchFamily="2" charset="0"/>
                    <a:ea typeface="Roboto" panose="02000000000000000000" pitchFamily="2" charset="0"/>
                  </a:rPr>
                  <a:t>Laundry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1D2C6A2-E207-C663-3947-896872408DA4}"/>
                  </a:ext>
                </a:extLst>
              </p:cNvPr>
              <p:cNvSpPr/>
              <p:nvPr/>
            </p:nvSpPr>
            <p:spPr>
              <a:xfrm>
                <a:off x="3674201" y="2287185"/>
                <a:ext cx="1658913" cy="602866"/>
              </a:xfrm>
              <a:prstGeom prst="rect">
                <a:avLst/>
              </a:prstGeom>
              <a:solidFill>
                <a:srgbClr val="2C602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600" b="1">
                    <a:latin typeface="Roboto" panose="02000000000000000000" pitchFamily="2" charset="0"/>
                    <a:ea typeface="Roboto" panose="02000000000000000000" pitchFamily="2" charset="0"/>
                  </a:rPr>
                  <a:t>Client Related Expenses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EBA497A-B201-3953-C451-7DD911AC0749}"/>
                </a:ext>
              </a:extLst>
            </p:cNvPr>
            <p:cNvGrpSpPr/>
            <p:nvPr/>
          </p:nvGrpSpPr>
          <p:grpSpPr>
            <a:xfrm>
              <a:off x="2226258" y="3032431"/>
              <a:ext cx="1658913" cy="2555182"/>
              <a:chOff x="1950149" y="2287185"/>
              <a:chExt cx="1658913" cy="2555182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588E0E9-4328-D087-6A8A-066CA96DA680}"/>
                  </a:ext>
                </a:extLst>
              </p:cNvPr>
              <p:cNvSpPr/>
              <p:nvPr/>
            </p:nvSpPr>
            <p:spPr>
              <a:xfrm>
                <a:off x="1950149" y="2937957"/>
                <a:ext cx="1658913" cy="6028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600">
                    <a:latin typeface="Roboto" panose="02000000000000000000" pitchFamily="2" charset="0"/>
                    <a:ea typeface="Roboto" panose="02000000000000000000" pitchFamily="2" charset="0"/>
                  </a:rPr>
                  <a:t>Salaries &amp; wages</a:t>
                </a:r>
              </a:p>
              <a:p>
                <a:pPr algn="ctr"/>
                <a:r>
                  <a:rPr lang="en-NZ" sz="600">
                    <a:latin typeface="Roboto" panose="02000000000000000000" pitchFamily="2" charset="0"/>
                    <a:ea typeface="Roboto" panose="02000000000000000000" pitchFamily="2" charset="0"/>
                  </a:rPr>
                  <a:t>(Support worker, care coordinator, etc)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12BED9D-3A40-A2F0-1B45-4BA313882474}"/>
                  </a:ext>
                </a:extLst>
              </p:cNvPr>
              <p:cNvSpPr/>
              <p:nvPr/>
            </p:nvSpPr>
            <p:spPr>
              <a:xfrm>
                <a:off x="1950149" y="3588729"/>
                <a:ext cx="1658913" cy="6028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600">
                    <a:latin typeface="Roboto" panose="02000000000000000000" pitchFamily="2" charset="0"/>
                    <a:ea typeface="Roboto" panose="02000000000000000000" pitchFamily="2" charset="0"/>
                  </a:rPr>
                  <a:t>Pay equity (to date)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C4D0287-22AE-301B-5E6E-DB762392AFD5}"/>
                  </a:ext>
                </a:extLst>
              </p:cNvPr>
              <p:cNvSpPr/>
              <p:nvPr/>
            </p:nvSpPr>
            <p:spPr>
              <a:xfrm>
                <a:off x="1950149" y="4239501"/>
                <a:ext cx="1658913" cy="6028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600">
                    <a:latin typeface="Roboto" panose="02000000000000000000" pitchFamily="2" charset="0"/>
                    <a:ea typeface="Roboto" panose="02000000000000000000" pitchFamily="2" charset="0"/>
                  </a:rPr>
                  <a:t>Sleepovers / </a:t>
                </a:r>
                <a:r>
                  <a:rPr lang="en-NZ" sz="600" err="1">
                    <a:latin typeface="Roboto" panose="02000000000000000000" pitchFamily="2" charset="0"/>
                    <a:ea typeface="Roboto" panose="02000000000000000000" pitchFamily="2" charset="0"/>
                  </a:rPr>
                  <a:t>Wakeovers</a:t>
                </a:r>
                <a:endParaRPr lang="en-NZ" sz="60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E498D14-DD5E-2601-3D3B-B531A43B0D7D}"/>
                  </a:ext>
                </a:extLst>
              </p:cNvPr>
              <p:cNvSpPr/>
              <p:nvPr/>
            </p:nvSpPr>
            <p:spPr>
              <a:xfrm>
                <a:off x="1950149" y="2287185"/>
                <a:ext cx="1658913" cy="602866"/>
              </a:xfrm>
              <a:prstGeom prst="rect">
                <a:avLst/>
              </a:prstGeom>
              <a:solidFill>
                <a:srgbClr val="2C602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600" b="1">
                    <a:latin typeface="Roboto" panose="02000000000000000000" pitchFamily="2" charset="0"/>
                    <a:ea typeface="Roboto" panose="02000000000000000000" pitchFamily="2" charset="0"/>
                  </a:rPr>
                  <a:t>Staffing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690365B-F765-4F83-D671-88304BA4EC8F}"/>
                </a:ext>
              </a:extLst>
            </p:cNvPr>
            <p:cNvGrpSpPr/>
            <p:nvPr/>
          </p:nvGrpSpPr>
          <p:grpSpPr>
            <a:xfrm>
              <a:off x="7382798" y="3032431"/>
              <a:ext cx="3377760" cy="3857853"/>
              <a:chOff x="5785889" y="2407205"/>
              <a:chExt cx="3377760" cy="3857853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D6C77CF-74C5-D9E5-7164-5E73014B438C}"/>
                  </a:ext>
                </a:extLst>
              </p:cNvPr>
              <p:cNvSpPr/>
              <p:nvPr/>
            </p:nvSpPr>
            <p:spPr>
              <a:xfrm>
                <a:off x="7504736" y="3057977"/>
                <a:ext cx="1658913" cy="6028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600">
                    <a:latin typeface="Roboto" panose="02000000000000000000" pitchFamily="2" charset="0"/>
                    <a:ea typeface="Roboto" panose="02000000000000000000" pitchFamily="2" charset="0"/>
                  </a:rPr>
                  <a:t>Management staff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B5490C8-10D4-B4EB-5590-550CCA201CF6}"/>
                  </a:ext>
                </a:extLst>
              </p:cNvPr>
              <p:cNvSpPr/>
              <p:nvPr/>
            </p:nvSpPr>
            <p:spPr>
              <a:xfrm>
                <a:off x="7504736" y="3708749"/>
                <a:ext cx="1658913" cy="6028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600">
                    <a:latin typeface="Roboto" panose="02000000000000000000" pitchFamily="2" charset="0"/>
                    <a:ea typeface="Roboto" panose="02000000000000000000" pitchFamily="2" charset="0"/>
                  </a:rPr>
                  <a:t>Admin &amp; accounting staff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42FE44D-8F78-4D4B-EB3C-B0758452BC39}"/>
                  </a:ext>
                </a:extLst>
              </p:cNvPr>
              <p:cNvSpPr/>
              <p:nvPr/>
            </p:nvSpPr>
            <p:spPr>
              <a:xfrm>
                <a:off x="7504736" y="4359521"/>
                <a:ext cx="1658913" cy="6028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600">
                    <a:latin typeface="Roboto" panose="02000000000000000000" pitchFamily="2" charset="0"/>
                    <a:ea typeface="Roboto" panose="02000000000000000000" pitchFamily="2" charset="0"/>
                  </a:rPr>
                  <a:t>IT costs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8517A2B-0675-F5DD-BC71-AAC0B69A261F}"/>
                  </a:ext>
                </a:extLst>
              </p:cNvPr>
              <p:cNvSpPr/>
              <p:nvPr/>
            </p:nvSpPr>
            <p:spPr>
              <a:xfrm>
                <a:off x="7504736" y="2407205"/>
                <a:ext cx="1658913" cy="602866"/>
              </a:xfrm>
              <a:prstGeom prst="rect">
                <a:avLst/>
              </a:prstGeom>
              <a:solidFill>
                <a:srgbClr val="2C602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600" b="1">
                    <a:latin typeface="Roboto" panose="02000000000000000000" pitchFamily="2" charset="0"/>
                    <a:ea typeface="Roboto" panose="02000000000000000000" pitchFamily="2" charset="0"/>
                  </a:rPr>
                  <a:t>Provider Overheads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3A82CE7-80AB-57DD-BE1E-2D48C5297A17}"/>
                  </a:ext>
                </a:extLst>
              </p:cNvPr>
              <p:cNvSpPr/>
              <p:nvPr/>
            </p:nvSpPr>
            <p:spPr>
              <a:xfrm>
                <a:off x="5785889" y="5662192"/>
                <a:ext cx="1658913" cy="6028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600">
                    <a:latin typeface="Roboto" panose="02000000000000000000" pitchFamily="2" charset="0"/>
                    <a:ea typeface="Roboto" panose="02000000000000000000" pitchFamily="2" charset="0"/>
                  </a:rPr>
                  <a:t>Facilities management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B60DDD-9CAA-BD56-C817-DF36D692B9EA}"/>
                </a:ext>
              </a:extLst>
            </p:cNvPr>
            <p:cNvSpPr txBox="1"/>
            <p:nvPr/>
          </p:nvSpPr>
          <p:spPr>
            <a:xfrm>
              <a:off x="591628" y="3171513"/>
              <a:ext cx="1574697" cy="287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16000"/>
                </a:lnSpc>
                <a:spcAft>
                  <a:spcPts val="136"/>
                </a:spcAft>
              </a:pPr>
              <a:r>
                <a:rPr lang="en-NZ" sz="700" b="1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Cost groups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2FB8E5C-278F-6803-5E36-DFC07FE0FB1A}"/>
                </a:ext>
              </a:extLst>
            </p:cNvPr>
            <p:cNvSpPr txBox="1"/>
            <p:nvPr/>
          </p:nvSpPr>
          <p:spPr>
            <a:xfrm>
              <a:off x="591628" y="3682288"/>
              <a:ext cx="1574697" cy="460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16000"/>
                </a:lnSpc>
                <a:spcAft>
                  <a:spcPts val="136"/>
                </a:spcAft>
              </a:pPr>
              <a:r>
                <a:rPr lang="en-NZ" sz="700" b="1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Main cost components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4E5BF11-70CA-FF16-82D5-68CB67DD8C13}"/>
                </a:ext>
              </a:extLst>
            </p:cNvPr>
            <p:cNvSpPr/>
            <p:nvPr/>
          </p:nvSpPr>
          <p:spPr>
            <a:xfrm>
              <a:off x="7382798" y="5635519"/>
              <a:ext cx="1658913" cy="6028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600">
                  <a:latin typeface="Roboto" panose="02000000000000000000" pitchFamily="2" charset="0"/>
                  <a:ea typeface="Roboto" panose="02000000000000000000" pitchFamily="2" charset="0"/>
                </a:rPr>
                <a:t>Water &amp; Power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B93A2D8-F31A-0C6F-2519-85A6695B4E0B}"/>
                </a:ext>
              </a:extLst>
            </p:cNvPr>
            <p:cNvSpPr/>
            <p:nvPr/>
          </p:nvSpPr>
          <p:spPr>
            <a:xfrm>
              <a:off x="3945105" y="4982002"/>
              <a:ext cx="1658913" cy="6028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600">
                  <a:latin typeface="Roboto" panose="02000000000000000000" pitchFamily="2" charset="0"/>
                  <a:ea typeface="Roboto" panose="02000000000000000000" pitchFamily="2" charset="0"/>
                </a:rPr>
                <a:t>Specialist services &amp; therapy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DA58F2-309B-C542-3BF8-630B2B2E980C}"/>
                </a:ext>
              </a:extLst>
            </p:cNvPr>
            <p:cNvSpPr/>
            <p:nvPr/>
          </p:nvSpPr>
          <p:spPr>
            <a:xfrm>
              <a:off x="5663952" y="4332145"/>
              <a:ext cx="1658913" cy="6028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600">
                  <a:latin typeface="Roboto" panose="02000000000000000000" pitchFamily="2" charset="0"/>
                  <a:ea typeface="Roboto" panose="02000000000000000000" pitchFamily="2" charset="0"/>
                </a:rPr>
                <a:t>Furniture and fitout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3CC782F-D4BE-81C4-019B-24ED34254B22}"/>
                </a:ext>
              </a:extLst>
            </p:cNvPr>
            <p:cNvSpPr/>
            <p:nvPr/>
          </p:nvSpPr>
          <p:spPr>
            <a:xfrm>
              <a:off x="5663952" y="4982002"/>
              <a:ext cx="1658913" cy="6028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600">
                  <a:latin typeface="Roboto" panose="02000000000000000000" pitchFamily="2" charset="0"/>
                  <a:ea typeface="Roboto" panose="02000000000000000000" pitchFamily="2" charset="0"/>
                </a:rPr>
                <a:t>Household supplies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595BA3C-7843-F1F5-2D16-8275A01731D3}"/>
                </a:ext>
              </a:extLst>
            </p:cNvPr>
            <p:cNvSpPr/>
            <p:nvPr/>
          </p:nvSpPr>
          <p:spPr>
            <a:xfrm>
              <a:off x="5663952" y="5635519"/>
              <a:ext cx="1658913" cy="6028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600">
                  <a:latin typeface="Roboto" panose="02000000000000000000" pitchFamily="2" charset="0"/>
                  <a:ea typeface="Roboto" panose="02000000000000000000" pitchFamily="2" charset="0"/>
                </a:rPr>
                <a:t>Transport Costs</a:t>
              </a:r>
            </a:p>
          </p:txBody>
        </p:sp>
      </p:grp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9E33633-5B8E-8584-A797-A8D61639BBB4}"/>
              </a:ext>
            </a:extLst>
          </p:cNvPr>
          <p:cNvSpPr txBox="1">
            <a:spLocks/>
          </p:cNvSpPr>
          <p:nvPr/>
        </p:nvSpPr>
        <p:spPr>
          <a:xfrm>
            <a:off x="294717" y="1714154"/>
            <a:ext cx="3926894" cy="4124805"/>
          </a:xfrm>
          <a:prstGeom prst="rect">
            <a:avLst/>
          </a:prstGeom>
        </p:spPr>
        <p:txBody>
          <a:bodyPr lIns="41476" tIns="20738" rIns="41476" bIns="20738" anchor="t"/>
          <a:lstStyle>
            <a:lvl1pPr marL="425230" indent="-425230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968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21332" indent="-354359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72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17434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76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84408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8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51382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8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3118355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5329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52303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19277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696" indent="-192696">
              <a:spcBef>
                <a:spcPts val="600"/>
              </a:spcBef>
              <a:spcAft>
                <a:spcPts val="600"/>
              </a:spcAft>
            </a:pPr>
            <a:r>
              <a:rPr lang="en-NZ" sz="1000">
                <a:ea typeface="Verdana"/>
              </a:rPr>
              <a:t>Support worker remuneration is based on the Pay Equity levels including oncosts.  Care coordinator remuneration was benchmarked using carers site data.</a:t>
            </a:r>
          </a:p>
          <a:p>
            <a:pPr marL="192696" indent="-192696">
              <a:spcBef>
                <a:spcPts val="600"/>
              </a:spcBef>
              <a:spcAft>
                <a:spcPts val="600"/>
              </a:spcAft>
            </a:pPr>
            <a:r>
              <a:rPr lang="en-NZ" sz="1000">
                <a:ea typeface="Verdana"/>
              </a:rPr>
              <a:t>Sleepovers are included for all houses at the support worker labour rates (i.e., “</a:t>
            </a:r>
            <a:r>
              <a:rPr lang="en-NZ" sz="1000" err="1">
                <a:ea typeface="Verdana"/>
              </a:rPr>
              <a:t>wakeover</a:t>
            </a:r>
            <a:r>
              <a:rPr lang="en-NZ" sz="1000">
                <a:ea typeface="Verdana"/>
              </a:rPr>
              <a:t>” rates).</a:t>
            </a:r>
          </a:p>
          <a:p>
            <a:pPr marL="192696" indent="-192696">
              <a:spcBef>
                <a:spcPts val="600"/>
              </a:spcBef>
              <a:spcAft>
                <a:spcPts val="600"/>
              </a:spcAft>
            </a:pPr>
            <a:r>
              <a:rPr lang="en-NZ" sz="1000">
                <a:ea typeface="Verdana"/>
              </a:rPr>
              <a:t>Food, laundry, household supplies, market rentals, telecommunications, transport, and stationary costs are benchmarked against Household Economic Survey (HES) data from Statistics NZ. </a:t>
            </a:r>
          </a:p>
          <a:p>
            <a:pPr marL="192696" indent="-192696">
              <a:spcBef>
                <a:spcPts val="600"/>
              </a:spcBef>
              <a:spcAft>
                <a:spcPts val="600"/>
              </a:spcAft>
            </a:pPr>
            <a:r>
              <a:rPr lang="en-NZ" sz="1000">
                <a:ea typeface="Verdana"/>
              </a:rPr>
              <a:t>Utility costs are benchmarked against rates from major electricity retailers; insurance against major insurance companies; and water costs against utility provider rates.</a:t>
            </a:r>
          </a:p>
          <a:p>
            <a:pPr marL="192696" indent="-192696">
              <a:spcBef>
                <a:spcPts val="600"/>
              </a:spcBef>
              <a:spcAft>
                <a:spcPts val="600"/>
              </a:spcAft>
            </a:pPr>
            <a:r>
              <a:rPr lang="en-NZ" sz="1000">
                <a:ea typeface="Verdana"/>
              </a:rPr>
              <a:t>Furniture and fitout have been determined based on costs sourced from major furniture retailers.</a:t>
            </a:r>
          </a:p>
          <a:p>
            <a:pPr marL="192696" indent="-192696">
              <a:spcBef>
                <a:spcPts val="600"/>
              </a:spcBef>
              <a:spcAft>
                <a:spcPts val="600"/>
              </a:spcAft>
            </a:pPr>
            <a:r>
              <a:rPr lang="en-NZ" sz="1000">
                <a:ea typeface="Roboto"/>
                <a:cs typeface="Roboto"/>
              </a:rPr>
              <a:t>Specialist services, office equipment, and lawn mowing / maintenance are based on rates from current pricing tools, adjusted to reflect current costs.</a:t>
            </a:r>
            <a:endParaRPr lang="en-NZ" sz="1000">
              <a:ea typeface="Verdana"/>
            </a:endParaRPr>
          </a:p>
          <a:p>
            <a:pPr marL="192696" indent="-192696">
              <a:spcBef>
                <a:spcPts val="600"/>
              </a:spcBef>
              <a:spcAft>
                <a:spcPts val="600"/>
              </a:spcAft>
            </a:pPr>
            <a:r>
              <a:rPr lang="en-NZ" sz="1000">
                <a:ea typeface="Verdana"/>
              </a:rPr>
              <a:t>Overheads such as </a:t>
            </a:r>
            <a:r>
              <a:rPr lang="en-US" sz="1000">
                <a:ea typeface="Verdana"/>
              </a:rPr>
              <a:t>facilities management, administration and accounting were benchmarked based on aggregated carers site data.  </a:t>
            </a:r>
            <a:r>
              <a:rPr lang="en-NZ" sz="1000">
                <a:ea typeface="Verdana"/>
              </a:rPr>
              <a:t>Management fees are calculated at 15%, based on the overheads of similar organisations and provider engagement.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83D6B6-4036-5E63-C533-F4AB553C933C}"/>
              </a:ext>
            </a:extLst>
          </p:cNvPr>
          <p:cNvSpPr txBox="1"/>
          <p:nvPr/>
        </p:nvSpPr>
        <p:spPr>
          <a:xfrm>
            <a:off x="210807" y="6102451"/>
            <a:ext cx="948438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NZ" sz="1000">
                <a:ea typeface="Verdana"/>
              </a:rPr>
              <a:t>Additionally, some </a:t>
            </a:r>
            <a:r>
              <a:rPr lang="en-US" sz="1000">
                <a:ea typeface="Verdana"/>
              </a:rPr>
              <a:t>costs are augmented with provider information, reflecting their specialist nature (e.g., wheelchair-enabled vans on a 5-7 year replacement cycle).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7F4CA3E-0B77-8D30-D0E4-D3CEEB258A80}"/>
              </a:ext>
            </a:extLst>
          </p:cNvPr>
          <p:cNvCxnSpPr/>
          <p:nvPr/>
        </p:nvCxnSpPr>
        <p:spPr>
          <a:xfrm>
            <a:off x="4480858" y="1730409"/>
            <a:ext cx="0" cy="4109016"/>
          </a:xfrm>
          <a:prstGeom prst="line">
            <a:avLst/>
          </a:prstGeom>
          <a:ln w="28575">
            <a:solidFill>
              <a:srgbClr val="7CAA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9EA1FB4F-534C-5B25-1B78-F069E266A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56086">
            <a:off x="4260920" y="2786925"/>
            <a:ext cx="439876" cy="42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25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DAD94-A2C7-380E-1FA8-0559082BF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21869B-8FE9-7BEA-15CF-E6D44C9B22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63"/>
          <a:stretch/>
        </p:blipFill>
        <p:spPr>
          <a:xfrm>
            <a:off x="77934" y="26634"/>
            <a:ext cx="9750132" cy="655564"/>
          </a:xfrm>
          <a:prstGeom prst="rect">
            <a:avLst/>
          </a:prstGeom>
          <a:ln w="9525">
            <a:solidFill>
              <a:sysClr val="window" lastClr="FFFFFF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FB4793C-1591-A769-9A97-7CF758B80903}"/>
              </a:ext>
            </a:extLst>
          </p:cNvPr>
          <p:cNvSpPr/>
          <p:nvPr/>
        </p:nvSpPr>
        <p:spPr>
          <a:xfrm>
            <a:off x="0" y="5983550"/>
            <a:ext cx="9906000" cy="719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D852-F0FE-6085-622D-DA7D77B37B31}"/>
              </a:ext>
            </a:extLst>
          </p:cNvPr>
          <p:cNvSpPr txBox="1">
            <a:spLocks/>
          </p:cNvSpPr>
          <p:nvPr/>
        </p:nvSpPr>
        <p:spPr>
          <a:xfrm>
            <a:off x="287354" y="757602"/>
            <a:ext cx="9540712" cy="648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405188" algn="l"/>
              </a:tabLst>
              <a:defRPr sz="4400" b="1" i="0" kern="120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5188" algn="l"/>
              </a:tabLst>
              <a:defRPr/>
            </a:pPr>
            <a:r>
              <a:rPr kumimoji="0" lang="en-NZ" sz="2800" b="1" i="0" u="none" strike="noStrike" kern="1200" cap="none" spc="0" normalizeH="0" baseline="0" noProof="0">
                <a:ln>
                  <a:noFill/>
                </a:ln>
                <a:solidFill>
                  <a:srgbClr val="5C9A42"/>
                </a:solidFill>
                <a:effectLst/>
                <a:uLnTx/>
                <a:uFillTx/>
                <a:latin typeface="Roboto"/>
                <a:ea typeface="Verdana" panose="020B0604030504040204" pitchFamily="34" charset="0"/>
              </a:rPr>
              <a:t>Understanding the Banded Rates</a:t>
            </a:r>
            <a:endParaRPr kumimoji="0" lang="en-NZ" sz="4000" b="1" i="0" u="none" strike="noStrike" kern="1200" cap="none" spc="0" normalizeH="0" baseline="0" noProof="0">
              <a:ln>
                <a:noFill/>
              </a:ln>
              <a:solidFill>
                <a:srgbClr val="5C9A42"/>
              </a:solidFill>
              <a:effectLst/>
              <a:uLnTx/>
              <a:uFillTx/>
              <a:latin typeface="Roboto"/>
              <a:ea typeface="Verdana" panose="020B0604030504040204" pitchFamily="34" charset="0"/>
            </a:endParaRPr>
          </a:p>
        </p:txBody>
      </p:sp>
      <p:graphicFrame>
        <p:nvGraphicFramePr>
          <p:cNvPr id="3" name="Content Placeholder 7">
            <a:extLst>
              <a:ext uri="{FF2B5EF4-FFF2-40B4-BE49-F238E27FC236}">
                <a16:creationId xmlns:a16="http://schemas.microsoft.com/office/drawing/2014/main" id="{0B426445-6741-7599-AD60-4AB20690C7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045937"/>
              </p:ext>
            </p:extLst>
          </p:nvPr>
        </p:nvGraphicFramePr>
        <p:xfrm>
          <a:off x="6486528" y="1923336"/>
          <a:ext cx="1405828" cy="1253076"/>
        </p:xfrm>
        <a:graphic>
          <a:graphicData uri="http://schemas.openxmlformats.org/drawingml/2006/table">
            <a:tbl>
              <a:tblPr bandRow="1">
                <a:tableStyleId>{2A488322-F2BA-4B5B-9748-0D474271808F}</a:tableStyleId>
              </a:tblPr>
              <a:tblGrid>
                <a:gridCol w="702914">
                  <a:extLst>
                    <a:ext uri="{9D8B030D-6E8A-4147-A177-3AD203B41FA5}">
                      <a16:colId xmlns:a16="http://schemas.microsoft.com/office/drawing/2014/main" val="3656523519"/>
                    </a:ext>
                  </a:extLst>
                </a:gridCol>
                <a:gridCol w="702914">
                  <a:extLst>
                    <a:ext uri="{9D8B030D-6E8A-4147-A177-3AD203B41FA5}">
                      <a16:colId xmlns:a16="http://schemas.microsoft.com/office/drawing/2014/main" val="731432442"/>
                    </a:ext>
                  </a:extLst>
                </a:gridCol>
              </a:tblGrid>
              <a:tr h="375528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Band</a:t>
                      </a:r>
                      <a:endParaRPr lang="en-NZ" sz="800" b="1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Rate</a:t>
                      </a:r>
                      <a:endParaRPr lang="en-NZ" sz="800" b="1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746461"/>
                  </a:ext>
                </a:extLst>
              </a:tr>
              <a:tr h="14625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NZ" sz="800" u="none" strike="noStrike">
                          <a:effectLst/>
                        </a:rPr>
                        <a:t>Band 1</a:t>
                      </a:r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effectLst/>
                        </a:rPr>
                        <a:t>$</a:t>
                      </a:r>
                      <a:r>
                        <a:rPr lang="en-NZ" sz="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327.81</a:t>
                      </a:r>
                      <a:endParaRPr lang="en-NZ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91678862"/>
                  </a:ext>
                </a:extLst>
              </a:tr>
              <a:tr h="14625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NZ" sz="800" u="none" strike="noStrike">
                          <a:effectLst/>
                        </a:rPr>
                        <a:t>Band 2</a:t>
                      </a:r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effectLst/>
                        </a:rPr>
                        <a:t>$</a:t>
                      </a:r>
                      <a:r>
                        <a:rPr lang="en-NZ" sz="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414.57</a:t>
                      </a:r>
                      <a:endParaRPr lang="en-NZ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25701631"/>
                  </a:ext>
                </a:extLst>
              </a:tr>
              <a:tr h="14625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NZ" sz="800" u="none" strike="noStrike">
                          <a:effectLst/>
                        </a:rPr>
                        <a:t>Band 3</a:t>
                      </a:r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effectLst/>
                        </a:rPr>
                        <a:t>$</a:t>
                      </a:r>
                      <a:r>
                        <a:rPr lang="en-NZ" sz="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494.93</a:t>
                      </a:r>
                      <a:endParaRPr lang="en-NZ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87200910"/>
                  </a:ext>
                </a:extLst>
              </a:tr>
              <a:tr h="14625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NZ" sz="800" u="none" strike="noStrike">
                          <a:effectLst/>
                        </a:rPr>
                        <a:t>Band 4</a:t>
                      </a:r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effectLst/>
                        </a:rPr>
                        <a:t>$</a:t>
                      </a:r>
                      <a:r>
                        <a:rPr lang="en-NZ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643.75 </a:t>
                      </a:r>
                      <a:endParaRPr lang="en-NZ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83517790"/>
                  </a:ext>
                </a:extLst>
              </a:tr>
              <a:tr h="14625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NZ" sz="800" u="none" strike="noStrike">
                          <a:effectLst/>
                        </a:rPr>
                        <a:t>Band 5</a:t>
                      </a:r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effectLst/>
                        </a:rPr>
                        <a:t>$</a:t>
                      </a:r>
                      <a:r>
                        <a:rPr lang="en-NZ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842.06 </a:t>
                      </a:r>
                      <a:endParaRPr lang="en-NZ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02737959"/>
                  </a:ext>
                </a:extLst>
              </a:tr>
              <a:tr h="14625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NZ" sz="800" u="none" strike="noStrike">
                          <a:effectLst/>
                        </a:rPr>
                        <a:t>Band 6</a:t>
                      </a:r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effectLst/>
                        </a:rPr>
                        <a:t>$</a:t>
                      </a:r>
                      <a:r>
                        <a:rPr lang="en-NZ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893.61 </a:t>
                      </a:r>
                      <a:endParaRPr lang="en-NZ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862773"/>
                  </a:ext>
                </a:extLst>
              </a:tr>
            </a:tbl>
          </a:graphicData>
        </a:graphic>
      </p:graphicFrame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719CE3EA-7EA6-D9BD-AD80-FCB5CC65D027}"/>
              </a:ext>
            </a:extLst>
          </p:cNvPr>
          <p:cNvSpPr txBox="1">
            <a:spLocks/>
          </p:cNvSpPr>
          <p:nvPr/>
        </p:nvSpPr>
        <p:spPr>
          <a:xfrm>
            <a:off x="304540" y="1320796"/>
            <a:ext cx="5278336" cy="1312337"/>
          </a:xfrm>
          <a:prstGeom prst="rect">
            <a:avLst/>
          </a:prstGeom>
        </p:spPr>
        <p:txBody>
          <a:bodyPr/>
          <a:lstStyle>
            <a:lvl1pPr marL="425230" indent="-425230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968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21332" indent="-354359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72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17434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76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84408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8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51382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8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3118355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5329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52303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19277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72"/>
              </a:spcBef>
              <a:spcAft>
                <a:spcPts val="272"/>
              </a:spcAft>
            </a:pPr>
            <a:r>
              <a:rPr lang="en-NZ" sz="1200"/>
              <a:t>MSD is informed by the GPT and sets contract rates for supports. </a:t>
            </a:r>
          </a:p>
          <a:p>
            <a:pPr>
              <a:spcBef>
                <a:spcPts val="272"/>
              </a:spcBef>
              <a:spcAft>
                <a:spcPts val="272"/>
              </a:spcAft>
            </a:pPr>
            <a:r>
              <a:rPr lang="en-NZ" sz="1200"/>
              <a:t>We expect that about 90% of people will be funded on a banded rate. </a:t>
            </a:r>
          </a:p>
          <a:p>
            <a:pPr>
              <a:spcBef>
                <a:spcPts val="272"/>
              </a:spcBef>
              <a:spcAft>
                <a:spcPts val="272"/>
              </a:spcAft>
            </a:pPr>
            <a:r>
              <a:rPr lang="en-NZ" sz="1200"/>
              <a:t>There will be 6 banded rates in each of the 4 regions.</a:t>
            </a:r>
          </a:p>
          <a:p>
            <a:pPr>
              <a:spcBef>
                <a:spcPts val="272"/>
              </a:spcBef>
              <a:spcAft>
                <a:spcPts val="272"/>
              </a:spcAft>
            </a:pPr>
            <a:r>
              <a:rPr lang="en-NZ" sz="1200"/>
              <a:t>NASCs will use a tool to determine the rate that applies to each person supported.</a:t>
            </a:r>
          </a:p>
          <a:p>
            <a:pPr>
              <a:spcBef>
                <a:spcPts val="272"/>
              </a:spcBef>
              <a:spcAft>
                <a:spcPts val="272"/>
              </a:spcAft>
            </a:pPr>
            <a:endParaRPr lang="en-NZ" sz="1200"/>
          </a:p>
          <a:p>
            <a:pPr>
              <a:spcBef>
                <a:spcPts val="272"/>
              </a:spcBef>
              <a:spcAft>
                <a:spcPts val="272"/>
              </a:spcAft>
            </a:pPr>
            <a:endParaRPr lang="en-NZ" sz="12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DE794A-0475-A92C-82B1-F88E5DD6B545}"/>
              </a:ext>
            </a:extLst>
          </p:cNvPr>
          <p:cNvSpPr txBox="1">
            <a:spLocks/>
          </p:cNvSpPr>
          <p:nvPr/>
        </p:nvSpPr>
        <p:spPr>
          <a:xfrm>
            <a:off x="6551460" y="945070"/>
            <a:ext cx="2750205" cy="229777"/>
          </a:xfrm>
          <a:prstGeom prst="rect">
            <a:avLst/>
          </a:prstGeom>
        </p:spPr>
        <p:txBody>
          <a:bodyPr/>
          <a:lstStyle>
            <a:lvl1pPr marL="425230" indent="-425230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968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21332" indent="-354359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472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17434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76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84408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8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51382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80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3118355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85329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52303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19277" indent="-283487" algn="l" defTabSz="113394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NZ" sz="1600" b="1">
                <a:solidFill>
                  <a:schemeClr val="accent1">
                    <a:lumMod val="75000"/>
                  </a:schemeClr>
                </a:solidFill>
              </a:rPr>
              <a:t>Final Banded Rates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1CDD19-5F27-53CD-4D75-02F0E66CBE65}"/>
              </a:ext>
            </a:extLst>
          </p:cNvPr>
          <p:cNvSpPr txBox="1"/>
          <p:nvPr/>
        </p:nvSpPr>
        <p:spPr>
          <a:xfrm>
            <a:off x="304540" y="2873805"/>
            <a:ext cx="5301439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spcBef>
                <a:spcPts val="272"/>
              </a:spcBef>
              <a:spcAft>
                <a:spcPts val="272"/>
              </a:spcAft>
              <a:buFont typeface="Arial" panose="020B0604020202020204" pitchFamily="34" charset="0"/>
              <a:buChar char="•"/>
            </a:pPr>
            <a:r>
              <a:rPr lang="en-NZ" sz="1200"/>
              <a:t>These rates replace current funding streams from: </a:t>
            </a:r>
          </a:p>
          <a:p>
            <a:pPr marL="573405" lvl="1" indent="-171450">
              <a:spcBef>
                <a:spcPts val="272"/>
              </a:spcBef>
              <a:spcAft>
                <a:spcPts val="272"/>
              </a:spcAft>
              <a:buFont typeface="Wingdings" panose="05000000000000000000" pitchFamily="2" charset="2"/>
              <a:buChar char="§"/>
            </a:pPr>
            <a:r>
              <a:rPr lang="en-NZ" sz="1200"/>
              <a:t>Existing day rates</a:t>
            </a:r>
            <a:endParaRPr lang="en-NZ" sz="1200">
              <a:ea typeface="Roboto"/>
              <a:cs typeface="Roboto"/>
            </a:endParaRPr>
          </a:p>
          <a:p>
            <a:pPr marL="573405" lvl="1" indent="-171450">
              <a:spcBef>
                <a:spcPts val="272"/>
              </a:spcBef>
              <a:spcAft>
                <a:spcPts val="272"/>
              </a:spcAft>
              <a:buFont typeface="Wingdings" panose="05000000000000000000" pitchFamily="2" charset="2"/>
              <a:buChar char="§"/>
            </a:pPr>
            <a:r>
              <a:rPr lang="en-NZ" sz="1200"/>
              <a:t>Sleepover top-ups</a:t>
            </a:r>
            <a:endParaRPr lang="en-NZ" sz="1200">
              <a:ea typeface="Roboto"/>
              <a:cs typeface="Roboto"/>
            </a:endParaRPr>
          </a:p>
          <a:p>
            <a:pPr marL="573405" lvl="1" indent="-171450">
              <a:spcBef>
                <a:spcPts val="272"/>
              </a:spcBef>
              <a:spcAft>
                <a:spcPts val="272"/>
              </a:spcAft>
              <a:buFont typeface="Wingdings" panose="05000000000000000000" pitchFamily="2" charset="2"/>
              <a:buChar char="§"/>
            </a:pPr>
            <a:r>
              <a:rPr lang="en-NZ" sz="1200"/>
              <a:t>Support Worker Pay Equity Advance Interim Payments (AIPs)</a:t>
            </a:r>
            <a:endParaRPr lang="en-NZ" sz="1200">
              <a:ea typeface="Roboto"/>
              <a:cs typeface="Roboto"/>
            </a:endParaRPr>
          </a:p>
          <a:p>
            <a:pPr marL="573405" lvl="1" indent="-171450">
              <a:spcBef>
                <a:spcPts val="272"/>
              </a:spcBef>
              <a:spcAft>
                <a:spcPts val="272"/>
              </a:spcAft>
              <a:buFont typeface="Wingdings" panose="05000000000000000000" pitchFamily="2" charset="2"/>
              <a:buChar char="§"/>
            </a:pPr>
            <a:r>
              <a:rPr lang="en-NZ" sz="1200"/>
              <a:t>Day Activity Contributions (YP-DAC).</a:t>
            </a:r>
            <a:endParaRPr lang="en-NZ" sz="1200">
              <a:ea typeface="Roboto"/>
              <a:cs typeface="Roboto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8ABC2F2-E9B7-CB87-9DFB-5F619302B6DF}"/>
              </a:ext>
            </a:extLst>
          </p:cNvPr>
          <p:cNvCxnSpPr>
            <a:cxnSpLocks/>
          </p:cNvCxnSpPr>
          <p:nvPr/>
        </p:nvCxnSpPr>
        <p:spPr>
          <a:xfrm flipV="1">
            <a:off x="6030963" y="1283458"/>
            <a:ext cx="0" cy="51816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2C3E521-6F95-7447-8F9A-9456715DAF73}"/>
              </a:ext>
            </a:extLst>
          </p:cNvPr>
          <p:cNvSpPr txBox="1"/>
          <p:nvPr/>
        </p:nvSpPr>
        <p:spPr>
          <a:xfrm>
            <a:off x="304540" y="4437916"/>
            <a:ext cx="53014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Bef>
                <a:spcPts val="272"/>
              </a:spcBef>
              <a:spcAft>
                <a:spcPts val="272"/>
              </a:spcAft>
              <a:buFont typeface="Arial" panose="020B0604020202020204" pitchFamily="34" charset="0"/>
              <a:buChar char="•"/>
            </a:pPr>
            <a:r>
              <a:rPr lang="en-US" sz="1200"/>
              <a:t>All rates are client contribution inclusive.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08A0D7-4378-2D74-C08F-800E0CCB01A3}"/>
              </a:ext>
            </a:extLst>
          </p:cNvPr>
          <p:cNvSpPr txBox="1"/>
          <p:nvPr/>
        </p:nvSpPr>
        <p:spPr>
          <a:xfrm>
            <a:off x="304540" y="4955586"/>
            <a:ext cx="5301439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272"/>
              </a:spcBef>
              <a:spcAft>
                <a:spcPts val="272"/>
              </a:spcAft>
              <a:buFont typeface="Arial" panose="020B0604020202020204" pitchFamily="34" charset="0"/>
              <a:buChar char="•"/>
            </a:pPr>
            <a:r>
              <a:rPr lang="en-NZ" sz="1200"/>
              <a:t>The following are not included in the new day rates: </a:t>
            </a:r>
          </a:p>
          <a:p>
            <a:pPr marL="688008" lvl="1" indent="-285750">
              <a:spcBef>
                <a:spcPts val="272"/>
              </a:spcBef>
              <a:spcAft>
                <a:spcPts val="272"/>
              </a:spcAft>
              <a:buFont typeface="Wingdings" panose="05000000000000000000" pitchFamily="2" charset="2"/>
              <a:buChar char="§"/>
            </a:pPr>
            <a:r>
              <a:rPr lang="en-NZ" sz="1200"/>
              <a:t>Extraordinary costs agreed with MSD,</a:t>
            </a:r>
          </a:p>
          <a:p>
            <a:pPr marL="688008" lvl="1" indent="-285750">
              <a:spcBef>
                <a:spcPts val="272"/>
              </a:spcBef>
              <a:spcAft>
                <a:spcPts val="272"/>
              </a:spcAft>
              <a:buFont typeface="Wingdings" panose="05000000000000000000" pitchFamily="2" charset="2"/>
              <a:buChar char="§"/>
            </a:pPr>
            <a:r>
              <a:rPr lang="en-NZ" sz="1200"/>
              <a:t>Day Activity Services (YP-DA) and Vocational Services, which  will continue to be allocated and funded as per usual processes.</a:t>
            </a:r>
          </a:p>
          <a:p>
            <a:pPr marL="688008" lvl="1" indent="-285750">
              <a:spcBef>
                <a:spcPts val="272"/>
              </a:spcBef>
              <a:spcAft>
                <a:spcPts val="272"/>
              </a:spcAft>
              <a:buFont typeface="Wingdings" panose="05000000000000000000" pitchFamily="2" charset="2"/>
              <a:buChar char="§"/>
            </a:pPr>
            <a:r>
              <a:rPr lang="en-NZ" sz="1200"/>
              <a:t>Other supports allocated by NASCs, such as behavioural support services.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C56404B-9643-9878-2F29-DA559E82F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312060"/>
              </p:ext>
            </p:extLst>
          </p:nvPr>
        </p:nvGraphicFramePr>
        <p:xfrm>
          <a:off x="8195632" y="4060459"/>
          <a:ext cx="1405828" cy="1253076"/>
        </p:xfrm>
        <a:graphic>
          <a:graphicData uri="http://schemas.openxmlformats.org/drawingml/2006/table">
            <a:tbl>
              <a:tblPr bandRow="1">
                <a:tableStyleId>{2A488322-F2BA-4B5B-9748-0D474271808F}</a:tableStyleId>
              </a:tblPr>
              <a:tblGrid>
                <a:gridCol w="702914">
                  <a:extLst>
                    <a:ext uri="{9D8B030D-6E8A-4147-A177-3AD203B41FA5}">
                      <a16:colId xmlns:a16="http://schemas.microsoft.com/office/drawing/2014/main" val="710598553"/>
                    </a:ext>
                  </a:extLst>
                </a:gridCol>
                <a:gridCol w="702914">
                  <a:extLst>
                    <a:ext uri="{9D8B030D-6E8A-4147-A177-3AD203B41FA5}">
                      <a16:colId xmlns:a16="http://schemas.microsoft.com/office/drawing/2014/main" val="715577793"/>
                    </a:ext>
                  </a:extLst>
                </a:gridCol>
              </a:tblGrid>
              <a:tr h="375528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Band</a:t>
                      </a:r>
                      <a:endParaRPr lang="en-NZ" sz="800" b="1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Rate</a:t>
                      </a:r>
                      <a:endParaRPr lang="en-NZ" sz="800" b="1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196068"/>
                  </a:ext>
                </a:extLst>
              </a:tr>
              <a:tr h="14625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NZ" sz="800" u="none" strike="noStrike">
                          <a:effectLst/>
                        </a:rPr>
                        <a:t>Band 1</a:t>
                      </a:r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effectLst/>
                        </a:rPr>
                        <a:t>$</a:t>
                      </a:r>
                      <a:r>
                        <a:rPr lang="en-NZ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318.08</a:t>
                      </a:r>
                      <a:endParaRPr lang="en-NZ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36821372"/>
                  </a:ext>
                </a:extLst>
              </a:tr>
              <a:tr h="14625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NZ" sz="800" u="none" strike="noStrike">
                          <a:effectLst/>
                        </a:rPr>
                        <a:t>Band 2</a:t>
                      </a:r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effectLst/>
                        </a:rPr>
                        <a:t>$</a:t>
                      </a:r>
                      <a:r>
                        <a:rPr lang="en-NZ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408.66</a:t>
                      </a:r>
                      <a:endParaRPr lang="en-NZ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04061562"/>
                  </a:ext>
                </a:extLst>
              </a:tr>
              <a:tr h="14625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NZ" sz="800" u="none" strike="noStrike">
                          <a:effectLst/>
                        </a:rPr>
                        <a:t>Band 3</a:t>
                      </a:r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effectLst/>
                        </a:rPr>
                        <a:t>$</a:t>
                      </a:r>
                      <a:r>
                        <a:rPr lang="en-NZ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494.85 </a:t>
                      </a:r>
                      <a:endParaRPr lang="en-NZ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85006708"/>
                  </a:ext>
                </a:extLst>
              </a:tr>
              <a:tr h="14625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NZ" sz="800" u="none" strike="noStrike">
                          <a:effectLst/>
                        </a:rPr>
                        <a:t>Band 4</a:t>
                      </a:r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effectLst/>
                        </a:rPr>
                        <a:t>$</a:t>
                      </a:r>
                      <a:r>
                        <a:rPr lang="en-NZ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635.00 </a:t>
                      </a:r>
                      <a:endParaRPr lang="en-NZ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72081786"/>
                  </a:ext>
                </a:extLst>
              </a:tr>
              <a:tr h="14625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NZ" sz="800" u="none" strike="noStrike">
                          <a:effectLst/>
                        </a:rPr>
                        <a:t>Band 5</a:t>
                      </a:r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effectLst/>
                        </a:rPr>
                        <a:t>$</a:t>
                      </a:r>
                      <a:r>
                        <a:rPr lang="en-NZ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838.23 </a:t>
                      </a:r>
                      <a:endParaRPr lang="en-NZ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29319645"/>
                  </a:ext>
                </a:extLst>
              </a:tr>
              <a:tr h="14625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NZ" sz="800" u="none" strike="noStrike">
                          <a:effectLst/>
                        </a:rPr>
                        <a:t>Band 6</a:t>
                      </a:r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effectLst/>
                        </a:rPr>
                        <a:t>$</a:t>
                      </a:r>
                      <a:r>
                        <a:rPr lang="en-NZ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911.54 </a:t>
                      </a:r>
                      <a:endParaRPr lang="en-NZ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75666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7CE8BDD-CA65-DEF8-81A5-07B856F25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52970"/>
              </p:ext>
            </p:extLst>
          </p:nvPr>
        </p:nvGraphicFramePr>
        <p:xfrm>
          <a:off x="6479051" y="4060459"/>
          <a:ext cx="1405828" cy="1275541"/>
        </p:xfrm>
        <a:graphic>
          <a:graphicData uri="http://schemas.openxmlformats.org/drawingml/2006/table">
            <a:tbl>
              <a:tblPr bandRow="1">
                <a:tableStyleId>{2A488322-F2BA-4B5B-9748-0D474271808F}</a:tableStyleId>
              </a:tblPr>
              <a:tblGrid>
                <a:gridCol w="702914">
                  <a:extLst>
                    <a:ext uri="{9D8B030D-6E8A-4147-A177-3AD203B41FA5}">
                      <a16:colId xmlns:a16="http://schemas.microsoft.com/office/drawing/2014/main" val="710598553"/>
                    </a:ext>
                  </a:extLst>
                </a:gridCol>
                <a:gridCol w="702914">
                  <a:extLst>
                    <a:ext uri="{9D8B030D-6E8A-4147-A177-3AD203B41FA5}">
                      <a16:colId xmlns:a16="http://schemas.microsoft.com/office/drawing/2014/main" val="715577793"/>
                    </a:ext>
                  </a:extLst>
                </a:gridCol>
              </a:tblGrid>
              <a:tr h="375528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Band</a:t>
                      </a:r>
                      <a:endParaRPr lang="en-NZ" sz="800" b="1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Rate</a:t>
                      </a:r>
                      <a:endParaRPr lang="en-NZ" sz="800" b="1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196068"/>
                  </a:ext>
                </a:extLst>
              </a:tr>
              <a:tr h="14625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NZ" sz="800" u="none" strike="noStrike">
                          <a:effectLst/>
                        </a:rPr>
                        <a:t>Band 1</a:t>
                      </a:r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effectLst/>
                        </a:rPr>
                        <a:t>$</a:t>
                      </a:r>
                      <a:r>
                        <a:rPr lang="en-NZ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324.31 </a:t>
                      </a:r>
                      <a:endParaRPr lang="en-NZ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99828912"/>
                  </a:ext>
                </a:extLst>
              </a:tr>
              <a:tr h="14625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NZ" sz="800" u="none" strike="noStrike">
                          <a:effectLst/>
                        </a:rPr>
                        <a:t>Band 2</a:t>
                      </a:r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effectLst/>
                        </a:rPr>
                        <a:t>$</a:t>
                      </a:r>
                      <a:r>
                        <a:rPr lang="en-NZ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438.99</a:t>
                      </a:r>
                      <a:endParaRPr lang="en-NZ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75075116"/>
                  </a:ext>
                </a:extLst>
              </a:tr>
              <a:tr h="14625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NZ" sz="800" u="none" strike="noStrike">
                          <a:effectLst/>
                        </a:rPr>
                        <a:t>Band 3</a:t>
                      </a:r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effectLst/>
                        </a:rPr>
                        <a:t>$</a:t>
                      </a:r>
                      <a:r>
                        <a:rPr lang="en-NZ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528.79 </a:t>
                      </a:r>
                      <a:endParaRPr lang="en-NZ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00591529"/>
                  </a:ext>
                </a:extLst>
              </a:tr>
              <a:tr h="168723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NZ" sz="800" u="none" strike="noStrike">
                          <a:effectLst/>
                        </a:rPr>
                        <a:t>Band 4</a:t>
                      </a:r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effectLst/>
                        </a:rPr>
                        <a:t>$</a:t>
                      </a:r>
                      <a:r>
                        <a:rPr lang="en-NZ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661.55</a:t>
                      </a:r>
                      <a:endParaRPr lang="en-NZ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43631300"/>
                  </a:ext>
                </a:extLst>
              </a:tr>
              <a:tr h="14625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NZ" sz="800" u="none" strike="noStrike">
                          <a:effectLst/>
                        </a:rPr>
                        <a:t>Band 5</a:t>
                      </a:r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effectLst/>
                        </a:rPr>
                        <a:t>$</a:t>
                      </a:r>
                      <a:r>
                        <a:rPr lang="en-NZ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847.99</a:t>
                      </a:r>
                      <a:endParaRPr lang="en-NZ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651961"/>
                  </a:ext>
                </a:extLst>
              </a:tr>
              <a:tr h="14625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NZ" sz="800" u="none" strike="noStrike">
                          <a:effectLst/>
                        </a:rPr>
                        <a:t>Band 6</a:t>
                      </a:r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effectLst/>
                        </a:rPr>
                        <a:t>$</a:t>
                      </a:r>
                      <a:r>
                        <a:rPr lang="en-NZ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905.70</a:t>
                      </a:r>
                      <a:endParaRPr lang="en-NZ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18189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CE3B673-0586-78A4-6B36-593BFF910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748692"/>
              </p:ext>
            </p:extLst>
          </p:nvPr>
        </p:nvGraphicFramePr>
        <p:xfrm>
          <a:off x="8195632" y="1923336"/>
          <a:ext cx="1405828" cy="1253076"/>
        </p:xfrm>
        <a:graphic>
          <a:graphicData uri="http://schemas.openxmlformats.org/drawingml/2006/table">
            <a:tbl>
              <a:tblPr bandRow="1">
                <a:tableStyleId>{2A488322-F2BA-4B5B-9748-0D474271808F}</a:tableStyleId>
              </a:tblPr>
              <a:tblGrid>
                <a:gridCol w="702914">
                  <a:extLst>
                    <a:ext uri="{9D8B030D-6E8A-4147-A177-3AD203B41FA5}">
                      <a16:colId xmlns:a16="http://schemas.microsoft.com/office/drawing/2014/main" val="710598553"/>
                    </a:ext>
                  </a:extLst>
                </a:gridCol>
                <a:gridCol w="702914">
                  <a:extLst>
                    <a:ext uri="{9D8B030D-6E8A-4147-A177-3AD203B41FA5}">
                      <a16:colId xmlns:a16="http://schemas.microsoft.com/office/drawing/2014/main" val="715577793"/>
                    </a:ext>
                  </a:extLst>
                </a:gridCol>
              </a:tblGrid>
              <a:tr h="375528"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Band</a:t>
                      </a:r>
                      <a:endParaRPr lang="en-NZ" sz="800" b="1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Rate</a:t>
                      </a:r>
                      <a:endParaRPr lang="en-NZ" sz="800" b="1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196068"/>
                  </a:ext>
                </a:extLst>
              </a:tr>
              <a:tr h="14625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NZ" sz="800" u="none" strike="noStrike">
                          <a:effectLst/>
                        </a:rPr>
                        <a:t>Band 1</a:t>
                      </a:r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effectLst/>
                        </a:rPr>
                        <a:t>$</a:t>
                      </a:r>
                      <a:r>
                        <a:rPr lang="en-NZ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320.77 </a:t>
                      </a:r>
                      <a:endParaRPr lang="en-NZ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31611303"/>
                  </a:ext>
                </a:extLst>
              </a:tr>
              <a:tr h="14625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NZ" sz="800" u="none" strike="noStrike">
                          <a:effectLst/>
                        </a:rPr>
                        <a:t>Band 2</a:t>
                      </a:r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effectLst/>
                        </a:rPr>
                        <a:t>$</a:t>
                      </a:r>
                      <a:r>
                        <a:rPr lang="en-NZ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424.40</a:t>
                      </a:r>
                      <a:endParaRPr lang="en-NZ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22374964"/>
                  </a:ext>
                </a:extLst>
              </a:tr>
              <a:tr h="14625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NZ" sz="800" u="none" strike="noStrike">
                          <a:effectLst/>
                        </a:rPr>
                        <a:t>Band 3</a:t>
                      </a:r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effectLst/>
                        </a:rPr>
                        <a:t>$</a:t>
                      </a:r>
                      <a:r>
                        <a:rPr lang="en-NZ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531.32</a:t>
                      </a:r>
                      <a:endParaRPr lang="en-NZ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73404473"/>
                  </a:ext>
                </a:extLst>
              </a:tr>
              <a:tr h="14625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NZ" sz="800" u="none" strike="noStrike">
                          <a:effectLst/>
                        </a:rPr>
                        <a:t>Band 4</a:t>
                      </a:r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effectLst/>
                        </a:rPr>
                        <a:t>$</a:t>
                      </a:r>
                      <a:r>
                        <a:rPr lang="en-NZ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654.72</a:t>
                      </a:r>
                      <a:endParaRPr lang="en-NZ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51912603"/>
                  </a:ext>
                </a:extLst>
              </a:tr>
              <a:tr h="14625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NZ" sz="800" u="none" strike="noStrike">
                          <a:effectLst/>
                        </a:rPr>
                        <a:t>Band 5</a:t>
                      </a:r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effectLst/>
                        </a:rPr>
                        <a:t>$</a:t>
                      </a:r>
                      <a:r>
                        <a:rPr lang="en-NZ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855.44</a:t>
                      </a:r>
                      <a:endParaRPr lang="en-NZ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42058098"/>
                  </a:ext>
                </a:extLst>
              </a:tr>
              <a:tr h="14625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NZ" sz="800" u="none" strike="noStrike">
                          <a:effectLst/>
                        </a:rPr>
                        <a:t>Band 6</a:t>
                      </a:r>
                      <a:endParaRPr lang="en-NZ" sz="8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NZ" sz="800" b="1" u="none" strike="noStrike">
                          <a:effectLst/>
                        </a:rPr>
                        <a:t>$</a:t>
                      </a:r>
                      <a:r>
                        <a:rPr lang="en-NZ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939.00</a:t>
                      </a:r>
                      <a:endParaRPr lang="en-NZ" sz="8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320" marR="4320" marT="432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14901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266707D-283D-11D9-4738-F2F8D5B03F5B}"/>
              </a:ext>
            </a:extLst>
          </p:cNvPr>
          <p:cNvSpPr txBox="1"/>
          <p:nvPr/>
        </p:nvSpPr>
        <p:spPr>
          <a:xfrm>
            <a:off x="6479051" y="1650990"/>
            <a:ext cx="14058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050" b="1">
                <a:solidFill>
                  <a:schemeClr val="accent1">
                    <a:lumMod val="75000"/>
                  </a:schemeClr>
                </a:solidFill>
                <a:ea typeface="Verdana"/>
              </a:rPr>
              <a:t>Northern Region</a:t>
            </a:r>
            <a:endParaRPr lang="en-NZ" sz="105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3FA5AB-95BD-DEB3-8CAF-E136C12010B9}"/>
              </a:ext>
            </a:extLst>
          </p:cNvPr>
          <p:cNvSpPr txBox="1"/>
          <p:nvPr/>
        </p:nvSpPr>
        <p:spPr>
          <a:xfrm>
            <a:off x="8153557" y="1650990"/>
            <a:ext cx="144790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050" b="1">
                <a:solidFill>
                  <a:schemeClr val="accent1">
                    <a:lumMod val="75000"/>
                  </a:schemeClr>
                </a:solidFill>
                <a:ea typeface="Verdana"/>
              </a:rPr>
              <a:t>Midlands Region</a:t>
            </a:r>
            <a:endParaRPr lang="en-NZ" sz="105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C7A34D-BF75-3BE7-93BD-475EA5F7F656}"/>
              </a:ext>
            </a:extLst>
          </p:cNvPr>
          <p:cNvSpPr txBox="1"/>
          <p:nvPr/>
        </p:nvSpPr>
        <p:spPr>
          <a:xfrm>
            <a:off x="6479050" y="3799551"/>
            <a:ext cx="14133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050" b="1">
                <a:solidFill>
                  <a:schemeClr val="accent1">
                    <a:lumMod val="75000"/>
                  </a:schemeClr>
                </a:solidFill>
                <a:ea typeface="Verdana"/>
              </a:rPr>
              <a:t>Central Region</a:t>
            </a:r>
            <a:endParaRPr lang="en-NZ" sz="105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E343DA-A497-C852-30A9-09490FC0E2C0}"/>
              </a:ext>
            </a:extLst>
          </p:cNvPr>
          <p:cNvSpPr txBox="1"/>
          <p:nvPr/>
        </p:nvSpPr>
        <p:spPr>
          <a:xfrm>
            <a:off x="8195632" y="3799551"/>
            <a:ext cx="14058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050" b="1">
                <a:solidFill>
                  <a:schemeClr val="accent1">
                    <a:lumMod val="75000"/>
                  </a:schemeClr>
                </a:solidFill>
                <a:ea typeface="Verdana"/>
              </a:rPr>
              <a:t>Southern Region</a:t>
            </a:r>
            <a:endParaRPr lang="en-NZ" sz="1050" b="1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5341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DSS colours">
      <a:dk1>
        <a:sysClr val="windowText" lastClr="000000"/>
      </a:dk1>
      <a:lt1>
        <a:sysClr val="window" lastClr="FFFFFF"/>
      </a:lt1>
      <a:dk2>
        <a:srgbClr val="2C602F"/>
      </a:dk2>
      <a:lt2>
        <a:srgbClr val="D4F2B6"/>
      </a:lt2>
      <a:accent1>
        <a:srgbClr val="5C9A42"/>
      </a:accent1>
      <a:accent2>
        <a:srgbClr val="BD982F"/>
      </a:accent2>
      <a:accent3>
        <a:srgbClr val="19196F"/>
      </a:accent3>
      <a:accent4>
        <a:srgbClr val="5E3979"/>
      </a:accent4>
      <a:accent5>
        <a:srgbClr val="AF3405"/>
      </a:accent5>
      <a:accent6>
        <a:srgbClr val="F9D8DA"/>
      </a:accent6>
      <a:hlink>
        <a:srgbClr val="0000FF"/>
      </a:hlink>
      <a:folHlink>
        <a:srgbClr val="800080"/>
      </a:folHlink>
    </a:clrScheme>
    <a:fontScheme name="DSS fontset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01718345484946A03102F44121B52A" ma:contentTypeVersion="15" ma:contentTypeDescription="Create a new document." ma:contentTypeScope="" ma:versionID="b324bbabdc956ddb7a8b0ee1550ecd93">
  <xsd:schema xmlns:xsd="http://www.w3.org/2001/XMLSchema" xmlns:xs="http://www.w3.org/2001/XMLSchema" xmlns:p="http://schemas.microsoft.com/office/2006/metadata/properties" xmlns:ns1="http://schemas.microsoft.com/sharepoint/v3" xmlns:ns2="aed45a74-31c9-4715-a377-56897b6cfcef" xmlns:ns3="e9b6d559-bb22-4e22-baf6-bfd707bfba85" xmlns:ns4="24a4208d-6389-4ccf-93db-5bf6e7a6ca4d" targetNamespace="http://schemas.microsoft.com/office/2006/metadata/properties" ma:root="true" ma:fieldsID="43d74f5c4bc94ebca94591da603b1fdc" ns1:_="" ns2:_="" ns3:_="" ns4:_="">
    <xsd:import namespace="http://schemas.microsoft.com/sharepoint/v3"/>
    <xsd:import namespace="aed45a74-31c9-4715-a377-56897b6cfcef"/>
    <xsd:import namespace="e9b6d559-bb22-4e22-baf6-bfd707bfba85"/>
    <xsd:import namespace="24a4208d-6389-4ccf-93db-5bf6e7a6ca4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d45a74-31c9-4715-a377-56897b6cfce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b6d559-bb22-4e22-baf6-bfd707bfba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5349594-bd3e-4347-a84f-2427756b12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a4208d-6389-4ccf-93db-5bf6e7a6ca4d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96e7faeb-3acd-48b1-8016-764ff3e99473}" ma:internalName="TaxCatchAll" ma:showField="CatchAllData" ma:web="aed45a74-31c9-4715-a377-56897b6cfc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dlc_DocId xmlns="aed45a74-31c9-4715-a377-56897b6cfcef">INFO-202352379-9595</_dlc_DocId>
    <_dlc_DocIdUrl xmlns="aed45a74-31c9-4715-a377-56897b6cfcef">
      <Url>https://msdgovtnz.sharepoint.com/sites/WRK-DSS-Commissioning/_layouts/15/DocIdRedir.aspx?ID=INFO-202352379-9595</Url>
      <Description>INFO-202352379-9595</Description>
    </_dlc_DocIdUrl>
    <_dlc_DocIdPersistId xmlns="aed45a74-31c9-4715-a377-56897b6cfcef">false</_dlc_DocIdPersistId>
    <lcf76f155ced4ddcb4097134ff3c332f xmlns="e9b6d559-bb22-4e22-baf6-bfd707bfba85">
      <Terms xmlns="http://schemas.microsoft.com/office/infopath/2007/PartnerControls"/>
    </lcf76f155ced4ddcb4097134ff3c332f>
    <TaxCatchAll xmlns="24a4208d-6389-4ccf-93db-5bf6e7a6ca4d" xsi:nil="true"/>
  </documentManagement>
</p:properties>
</file>

<file path=customXml/itemProps1.xml><?xml version="1.0" encoding="utf-8"?>
<ds:datastoreItem xmlns:ds="http://schemas.openxmlformats.org/officeDocument/2006/customXml" ds:itemID="{46205FB3-A23D-4FDE-8DE5-2BAE0B84BC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DEF8C6-B93E-47FD-BBF1-A1DD4106ECB0}">
  <ds:schemaRefs>
    <ds:schemaRef ds:uri="24a4208d-6389-4ccf-93db-5bf6e7a6ca4d"/>
    <ds:schemaRef ds:uri="aed45a74-31c9-4715-a377-56897b6cfcef"/>
    <ds:schemaRef ds:uri="e9b6d559-bb22-4e22-baf6-bfd707bfba8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74A14C7-7FF5-4D45-8F5D-99A70B98CAC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0747634-7C12-4B4B-AC86-4881D765C04C}">
  <ds:schemaRefs>
    <ds:schemaRef ds:uri="24a4208d-6389-4ccf-93db-5bf6e7a6ca4d"/>
    <ds:schemaRef ds:uri="aed45a74-31c9-4715-a377-56897b6cfcef"/>
    <ds:schemaRef ds:uri="e9b6d559-bb22-4e22-baf6-bfd707bfba8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813</Words>
  <Application>Microsoft Office PowerPoint</Application>
  <PresentationFormat>A4 Paper (210x297 mm)</PresentationFormat>
  <Paragraphs>131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Arial</vt:lpstr>
      <vt:lpstr>Calibri</vt:lpstr>
      <vt:lpstr>Roboto</vt:lpstr>
      <vt:lpstr>Verdana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>Ministry of Social Development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DSS PowerPoint A3 Template</dc:title>
  <dc:creator>Manu Schuster</dc:creator>
  <cp:keywords>PowerPoint Template, DSS pattern</cp:keywords>
  <cp:lastModifiedBy>Simon England</cp:lastModifiedBy>
  <cp:revision>2</cp:revision>
  <cp:lastPrinted>2025-06-17T23:11:08Z</cp:lastPrinted>
  <dcterms:created xsi:type="dcterms:W3CDTF">2019-01-07T02:20:51Z</dcterms:created>
  <dcterms:modified xsi:type="dcterms:W3CDTF">2025-09-21T21:56:17Z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3e46a9-9901-46e9-bfae-bb6189d4cb66_Enabled">
    <vt:lpwstr>true</vt:lpwstr>
  </property>
  <property fmtid="{D5CDD505-2E9C-101B-9397-08002B2CF9AE}" pid="3" name="MSIP_Label_f43e46a9-9901-46e9-bfae-bb6189d4cb66_SetDate">
    <vt:lpwstr>2024-03-04T21:34:23Z</vt:lpwstr>
  </property>
  <property fmtid="{D5CDD505-2E9C-101B-9397-08002B2CF9AE}" pid="4" name="MSIP_Label_f43e46a9-9901-46e9-bfae-bb6189d4cb66_Method">
    <vt:lpwstr>Privileged</vt:lpwstr>
  </property>
  <property fmtid="{D5CDD505-2E9C-101B-9397-08002B2CF9AE}" pid="5" name="MSIP_Label_f43e46a9-9901-46e9-bfae-bb6189d4cb66_Name">
    <vt:lpwstr>In-confidence</vt:lpwstr>
  </property>
  <property fmtid="{D5CDD505-2E9C-101B-9397-08002B2CF9AE}" pid="6" name="MSIP_Label_f43e46a9-9901-46e9-bfae-bb6189d4cb66_SiteId">
    <vt:lpwstr>e40c4f52-99bd-4d4f-bf7e-d001a2ca6556</vt:lpwstr>
  </property>
  <property fmtid="{D5CDD505-2E9C-101B-9397-08002B2CF9AE}" pid="7" name="MSIP_Label_f43e46a9-9901-46e9-bfae-bb6189d4cb66_ActionId">
    <vt:lpwstr>38a9489f-932f-4c49-9c7f-73519752a8a2</vt:lpwstr>
  </property>
  <property fmtid="{D5CDD505-2E9C-101B-9397-08002B2CF9AE}" pid="8" name="MSIP_Label_f43e46a9-9901-46e9-bfae-bb6189d4cb66_ContentBits">
    <vt:lpwstr>1</vt:lpwstr>
  </property>
  <property fmtid="{D5CDD505-2E9C-101B-9397-08002B2CF9AE}" pid="9" name="ClassificationContentMarkingHeaderLocations">
    <vt:lpwstr>Office Theme:3</vt:lpwstr>
  </property>
  <property fmtid="{D5CDD505-2E9C-101B-9397-08002B2CF9AE}" pid="10" name="ClassificationContentMarkingHeaderText">
    <vt:lpwstr>IN-CONFIDENCE</vt:lpwstr>
  </property>
  <property fmtid="{D5CDD505-2E9C-101B-9397-08002B2CF9AE}" pid="11" name="ContentTypeId">
    <vt:lpwstr>0x0101001E01718345484946A03102F44121B52A</vt:lpwstr>
  </property>
  <property fmtid="{D5CDD505-2E9C-101B-9397-08002B2CF9AE}" pid="12" name="_dlc_DocIdItemGuid">
    <vt:lpwstr>30fd0cd0-43e6-4ccb-9be7-33eb45f39f18</vt:lpwstr>
  </property>
  <property fmtid="{D5CDD505-2E9C-101B-9397-08002B2CF9AE}" pid="13" name="Topic">
    <vt:lpwstr/>
  </property>
  <property fmtid="{D5CDD505-2E9C-101B-9397-08002B2CF9AE}" pid="14" name="m9723a55395648e4be2eca5940cd18ad">
    <vt:lpwstr/>
  </property>
  <property fmtid="{D5CDD505-2E9C-101B-9397-08002B2CF9AE}" pid="15" name="MediaServiceImageTags">
    <vt:lpwstr/>
  </property>
  <property fmtid="{D5CDD505-2E9C-101B-9397-08002B2CF9AE}" pid="16" name="BCS">
    <vt:lpwstr/>
  </property>
  <property fmtid="{D5CDD505-2E9C-101B-9397-08002B2CF9AE}" pid="17" name="DocumentType">
    <vt:lpwstr/>
  </property>
  <property fmtid="{D5CDD505-2E9C-101B-9397-08002B2CF9AE}" pid="18" name="b1b07801cc1f48bc97eb71b42ffad3e3">
    <vt:lpwstr/>
  </property>
  <property fmtid="{D5CDD505-2E9C-101B-9397-08002B2CF9AE}" pid="19" name="n3e7d51dc9ed4717829e532813330b6f">
    <vt:lpwstr/>
  </property>
  <property fmtid="{D5CDD505-2E9C-101B-9397-08002B2CF9AE}" pid="20" name="xd_ProgID">
    <vt:lpwstr/>
  </property>
  <property fmtid="{D5CDD505-2E9C-101B-9397-08002B2CF9AE}" pid="21" name="ComplianceAssetId">
    <vt:lpwstr/>
  </property>
  <property fmtid="{D5CDD505-2E9C-101B-9397-08002B2CF9AE}" pid="22" name="TemplateUrl">
    <vt:lpwstr/>
  </property>
  <property fmtid="{D5CDD505-2E9C-101B-9397-08002B2CF9AE}" pid="23" name="_ExtendedDescription">
    <vt:lpwstr/>
  </property>
  <property fmtid="{D5CDD505-2E9C-101B-9397-08002B2CF9AE}" pid="24" name="TriggerFlowInfo">
    <vt:lpwstr/>
  </property>
  <property fmtid="{D5CDD505-2E9C-101B-9397-08002B2CF9AE}" pid="25" name="xd_Signature">
    <vt:bool>false</vt:bool>
  </property>
  <property fmtid="{D5CDD505-2E9C-101B-9397-08002B2CF9AE}" pid="26" name="abe53b9722184f3a80529765dd5eb953">
    <vt:lpwstr/>
  </property>
  <property fmtid="{D5CDD505-2E9C-101B-9397-08002B2CF9AE}" pid="27" name="ObjectiveFolderPath">
    <vt:lpwstr/>
  </property>
</Properties>
</file>