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1" r:id="rId6"/>
    <p:sldMasterId id="2147483648" r:id="rId7"/>
  </p:sldMasterIdLst>
  <p:notesMasterIdLst>
    <p:notesMasterId r:id="rId27"/>
  </p:notesMasterIdLst>
  <p:sldIdLst>
    <p:sldId id="1135" r:id="rId8"/>
    <p:sldId id="1138" r:id="rId9"/>
    <p:sldId id="264" r:id="rId10"/>
    <p:sldId id="1139" r:id="rId11"/>
    <p:sldId id="350" r:id="rId12"/>
    <p:sldId id="1130" r:id="rId13"/>
    <p:sldId id="345" r:id="rId14"/>
    <p:sldId id="1122" r:id="rId15"/>
    <p:sldId id="344" r:id="rId16"/>
    <p:sldId id="1110" r:id="rId17"/>
    <p:sldId id="1149" r:id="rId18"/>
    <p:sldId id="1160" r:id="rId19"/>
    <p:sldId id="1112" r:id="rId20"/>
    <p:sldId id="1117" r:id="rId21"/>
    <p:sldId id="338" r:id="rId22"/>
    <p:sldId id="1161" r:id="rId23"/>
    <p:sldId id="1162" r:id="rId24"/>
    <p:sldId id="1163" r:id="rId25"/>
    <p:sldId id="1154" r:id="rId26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C5F200-AA5D-38B3-8409-BFD9A39DB5D4}" name="Jocasta Whittingham" initials="JW" userId="S::Jocasta.Whittingham@hqsc.govt.nz::89da267d-47f0-43db-b872-29fbd4614d45" providerId="AD"/>
  <p188:author id="{2A3C984F-75CE-F66C-E240-027B3FB9B5F4}" name="Leona Dann" initials="LD" userId="S::leona.dann@hqsc.govt.nz::a86ea538-2fc4-453d-9d7c-8dc3e8bfd52c" providerId="AD"/>
  <p188:author id="{95582667-6102-27E7-ED8E-01A166EB4B6B}" name="Guest User" initials="GU" userId="Guest User" providerId="Windows Live"/>
  <p188:author id="{5D36B077-A8FF-9AA8-1F96-C4E7F8D1E535}" name="Leona Dann" initials="LD" userId="S::Leona.Dann@hqsc.govt.nz::a86ea538-2fc4-453d-9d7c-8dc3e8bfd52c" providerId="AD"/>
  <p188:author id="{C7870C9D-6C5B-6490-2B0D-E453E5737CCC}" name="Glen Mitchell" initials="GM" userId="S::Glen.Mitchell@hqsc.govt.nz::9a5de480-ef4f-4333-b5fd-64646b51e01f" providerId="AD"/>
  <p188:author id="{0378BFD9-FDCC-C635-937E-6BF7C09B569B}" name="Gillian Allen" initials="GA" userId="S::Gillian.Allen@hqsc.govt.nz::efe3faae-519a-4adc-bc9a-804df8eabf6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86F"/>
    <a:srgbClr val="F05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370" autoAdjust="0"/>
  </p:normalViewPr>
  <p:slideViewPr>
    <p:cSldViewPr snapToGrid="0">
      <p:cViewPr varScale="1">
        <p:scale>
          <a:sx n="76" d="100"/>
          <a:sy n="76" d="100"/>
        </p:scale>
        <p:origin x="19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kah Mitchell" userId="2639d7ad-9d30-4c50-969d-014d68bbfbc2" providerId="ADAL" clId="{96207800-296B-4F63-8540-C3377DAE3A0B}"/>
    <pc:docChg chg="modSld">
      <pc:chgData name="Rebekah Mitchell" userId="2639d7ad-9d30-4c50-969d-014d68bbfbc2" providerId="ADAL" clId="{96207800-296B-4F63-8540-C3377DAE3A0B}" dt="2025-05-20T20:04:47.649" v="16" actId="6549"/>
      <pc:docMkLst>
        <pc:docMk/>
      </pc:docMkLst>
      <pc:sldChg chg="modNotesTx">
        <pc:chgData name="Rebekah Mitchell" userId="2639d7ad-9d30-4c50-969d-014d68bbfbc2" providerId="ADAL" clId="{96207800-296B-4F63-8540-C3377DAE3A0B}" dt="2025-05-20T20:03:19.149" v="1" actId="6549"/>
        <pc:sldMkLst>
          <pc:docMk/>
          <pc:sldMk cId="2809196752" sldId="264"/>
        </pc:sldMkLst>
      </pc:sldChg>
      <pc:sldChg chg="modNotesTx">
        <pc:chgData name="Rebekah Mitchell" userId="2639d7ad-9d30-4c50-969d-014d68bbfbc2" providerId="ADAL" clId="{96207800-296B-4F63-8540-C3377DAE3A0B}" dt="2025-05-20T20:04:24.623" v="12" actId="6549"/>
        <pc:sldMkLst>
          <pc:docMk/>
          <pc:sldMk cId="1040839832" sldId="338"/>
        </pc:sldMkLst>
      </pc:sldChg>
      <pc:sldChg chg="modNotesTx">
        <pc:chgData name="Rebekah Mitchell" userId="2639d7ad-9d30-4c50-969d-014d68bbfbc2" providerId="ADAL" clId="{96207800-296B-4F63-8540-C3377DAE3A0B}" dt="2025-05-20T20:03:44.776" v="6" actId="6549"/>
        <pc:sldMkLst>
          <pc:docMk/>
          <pc:sldMk cId="1128309696" sldId="344"/>
        </pc:sldMkLst>
      </pc:sldChg>
      <pc:sldChg chg="modNotesTx">
        <pc:chgData name="Rebekah Mitchell" userId="2639d7ad-9d30-4c50-969d-014d68bbfbc2" providerId="ADAL" clId="{96207800-296B-4F63-8540-C3377DAE3A0B}" dt="2025-05-20T20:03:36.435" v="4" actId="6549"/>
        <pc:sldMkLst>
          <pc:docMk/>
          <pc:sldMk cId="1687626936" sldId="345"/>
        </pc:sldMkLst>
      </pc:sldChg>
      <pc:sldChg chg="modNotesTx">
        <pc:chgData name="Rebekah Mitchell" userId="2639d7ad-9d30-4c50-969d-014d68bbfbc2" providerId="ADAL" clId="{96207800-296B-4F63-8540-C3377DAE3A0B}" dt="2025-05-20T20:03:28.142" v="3" actId="6549"/>
        <pc:sldMkLst>
          <pc:docMk/>
          <pc:sldMk cId="2249624723" sldId="350"/>
        </pc:sldMkLst>
      </pc:sldChg>
      <pc:sldChg chg="modNotesTx">
        <pc:chgData name="Rebekah Mitchell" userId="2639d7ad-9d30-4c50-969d-014d68bbfbc2" providerId="ADAL" clId="{96207800-296B-4F63-8540-C3377DAE3A0B}" dt="2025-05-20T20:03:51.704" v="7" actId="6549"/>
        <pc:sldMkLst>
          <pc:docMk/>
          <pc:sldMk cId="3516982273" sldId="1110"/>
        </pc:sldMkLst>
      </pc:sldChg>
      <pc:sldChg chg="modNotesTx">
        <pc:chgData name="Rebekah Mitchell" userId="2639d7ad-9d30-4c50-969d-014d68bbfbc2" providerId="ADAL" clId="{96207800-296B-4F63-8540-C3377DAE3A0B}" dt="2025-05-20T20:04:05.386" v="10" actId="6549"/>
        <pc:sldMkLst>
          <pc:docMk/>
          <pc:sldMk cId="3786542954" sldId="1112"/>
        </pc:sldMkLst>
      </pc:sldChg>
      <pc:sldChg chg="modNotesTx">
        <pc:chgData name="Rebekah Mitchell" userId="2639d7ad-9d30-4c50-969d-014d68bbfbc2" providerId="ADAL" clId="{96207800-296B-4F63-8540-C3377DAE3A0B}" dt="2025-05-20T20:04:14.602" v="11" actId="6549"/>
        <pc:sldMkLst>
          <pc:docMk/>
          <pc:sldMk cId="3717671765" sldId="1117"/>
        </pc:sldMkLst>
      </pc:sldChg>
      <pc:sldChg chg="modNotesTx">
        <pc:chgData name="Rebekah Mitchell" userId="2639d7ad-9d30-4c50-969d-014d68bbfbc2" providerId="ADAL" clId="{96207800-296B-4F63-8540-C3377DAE3A0B}" dt="2025-05-20T20:03:40.484" v="5" actId="6549"/>
        <pc:sldMkLst>
          <pc:docMk/>
          <pc:sldMk cId="3228619225" sldId="1122"/>
        </pc:sldMkLst>
      </pc:sldChg>
      <pc:sldChg chg="modNotesTx">
        <pc:chgData name="Rebekah Mitchell" userId="2639d7ad-9d30-4c50-969d-014d68bbfbc2" providerId="ADAL" clId="{96207800-296B-4F63-8540-C3377DAE3A0B}" dt="2025-05-20T20:03:10.198" v="0" actId="6549"/>
        <pc:sldMkLst>
          <pc:docMk/>
          <pc:sldMk cId="711018124" sldId="1135"/>
        </pc:sldMkLst>
      </pc:sldChg>
      <pc:sldChg chg="modNotesTx">
        <pc:chgData name="Rebekah Mitchell" userId="2639d7ad-9d30-4c50-969d-014d68bbfbc2" providerId="ADAL" clId="{96207800-296B-4F63-8540-C3377DAE3A0B}" dt="2025-05-20T20:03:23.853" v="2" actId="6549"/>
        <pc:sldMkLst>
          <pc:docMk/>
          <pc:sldMk cId="918798118" sldId="1139"/>
        </pc:sldMkLst>
      </pc:sldChg>
      <pc:sldChg chg="modNotesTx">
        <pc:chgData name="Rebekah Mitchell" userId="2639d7ad-9d30-4c50-969d-014d68bbfbc2" providerId="ADAL" clId="{96207800-296B-4F63-8540-C3377DAE3A0B}" dt="2025-05-20T20:03:56.373" v="8" actId="6549"/>
        <pc:sldMkLst>
          <pc:docMk/>
          <pc:sldMk cId="1350164408" sldId="1149"/>
        </pc:sldMkLst>
      </pc:sldChg>
      <pc:sldChg chg="modNotesTx">
        <pc:chgData name="Rebekah Mitchell" userId="2639d7ad-9d30-4c50-969d-014d68bbfbc2" providerId="ADAL" clId="{96207800-296B-4F63-8540-C3377DAE3A0B}" dt="2025-05-20T20:04:47.649" v="16" actId="6549"/>
        <pc:sldMkLst>
          <pc:docMk/>
          <pc:sldMk cId="1952543042" sldId="1154"/>
        </pc:sldMkLst>
      </pc:sldChg>
      <pc:sldChg chg="modNotesTx">
        <pc:chgData name="Rebekah Mitchell" userId="2639d7ad-9d30-4c50-969d-014d68bbfbc2" providerId="ADAL" clId="{96207800-296B-4F63-8540-C3377DAE3A0B}" dt="2025-05-20T20:04:01.425" v="9" actId="6549"/>
        <pc:sldMkLst>
          <pc:docMk/>
          <pc:sldMk cId="1396963648" sldId="1160"/>
        </pc:sldMkLst>
      </pc:sldChg>
      <pc:sldChg chg="modNotesTx">
        <pc:chgData name="Rebekah Mitchell" userId="2639d7ad-9d30-4c50-969d-014d68bbfbc2" providerId="ADAL" clId="{96207800-296B-4F63-8540-C3377DAE3A0B}" dt="2025-05-20T20:04:28.490" v="13" actId="6549"/>
        <pc:sldMkLst>
          <pc:docMk/>
          <pc:sldMk cId="1498032031" sldId="1161"/>
        </pc:sldMkLst>
      </pc:sldChg>
      <pc:sldChg chg="modNotesTx">
        <pc:chgData name="Rebekah Mitchell" userId="2639d7ad-9d30-4c50-969d-014d68bbfbc2" providerId="ADAL" clId="{96207800-296B-4F63-8540-C3377DAE3A0B}" dt="2025-05-20T20:04:38.034" v="14" actId="6549"/>
        <pc:sldMkLst>
          <pc:docMk/>
          <pc:sldMk cId="252769033" sldId="1162"/>
        </pc:sldMkLst>
      </pc:sldChg>
      <pc:sldChg chg="modNotesTx">
        <pc:chgData name="Rebekah Mitchell" userId="2639d7ad-9d30-4c50-969d-014d68bbfbc2" providerId="ADAL" clId="{96207800-296B-4F63-8540-C3377DAE3A0B}" dt="2025-05-20T20:04:42.793" v="15" actId="6549"/>
        <pc:sldMkLst>
          <pc:docMk/>
          <pc:sldMk cId="2020479666" sldId="11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FFBED-B04B-194D-9149-D3EE659C39D4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18305-F5C4-3C4F-8181-4C431E7D1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401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18305-F5C4-3C4F-8181-4C431E7D110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99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8700" y="134938"/>
            <a:ext cx="2071688" cy="116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4216" y="2202533"/>
            <a:ext cx="5860655" cy="6748962"/>
          </a:xfrm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N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A6B5D9-B7CA-4AA7-B900-277FA3D4CE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697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0" y="396875"/>
            <a:ext cx="2587625" cy="1455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53395" y="2304115"/>
            <a:ext cx="5626806" cy="4995315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600"/>
              </a:spcBef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18305-F5C4-3C4F-8181-4C431E7D110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569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18305-F5C4-3C4F-8181-4C431E7D110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089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84338" y="855663"/>
            <a:ext cx="3821112" cy="2149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18305-F5C4-3C4F-8181-4C431E7D110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851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18305-F5C4-3C4F-8181-4C431E7D110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895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18305-F5C4-3C4F-8181-4C431E7D110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014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18305-F5C4-3C4F-8181-4C431E7D110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500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18305-F5C4-3C4F-8181-4C431E7D110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9548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18305-F5C4-3C4F-8181-4C431E7D110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29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318E6-C162-4F43-BCA0-DF762D675582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4123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18305-F5C4-3C4F-8181-4C431E7D110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228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18305-F5C4-3C4F-8181-4C431E7D110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457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NZ" sz="1200" dirty="0">
                <a:cs typeface="Calibri"/>
              </a:rPr>
              <a:t> </a:t>
            </a:r>
            <a:endParaRPr lang="en-NZ" sz="1200" dirty="0"/>
          </a:p>
          <a:p>
            <a:pPr>
              <a:defRPr/>
            </a:pPr>
            <a:endParaRPr lang="en-NZ" sz="1200" dirty="0">
              <a:cs typeface="Calibri"/>
            </a:endParaRPr>
          </a:p>
          <a:p>
            <a:pPr>
              <a:lnSpc>
                <a:spcPct val="150000"/>
              </a:lnSpc>
              <a:defRPr/>
            </a:pPr>
            <a:endParaRPr lang="en-NZ" dirty="0"/>
          </a:p>
          <a:p>
            <a:pPr>
              <a:defRPr/>
            </a:pPr>
            <a:endParaRPr lang="en-NZ" sz="1200" dirty="0">
              <a:cs typeface="Calibri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4C3D4-8723-40E2-919F-EBDDD9D80602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68628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0063" y="152400"/>
            <a:ext cx="3127375" cy="1760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2473" y="2094824"/>
            <a:ext cx="5782554" cy="733376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4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18305-F5C4-3C4F-8181-4C431E7D110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535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18305-F5C4-3C4F-8181-4C431E7D110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305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476250"/>
            <a:ext cx="2716213" cy="15287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3330" y="2241715"/>
            <a:ext cx="5335270" cy="3908614"/>
          </a:xfrm>
        </p:spPr>
        <p:txBody>
          <a:bodyPr/>
          <a:lstStyle/>
          <a:p>
            <a:pPr algn="l" rtl="0" fontAlgn="base"/>
            <a:r>
              <a:rPr lang="en-NZ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NZ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18305-F5C4-3C4F-8181-4C431E7D110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44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476250"/>
            <a:ext cx="2716213" cy="15287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3330" y="2241715"/>
            <a:ext cx="5335270" cy="3908614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18305-F5C4-3C4F-8181-4C431E7D110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817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18305-F5C4-3C4F-8181-4C431E7D110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308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16CBE-1D96-5B4B-BD34-BA48340AA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79914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125C3-6FB7-9142-BD4A-75A3608C3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879915" cy="4351338"/>
          </a:xfrm>
        </p:spPr>
        <p:txBody>
          <a:bodyPr/>
          <a:lstStyle>
            <a:lvl1pPr>
              <a:buClr>
                <a:srgbClr val="7030A0"/>
              </a:buClr>
              <a:defRPr sz="2400"/>
            </a:lvl1pPr>
            <a:lvl2pPr marL="685800" indent="-228600">
              <a:buClr>
                <a:srgbClr val="7030A0"/>
              </a:buClr>
              <a:buFont typeface="Courier New" panose="02070309020205020404" pitchFamily="49" charset="0"/>
              <a:buChar char="o"/>
              <a:defRPr sz="2000"/>
            </a:lvl2pPr>
            <a:lvl3pPr marL="1143000" indent="-228600">
              <a:buClr>
                <a:srgbClr val="7030A0"/>
              </a:buClr>
              <a:buFont typeface="Calibri" panose="020F0502020204030204" pitchFamily="34" charset="0"/>
              <a:buChar char="−"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5577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F06780AE-56C5-F307-6B0D-BD0E679767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926092-F2AC-BBCE-EABB-D063D5F68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952" y="1709738"/>
            <a:ext cx="5898381" cy="2240939"/>
          </a:xfrm>
        </p:spPr>
        <p:txBody>
          <a:bodyPr anchor="b">
            <a:noAutofit/>
          </a:bodyPr>
          <a:lstStyle>
            <a:lvl1pPr>
              <a:defRPr sz="6000" b="1">
                <a:solidFill>
                  <a:srgbClr val="2B286F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8E943-31B2-B848-8A5A-51AAD60AD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1951" y="4232032"/>
            <a:ext cx="5898382" cy="1043354"/>
          </a:xfrm>
        </p:spPr>
        <p:txBody>
          <a:bodyPr/>
          <a:lstStyle>
            <a:lvl1pPr marL="0" indent="0">
              <a:buNone/>
              <a:defRPr sz="2400">
                <a:solidFill>
                  <a:srgbClr val="2B286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C8EC160-8230-98D2-BE88-3D59A543485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561951" y="5698672"/>
            <a:ext cx="3557116" cy="736041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>
                <a:solidFill>
                  <a:srgbClr val="2B286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3731592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407DB-FF1C-0049-A8E4-A60F43E86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EEC60-225A-094B-8918-558D025F4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63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7429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8D41F-5BC8-484D-A504-B9094FFA6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8073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B4239-FE5F-0F41-B275-8C62757E2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E6976-04ED-4D4F-81B1-6E0A0EAA5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E5E631-174F-6C4B-90FB-F640A3889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7842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61619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16CBE-1D96-5B4B-BD34-BA48340AA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79914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125C3-6FB7-9142-BD4A-75A3608C3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879915" cy="4351338"/>
          </a:xfrm>
        </p:spPr>
        <p:txBody>
          <a:bodyPr/>
          <a:lstStyle>
            <a:lvl1pPr>
              <a:buClr>
                <a:srgbClr val="7030A0"/>
              </a:buClr>
              <a:defRPr sz="2400"/>
            </a:lvl1pPr>
            <a:lvl2pPr marL="685800" indent="-228600">
              <a:buClr>
                <a:srgbClr val="7030A0"/>
              </a:buClr>
              <a:buFont typeface="Courier New" panose="02070309020205020404" pitchFamily="49" charset="0"/>
              <a:buChar char="o"/>
              <a:defRPr sz="2000"/>
            </a:lvl2pPr>
            <a:lvl3pPr marL="1143000" indent="-228600">
              <a:buClr>
                <a:srgbClr val="7030A0"/>
              </a:buClr>
              <a:buFont typeface="Calibri" panose="020F0502020204030204" pitchFamily="34" charset="0"/>
              <a:buChar char="−"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29699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ntent Option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338D4FE-21D5-A519-8EEB-CC1D3B1E5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79914" cy="1325563"/>
          </a:xfrm>
        </p:spPr>
        <p:txBody>
          <a:bodyPr anchor="t" anchorCtr="0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60707E-577D-8EB7-4ED7-205AD5148E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879915" cy="396557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B5BD8EA3-7B93-DE65-3159-DE306D04FA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60673"/>
            <a:ext cx="7880350" cy="493712"/>
          </a:xfrm>
        </p:spPr>
        <p:txBody>
          <a:bodyPr anchor="b" anchorCtr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1730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16CBE-1D96-5B4B-BD34-BA48340AA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125C3-6FB7-9142-BD4A-75A3608C3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7030A0"/>
              </a:buClr>
              <a:defRPr sz="2400"/>
            </a:lvl1pPr>
            <a:lvl2pPr marL="685800" indent="-228600">
              <a:buClr>
                <a:srgbClr val="7030A0"/>
              </a:buClr>
              <a:buFont typeface="Courier New" panose="02070309020205020404" pitchFamily="49" charset="0"/>
              <a:buChar char="o"/>
              <a:defRPr sz="2000"/>
            </a:lvl2pPr>
            <a:lvl3pPr marL="1143000" indent="-228600">
              <a:buClr>
                <a:srgbClr val="7030A0"/>
              </a:buClr>
              <a:buFont typeface="Calibri" panose="020F0502020204030204" pitchFamily="34" charset="0"/>
              <a:buChar char="−"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3D94F-8735-BB41-864F-DE43C6E48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7030A0"/>
              </a:buClr>
              <a:defRPr sz="2400"/>
            </a:lvl1pPr>
            <a:lvl2pPr marL="685800" indent="-228600">
              <a:buClr>
                <a:srgbClr val="7030A0"/>
              </a:buClr>
              <a:buFont typeface="Courier New" panose="02070309020205020404" pitchFamily="49" charset="0"/>
              <a:buChar char="o"/>
              <a:defRPr sz="2000"/>
            </a:lvl2pPr>
            <a:lvl3pPr marL="1143000" indent="-228600">
              <a:buClr>
                <a:srgbClr val="7030A0"/>
              </a:buClr>
              <a:buFont typeface="Calibri" panose="020F0502020204030204" pitchFamily="34" charset="0"/>
              <a:buChar char="−"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880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E6E13-B506-42BC-A2B4-5D484A720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AFE486-BCDE-4709-8783-D9C432005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7864-7003-45F8-9717-5FF51DFFB333}" type="datetimeFigureOut">
              <a:rPr lang="en-NZ" smtClean="0"/>
              <a:t>21/05/2025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5641D7-947C-4E45-90E8-CC20974E5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2795A7-9DAC-41CF-8662-F0A4BF13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CA6B-07A0-4D5F-A532-361D344FC5B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51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16CBE-1D96-5B4B-BD34-BA48340AA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79914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125C3-6FB7-9142-BD4A-75A3608C3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879915" cy="4351338"/>
          </a:xfrm>
        </p:spPr>
        <p:txBody>
          <a:bodyPr/>
          <a:lstStyle>
            <a:lvl1pPr>
              <a:buClr>
                <a:srgbClr val="7030A0"/>
              </a:buClr>
              <a:defRPr sz="2400"/>
            </a:lvl1pPr>
            <a:lvl2pPr marL="685800" indent="-228600">
              <a:buClr>
                <a:srgbClr val="7030A0"/>
              </a:buClr>
              <a:buFont typeface="Courier New" panose="02070309020205020404" pitchFamily="49" charset="0"/>
              <a:buChar char="o"/>
              <a:defRPr sz="2000"/>
            </a:lvl2pPr>
            <a:lvl3pPr marL="1143000" indent="-228600">
              <a:buClr>
                <a:srgbClr val="7030A0"/>
              </a:buClr>
              <a:buFont typeface="Calibri" panose="020F0502020204030204" pitchFamily="34" charset="0"/>
              <a:buChar char="−"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557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DDECC70E-C9CC-B459-BA94-2551DFC04E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3D2F96-CEE2-343D-D44C-104830647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0" y="681038"/>
            <a:ext cx="7640093" cy="1325563"/>
          </a:xfrm>
        </p:spPr>
        <p:txBody>
          <a:bodyPr anchor="b">
            <a:noAutofit/>
          </a:bodyPr>
          <a:lstStyle>
            <a:lvl1pPr>
              <a:defRPr sz="2400" b="1">
                <a:solidFill>
                  <a:srgbClr val="2B286F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70914-1E13-9D57-3809-CDA05707C5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1959430" y="2180491"/>
            <a:ext cx="7640093" cy="3996471"/>
          </a:xfrm>
        </p:spPr>
        <p:txBody>
          <a:bodyPr>
            <a:noAutofit/>
          </a:bodyPr>
          <a:lstStyle>
            <a:lvl1pPr>
              <a:defRPr sz="2400">
                <a:solidFill>
                  <a:srgbClr val="2B286F"/>
                </a:solidFill>
              </a:defRPr>
            </a:lvl1pPr>
            <a:lvl2pPr marL="685800" indent="-228600">
              <a:buSzPct val="84000"/>
              <a:buFont typeface="Courier New" panose="02070309020205020404" pitchFamily="49" charset="0"/>
              <a:buChar char="o"/>
              <a:defRPr sz="2000">
                <a:solidFill>
                  <a:srgbClr val="2B286F"/>
                </a:solidFill>
              </a:defRPr>
            </a:lvl2pPr>
            <a:lvl3pPr marL="1143000" indent="-228600">
              <a:buFont typeface="Calibri" panose="020F0502020204030204" pitchFamily="34" charset="0"/>
              <a:buChar char="−"/>
              <a:defRPr sz="1800">
                <a:solidFill>
                  <a:srgbClr val="2B286F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5EA6717-7FCD-2215-F7EE-C740E950EC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58975" y="6410325"/>
            <a:ext cx="10233025" cy="447675"/>
          </a:xfrm>
        </p:spPr>
        <p:txBody>
          <a:bodyPr bIns="108000" anchor="b" anchorCtr="0"/>
          <a:lstStyle>
            <a:lvl1pPr marL="0" indent="0">
              <a:buNone/>
              <a:defRPr sz="1200">
                <a:solidFill>
                  <a:srgbClr val="2B286F"/>
                </a:solidFill>
              </a:defRPr>
            </a:lvl1pPr>
          </a:lstStyle>
          <a:p>
            <a:pPr lvl="0"/>
            <a:r>
              <a:rPr lang="en-NZ" sz="1200"/>
              <a:t>Click to add references and abbreviations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78049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DDECC70E-C9CC-B459-BA94-2551DFC04E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3D2F96-CEE2-343D-D44C-104830647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0" y="681038"/>
            <a:ext cx="7640093" cy="1325563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rgbClr val="2B286F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70914-1E13-9D57-3809-CDA05707C5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1959430" y="2180491"/>
            <a:ext cx="7640093" cy="3996471"/>
          </a:xfrm>
        </p:spPr>
        <p:txBody>
          <a:bodyPr>
            <a:noAutofit/>
          </a:bodyPr>
          <a:lstStyle>
            <a:lvl1pPr>
              <a:defRPr sz="2400">
                <a:solidFill>
                  <a:srgbClr val="2B286F"/>
                </a:solidFill>
              </a:defRPr>
            </a:lvl1pPr>
            <a:lvl2pPr marL="685800" indent="-228600">
              <a:buSzPct val="84000"/>
              <a:buFont typeface="Courier New" panose="02070309020205020404" pitchFamily="49" charset="0"/>
              <a:buChar char="o"/>
              <a:defRPr sz="2000">
                <a:solidFill>
                  <a:srgbClr val="2B286F"/>
                </a:solidFill>
              </a:defRPr>
            </a:lvl2pPr>
            <a:lvl3pPr marL="1143000" indent="-228600">
              <a:buFont typeface="Calibri" panose="020F0502020204030204" pitchFamily="34" charset="0"/>
              <a:buChar char="−"/>
              <a:defRPr sz="1800">
                <a:solidFill>
                  <a:srgbClr val="2B286F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5EA6717-7FCD-2215-F7EE-C740E950EC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58975" y="6410325"/>
            <a:ext cx="10233025" cy="447675"/>
          </a:xfrm>
        </p:spPr>
        <p:txBody>
          <a:bodyPr bIns="108000" anchor="b" anchorCtr="0"/>
          <a:lstStyle>
            <a:lvl1pPr marL="0" indent="0">
              <a:buNone/>
              <a:defRPr sz="1200">
                <a:solidFill>
                  <a:srgbClr val="2B286F"/>
                </a:solidFill>
              </a:defRPr>
            </a:lvl1pPr>
          </a:lstStyle>
          <a:p>
            <a:pPr lvl="0"/>
            <a:r>
              <a:rPr lang="en-NZ" sz="1200"/>
              <a:t>Click to add references and abbreviations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78049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DDECC70E-C9CC-B459-BA94-2551DFC04E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3D2F96-CEE2-343D-D44C-104830647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0" y="681038"/>
            <a:ext cx="7640093" cy="1325563"/>
          </a:xfrm>
        </p:spPr>
        <p:txBody>
          <a:bodyPr anchor="b">
            <a:noAutofit/>
          </a:bodyPr>
          <a:lstStyle>
            <a:lvl1pPr>
              <a:defRPr sz="2400" b="1">
                <a:solidFill>
                  <a:srgbClr val="2B286F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70914-1E13-9D57-3809-CDA05707C5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1959430" y="2180491"/>
            <a:ext cx="7640093" cy="3996471"/>
          </a:xfrm>
        </p:spPr>
        <p:txBody>
          <a:bodyPr>
            <a:noAutofit/>
          </a:bodyPr>
          <a:lstStyle>
            <a:lvl1pPr>
              <a:defRPr sz="2400">
                <a:solidFill>
                  <a:srgbClr val="2B286F"/>
                </a:solidFill>
              </a:defRPr>
            </a:lvl1pPr>
            <a:lvl2pPr marL="685800" indent="-228600">
              <a:buSzPct val="84000"/>
              <a:buFont typeface="Courier New" panose="02070309020205020404" pitchFamily="49" charset="0"/>
              <a:buChar char="o"/>
              <a:defRPr sz="2000">
                <a:solidFill>
                  <a:srgbClr val="2B286F"/>
                </a:solidFill>
              </a:defRPr>
            </a:lvl2pPr>
            <a:lvl3pPr marL="1143000" indent="-228600">
              <a:buFont typeface="Calibri" panose="020F0502020204030204" pitchFamily="34" charset="0"/>
              <a:buChar char="−"/>
              <a:defRPr sz="1800">
                <a:solidFill>
                  <a:srgbClr val="2B286F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5EA6717-7FCD-2215-F7EE-C740E950EC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58975" y="6410325"/>
            <a:ext cx="10233025" cy="447675"/>
          </a:xfrm>
        </p:spPr>
        <p:txBody>
          <a:bodyPr bIns="108000" anchor="b" anchorCtr="0"/>
          <a:lstStyle>
            <a:lvl1pPr marL="0" indent="0">
              <a:buNone/>
              <a:defRPr sz="1200">
                <a:solidFill>
                  <a:srgbClr val="2B286F"/>
                </a:solidFill>
              </a:defRPr>
            </a:lvl1pPr>
          </a:lstStyle>
          <a:p>
            <a:pPr lvl="0"/>
            <a:r>
              <a:rPr lang="en-NZ" sz="1200"/>
              <a:t>Click to add references and abbreviations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7804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16CBE-1D96-5B4B-BD34-BA48340AA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125C3-6FB7-9142-BD4A-75A3608C3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7030A0"/>
              </a:buClr>
              <a:defRPr sz="2400"/>
            </a:lvl1pPr>
            <a:lvl2pPr marL="685800" indent="-228600">
              <a:buClr>
                <a:srgbClr val="7030A0"/>
              </a:buClr>
              <a:buFont typeface="Courier New" panose="02070309020205020404" pitchFamily="49" charset="0"/>
              <a:buChar char="o"/>
              <a:defRPr sz="2000"/>
            </a:lvl2pPr>
            <a:lvl3pPr marL="1143000" indent="-228600">
              <a:buClr>
                <a:srgbClr val="7030A0"/>
              </a:buClr>
              <a:buFont typeface="Calibri" panose="020F0502020204030204" pitchFamily="34" charset="0"/>
              <a:buChar char="−"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3D94F-8735-BB41-864F-DE43C6E48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7030A0"/>
              </a:buClr>
              <a:defRPr sz="2400"/>
            </a:lvl1pPr>
            <a:lvl2pPr marL="685800" indent="-228600">
              <a:buClr>
                <a:srgbClr val="7030A0"/>
              </a:buClr>
              <a:buFont typeface="Courier New" panose="02070309020205020404" pitchFamily="49" charset="0"/>
              <a:buChar char="o"/>
              <a:defRPr sz="2000"/>
            </a:lvl2pPr>
            <a:lvl3pPr marL="1143000" indent="-228600">
              <a:buClr>
                <a:srgbClr val="7030A0"/>
              </a:buClr>
              <a:buFont typeface="Calibri" panose="020F0502020204030204" pitchFamily="34" charset="0"/>
              <a:buChar char="−"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399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DDECC70E-C9CC-B459-BA94-2551DFC04E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3D2F96-CEE2-343D-D44C-104830647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0" y="681038"/>
            <a:ext cx="7640093" cy="1325563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rgbClr val="2B286F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70914-1E13-9D57-3809-CDA05707C5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1959430" y="2180491"/>
            <a:ext cx="7640093" cy="3996471"/>
          </a:xfrm>
        </p:spPr>
        <p:txBody>
          <a:bodyPr>
            <a:noAutofit/>
          </a:bodyPr>
          <a:lstStyle>
            <a:lvl1pPr>
              <a:defRPr sz="2400">
                <a:solidFill>
                  <a:srgbClr val="2B286F"/>
                </a:solidFill>
              </a:defRPr>
            </a:lvl1pPr>
            <a:lvl2pPr marL="685800" indent="-228600">
              <a:buSzPct val="84000"/>
              <a:buFont typeface="Courier New" panose="02070309020205020404" pitchFamily="49" charset="0"/>
              <a:buChar char="o"/>
              <a:defRPr sz="2000">
                <a:solidFill>
                  <a:srgbClr val="2B286F"/>
                </a:solidFill>
              </a:defRPr>
            </a:lvl2pPr>
            <a:lvl3pPr marL="1143000" indent="-228600">
              <a:buFont typeface="Calibri" panose="020F0502020204030204" pitchFamily="34" charset="0"/>
              <a:buChar char="−"/>
              <a:defRPr sz="1800">
                <a:solidFill>
                  <a:srgbClr val="2B286F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5EA6717-7FCD-2215-F7EE-C740E950EC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58975" y="6410325"/>
            <a:ext cx="10233025" cy="447675"/>
          </a:xfrm>
        </p:spPr>
        <p:txBody>
          <a:bodyPr bIns="108000" anchor="b" anchorCtr="0"/>
          <a:lstStyle>
            <a:lvl1pPr marL="0" indent="0">
              <a:buNone/>
              <a:defRPr sz="1200">
                <a:solidFill>
                  <a:srgbClr val="2B286F"/>
                </a:solidFill>
              </a:defRPr>
            </a:lvl1pPr>
          </a:lstStyle>
          <a:p>
            <a:pPr lvl="0"/>
            <a:r>
              <a:rPr lang="en-NZ" sz="1200"/>
              <a:t>Click to add references and abbreviations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7804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36B7AB-FEB2-A74E-8F37-6A8E5E279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5834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FA0B5-9847-E64A-8739-44C80ECE1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86583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06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65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A4722E-4D11-32A9-2393-3D8DA592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041"/>
            <a:ext cx="10515600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E2116-4801-2118-1234-697D8CFF5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F63DD-0F2A-E59B-D397-258BF47F9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E16D8-FA73-435A-AC7C-D27AE87D894E}" type="datetimeFigureOut">
              <a:rPr lang="en-NZ" smtClean="0"/>
              <a:t>21/05/2025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F79B6-9F5D-B659-9BAB-05D644537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4772A-9EDB-8506-3AA7-14AE29A68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089FF-F1EB-45B0-8EFE-EF15FD1D34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5787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1" r:id="rId2"/>
    <p:sldLayoutId id="2147483690" r:id="rId3"/>
    <p:sldLayoutId id="2147483671" r:id="rId4"/>
    <p:sldLayoutId id="2147483650" r:id="rId5"/>
    <p:sldLayoutId id="2147483660" r:id="rId6"/>
    <p:sldLayoutId id="2147484153" r:id="rId7"/>
    <p:sldLayoutId id="2147483675" r:id="rId8"/>
    <p:sldLayoutId id="2147483676" r:id="rId9"/>
    <p:sldLayoutId id="2147483677" r:id="rId10"/>
    <p:sldLayoutId id="2147483687" r:id="rId11"/>
    <p:sldLayoutId id="2147483688" r:id="rId12"/>
    <p:sldLayoutId id="214748415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lV5Brtc4Uk?feature=oembed" TargetMode="Externa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75A1A74-780B-8B5F-37D5-11F91791F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1950" y="4406307"/>
            <a:ext cx="6922913" cy="104335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NZ" dirty="0"/>
              <a:t>Caroline Tilah, Senior Manager System Safety </a:t>
            </a:r>
          </a:p>
          <a:p>
            <a:pPr>
              <a:lnSpc>
                <a:spcPct val="100000"/>
              </a:lnSpc>
            </a:pPr>
            <a:r>
              <a:rPr lang="en-NZ" dirty="0"/>
              <a:t>Leona Dann, Specialist System Safety</a:t>
            </a:r>
            <a:br>
              <a:rPr lang="en-NZ" dirty="0"/>
            </a:br>
            <a:r>
              <a:rPr lang="en-NZ" dirty="0"/>
              <a:t>Rebekah Mitchell, System Safety Advisor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D319B4-BAF9-8AF5-5B8A-6B774AC7B71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1950" y="5943299"/>
            <a:ext cx="3557116" cy="736041"/>
          </a:xfrm>
        </p:spPr>
        <p:txBody>
          <a:bodyPr/>
          <a:lstStyle/>
          <a:p>
            <a:r>
              <a:rPr lang="en-NZ" dirty="0"/>
              <a:t>May 2025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D7C4DF-B1A7-BB66-7DD0-21C1E6BEA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950" y="1916357"/>
            <a:ext cx="6385448" cy="2240939"/>
          </a:xfrm>
        </p:spPr>
        <p:txBody>
          <a:bodyPr/>
          <a:lstStyle/>
          <a:p>
            <a:r>
              <a:rPr lang="en-NZ" dirty="0"/>
              <a:t>Healing, learning and improving from harm</a:t>
            </a:r>
          </a:p>
        </p:txBody>
      </p:sp>
    </p:spTree>
    <p:extLst>
      <p:ext uri="{BB962C8B-B14F-4D97-AF65-F5344CB8AC3E}">
        <p14:creationId xmlns:p14="http://schemas.microsoft.com/office/powerpoint/2010/main" val="71101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780"/>
    </mc:Choice>
    <mc:Fallback xmlns="">
      <p:transition spd="slow" advTm="7778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018D1-A4BB-7CA3-C4EB-7B69F7BB5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975" y="773230"/>
            <a:ext cx="7640093" cy="1325563"/>
          </a:xfrm>
        </p:spPr>
        <p:txBody>
          <a:bodyPr/>
          <a:lstStyle/>
          <a:p>
            <a:r>
              <a:rPr lang="en-NZ"/>
              <a:t>Why the learning review?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6B081F2-CC4D-3E7B-8BD1-81D10402E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8974" y="1785664"/>
            <a:ext cx="7640093" cy="3591471"/>
          </a:xfrm>
        </p:spPr>
        <p:txBody>
          <a:bodyPr/>
          <a:lstStyle/>
          <a:p>
            <a:r>
              <a:rPr lang="en-NZ" dirty="0">
                <a:ea typeface="Calibri" panose="020F0502020204030204" pitchFamily="34" charset="0"/>
                <a:cs typeface="Calibri" panose="020F0502020204030204" pitchFamily="34" charset="0"/>
              </a:rPr>
              <a:t>Suited to events within a complex system</a:t>
            </a:r>
          </a:p>
          <a:p>
            <a:r>
              <a:rPr lang="en-NZ" dirty="0">
                <a:ea typeface="Calibri" panose="020F0502020204030204" pitchFamily="34" charset="0"/>
                <a:cs typeface="Calibri" panose="020F0502020204030204" pitchFamily="34" charset="0"/>
              </a:rPr>
              <a:t>Address the biases of traditional methods</a:t>
            </a:r>
          </a:p>
          <a:p>
            <a:r>
              <a:rPr lang="en-NZ" dirty="0">
                <a:ea typeface="Calibri" panose="020F0502020204030204" pitchFamily="34" charset="0"/>
                <a:cs typeface="Calibri" panose="020F0502020204030204" pitchFamily="34" charset="0"/>
              </a:rPr>
              <a:t>Shifts from </a:t>
            </a:r>
            <a:r>
              <a:rPr lang="en-NZ" b="1" dirty="0">
                <a:solidFill>
                  <a:srgbClr val="F05236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blame</a:t>
            </a:r>
            <a:r>
              <a:rPr lang="en-NZ" dirty="0"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NZ" b="1" dirty="0">
                <a:solidFill>
                  <a:srgbClr val="F05236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understanding</a:t>
            </a:r>
          </a:p>
          <a:p>
            <a:r>
              <a:rPr lang="en-NZ" dirty="0">
                <a:ea typeface="Calibri" panose="020F0502020204030204" pitchFamily="34" charset="0"/>
                <a:cs typeface="Calibri" panose="020F0502020204030204" pitchFamily="34" charset="0"/>
              </a:rPr>
              <a:t>Reduces compounded harm </a:t>
            </a:r>
          </a:p>
          <a:p>
            <a:r>
              <a:rPr lang="en-NZ" dirty="0">
                <a:ea typeface="Calibri" panose="020F0502020204030204" pitchFamily="34" charset="0"/>
                <a:cs typeface="Calibri" panose="020F0502020204030204" pitchFamily="34" charset="0"/>
              </a:rPr>
              <a:t>Values care workers work and insights</a:t>
            </a:r>
          </a:p>
          <a:p>
            <a:r>
              <a:rPr lang="en-NZ" dirty="0">
                <a:ea typeface="Calibri" panose="020F0502020204030204" pitchFamily="34" charset="0"/>
                <a:cs typeface="Calibri" panose="020F0502020204030204" pitchFamily="34" charset="0"/>
              </a:rPr>
              <a:t>Promotes a learning and improving culture</a:t>
            </a:r>
          </a:p>
          <a:p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B90F31-05E5-D871-47CB-73972B0973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A866B5A1-3B86-5829-3888-2F131E5DFE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367EE5DD-21EC-B73E-D9F1-8A378ACE6F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560E77-2081-065F-53BE-83A39A7B899D}"/>
              </a:ext>
            </a:extLst>
          </p:cNvPr>
          <p:cNvGrpSpPr/>
          <p:nvPr/>
        </p:nvGrpSpPr>
        <p:grpSpPr>
          <a:xfrm>
            <a:off x="8758934" y="1635616"/>
            <a:ext cx="2777832" cy="2777832"/>
            <a:chOff x="1607657" y="63023"/>
            <a:chExt cx="2777832" cy="2777832"/>
          </a:xfrm>
        </p:grpSpPr>
        <p:sp>
          <p:nvSpPr>
            <p:cNvPr id="10" name="Freeform: Shape 64">
              <a:extLst>
                <a:ext uri="{FF2B5EF4-FFF2-40B4-BE49-F238E27FC236}">
                  <a16:creationId xmlns:a16="http://schemas.microsoft.com/office/drawing/2014/main" id="{02009E05-834D-2471-34B7-862AEB509D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07657" y="63023"/>
              <a:ext cx="2777832" cy="2777832"/>
            </a:xfrm>
            <a:custGeom>
              <a:avLst/>
              <a:gdLst>
                <a:gd name="connsiteX0" fmla="*/ 244064 w 488128"/>
                <a:gd name="connsiteY0" fmla="*/ 0 h 488128"/>
                <a:gd name="connsiteX1" fmla="*/ 488128 w 488128"/>
                <a:gd name="connsiteY1" fmla="*/ 244064 h 488128"/>
                <a:gd name="connsiteX2" fmla="*/ 244064 w 488128"/>
                <a:gd name="connsiteY2" fmla="*/ 488128 h 488128"/>
                <a:gd name="connsiteX3" fmla="*/ 0 w 488128"/>
                <a:gd name="connsiteY3" fmla="*/ 244064 h 488128"/>
                <a:gd name="connsiteX4" fmla="*/ 244064 w 488128"/>
                <a:gd name="connsiteY4" fmla="*/ 0 h 488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128" h="488128">
                  <a:moveTo>
                    <a:pt x="244064" y="0"/>
                  </a:moveTo>
                  <a:cubicBezTo>
                    <a:pt x="378857" y="0"/>
                    <a:pt x="488128" y="109271"/>
                    <a:pt x="488128" y="244064"/>
                  </a:cubicBezTo>
                  <a:cubicBezTo>
                    <a:pt x="488128" y="378857"/>
                    <a:pt x="378857" y="488128"/>
                    <a:pt x="244064" y="488128"/>
                  </a:cubicBezTo>
                  <a:cubicBezTo>
                    <a:pt x="109271" y="488128"/>
                    <a:pt x="0" y="378857"/>
                    <a:pt x="0" y="244064"/>
                  </a:cubicBezTo>
                  <a:cubicBezTo>
                    <a:pt x="0" y="109271"/>
                    <a:pt x="109271" y="0"/>
                    <a:pt x="244064" y="0"/>
                  </a:cubicBezTo>
                  <a:close/>
                </a:path>
              </a:pathLst>
            </a:custGeom>
            <a:solidFill>
              <a:srgbClr val="2B2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488DEAD-5D00-6A99-ED6F-308C56135E49}"/>
                </a:ext>
              </a:extLst>
            </p:cNvPr>
            <p:cNvSpPr txBox="1"/>
            <p:nvPr/>
          </p:nvSpPr>
          <p:spPr>
            <a:xfrm>
              <a:off x="2072190" y="482443"/>
              <a:ext cx="1848767" cy="1938992"/>
            </a:xfrm>
            <a:prstGeom prst="rect">
              <a:avLst/>
            </a:prstGeom>
            <a:solidFill>
              <a:srgbClr val="2B286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Shifting assumptions through new review techniques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6982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D7EF5-039A-1EEC-6568-7E2E6BB75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0" y="776042"/>
            <a:ext cx="7640093" cy="1325563"/>
          </a:xfrm>
        </p:spPr>
        <p:txBody>
          <a:bodyPr anchor="t" anchorCtr="0">
            <a:normAutofit/>
          </a:bodyPr>
          <a:lstStyle/>
          <a:p>
            <a:r>
              <a:rPr lang="en-NZ" sz="3200"/>
              <a:t>The learning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9E512-DFB3-9F5C-AAF0-198C7B7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29" y="1783129"/>
            <a:ext cx="7640093" cy="793937"/>
          </a:xfrm>
        </p:spPr>
        <p:txBody>
          <a:bodyPr/>
          <a:lstStyle/>
          <a:p>
            <a:pPr marL="0" indent="0">
              <a:buNone/>
            </a:pPr>
            <a:r>
              <a:rPr lang="en-NZ"/>
              <a:t>A phased approach to understanding the event and recommending changes</a:t>
            </a:r>
          </a:p>
        </p:txBody>
      </p:sp>
      <p:pic>
        <p:nvPicPr>
          <p:cNvPr id="12" name="Picture 11" descr="Illustration showing three phases of the learning review">
            <a:extLst>
              <a:ext uri="{FF2B5EF4-FFF2-40B4-BE49-F238E27FC236}">
                <a16:creationId xmlns:a16="http://schemas.microsoft.com/office/drawing/2014/main" id="{E9B22E66-C5A9-C997-51C7-44E6B09800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95" t="14542" r="5819"/>
          <a:stretch/>
        </p:blipFill>
        <p:spPr>
          <a:xfrm>
            <a:off x="2051838" y="2623464"/>
            <a:ext cx="7092162" cy="3731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0164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65D05-43C0-A495-8840-880643D57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0" y="681038"/>
            <a:ext cx="8177029" cy="1325563"/>
          </a:xfrm>
        </p:spPr>
        <p:txBody>
          <a:bodyPr/>
          <a:lstStyle/>
          <a:p>
            <a:r>
              <a:rPr lang="en-NZ" dirty="0"/>
              <a:t>An example from a Disability Support Service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C42BF-06B1-2E5F-5AE2-8BD32579E3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0" name="Picture 9" descr="People in group therapy">
            <a:extLst>
              <a:ext uri="{FF2B5EF4-FFF2-40B4-BE49-F238E27FC236}">
                <a16:creationId xmlns:a16="http://schemas.microsoft.com/office/drawing/2014/main" id="{3301072C-9F53-87FD-9EA0-D7941220E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025" y="1343819"/>
            <a:ext cx="7108902" cy="473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63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76E75-7783-5CEB-578D-9FD44D20A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975" y="778344"/>
            <a:ext cx="8491311" cy="1325563"/>
          </a:xfrm>
        </p:spPr>
        <p:txBody>
          <a:bodyPr/>
          <a:lstStyle/>
          <a:p>
            <a:r>
              <a:rPr lang="en-NZ"/>
              <a:t>Putting it all together: moving from compliance to learning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31E37-3C5E-756B-D043-4821E8131B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A7A1E6-DDC3-08EF-D439-572700A41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8975" y="2103907"/>
            <a:ext cx="8099425" cy="36175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NZ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Understanding the experiences of harm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NZ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Understanding what is needed to restore relationships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NZ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Learning about what these events tell us about our systems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NZ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this learning to understand where best to intervene in the system</a:t>
            </a:r>
            <a:br>
              <a:rPr lang="en-NZ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NZ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86542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34E29-3F55-D711-489F-CBB71B05E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973" y="336653"/>
            <a:ext cx="8824256" cy="1325563"/>
          </a:xfrm>
        </p:spPr>
        <p:txBody>
          <a:bodyPr/>
          <a:lstStyle/>
          <a:p>
            <a:r>
              <a:rPr lang="en-NZ" sz="3200" dirty="0"/>
              <a:t>The role of Disability Support providers – learning and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07AB6-EA5C-3BDD-8A08-06C66B730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8973" y="1871732"/>
            <a:ext cx="8512022" cy="399647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NZ" dirty="0"/>
              <a:t>Organisational submission logins to report events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NZ" sz="2200" dirty="0"/>
              <a:t>Contact: </a:t>
            </a:r>
            <a:r>
              <a:rPr lang="en-NZ" sz="2200" dirty="0">
                <a:solidFill>
                  <a:srgbClr val="FF0000"/>
                </a:solidFill>
              </a:rPr>
              <a:t>harm.event@hqsc.govt.nz</a:t>
            </a:r>
          </a:p>
          <a:p>
            <a:r>
              <a:rPr lang="en-NZ" dirty="0"/>
              <a:t>Complete and submit harm event brief part A to notify </a:t>
            </a:r>
            <a:r>
              <a:rPr lang="en-NZ" dirty="0" err="1"/>
              <a:t>Te</a:t>
            </a:r>
            <a:r>
              <a:rPr lang="en-NZ" dirty="0"/>
              <a:t> </a:t>
            </a:r>
            <a:r>
              <a:rPr lang="en-NZ" dirty="0" err="1"/>
              <a:t>Tāhū</a:t>
            </a:r>
            <a:r>
              <a:rPr lang="en-NZ" dirty="0"/>
              <a:t> Hauora of an event.</a:t>
            </a:r>
          </a:p>
          <a:p>
            <a:pPr lvl="1"/>
            <a:r>
              <a:rPr lang="en-NZ" dirty="0"/>
              <a:t>Meets the Severity Assessment Code 1 or 2.</a:t>
            </a:r>
          </a:p>
          <a:p>
            <a:pPr lvl="1"/>
            <a:r>
              <a:rPr lang="en-NZ" dirty="0"/>
              <a:t>Within 30 working days.</a:t>
            </a:r>
          </a:p>
          <a:p>
            <a:r>
              <a:rPr lang="en-NZ" dirty="0"/>
              <a:t>Undertake a review</a:t>
            </a:r>
          </a:p>
          <a:p>
            <a:r>
              <a:rPr lang="en-NZ" dirty="0"/>
              <a:t>Complete and submit harm event brief part B and the review report.</a:t>
            </a:r>
          </a:p>
          <a:p>
            <a:pPr lvl="1"/>
            <a:r>
              <a:rPr lang="en-NZ" dirty="0"/>
              <a:t>Within 120 working days.</a:t>
            </a:r>
          </a:p>
          <a:p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2454E-F9F6-8D7B-0EE0-98CE91BEB5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17671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BA3B6-CAF0-D5C2-CBFB-0C69FFD9B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932" y="785988"/>
            <a:ext cx="7640093" cy="626997"/>
          </a:xfrm>
        </p:spPr>
        <p:txBody>
          <a:bodyPr/>
          <a:lstStyle/>
          <a:p>
            <a:r>
              <a:rPr lang="en-NZ" dirty="0"/>
              <a:t>Severity Assessment Code ratings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426212-FF7E-DC31-9CC7-6236057D13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 descr="Screen grab of severity assessment code ratings">
            <a:extLst>
              <a:ext uri="{FF2B5EF4-FFF2-40B4-BE49-F238E27FC236}">
                <a16:creationId xmlns:a16="http://schemas.microsoft.com/office/drawing/2014/main" id="{EAF78EB5-7EB0-2836-D5E2-93E221D24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974" y="1289799"/>
            <a:ext cx="8146927" cy="519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39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14161-7DC5-9F02-8311-1B5AB9C0A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565" y="410448"/>
            <a:ext cx="7640093" cy="520701"/>
          </a:xfrm>
        </p:spPr>
        <p:txBody>
          <a:bodyPr/>
          <a:lstStyle/>
          <a:p>
            <a:r>
              <a:rPr lang="en-NZ" sz="3200" dirty="0"/>
              <a:t>DRAFT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E6ADBE3A-E137-202B-E36C-21DD564D83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291866"/>
              </p:ext>
            </p:extLst>
          </p:nvPr>
        </p:nvGraphicFramePr>
        <p:xfrm>
          <a:off x="2506565" y="971603"/>
          <a:ext cx="8040358" cy="5438722"/>
        </p:xfrm>
        <a:graphic>
          <a:graphicData uri="http://schemas.openxmlformats.org/drawingml/2006/table">
            <a:tbl>
              <a:tblPr firstRow="1" firstCol="1" bandRow="1"/>
              <a:tblGrid>
                <a:gridCol w="8040358">
                  <a:extLst>
                    <a:ext uri="{9D8B030D-6E8A-4147-A177-3AD203B41FA5}">
                      <a16:colId xmlns:a16="http://schemas.microsoft.com/office/drawing/2014/main" val="3880854146"/>
                    </a:ext>
                  </a:extLst>
                </a:gridCol>
              </a:tblGrid>
              <a:tr h="1503492">
                <a:tc>
                  <a:txBody>
                    <a:bodyPr/>
                    <a:lstStyle/>
                    <a:p>
                      <a:pPr marL="71755" marR="18351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800" b="1" kern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SAC 1 – Severe: death or harm causing severe loss of function and/or requiring life-saving intervention</a:t>
                      </a:r>
                      <a:endParaRPr lang="en-NZ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NZ" sz="16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Not related to natural course of illness or treatment</a:t>
                      </a:r>
                      <a:endParaRPr lang="en-NZ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NZ" sz="16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Differs from the immediate expected outcome of care</a:t>
                      </a:r>
                      <a:endParaRPr lang="en-NZ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NZ" sz="16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 be physical, psychological, cultural or spiritual</a:t>
                      </a:r>
                      <a:endParaRPr lang="en-NZ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1" marR="50071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581116"/>
                  </a:ext>
                </a:extLst>
              </a:tr>
              <a:tr h="3804486">
                <a:tc>
                  <a:txBody>
                    <a:bodyPr/>
                    <a:lstStyle/>
                    <a:p>
                      <a:pPr marL="342900" marR="147320" lvl="0" indent="-342900">
                        <a:lnSpc>
                          <a:spcPct val="120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NZ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Fall during the provision of care resulting in death or a severe loss of function (includes falls from equipment)</a:t>
                      </a:r>
                    </a:p>
                    <a:p>
                      <a:pPr marL="342900" marR="147320" lvl="0" indent="-342900">
                        <a:lnSpc>
                          <a:spcPct val="120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NZ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Delay in the planned provision of care for a disabled person resulting in death, or requiring life-saving interventions </a:t>
                      </a:r>
                      <a:r>
                        <a:rPr lang="en-NZ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NZ" sz="1600" kern="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e.g</a:t>
                      </a:r>
                      <a:r>
                        <a:rPr lang="en-NZ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NZ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cardiac arrest, aspiration)</a:t>
                      </a:r>
                      <a:endParaRPr lang="en-NZ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47320" lvl="0" indent="-342900">
                        <a:lnSpc>
                          <a:spcPct val="120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NZ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Medicine event resulting in death, or requiring life-saving interventions</a:t>
                      </a:r>
                      <a:endParaRPr lang="en-NZ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47320" lvl="0" indent="-342900">
                        <a:lnSpc>
                          <a:spcPct val="120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NZ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Departure from care plan resulting in death, or requiring life-saving interventions</a:t>
                      </a:r>
                    </a:p>
                    <a:p>
                      <a:pPr marL="342900" marR="147320" lvl="0" indent="-342900">
                        <a:lnSpc>
                          <a:spcPct val="120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NZ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Death, or the need for immediate life-saving interventions during or as a result of seclusion or restraint.</a:t>
                      </a:r>
                    </a:p>
                    <a:p>
                      <a:pPr marL="342900" marR="147320" lvl="0" indent="-342900">
                        <a:lnSpc>
                          <a:spcPct val="120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NZ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[…]</a:t>
                      </a:r>
                    </a:p>
                  </a:txBody>
                  <a:tcPr marL="50071" marR="50071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4128087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4229C0-E952-CFA7-7076-47DD3C1872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D04F46EA-44E5-261D-E4A1-6054FE832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975" y="1573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NZ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NZ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032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71B19-B381-F357-A5AA-EAC9AAD8C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953" y="359913"/>
            <a:ext cx="7640093" cy="449650"/>
          </a:xfrm>
        </p:spPr>
        <p:txBody>
          <a:bodyPr/>
          <a:lstStyle/>
          <a:p>
            <a:r>
              <a:rPr lang="en-NZ" sz="3200" dirty="0"/>
              <a:t>DRAFT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C05DF2D-09C7-7563-E6C3-6840F83CBA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93596"/>
              </p:ext>
            </p:extLst>
          </p:nvPr>
        </p:nvGraphicFramePr>
        <p:xfrm>
          <a:off x="2275953" y="876842"/>
          <a:ext cx="8161588" cy="5633212"/>
        </p:xfrm>
        <a:graphic>
          <a:graphicData uri="http://schemas.openxmlformats.org/drawingml/2006/table">
            <a:tbl>
              <a:tblPr firstRow="1" firstCol="1" bandRow="1"/>
              <a:tblGrid>
                <a:gridCol w="8161588">
                  <a:extLst>
                    <a:ext uri="{9D8B030D-6E8A-4147-A177-3AD203B41FA5}">
                      <a16:colId xmlns:a16="http://schemas.microsoft.com/office/drawing/2014/main" val="1317831637"/>
                    </a:ext>
                  </a:extLst>
                </a:gridCol>
              </a:tblGrid>
              <a:tr h="803254">
                <a:tc>
                  <a:txBody>
                    <a:bodyPr/>
                    <a:lstStyle/>
                    <a:p>
                      <a:pPr marL="71755" marR="18351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NZ" sz="1600" b="1" kern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SAC 2 – Major: Harm causing major loss of function and/or requiring significant intervention</a:t>
                      </a:r>
                      <a:endParaRPr lang="en-NZ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NZ" sz="16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Not related to natural course of illness or treatment</a:t>
                      </a:r>
                      <a:endParaRPr lang="en-NZ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NZ" sz="16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Differs from the immediate expected outcome of care</a:t>
                      </a:r>
                      <a:endParaRPr lang="en-NZ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NZ" sz="16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 be physical, psychological, cultural or spiritual</a:t>
                      </a:r>
                      <a:endParaRPr lang="en-NZ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4" marR="64094" marT="0" marB="0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533620"/>
                  </a:ext>
                </a:extLst>
              </a:tr>
              <a:tr h="2938774">
                <a:tc>
                  <a:txBody>
                    <a:bodyPr/>
                    <a:lstStyle/>
                    <a:p>
                      <a:pPr marL="342900" marR="147320" lvl="0" indent="-342900">
                        <a:lnSpc>
                          <a:spcPct val="120000"/>
                        </a:lnSpc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NZ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Delayed recognition of disabled person deterioration resulting in unplanned transfer to hospital for higher-acuity care</a:t>
                      </a:r>
                    </a:p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NZ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Departure in the planned provision of care, resulting in the disabled person requiring significant interventions or admission to hospital (e.g. recurring aspiration pneumonia)</a:t>
                      </a:r>
                      <a:endParaRPr lang="en-NZ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NZ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Fall during the provision of care resulting in fractured neck of femur or major bone, head injury or laceration requiring skin graft</a:t>
                      </a:r>
                      <a:endParaRPr lang="en-NZ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NZ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Medicine event resulting in significant intervention (</a:t>
                      </a:r>
                      <a:r>
                        <a:rPr lang="en-NZ" sz="1600" kern="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eg</a:t>
                      </a:r>
                      <a:r>
                        <a:rPr lang="en-NZ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anaphylaxis from a known medication allergy).</a:t>
                      </a:r>
                      <a:endParaRPr lang="en-NZ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NZ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Stage 3, 4 or unstageable pressure injury or a previous pressure injury that has deteriorated to this level whilst receiving care</a:t>
                      </a:r>
                      <a:endParaRPr lang="en-NZ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47320" lvl="0" indent="-342900">
                        <a:lnSpc>
                          <a:spcPct val="120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NZ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Serious harm requiring significant interventions as a result of, or during seclusion or restraint. </a:t>
                      </a:r>
                    </a:p>
                    <a:p>
                      <a:pPr marL="342900" marR="147320" lvl="0" indent="-342900">
                        <a:lnSpc>
                          <a:spcPct val="120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NZ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[…]</a:t>
                      </a:r>
                    </a:p>
                  </a:txBody>
                  <a:tcPr marL="64094" marR="64094" marT="0" marB="0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2004373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F71F9F-5B7A-CF54-F128-3B30D3A9FD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C8A2845-AA41-5FEA-7151-57F38B8AB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197" y="97657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NZ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NZ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69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D230F-5F53-FD69-0783-DEB5F34DA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0" y="681038"/>
            <a:ext cx="7640093" cy="641135"/>
          </a:xfrm>
        </p:spPr>
        <p:txBody>
          <a:bodyPr/>
          <a:lstStyle/>
          <a:p>
            <a:r>
              <a:rPr lang="en-NZ"/>
              <a:t>How can we support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3F9C7-D796-C712-800E-647D5812F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0" y="1322173"/>
            <a:ext cx="7640093" cy="3996471"/>
          </a:xfrm>
        </p:spPr>
        <p:txBody>
          <a:bodyPr/>
          <a:lstStyle/>
          <a:p>
            <a:r>
              <a:rPr lang="en-NZ" dirty="0"/>
              <a:t>Learning from Harm workshops</a:t>
            </a:r>
          </a:p>
          <a:p>
            <a:pPr lvl="1"/>
            <a:r>
              <a:rPr lang="en-NZ" dirty="0"/>
              <a:t>Attend an in-person workshop – Christchurch, Hamilton, Palmerston North &amp; Auckland (see website).</a:t>
            </a:r>
          </a:p>
          <a:p>
            <a:pPr lvl="1"/>
            <a:r>
              <a:rPr lang="en-NZ" dirty="0"/>
              <a:t>Bespoke – in-person or virtual.</a:t>
            </a:r>
          </a:p>
          <a:p>
            <a:r>
              <a:rPr lang="en-NZ" dirty="0"/>
              <a:t>E-modules on Learning Review methodology and Human Factors (and other sources on our websites).</a:t>
            </a:r>
          </a:p>
          <a:p>
            <a:r>
              <a:rPr lang="en-NZ" dirty="0"/>
              <a:t>Templates for reviewing Falls and Pressure injuries</a:t>
            </a:r>
          </a:p>
          <a:p>
            <a:r>
              <a:rPr lang="en-NZ" dirty="0"/>
              <a:t>Portal submission support </a:t>
            </a:r>
          </a:p>
          <a:p>
            <a:r>
              <a:rPr lang="en-NZ" dirty="0"/>
              <a:t>Email: </a:t>
            </a:r>
            <a:r>
              <a:rPr lang="en-NZ" dirty="0">
                <a:solidFill>
                  <a:srgbClr val="FF0000"/>
                </a:solidFill>
              </a:rPr>
              <a:t>harm.event@hqsc.govt.nz</a:t>
            </a:r>
          </a:p>
          <a:p>
            <a:endParaRPr lang="en-NZ" dirty="0"/>
          </a:p>
          <a:p>
            <a:endParaRPr lang="en-NZ" dirty="0"/>
          </a:p>
          <a:p>
            <a:pPr lvl="1"/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26261F-998C-64ED-7BAB-9C11C40A5F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20479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4111E-0AD5-1E54-BB8A-CCE7432D9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541" y="616935"/>
            <a:ext cx="8356522" cy="670052"/>
          </a:xfrm>
        </p:spPr>
        <p:txBody>
          <a:bodyPr/>
          <a:lstStyle/>
          <a:p>
            <a:r>
              <a:rPr lang="en-NZ" sz="3200" dirty="0"/>
              <a:t>Healing, learning and improving from harm </a:t>
            </a:r>
            <a:r>
              <a:rPr lang="en-NZ" sz="3200" dirty="0" err="1"/>
              <a:t>kete</a:t>
            </a:r>
            <a:endParaRPr lang="en-NZ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372CCC-F337-4216-794F-29C3A94BBD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8" name="Content Placeholder 7" descr="A qr code">
            <a:extLst>
              <a:ext uri="{FF2B5EF4-FFF2-40B4-BE49-F238E27FC236}">
                <a16:creationId xmlns:a16="http://schemas.microsoft.com/office/drawing/2014/main" id="{896BDC77-3327-01EE-F462-14817C6ED2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766" y="1465212"/>
            <a:ext cx="4312212" cy="3615147"/>
          </a:xfrm>
        </p:spPr>
      </p:pic>
    </p:spTree>
    <p:extLst>
      <p:ext uri="{BB962C8B-B14F-4D97-AF65-F5344CB8AC3E}">
        <p14:creationId xmlns:p14="http://schemas.microsoft.com/office/powerpoint/2010/main" val="1952543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A9DA1DD-4D5B-C688-8FD4-7F3B954C168B}"/>
              </a:ext>
            </a:extLst>
          </p:cNvPr>
          <p:cNvSpPr/>
          <p:nvPr/>
        </p:nvSpPr>
        <p:spPr>
          <a:xfrm>
            <a:off x="3804189" y="5201002"/>
            <a:ext cx="6321579" cy="1141570"/>
          </a:xfrm>
          <a:custGeom>
            <a:avLst/>
            <a:gdLst>
              <a:gd name="connsiteX0" fmla="*/ 0 w 6321579"/>
              <a:gd name="connsiteY0" fmla="*/ 0 h 1141570"/>
              <a:gd name="connsiteX1" fmla="*/ 6321579 w 6321579"/>
              <a:gd name="connsiteY1" fmla="*/ 0 h 1141570"/>
              <a:gd name="connsiteX2" fmla="*/ 6321579 w 6321579"/>
              <a:gd name="connsiteY2" fmla="*/ 1141570 h 1141570"/>
              <a:gd name="connsiteX3" fmla="*/ 0 w 6321579"/>
              <a:gd name="connsiteY3" fmla="*/ 1141570 h 1141570"/>
              <a:gd name="connsiteX4" fmla="*/ 0 w 6321579"/>
              <a:gd name="connsiteY4" fmla="*/ 0 h 114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1579" h="1141570">
                <a:moveTo>
                  <a:pt x="0" y="0"/>
                </a:moveTo>
                <a:lnTo>
                  <a:pt x="6321579" y="0"/>
                </a:lnTo>
                <a:lnTo>
                  <a:pt x="6321579" y="1141570"/>
                </a:lnTo>
                <a:lnTo>
                  <a:pt x="0" y="11415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816" tIns="120816" rIns="120816" bIns="120816" numCol="1" spcCol="1270" anchor="ctr" anchorCtr="0">
            <a:noAutofit/>
          </a:bodyPr>
          <a:lstStyle/>
          <a:p>
            <a:pPr marL="0" lvl="0" indent="0" algn="l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kern="1200"/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7EBD329A-8DFB-F9EA-3459-EFF69ECD3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830" y="230314"/>
            <a:ext cx="7640093" cy="1325563"/>
          </a:xfrm>
        </p:spPr>
        <p:txBody>
          <a:bodyPr anchor="b" anchorCtr="0"/>
          <a:lstStyle/>
          <a:p>
            <a:r>
              <a:rPr lang="en-NZ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47B966-D17B-3EF6-D98C-BBDD48D2E1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2" name="Title 26">
            <a:extLst>
              <a:ext uri="{FF2B5EF4-FFF2-40B4-BE49-F238E27FC236}">
                <a16:creationId xmlns:a16="http://schemas.microsoft.com/office/drawing/2014/main" id="{C0122784-7EF7-310C-2B57-BBA26F683C6C}"/>
              </a:ext>
            </a:extLst>
          </p:cNvPr>
          <p:cNvSpPr txBox="1">
            <a:spLocks/>
          </p:cNvSpPr>
          <p:nvPr/>
        </p:nvSpPr>
        <p:spPr>
          <a:xfrm>
            <a:off x="1958975" y="-55134"/>
            <a:ext cx="7640093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B286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Z" sz="3200"/>
              <a:t>We will cover: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F6F1F9-6BD8-180E-F87F-17FA589FE70B}"/>
              </a:ext>
            </a:extLst>
          </p:cNvPr>
          <p:cNvGrpSpPr/>
          <p:nvPr/>
        </p:nvGrpSpPr>
        <p:grpSpPr>
          <a:xfrm>
            <a:off x="1958974" y="1380636"/>
            <a:ext cx="7640093" cy="1141570"/>
            <a:chOff x="2485676" y="3874708"/>
            <a:chExt cx="7640093" cy="114157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BB677D7-C452-727F-805F-5505E0C0AB37}"/>
                </a:ext>
              </a:extLst>
            </p:cNvPr>
            <p:cNvSpPr/>
            <p:nvPr/>
          </p:nvSpPr>
          <p:spPr>
            <a:xfrm>
              <a:off x="2485676" y="3874708"/>
              <a:ext cx="7640093" cy="114157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18" name="Rectangle 17" descr="Books">
              <a:extLst>
                <a:ext uri="{FF2B5EF4-FFF2-40B4-BE49-F238E27FC236}">
                  <a16:creationId xmlns:a16="http://schemas.microsoft.com/office/drawing/2014/main" id="{D75D4ED1-1400-F02D-CF31-433D58F75465}"/>
                </a:ext>
              </a:extLst>
            </p:cNvPr>
            <p:cNvSpPr/>
            <p:nvPr/>
          </p:nvSpPr>
          <p:spPr>
            <a:xfrm>
              <a:off x="2789433" y="4131562"/>
              <a:ext cx="627863" cy="627863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584D2C9-9647-4FD0-FAEE-3866A0178FA7}"/>
                </a:ext>
              </a:extLst>
            </p:cNvPr>
            <p:cNvSpPr/>
            <p:nvPr/>
          </p:nvSpPr>
          <p:spPr>
            <a:xfrm>
              <a:off x="3611339" y="3874708"/>
              <a:ext cx="6321579" cy="1141570"/>
            </a:xfrm>
            <a:custGeom>
              <a:avLst/>
              <a:gdLst>
                <a:gd name="connsiteX0" fmla="*/ 0 w 6321579"/>
                <a:gd name="connsiteY0" fmla="*/ 0 h 1141570"/>
                <a:gd name="connsiteX1" fmla="*/ 6321579 w 6321579"/>
                <a:gd name="connsiteY1" fmla="*/ 0 h 1141570"/>
                <a:gd name="connsiteX2" fmla="*/ 6321579 w 6321579"/>
                <a:gd name="connsiteY2" fmla="*/ 1141570 h 1141570"/>
                <a:gd name="connsiteX3" fmla="*/ 0 w 6321579"/>
                <a:gd name="connsiteY3" fmla="*/ 1141570 h 1141570"/>
                <a:gd name="connsiteX4" fmla="*/ 0 w 6321579"/>
                <a:gd name="connsiteY4" fmla="*/ 0 h 114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1579" h="1141570">
                  <a:moveTo>
                    <a:pt x="0" y="0"/>
                  </a:moveTo>
                  <a:lnTo>
                    <a:pt x="6321579" y="0"/>
                  </a:lnTo>
                  <a:lnTo>
                    <a:pt x="6321579" y="1141570"/>
                  </a:lnTo>
                  <a:lnTo>
                    <a:pt x="0" y="11415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816" tIns="120816" rIns="120816" bIns="120816" numCol="1" spcCol="1270" anchor="ctr" anchorCtr="0">
              <a:noAutofit/>
            </a:bodyPr>
            <a:lstStyle/>
            <a:p>
              <a:pPr defTabSz="889000">
                <a:lnSpc>
                  <a:spcPct val="105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400">
                  <a:solidFill>
                    <a:srgbClr val="2B286F"/>
                  </a:solidFill>
                </a:rPr>
                <a:t>How the policy and associated reporting to </a:t>
              </a:r>
              <a:br>
                <a:rPr lang="en-US" sz="2400">
                  <a:solidFill>
                    <a:srgbClr val="2B286F"/>
                  </a:solidFill>
                </a:rPr>
              </a:br>
              <a:r>
                <a:rPr lang="en-US" sz="2400" err="1">
                  <a:solidFill>
                    <a:srgbClr val="2B286F"/>
                  </a:solidFill>
                </a:rPr>
                <a:t>Te</a:t>
              </a:r>
              <a:r>
                <a:rPr lang="en-US" sz="2400">
                  <a:solidFill>
                    <a:srgbClr val="2B286F"/>
                  </a:solidFill>
                </a:rPr>
                <a:t> T</a:t>
              </a:r>
              <a:r>
                <a:rPr lang="en-NZ" sz="2400" err="1">
                  <a:solidFill>
                    <a:srgbClr val="2B286F"/>
                  </a:solidFill>
                </a:rPr>
                <a:t>āhū</a:t>
              </a:r>
              <a:r>
                <a:rPr lang="en-NZ" sz="2400">
                  <a:solidFill>
                    <a:srgbClr val="2B286F"/>
                  </a:solidFill>
                </a:rPr>
                <a:t> Hauora</a:t>
              </a:r>
              <a:r>
                <a:rPr lang="en-US" sz="2400">
                  <a:solidFill>
                    <a:srgbClr val="2B286F"/>
                  </a:solidFill>
                </a:rPr>
                <a:t> is about being open to learn, share and improve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D141C21-FA09-EFD5-8CF4-4B61A15D432B}"/>
              </a:ext>
            </a:extLst>
          </p:cNvPr>
          <p:cNvGrpSpPr/>
          <p:nvPr/>
        </p:nvGrpSpPr>
        <p:grpSpPr>
          <a:xfrm>
            <a:off x="1954020" y="2738305"/>
            <a:ext cx="7640093" cy="1163244"/>
            <a:chOff x="2406831" y="3992352"/>
            <a:chExt cx="7640093" cy="1163244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9BFA8A2C-A964-F890-6DBE-BCF9437E705D}"/>
                </a:ext>
              </a:extLst>
            </p:cNvPr>
            <p:cNvSpPr/>
            <p:nvPr/>
          </p:nvSpPr>
          <p:spPr>
            <a:xfrm>
              <a:off x="2406831" y="4014026"/>
              <a:ext cx="7640093" cy="114157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26" name="Rectangle 25" descr="Books">
              <a:extLst>
                <a:ext uri="{FF2B5EF4-FFF2-40B4-BE49-F238E27FC236}">
                  <a16:creationId xmlns:a16="http://schemas.microsoft.com/office/drawing/2014/main" id="{9AB9F7FB-ED50-5315-8E36-0A6BFAD32F58}"/>
                </a:ext>
              </a:extLst>
            </p:cNvPr>
            <p:cNvSpPr/>
            <p:nvPr/>
          </p:nvSpPr>
          <p:spPr>
            <a:xfrm>
              <a:off x="2715541" y="4219548"/>
              <a:ext cx="627863" cy="627863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269106C-42F9-00F7-6231-9C8DD909CB18}"/>
                </a:ext>
              </a:extLst>
            </p:cNvPr>
            <p:cNvSpPr/>
            <p:nvPr/>
          </p:nvSpPr>
          <p:spPr>
            <a:xfrm>
              <a:off x="3573797" y="3992352"/>
              <a:ext cx="6321579" cy="1141570"/>
            </a:xfrm>
            <a:custGeom>
              <a:avLst/>
              <a:gdLst>
                <a:gd name="connsiteX0" fmla="*/ 0 w 6321579"/>
                <a:gd name="connsiteY0" fmla="*/ 0 h 1141570"/>
                <a:gd name="connsiteX1" fmla="*/ 6321579 w 6321579"/>
                <a:gd name="connsiteY1" fmla="*/ 0 h 1141570"/>
                <a:gd name="connsiteX2" fmla="*/ 6321579 w 6321579"/>
                <a:gd name="connsiteY2" fmla="*/ 1141570 h 1141570"/>
                <a:gd name="connsiteX3" fmla="*/ 0 w 6321579"/>
                <a:gd name="connsiteY3" fmla="*/ 1141570 h 1141570"/>
                <a:gd name="connsiteX4" fmla="*/ 0 w 6321579"/>
                <a:gd name="connsiteY4" fmla="*/ 0 h 114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1579" h="1141570">
                  <a:moveTo>
                    <a:pt x="0" y="0"/>
                  </a:moveTo>
                  <a:lnTo>
                    <a:pt x="6321579" y="0"/>
                  </a:lnTo>
                  <a:lnTo>
                    <a:pt x="6321579" y="1141570"/>
                  </a:lnTo>
                  <a:lnTo>
                    <a:pt x="0" y="11415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816" tIns="120816" rIns="120816" bIns="120816" numCol="1" spcCol="1270" anchor="ctr" anchorCtr="0">
              <a:noAutofit/>
            </a:bodyPr>
            <a:lstStyle/>
            <a:p>
              <a:pPr lvl="0" indent="0" defTabSz="889000">
                <a:lnSpc>
                  <a:spcPct val="105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sz="2400" dirty="0">
                  <a:solidFill>
                    <a:srgbClr val="2B286F"/>
                  </a:solidFill>
                </a:rPr>
                <a:t>Draft Severity Assessment Code guide for disability service providers 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ED4EEAE-BF4C-76E5-D3CB-6EDB3C95F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4020" y="4152334"/>
            <a:ext cx="7645047" cy="11400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62B214-64D7-FBED-E9FE-6633EF65C3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6593" y="4379354"/>
            <a:ext cx="640135" cy="6401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064107-A7F8-BD71-E9E3-E6E857471FE5}"/>
              </a:ext>
            </a:extLst>
          </p:cNvPr>
          <p:cNvSpPr txBox="1"/>
          <p:nvPr/>
        </p:nvSpPr>
        <p:spPr>
          <a:xfrm>
            <a:off x="3230666" y="4490146"/>
            <a:ext cx="6102220" cy="464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 defTabSz="889000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2B286F"/>
                </a:solidFill>
              </a:rPr>
              <a:t>More information and ongoing support</a:t>
            </a:r>
          </a:p>
        </p:txBody>
      </p:sp>
    </p:spTree>
    <p:extLst>
      <p:ext uri="{BB962C8B-B14F-4D97-AF65-F5344CB8AC3E}">
        <p14:creationId xmlns:p14="http://schemas.microsoft.com/office/powerpoint/2010/main" val="3606962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BCB4813-49FC-AB85-AE0E-A034EAE0A261}"/>
              </a:ext>
            </a:extLst>
          </p:cNvPr>
          <p:cNvSpPr/>
          <p:nvPr/>
        </p:nvSpPr>
        <p:spPr>
          <a:xfrm>
            <a:off x="6096000" y="4446597"/>
            <a:ext cx="6096000" cy="2411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6FF7A1-FC34-2A52-18FC-E858C5F7A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186" y="775012"/>
            <a:ext cx="8586648" cy="1325563"/>
          </a:xfrm>
        </p:spPr>
        <p:txBody>
          <a:bodyPr anchor="t" anchorCtr="0"/>
          <a:lstStyle/>
          <a:p>
            <a:r>
              <a:rPr lang="en-NZ" sz="3200"/>
              <a:t>Who are we?</a:t>
            </a:r>
          </a:p>
        </p:txBody>
      </p:sp>
      <p:grpSp>
        <p:nvGrpSpPr>
          <p:cNvPr id="29" name="Group 28" descr="Tohu (pattern) taken from the Te Tāhū Hauora logo">
            <a:extLst>
              <a:ext uri="{FF2B5EF4-FFF2-40B4-BE49-F238E27FC236}">
                <a16:creationId xmlns:a16="http://schemas.microsoft.com/office/drawing/2014/main" id="{8CFCF648-2E8D-3370-1737-BFD7E64E9D64}"/>
              </a:ext>
            </a:extLst>
          </p:cNvPr>
          <p:cNvGrpSpPr/>
          <p:nvPr/>
        </p:nvGrpSpPr>
        <p:grpSpPr>
          <a:xfrm>
            <a:off x="2219736" y="1780969"/>
            <a:ext cx="7834886" cy="2858007"/>
            <a:chOff x="2112528" y="1770886"/>
            <a:chExt cx="8167725" cy="3093722"/>
          </a:xfrm>
        </p:grpSpPr>
        <p:pic>
          <p:nvPicPr>
            <p:cNvPr id="4" name="Picture 3" descr="A black background with a black square&#10;&#10;Description automatically generated">
              <a:extLst>
                <a:ext uri="{FF2B5EF4-FFF2-40B4-BE49-F238E27FC236}">
                  <a16:creationId xmlns:a16="http://schemas.microsoft.com/office/drawing/2014/main" id="{DE9ADCE8-2FD5-A818-0CD4-E16F878671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90" b="44265"/>
            <a:stretch/>
          </p:blipFill>
          <p:spPr>
            <a:xfrm>
              <a:off x="2112528" y="1770886"/>
              <a:ext cx="3983472" cy="309372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4C6D8A8-BF3F-8C9C-2C0C-2D51002681F2}"/>
                </a:ext>
              </a:extLst>
            </p:cNvPr>
            <p:cNvSpPr txBox="1"/>
            <p:nvPr/>
          </p:nvSpPr>
          <p:spPr>
            <a:xfrm>
              <a:off x="8058912" y="1770886"/>
              <a:ext cx="1402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800" b="1" err="1">
                  <a:solidFill>
                    <a:srgbClr val="8C6351"/>
                  </a:solidFill>
                </a:rPr>
                <a:t>Tāhū</a:t>
              </a:r>
              <a:endParaRPr lang="en-NZ" sz="2800" b="1">
                <a:solidFill>
                  <a:srgbClr val="8C635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31EF82-A183-2956-19FE-4B3CBBBB9D87}"/>
                </a:ext>
              </a:extLst>
            </p:cNvPr>
            <p:cNvSpPr txBox="1"/>
            <p:nvPr/>
          </p:nvSpPr>
          <p:spPr>
            <a:xfrm>
              <a:off x="8058912" y="3068329"/>
              <a:ext cx="13045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800" b="1">
                  <a:solidFill>
                    <a:srgbClr val="8C6351"/>
                  </a:solidFill>
                </a:rPr>
                <a:t>Heke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D5375D-6ACD-54BE-04AA-82846799780E}"/>
                </a:ext>
              </a:extLst>
            </p:cNvPr>
            <p:cNvSpPr txBox="1"/>
            <p:nvPr/>
          </p:nvSpPr>
          <p:spPr>
            <a:xfrm>
              <a:off x="8010144" y="4304378"/>
              <a:ext cx="22701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800" b="1" err="1">
                  <a:solidFill>
                    <a:srgbClr val="8C6351"/>
                  </a:solidFill>
                </a:rPr>
                <a:t>Niho</a:t>
              </a:r>
              <a:r>
                <a:rPr lang="en-NZ" sz="2800" b="1">
                  <a:solidFill>
                    <a:srgbClr val="8C6351"/>
                  </a:solidFill>
                </a:rPr>
                <a:t> taniwha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06BC7D4-0E06-CD8C-DE86-82AE8A438A79}"/>
                </a:ext>
              </a:extLst>
            </p:cNvPr>
            <p:cNvGrpSpPr/>
            <p:nvPr/>
          </p:nvGrpSpPr>
          <p:grpSpPr>
            <a:xfrm>
              <a:off x="4494797" y="1985113"/>
              <a:ext cx="3367591" cy="108000"/>
              <a:chOff x="4494797" y="2984857"/>
              <a:chExt cx="3367591" cy="108000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69B9DBE4-F2F6-5AA8-52C7-C9318CE8FD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4797" y="3038857"/>
                <a:ext cx="3363328" cy="0"/>
              </a:xfrm>
              <a:prstGeom prst="straightConnector1">
                <a:avLst/>
              </a:prstGeom>
              <a:ln w="38100">
                <a:solidFill>
                  <a:srgbClr val="8C635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2825881A-4116-3BC0-6447-15712B73416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808388" y="3038857"/>
                <a:ext cx="108000" cy="0"/>
              </a:xfrm>
              <a:prstGeom prst="straightConnector1">
                <a:avLst/>
              </a:prstGeom>
              <a:ln w="38100">
                <a:solidFill>
                  <a:srgbClr val="8C635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5920868-B41D-2A53-A710-1F2A8F56B3C4}"/>
                </a:ext>
              </a:extLst>
            </p:cNvPr>
            <p:cNvGrpSpPr/>
            <p:nvPr/>
          </p:nvGrpSpPr>
          <p:grpSpPr>
            <a:xfrm>
              <a:off x="5792176" y="3298697"/>
              <a:ext cx="2078541" cy="108000"/>
              <a:chOff x="5792176" y="3298697"/>
              <a:chExt cx="2078541" cy="108000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B8FC1187-D972-FA98-AAE4-80183CAA6F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92176" y="3359047"/>
                <a:ext cx="2065949" cy="0"/>
              </a:xfrm>
              <a:prstGeom prst="straightConnector1">
                <a:avLst/>
              </a:prstGeom>
              <a:ln w="38100">
                <a:solidFill>
                  <a:srgbClr val="8C635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5C866FAE-EE40-B508-D058-40F91B33E7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70717" y="3298697"/>
                <a:ext cx="0" cy="108000"/>
              </a:xfrm>
              <a:prstGeom prst="straightConnector1">
                <a:avLst/>
              </a:prstGeom>
              <a:ln w="38100">
                <a:solidFill>
                  <a:srgbClr val="8C635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E17C45C-6C20-B29E-7DDE-636D53B86F50}"/>
                </a:ext>
              </a:extLst>
            </p:cNvPr>
            <p:cNvGrpSpPr/>
            <p:nvPr/>
          </p:nvGrpSpPr>
          <p:grpSpPr>
            <a:xfrm>
              <a:off x="4635500" y="4505638"/>
              <a:ext cx="3235217" cy="108000"/>
              <a:chOff x="4635500" y="4505638"/>
              <a:chExt cx="3235217" cy="108000"/>
            </a:xfrm>
          </p:grpSpPr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B3773073-0805-2203-DD80-0837505159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35500" y="4565988"/>
                <a:ext cx="3222625" cy="0"/>
              </a:xfrm>
              <a:prstGeom prst="straightConnector1">
                <a:avLst/>
              </a:prstGeom>
              <a:ln w="38100">
                <a:solidFill>
                  <a:srgbClr val="8C635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D76607D9-0A30-8F6B-2FC5-0AC7D00513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70717" y="4505638"/>
                <a:ext cx="0" cy="108000"/>
              </a:xfrm>
              <a:prstGeom prst="straightConnector1">
                <a:avLst/>
              </a:prstGeom>
              <a:ln w="38100">
                <a:solidFill>
                  <a:srgbClr val="8C635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476D82D-5A11-DA71-5C15-C492435484D7}"/>
              </a:ext>
            </a:extLst>
          </p:cNvPr>
          <p:cNvSpPr txBox="1"/>
          <p:nvPr/>
        </p:nvSpPr>
        <p:spPr>
          <a:xfrm>
            <a:off x="2219736" y="4843697"/>
            <a:ext cx="7834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>
                <a:solidFill>
                  <a:srgbClr val="2B286F"/>
                </a:solidFill>
              </a:rPr>
              <a:t>Mission: </a:t>
            </a:r>
          </a:p>
          <a:p>
            <a:r>
              <a:rPr lang="en-NZ" sz="2400" dirty="0" err="1">
                <a:solidFill>
                  <a:srgbClr val="2B286F"/>
                </a:solidFill>
              </a:rPr>
              <a:t>Whakauru</a:t>
            </a:r>
            <a:r>
              <a:rPr lang="en-NZ" sz="2400" dirty="0">
                <a:solidFill>
                  <a:srgbClr val="2B286F"/>
                </a:solidFill>
              </a:rPr>
              <a:t>. </a:t>
            </a:r>
            <a:r>
              <a:rPr lang="en-NZ" sz="2400" dirty="0" err="1">
                <a:solidFill>
                  <a:srgbClr val="2B286F"/>
                </a:solidFill>
              </a:rPr>
              <a:t>Whakamōhio</a:t>
            </a:r>
            <a:r>
              <a:rPr lang="en-NZ" sz="2400" dirty="0">
                <a:solidFill>
                  <a:srgbClr val="2B286F"/>
                </a:solidFill>
              </a:rPr>
              <a:t>. </a:t>
            </a:r>
            <a:r>
              <a:rPr lang="en-NZ" sz="2400" dirty="0" err="1">
                <a:solidFill>
                  <a:srgbClr val="2B286F"/>
                </a:solidFill>
              </a:rPr>
              <a:t>Whakaawe</a:t>
            </a:r>
            <a:r>
              <a:rPr lang="en-NZ" sz="2400" dirty="0">
                <a:solidFill>
                  <a:srgbClr val="2B286F"/>
                </a:solidFill>
              </a:rPr>
              <a:t>. </a:t>
            </a:r>
            <a:r>
              <a:rPr lang="en-NZ" sz="2400" dirty="0" err="1">
                <a:solidFill>
                  <a:srgbClr val="2B286F"/>
                </a:solidFill>
              </a:rPr>
              <a:t>Whakapai</a:t>
            </a:r>
            <a:r>
              <a:rPr lang="en-NZ" sz="2400" dirty="0">
                <a:solidFill>
                  <a:srgbClr val="2B286F"/>
                </a:solidFill>
              </a:rPr>
              <a:t> </a:t>
            </a:r>
            <a:r>
              <a:rPr lang="en-NZ" sz="2400" dirty="0" err="1">
                <a:solidFill>
                  <a:srgbClr val="2B286F"/>
                </a:solidFill>
              </a:rPr>
              <a:t>ake</a:t>
            </a:r>
            <a:r>
              <a:rPr lang="en-NZ" sz="2400" dirty="0">
                <a:solidFill>
                  <a:srgbClr val="2B286F"/>
                </a:solidFill>
              </a:rPr>
              <a:t>. </a:t>
            </a:r>
          </a:p>
          <a:p>
            <a:r>
              <a:rPr lang="en-NZ" sz="2400" b="1" dirty="0">
                <a:solidFill>
                  <a:srgbClr val="2B286F"/>
                </a:solidFill>
              </a:rPr>
              <a:t>Involve. Inform. Influence. Improve.</a:t>
            </a:r>
          </a:p>
        </p:txBody>
      </p:sp>
    </p:spTree>
    <p:extLst>
      <p:ext uri="{BB962C8B-B14F-4D97-AF65-F5344CB8AC3E}">
        <p14:creationId xmlns:p14="http://schemas.microsoft.com/office/powerpoint/2010/main" val="280919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619"/>
    </mc:Choice>
    <mc:Fallback xmlns="">
      <p:transition spd="slow" advTm="6561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83C511E-A2DC-E52E-D73D-2AF98D1A8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038" y="631596"/>
            <a:ext cx="4047527" cy="619590"/>
          </a:xfrm>
        </p:spPr>
        <p:txBody>
          <a:bodyPr/>
          <a:lstStyle/>
          <a:p>
            <a:r>
              <a:rPr lang="en-NZ" sz="3200"/>
              <a:t>Regulatory changes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7319D79-4179-2981-736D-07CA9968A2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8" name="Picture 7" descr="Document cover of the Ngā paerewa health and disability services standard">
            <a:extLst>
              <a:ext uri="{FF2B5EF4-FFF2-40B4-BE49-F238E27FC236}">
                <a16:creationId xmlns:a16="http://schemas.microsoft.com/office/drawing/2014/main" id="{6078A429-2402-FD86-49B0-16D3FAC3C2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" t="962" r="8036" b="5732"/>
          <a:stretch/>
        </p:blipFill>
        <p:spPr>
          <a:xfrm>
            <a:off x="2040038" y="1448700"/>
            <a:ext cx="3481988" cy="49202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D8152A-D94D-A7C5-4DCC-40F2B1F5C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009" y="1946928"/>
            <a:ext cx="4383404" cy="37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98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A70E09-A228-4FCF-E3D6-2010AA557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/>
          <a:p>
            <a:r>
              <a:rPr lang="en-NZ" sz="3200"/>
              <a:t>Healing, learning and improving from harm: National adverse events policy 2023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456A63-DBF4-C646-A883-5DA41DF77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EC7CA4-8935-DD67-24FF-64EC4F1199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2" name="Picture 1" descr="Document cover of English version of 2023 policy">
            <a:extLst>
              <a:ext uri="{FF2B5EF4-FFF2-40B4-BE49-F238E27FC236}">
                <a16:creationId xmlns:a16="http://schemas.microsoft.com/office/drawing/2014/main" id="{9A6E04BA-DEB5-1561-E7B0-C2DF10084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575" y="2090057"/>
            <a:ext cx="3111564" cy="4314569"/>
          </a:xfrm>
          <a:prstGeom prst="rect">
            <a:avLst/>
          </a:prstGeom>
        </p:spPr>
      </p:pic>
      <p:pic>
        <p:nvPicPr>
          <p:cNvPr id="3" name="Picture 2" descr="Document cover of te reo Māori version of 2023 policy">
            <a:extLst>
              <a:ext uri="{FF2B5EF4-FFF2-40B4-BE49-F238E27FC236}">
                <a16:creationId xmlns:a16="http://schemas.microsoft.com/office/drawing/2014/main" id="{FBC3E7D6-6388-B6B3-27B5-2F3F11D0D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2090056"/>
            <a:ext cx="3111564" cy="431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24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Healing, learning, improving from harm">
            <a:hlinkClick r:id="" action="ppaction://media"/>
            <a:extLst>
              <a:ext uri="{FF2B5EF4-FFF2-40B4-BE49-F238E27FC236}">
                <a16:creationId xmlns:a16="http://schemas.microsoft.com/office/drawing/2014/main" id="{A4FF28F8-CEC9-6C75-3B44-96E836FE61BB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7627" y="179024"/>
            <a:ext cx="11505338" cy="649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1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43EC02-58CF-D297-E18D-4FF6AAAE4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075" y="783581"/>
            <a:ext cx="7640093" cy="533418"/>
          </a:xfrm>
        </p:spPr>
        <p:txBody>
          <a:bodyPr/>
          <a:lstStyle/>
          <a:p>
            <a:r>
              <a:rPr lang="en-NZ"/>
              <a:t>Definition of harm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8BAB24-A524-3AED-C4F0-9B30AAC38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1075" y="1709395"/>
            <a:ext cx="7179832" cy="374796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Negative consequences for consumers and whānau directly arising from or associated </a:t>
            </a:r>
            <a:r>
              <a:rPr lang="en-NZ" b="1" dirty="0"/>
              <a:t>with plans made, actions taken or omissions</a:t>
            </a:r>
            <a:r>
              <a:rPr lang="en-NZ" dirty="0"/>
              <a:t> during the provision of care rather than an </a:t>
            </a:r>
            <a:r>
              <a:rPr lang="en-NZ" b="1" dirty="0"/>
              <a:t>underlying disease or injury</a:t>
            </a:r>
          </a:p>
        </p:txBody>
      </p:sp>
    </p:spTree>
    <p:extLst>
      <p:ext uri="{BB962C8B-B14F-4D97-AF65-F5344CB8AC3E}">
        <p14:creationId xmlns:p14="http://schemas.microsoft.com/office/powerpoint/2010/main" val="1687626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43EC02-58CF-D297-E18D-4FF6AAAE4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73" y="771172"/>
            <a:ext cx="7640093" cy="687642"/>
          </a:xfrm>
        </p:spPr>
        <p:txBody>
          <a:bodyPr/>
          <a:lstStyle/>
          <a:p>
            <a:r>
              <a:rPr lang="en-NZ"/>
              <a:t>Forms of harm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8BAB24-A524-3AED-C4F0-9B30AAC38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473" y="1700949"/>
            <a:ext cx="9368970" cy="4779110"/>
          </a:xfrm>
        </p:spPr>
        <p:txBody>
          <a:bodyPr>
            <a:noAutofit/>
          </a:bodyPr>
          <a:lstStyle/>
          <a:p>
            <a:r>
              <a:rPr lang="en-NZ" b="1" dirty="0"/>
              <a:t>Physical: </a:t>
            </a:r>
            <a:r>
              <a:rPr lang="en-NZ" b="0" i="0" u="none" strike="noStrike" dirty="0">
                <a:solidFill>
                  <a:srgbClr val="121212"/>
                </a:solidFill>
                <a:effectLst/>
                <a:latin typeface="Calibri" panose="020F0502020204030204" pitchFamily="34" charset="0"/>
              </a:rPr>
              <a:t>harm that leads to bodily injury or impairment or disease. This includes limitations in cognitive functioning and skills, including communication, social and self-care skills​</a:t>
            </a:r>
            <a:r>
              <a:rPr lang="en-N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NZ" b="1" dirty="0"/>
          </a:p>
          <a:p>
            <a:r>
              <a:rPr lang="en-NZ" b="1" dirty="0"/>
              <a:t>Psychological: </a:t>
            </a:r>
            <a:r>
              <a:rPr lang="en-NZ" b="0" i="0" u="none" strike="noStrike" dirty="0">
                <a:solidFill>
                  <a:srgbClr val="121212"/>
                </a:solidFill>
                <a:effectLst/>
                <a:latin typeface="Calibri" panose="020F0502020204030204" pitchFamily="34" charset="0"/>
              </a:rPr>
              <a:t>harm that causes mental or emotional trauma, behavioural change or physical symptoms​</a:t>
            </a:r>
            <a:r>
              <a:rPr lang="en-N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NZ" b="1" dirty="0"/>
          </a:p>
          <a:p>
            <a:r>
              <a:rPr lang="en-NZ" b="1" dirty="0"/>
              <a:t>Cultural: </a:t>
            </a:r>
            <a:r>
              <a:rPr lang="en-NZ" b="0" i="0" u="none" strike="noStrike" dirty="0">
                <a:solidFill>
                  <a:srgbClr val="121212"/>
                </a:solidFill>
                <a:effectLst/>
                <a:latin typeface="Calibri" panose="020F0502020204030204" pitchFamily="34" charset="0"/>
              </a:rPr>
              <a:t>the marginalisation of a consumer’s belief and value systems​</a:t>
            </a:r>
            <a:r>
              <a:rPr lang="en-N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NZ" b="1" dirty="0"/>
          </a:p>
          <a:p>
            <a:r>
              <a:rPr lang="en-NZ" b="1" dirty="0"/>
              <a:t>Spiritual: </a:t>
            </a:r>
            <a:r>
              <a:rPr lang="en-NZ" b="0" i="0" u="none" strike="noStrike" dirty="0">
                <a:solidFill>
                  <a:srgbClr val="121212"/>
                </a:solidFill>
                <a:effectLst/>
                <a:latin typeface="Calibri" panose="020F0502020204030204" pitchFamily="34" charset="0"/>
              </a:rPr>
              <a:t>(also known as spiritual distress) – a state of suffering, related to the impaired ability to experience meaning in life through connectedness with self, others, world or a superior being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3228619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E00F0-2D9D-E46A-0F97-606FD10A9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439" y="713763"/>
            <a:ext cx="4410890" cy="670707"/>
          </a:xfrm>
        </p:spPr>
        <p:txBody>
          <a:bodyPr/>
          <a:lstStyle/>
          <a:p>
            <a:r>
              <a:rPr lang="en-NZ"/>
              <a:t>Policy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DAF25-99B0-7E63-E4C2-0F5FF9632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3956" y="1528308"/>
            <a:ext cx="6573779" cy="4461983"/>
          </a:xfrm>
        </p:spPr>
        <p:txBody>
          <a:bodyPr/>
          <a:lstStyle/>
          <a:p>
            <a:r>
              <a:rPr lang="en-NZ"/>
              <a:t>Consumer and whānau participation</a:t>
            </a:r>
          </a:p>
          <a:p>
            <a:r>
              <a:rPr lang="en-NZ"/>
              <a:t>Culturally responsive practice</a:t>
            </a:r>
          </a:p>
          <a:p>
            <a:r>
              <a:rPr lang="en-NZ"/>
              <a:t>Equity</a:t>
            </a:r>
          </a:p>
          <a:p>
            <a:r>
              <a:rPr lang="en-NZ"/>
              <a:t>Open communication</a:t>
            </a:r>
          </a:p>
          <a:p>
            <a:r>
              <a:rPr lang="en-NZ"/>
              <a:t>Restorative practice and </a:t>
            </a:r>
            <a:r>
              <a:rPr lang="en-NZ" err="1"/>
              <a:t>hohou</a:t>
            </a:r>
            <a:r>
              <a:rPr lang="en-NZ"/>
              <a:t> </a:t>
            </a:r>
            <a:r>
              <a:rPr lang="en-NZ" err="1"/>
              <a:t>te</a:t>
            </a:r>
            <a:r>
              <a:rPr lang="en-NZ"/>
              <a:t> </a:t>
            </a:r>
            <a:r>
              <a:rPr lang="en-NZ" err="1"/>
              <a:t>rongo</a:t>
            </a:r>
            <a:r>
              <a:rPr lang="en-NZ"/>
              <a:t> (restorative responses)</a:t>
            </a:r>
          </a:p>
          <a:p>
            <a:r>
              <a:rPr lang="en-NZ"/>
              <a:t>Safe reporting</a:t>
            </a:r>
          </a:p>
          <a:p>
            <a:r>
              <a:rPr lang="en-NZ"/>
              <a:t>System accountability</a:t>
            </a:r>
          </a:p>
          <a:p>
            <a:r>
              <a:rPr lang="en-NZ"/>
              <a:t>System learning</a:t>
            </a:r>
          </a:p>
          <a:p>
            <a:endParaRPr lang="en-NZ" sz="2000"/>
          </a:p>
        </p:txBody>
      </p:sp>
      <p:pic>
        <p:nvPicPr>
          <p:cNvPr id="5" name="Picture 4" descr="Document cover of 2023 policy">
            <a:extLst>
              <a:ext uri="{FF2B5EF4-FFF2-40B4-BE49-F238E27FC236}">
                <a16:creationId xmlns:a16="http://schemas.microsoft.com/office/drawing/2014/main" id="{AFF00601-B537-DB12-1827-FED9C368D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322" y="1575807"/>
            <a:ext cx="2295549" cy="32218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8309696"/>
      </p:ext>
    </p:extLst>
  </p:cSld>
  <p:clrMapOvr>
    <a:masterClrMapping/>
  </p:clrMapOvr>
</p:sld>
</file>

<file path=ppt/theme/theme1.xml><?xml version="1.0" encoding="utf-8"?>
<a:theme xmlns:a="http://schemas.openxmlformats.org/drawingml/2006/main" name="HQSC Light Theme">
  <a:themeElements>
    <a:clrScheme name="HQSC SOI">
      <a:dk1>
        <a:srgbClr val="121212"/>
      </a:dk1>
      <a:lt1>
        <a:srgbClr val="FFFFFF"/>
      </a:lt1>
      <a:dk2>
        <a:srgbClr val="283868"/>
      </a:dk2>
      <a:lt2>
        <a:srgbClr val="E8E5E5"/>
      </a:lt2>
      <a:accent1>
        <a:srgbClr val="107383"/>
      </a:accent1>
      <a:accent2>
        <a:srgbClr val="37B0A8"/>
      </a:accent2>
      <a:accent3>
        <a:srgbClr val="E9493B"/>
      </a:accent3>
      <a:accent4>
        <a:srgbClr val="904181"/>
      </a:accent4>
      <a:accent5>
        <a:srgbClr val="BB7CB3"/>
      </a:accent5>
      <a:accent6>
        <a:srgbClr val="AB7969"/>
      </a:accent6>
      <a:hlink>
        <a:srgbClr val="283868"/>
      </a:hlink>
      <a:folHlink>
        <a:srgbClr val="90418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mission-PowerPoint-template-new.potx  -  Read-Only" id="{73597FD5-70F7-4A06-B2A0-BDFD518AFD45}" vid="{D50A1A81-25CB-43F0-B3EE-A78B410E80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MS document" ma:contentTypeID="0x010100464BB556B3337A48846236E9064FB9CC0100411B27F77A3A1942ADD65E7108B7C661" ma:contentTypeVersion="39" ma:contentTypeDescription="Use this content type to classify and store documents on HQSC DMS website" ma:contentTypeScope="" ma:versionID="e7e2012e0bddd5a83a814933e980c19c">
  <xsd:schema xmlns:xsd="http://www.w3.org/2001/XMLSchema" xmlns:xs="http://www.w3.org/2001/XMLSchema" xmlns:p="http://schemas.microsoft.com/office/2006/metadata/properties" xmlns:ns3="0b19c66c-1d17-4878-ac54-a29750ce0b61" xmlns:ns4="bef9904b-9bca-4a1b-aca3-78dad2044d15" targetNamespace="http://schemas.microsoft.com/office/2006/metadata/properties" ma:root="true" ma:fieldsID="0145bb612b3ad4f9cd45315d48381be4" ns3:_="" ns4:_="">
    <xsd:import namespace="0b19c66c-1d17-4878-ac54-a29750ce0b61"/>
    <xsd:import namespace="bef9904b-9bca-4a1b-aca3-78dad2044d1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4:_dlc_DocId" minOccurs="0"/>
                <xsd:element ref="ns4:_dlc_DocIdUrl" minOccurs="0"/>
                <xsd:element ref="ns4:_dlc_DocIdPersistId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19c66c-1d17-4878-ac54-a29750ce0b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f067919-d045-4b34-bd75-563914e945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f9904b-9bca-4a1b-aca3-78dad2044d1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b3aa043-9336-4ecf-bd0c-87fd8a0c1d53}" ma:internalName="TaxCatchAll" ma:showField="CatchAllData" ma:web="bef9904b-9bca-4a1b-aca3-78dad2044d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5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5f067919-d045-4b34-bd75-563914e94517" ContentTypeId="0x010100464BB556B3337A48846236E9064FB9CC01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ef9904b-9bca-4a1b-aca3-78dad2044d15">
      <UserInfo>
        <DisplayName>SharingLinks.96ae1b4d-9170-4e61-8066-faa151e073a6.Flexible.279718aa-57f3-4ac8-adaa-84ed3fc5ad03</DisplayName>
        <AccountId>3435</AccountId>
        <AccountType/>
      </UserInfo>
      <UserInfo>
        <DisplayName>Carl Horsley</DisplayName>
        <AccountId>3317</AccountId>
        <AccountType/>
      </UserInfo>
      <UserInfo>
        <DisplayName>Leona Dann</DisplayName>
        <AccountId>12</AccountId>
        <AccountType/>
      </UserInfo>
      <UserInfo>
        <DisplayName>Gillian Allen</DisplayName>
        <AccountId>3310</AccountId>
        <AccountType/>
      </UserInfo>
      <UserInfo>
        <DisplayName>Caroline Tilah</DisplayName>
        <AccountId>52</AccountId>
        <AccountType/>
      </UserInfo>
      <UserInfo>
        <DisplayName>Anna Thomson</DisplayName>
        <AccountId>3706</AccountId>
        <AccountType/>
      </UserInfo>
    </SharedWithUsers>
    <TaxCatchAll xmlns="bef9904b-9bca-4a1b-aca3-78dad2044d15" xsi:nil="true"/>
    <_dlc_DocId xmlns="bef9904b-9bca-4a1b-aca3-78dad2044d15">DOCS-585337998-37024</_dlc_DocId>
    <_dlc_DocIdUrl xmlns="bef9904b-9bca-4a1b-aca3-78dad2044d15">
      <Url>https://hqsc.sharepoint.com/sites/dms-programmes/_layouts/15/DocIdRedir.aspx?ID=DOCS-585337998-37024</Url>
      <Description>DOCS-585337998-37024</Description>
    </_dlc_DocIdUrl>
    <lcf76f155ced4ddcb4097134ff3c332f xmlns="0b19c66c-1d17-4878-ac54-a29750ce0b6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B9666E-ABBF-45CF-B2C7-4BDBAD1B61BF}">
  <ds:schemaRefs>
    <ds:schemaRef ds:uri="0b19c66c-1d17-4878-ac54-a29750ce0b61"/>
    <ds:schemaRef ds:uri="bef9904b-9bca-4a1b-aca3-78dad2044d1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A66DE97-5F9B-4668-8930-E396093FE4D8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7E60C39B-E155-41E5-AB5C-10F47A1205B0}">
  <ds:schemaRefs>
    <ds:schemaRef ds:uri="http://schemas.microsoft.com/sharepoint/events"/>
    <ds:schemaRef ds:uri="http://www.w3.org/2000/xmlns/"/>
  </ds:schemaRefs>
</ds:datastoreItem>
</file>

<file path=customXml/itemProps4.xml><?xml version="1.0" encoding="utf-8"?>
<ds:datastoreItem xmlns:ds="http://schemas.openxmlformats.org/officeDocument/2006/customXml" ds:itemID="{07F31AB0-72B6-4F86-BCCB-04DE7C9742F6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E304C3EE-F517-4FCB-A6C2-FE37591262FB}">
  <ds:schemaRefs>
    <ds:schemaRef ds:uri="http://schemas.microsoft.com/office/2006/documentManagement/types"/>
    <ds:schemaRef ds:uri="bef9904b-9bca-4a1b-aca3-78dad2044d15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0b19c66c-1d17-4878-ac54-a29750ce0b61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701cefdf-35f4-4444-8638-55f0e12ab1c4}" enabled="0" method="" siteId="{701cefdf-35f4-4444-8638-55f0e12ab1c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Conducting a learning review v2</Template>
  <TotalTime>379</TotalTime>
  <Words>868</Words>
  <Application>Microsoft Office PowerPoint</Application>
  <PresentationFormat>Widescreen</PresentationFormat>
  <Paragraphs>119</Paragraphs>
  <Slides>19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Symbol</vt:lpstr>
      <vt:lpstr>HQSC Light Theme</vt:lpstr>
      <vt:lpstr>Office Theme</vt:lpstr>
      <vt:lpstr>Healing, learning and improving from harm</vt:lpstr>
      <vt:lpstr> </vt:lpstr>
      <vt:lpstr>Who are we?</vt:lpstr>
      <vt:lpstr>Regulatory changes</vt:lpstr>
      <vt:lpstr>Healing, learning and improving from harm: National adverse events policy 2023</vt:lpstr>
      <vt:lpstr>PowerPoint Presentation</vt:lpstr>
      <vt:lpstr>Definition of harm</vt:lpstr>
      <vt:lpstr>Forms of harm</vt:lpstr>
      <vt:lpstr>Policy principles</vt:lpstr>
      <vt:lpstr>Why the learning review?</vt:lpstr>
      <vt:lpstr>The learning review</vt:lpstr>
      <vt:lpstr>An example from a Disability Support Service </vt:lpstr>
      <vt:lpstr>Putting it all together: moving from compliance to learning</vt:lpstr>
      <vt:lpstr>The role of Disability Support providers – learning and reporting</vt:lpstr>
      <vt:lpstr>Severity Assessment Code ratings</vt:lpstr>
      <vt:lpstr>DRAFT</vt:lpstr>
      <vt:lpstr>DRAFT</vt:lpstr>
      <vt:lpstr>How can we support you?</vt:lpstr>
      <vt:lpstr>Healing, learning and improving from harm kete</vt:lpstr>
    </vt:vector>
  </TitlesOfParts>
  <Company>Health Quality Safety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do a learning review</dc:title>
  <dc:creator>Gillian Allen</dc:creator>
  <cp:lastModifiedBy>Rebekah Mitchell</cp:lastModifiedBy>
  <cp:revision>2</cp:revision>
  <cp:lastPrinted>2023-05-07T23:39:59Z</cp:lastPrinted>
  <dcterms:created xsi:type="dcterms:W3CDTF">2022-10-25T10:05:59Z</dcterms:created>
  <dcterms:modified xsi:type="dcterms:W3CDTF">2025-05-20T20:04:55Z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0x010100464BB556B3337A48846236E9064FB9CC0100411B27F77A3A1942ADD65E7108B7C661</vt:lpwstr>
  </property>
  <property fmtid="{D5CDD505-2E9C-101B-9397-08002B2CF9AE}" pid="3" name="MediaServiceImageTags">
    <vt:lpwstr/>
  </property>
  <property fmtid="{D5CDD505-2E9C-101B-9397-08002B2CF9AE}" pid="4" name="_dlc_DocIdItemGuid">
    <vt:lpwstr>73ba3155-5c8c-472e-8d76-ec9a32dff302</vt:lpwstr>
  </property>
</Properties>
</file>