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41"/>
  </p:notesMasterIdLst>
  <p:handoutMasterIdLst>
    <p:handoutMasterId r:id="rId42"/>
  </p:handoutMasterIdLst>
  <p:sldIdLst>
    <p:sldId id="548" r:id="rId6"/>
    <p:sldId id="304" r:id="rId7"/>
    <p:sldId id="575" r:id="rId8"/>
    <p:sldId id="572" r:id="rId9"/>
    <p:sldId id="652" r:id="rId10"/>
    <p:sldId id="584" r:id="rId11"/>
    <p:sldId id="669" r:id="rId12"/>
    <p:sldId id="632" r:id="rId13"/>
    <p:sldId id="537" r:id="rId14"/>
    <p:sldId id="617" r:id="rId15"/>
    <p:sldId id="616" r:id="rId16"/>
    <p:sldId id="675" r:id="rId17"/>
    <p:sldId id="643" r:id="rId18"/>
    <p:sldId id="676" r:id="rId19"/>
    <p:sldId id="677" r:id="rId20"/>
    <p:sldId id="678" r:id="rId21"/>
    <p:sldId id="679" r:id="rId22"/>
    <p:sldId id="680" r:id="rId23"/>
    <p:sldId id="681" r:id="rId24"/>
    <p:sldId id="682" r:id="rId25"/>
    <p:sldId id="683" r:id="rId26"/>
    <p:sldId id="634" r:id="rId27"/>
    <p:sldId id="635" r:id="rId28"/>
    <p:sldId id="684" r:id="rId29"/>
    <p:sldId id="686" r:id="rId30"/>
    <p:sldId id="685" r:id="rId31"/>
    <p:sldId id="663" r:id="rId32"/>
    <p:sldId id="688" r:id="rId33"/>
    <p:sldId id="672" r:id="rId34"/>
    <p:sldId id="648" r:id="rId35"/>
    <p:sldId id="674" r:id="rId36"/>
    <p:sldId id="625" r:id="rId37"/>
    <p:sldId id="689" r:id="rId38"/>
    <p:sldId id="687" r:id="rId39"/>
    <p:sldId id="578" r:id="rId40"/>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1D8E6321-6149-6B37-03BE-E97EDA483C63}" name="Marie-Pascale Desjardins" initials="MD" userId="S::marie-pascale.desjardins001@msd.govt.nz::49089b4d-bdc6-4d99-8ee3-49e26cf7f2a9" providerId="AD"/>
  <p188:author id="{2AAD573A-9BF3-6E3C-2485-EA862CCA8E3A}" name="Doug Parker" initials="DP" userId="S::doug.parker022@msd.govt.nz::79c9f46a-ff59-42db-9e5c-6121a01f52ce" providerId="AD"/>
  <p188:author id="{C02AD662-BDD0-F79E-6305-424BE25F58CF}" name="Sarah Moodie" initials="SM" userId="S::Sarah.Moodie006@msd.govt.nz::65ad40bb-d0b5-48d0-8464-558f0e170a1a" providerId="AD"/>
  <p188:author id="{3D5B7B76-7FA1-9670-3596-D9562731A5B7}" name="Lucy Gray" initials="LG" userId="S::lucy.gray016@msd.govt.nz::6655ad34-93c1-47c8-b768-60d8981e1916" providerId="AD"/>
  <p188:author id="{2EBC7E7B-B1D5-3709-F6F5-CA1C973A0627}" name="Sharon O'Toole" initials="" userId="S::sharon.otoole002@msd.govt.nz::e7b3450b-fd80-4be4-b364-e7b6dab202f4" providerId="AD"/>
  <p188:author id="{09DC3094-F3BF-20B0-C032-384266DEF7D4}" name="Michael Hiscox" initials="MH" userId="S::Michael.Hiscox001@msd.govt.nz::57544e76-f44f-487a-981d-6334d7aa6dde" providerId="AD"/>
  <p188:author id="{B94912C2-2ED8-1906-A51E-2598F9F85710}" name="John Wilkinson" initials="JW" userId="S::John.Wilkinson028@msd.govt.nz::a8beb680-ff55-4710-868b-62315553164a" providerId="AD"/>
  <p188:author id="{F88862C9-A373-8230-EDC7-B50999004565}" name="Catherine Poutasi" initials="CP" userId="S::Catherine.Poutasi001@msd.govt.nz::f0a6b08c-50d9-4ceb-b384-c06b2591d9f8" providerId="AD"/>
  <p188:author id="{34AE42CF-E015-1BB7-0A31-35E2BABD49AC}" name="Kate Potter" initials="KP" userId="S::Kate.Potter008@msd.govt.nz::045b1aed-3d09-47ec-b257-069e06d10a85" providerId="AD"/>
  <p188:author id="{4234EFFE-2EFB-6D2D-18F4-2B6E399BDA20}" name="Kate Potter" initials="KP" userId="S::kate.potter008@msd.govt.nz::045b1aed-3d09-47ec-b257-069e06d10a8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2FBE9"/>
    <a:srgbClr val="5C9A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499033-8364-4807-87AC-DC250EA0C660}" v="27" dt="2026-10-05T08:53:24.117"/>
    <p1510:client id="{4CDAB7B7-5A07-853C-5C3F-3F9BC2BAE665}" v="2" dt="2026-10-05T03:28:26.263"/>
    <p1510:client id="{7E795B10-AA95-49FD-B9A4-E2AF1A8B8D3D}" v="2" dt="2026-10-05T20:39:44.5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5D81BC-8BB2-3E72-C4D4-BF606D2A5159}"/>
              </a:ext>
            </a:extLst>
          </p:cNvPr>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lang="en-NZ"/>
          </a:p>
        </p:txBody>
      </p:sp>
      <p:sp>
        <p:nvSpPr>
          <p:cNvPr id="3" name="Date Placeholder 2">
            <a:extLst>
              <a:ext uri="{FF2B5EF4-FFF2-40B4-BE49-F238E27FC236}">
                <a16:creationId xmlns:a16="http://schemas.microsoft.com/office/drawing/2014/main" id="{F128F73D-740F-5238-8D6F-76FA3215FBBC}"/>
              </a:ext>
            </a:extLst>
          </p:cNvPr>
          <p:cNvSpPr>
            <a:spLocks noGrp="1"/>
          </p:cNvSpPr>
          <p:nvPr>
            <p:ph type="dt" sz="quarter" idx="1"/>
          </p:nvPr>
        </p:nvSpPr>
        <p:spPr>
          <a:xfrm>
            <a:off x="3856038" y="0"/>
            <a:ext cx="2949575" cy="498475"/>
          </a:xfrm>
          <a:prstGeom prst="rect">
            <a:avLst/>
          </a:prstGeom>
        </p:spPr>
        <p:txBody>
          <a:bodyPr vert="horz" lIns="91440" tIns="45720" rIns="91440" bIns="45720" rtlCol="0"/>
          <a:lstStyle>
            <a:lvl1pPr algn="r">
              <a:defRPr sz="1200"/>
            </a:lvl1pPr>
          </a:lstStyle>
          <a:p>
            <a:fld id="{72362995-EA3E-4ECF-85E8-5FB17B151160}" type="datetimeFigureOut">
              <a:rPr lang="en-NZ" smtClean="0"/>
              <a:t>5/10/2026</a:t>
            </a:fld>
            <a:endParaRPr lang="en-NZ"/>
          </a:p>
        </p:txBody>
      </p:sp>
      <p:sp>
        <p:nvSpPr>
          <p:cNvPr id="4" name="Footer Placeholder 3">
            <a:extLst>
              <a:ext uri="{FF2B5EF4-FFF2-40B4-BE49-F238E27FC236}">
                <a16:creationId xmlns:a16="http://schemas.microsoft.com/office/drawing/2014/main" id="{FF51AAD3-9A9D-ABBE-E157-F9C7A9EF67D1}"/>
              </a:ext>
            </a:extLst>
          </p:cNvPr>
          <p:cNvSpPr>
            <a:spLocks noGrp="1"/>
          </p:cNvSpPr>
          <p:nvPr>
            <p:ph type="ftr" sz="quarter" idx="2"/>
          </p:nvPr>
        </p:nvSpPr>
        <p:spPr>
          <a:xfrm>
            <a:off x="0" y="9440863"/>
            <a:ext cx="2949575" cy="498475"/>
          </a:xfrm>
          <a:prstGeom prst="rect">
            <a:avLst/>
          </a:prstGeom>
        </p:spPr>
        <p:txBody>
          <a:bodyPr vert="horz" lIns="91440" tIns="45720" rIns="91440" bIns="45720" rtlCol="0" anchor="b"/>
          <a:lstStyle>
            <a:lvl1pPr algn="l">
              <a:defRPr sz="1200"/>
            </a:lvl1pPr>
          </a:lstStyle>
          <a:p>
            <a:endParaRPr lang="en-NZ"/>
          </a:p>
        </p:txBody>
      </p:sp>
      <p:sp>
        <p:nvSpPr>
          <p:cNvPr id="5" name="Slide Number Placeholder 4">
            <a:extLst>
              <a:ext uri="{FF2B5EF4-FFF2-40B4-BE49-F238E27FC236}">
                <a16:creationId xmlns:a16="http://schemas.microsoft.com/office/drawing/2014/main" id="{28ED6BAA-47EC-ED74-B86A-2E956499669A}"/>
              </a:ext>
            </a:extLst>
          </p:cNvPr>
          <p:cNvSpPr>
            <a:spLocks noGrp="1"/>
          </p:cNvSpPr>
          <p:nvPr>
            <p:ph type="sldNum" sz="quarter" idx="3"/>
          </p:nvPr>
        </p:nvSpPr>
        <p:spPr>
          <a:xfrm>
            <a:off x="3856038" y="9440863"/>
            <a:ext cx="2949575" cy="498475"/>
          </a:xfrm>
          <a:prstGeom prst="rect">
            <a:avLst/>
          </a:prstGeom>
        </p:spPr>
        <p:txBody>
          <a:bodyPr vert="horz" lIns="91440" tIns="45720" rIns="91440" bIns="45720" rtlCol="0" anchor="b"/>
          <a:lstStyle>
            <a:lvl1pPr algn="r">
              <a:defRPr sz="1200"/>
            </a:lvl1pPr>
          </a:lstStyle>
          <a:p>
            <a:fld id="{C2A8F727-3021-4184-8705-476EF0ECFCE7}" type="slidenum">
              <a:rPr lang="en-NZ" smtClean="0"/>
              <a:t>‹#›</a:t>
            </a:fld>
            <a:endParaRPr lang="en-NZ"/>
          </a:p>
        </p:txBody>
      </p:sp>
    </p:spTree>
    <p:extLst>
      <p:ext uri="{BB962C8B-B14F-4D97-AF65-F5344CB8AC3E}">
        <p14:creationId xmlns:p14="http://schemas.microsoft.com/office/powerpoint/2010/main" val="14109776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6CCB0C1C-DFDC-441F-BB62-2A29777DDBAD}" type="datetimeFigureOut">
              <a:rPr lang="en-NZ" smtClean="0"/>
              <a:t>5/10/2026</a:t>
            </a:fld>
            <a:endParaRPr lang="en-NZ"/>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02A4891E-DBC6-4C4E-B266-FBECF4927F73}" type="slidenum">
              <a:rPr lang="en-NZ" smtClean="0"/>
              <a:t>‹#›</a:t>
            </a:fld>
            <a:endParaRPr lang="en-NZ"/>
          </a:p>
        </p:txBody>
      </p:sp>
    </p:spTree>
    <p:extLst>
      <p:ext uri="{BB962C8B-B14F-4D97-AF65-F5344CB8AC3E}">
        <p14:creationId xmlns:p14="http://schemas.microsoft.com/office/powerpoint/2010/main" val="1219390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1</a:t>
            </a:fld>
            <a:endParaRPr lang="en-NZ"/>
          </a:p>
        </p:txBody>
      </p:sp>
    </p:spTree>
    <p:extLst>
      <p:ext uri="{BB962C8B-B14F-4D97-AF65-F5344CB8AC3E}">
        <p14:creationId xmlns:p14="http://schemas.microsoft.com/office/powerpoint/2010/main" val="3558231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CA723-0CCC-6D80-6BAF-DC0E8C4F47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ABC8A-A297-2E57-789A-E4561DF8FC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0F02AF-D339-E833-2192-CE5D4FE1196B}"/>
              </a:ext>
            </a:extLst>
          </p:cNvPr>
          <p:cNvSpPr>
            <a:spLocks noGrp="1"/>
          </p:cNvSpPr>
          <p:nvPr>
            <p:ph type="body" idx="1"/>
          </p:nvPr>
        </p:nvSpPr>
        <p:spPr/>
        <p:txBody>
          <a:bodyPr/>
          <a:lstStyle/>
          <a:p>
            <a:pPr marL="628650" lvl="1" indent="-171450">
              <a:buFont typeface="Calibri"/>
              <a:buChar char="-"/>
            </a:pPr>
            <a:endParaRPr lang="en-NZ">
              <a:ea typeface="Calibri"/>
              <a:cs typeface="Calibri"/>
            </a:endParaRPr>
          </a:p>
        </p:txBody>
      </p:sp>
      <p:sp>
        <p:nvSpPr>
          <p:cNvPr id="4" name="Slide Number Placeholder 3">
            <a:extLst>
              <a:ext uri="{FF2B5EF4-FFF2-40B4-BE49-F238E27FC236}">
                <a16:creationId xmlns:a16="http://schemas.microsoft.com/office/drawing/2014/main" id="{89B4C80E-E7FB-7330-B3EF-221E19F5EBF0}"/>
              </a:ext>
            </a:extLst>
          </p:cNvPr>
          <p:cNvSpPr>
            <a:spLocks noGrp="1"/>
          </p:cNvSpPr>
          <p:nvPr>
            <p:ph type="sldNum" sz="quarter" idx="5"/>
          </p:nvPr>
        </p:nvSpPr>
        <p:spPr/>
        <p:txBody>
          <a:bodyPr/>
          <a:lstStyle/>
          <a:p>
            <a:fld id="{D40345AC-9F92-4C74-839D-24044B61ADEB}" type="slidenum">
              <a:rPr lang="en-NZ" smtClean="0"/>
              <a:t>2</a:t>
            </a:fld>
            <a:endParaRPr lang="en-NZ"/>
          </a:p>
        </p:txBody>
      </p:sp>
    </p:spTree>
    <p:extLst>
      <p:ext uri="{BB962C8B-B14F-4D97-AF65-F5344CB8AC3E}">
        <p14:creationId xmlns:p14="http://schemas.microsoft.com/office/powerpoint/2010/main" val="555401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3</a:t>
            </a:fld>
            <a:endParaRPr lang="en-NZ"/>
          </a:p>
        </p:txBody>
      </p:sp>
    </p:spTree>
    <p:extLst>
      <p:ext uri="{BB962C8B-B14F-4D97-AF65-F5344CB8AC3E}">
        <p14:creationId xmlns:p14="http://schemas.microsoft.com/office/powerpoint/2010/main" val="1750778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4</a:t>
            </a:fld>
            <a:endParaRPr lang="en-NZ"/>
          </a:p>
        </p:txBody>
      </p:sp>
    </p:spTree>
    <p:extLst>
      <p:ext uri="{BB962C8B-B14F-4D97-AF65-F5344CB8AC3E}">
        <p14:creationId xmlns:p14="http://schemas.microsoft.com/office/powerpoint/2010/main" val="2031144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0FAC2-F65B-6D6A-EDBD-E7E358F7D7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FAF53-03C7-BBDD-0A3E-63B49BAD15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2F6DC3-385B-A667-55A1-0E2E52ACF5CB}"/>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7898F81C-EAE1-E1DF-7649-136F1CDECD96}"/>
              </a:ext>
            </a:extLst>
          </p:cNvPr>
          <p:cNvSpPr>
            <a:spLocks noGrp="1"/>
          </p:cNvSpPr>
          <p:nvPr>
            <p:ph type="sldNum" sz="quarter" idx="5"/>
          </p:nvPr>
        </p:nvSpPr>
        <p:spPr/>
        <p:txBody>
          <a:bodyPr/>
          <a:lstStyle/>
          <a:p>
            <a:fld id="{02A4891E-DBC6-4C4E-B266-FBECF4927F73}" type="slidenum">
              <a:rPr lang="en-NZ" smtClean="0"/>
              <a:t>5</a:t>
            </a:fld>
            <a:endParaRPr lang="en-NZ"/>
          </a:p>
        </p:txBody>
      </p:sp>
    </p:spTree>
    <p:extLst>
      <p:ext uri="{BB962C8B-B14F-4D97-AF65-F5344CB8AC3E}">
        <p14:creationId xmlns:p14="http://schemas.microsoft.com/office/powerpoint/2010/main" val="3150521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6</a:t>
            </a:fld>
            <a:endParaRPr lang="en-NZ"/>
          </a:p>
        </p:txBody>
      </p:sp>
    </p:spTree>
    <p:extLst>
      <p:ext uri="{BB962C8B-B14F-4D97-AF65-F5344CB8AC3E}">
        <p14:creationId xmlns:p14="http://schemas.microsoft.com/office/powerpoint/2010/main" val="2701955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F9F08-60AC-B327-F554-832C8D644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46BA98-3022-1C6C-B766-EFDF7767AA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898FF5-976B-2470-57C8-F571A6BEB556}"/>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2B34AE52-2E45-32C3-1BC3-786D7B86296F}"/>
              </a:ext>
            </a:extLst>
          </p:cNvPr>
          <p:cNvSpPr>
            <a:spLocks noGrp="1"/>
          </p:cNvSpPr>
          <p:nvPr>
            <p:ph type="sldNum" sz="quarter" idx="5"/>
          </p:nvPr>
        </p:nvSpPr>
        <p:spPr/>
        <p:txBody>
          <a:bodyPr/>
          <a:lstStyle/>
          <a:p>
            <a:fld id="{D40345AC-9F92-4C74-839D-24044B61ADEB}" type="slidenum">
              <a:rPr lang="en-NZ" smtClean="0"/>
              <a:t>8</a:t>
            </a:fld>
            <a:endParaRPr lang="en-NZ"/>
          </a:p>
        </p:txBody>
      </p:sp>
    </p:spTree>
    <p:extLst>
      <p:ext uri="{BB962C8B-B14F-4D97-AF65-F5344CB8AC3E}">
        <p14:creationId xmlns:p14="http://schemas.microsoft.com/office/powerpoint/2010/main" val="4034798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9</a:t>
            </a:fld>
            <a:endParaRPr lang="en-NZ"/>
          </a:p>
        </p:txBody>
      </p:sp>
    </p:spTree>
    <p:extLst>
      <p:ext uri="{BB962C8B-B14F-4D97-AF65-F5344CB8AC3E}">
        <p14:creationId xmlns:p14="http://schemas.microsoft.com/office/powerpoint/2010/main" val="1797982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10</a:t>
            </a:fld>
            <a:endParaRPr lang="en-NZ"/>
          </a:p>
        </p:txBody>
      </p:sp>
    </p:spTree>
    <p:extLst>
      <p:ext uri="{BB962C8B-B14F-4D97-AF65-F5344CB8AC3E}">
        <p14:creationId xmlns:p14="http://schemas.microsoft.com/office/powerpoint/2010/main" val="333561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11</a:t>
            </a:fld>
            <a:endParaRPr lang="en-NZ"/>
          </a:p>
        </p:txBody>
      </p:sp>
    </p:spTree>
    <p:extLst>
      <p:ext uri="{BB962C8B-B14F-4D97-AF65-F5344CB8AC3E}">
        <p14:creationId xmlns:p14="http://schemas.microsoft.com/office/powerpoint/2010/main" val="78786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E4175-34FE-E565-A888-5187DE9DD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8093F-8E72-890F-1A88-24FA1AD26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19D10-7DCF-E481-5958-F1834CBD0AE4}"/>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FE37847-3B5F-B62E-F7F1-0F7E6585B656}"/>
              </a:ext>
            </a:extLst>
          </p:cNvPr>
          <p:cNvSpPr>
            <a:spLocks noGrp="1"/>
          </p:cNvSpPr>
          <p:nvPr>
            <p:ph type="sldNum" sz="quarter" idx="5"/>
          </p:nvPr>
        </p:nvSpPr>
        <p:spPr/>
        <p:txBody>
          <a:bodyPr/>
          <a:lstStyle/>
          <a:p>
            <a:fld id="{D40345AC-9F92-4C74-839D-24044B61ADEB}" type="slidenum">
              <a:rPr lang="en-NZ" smtClean="0"/>
              <a:t>12</a:t>
            </a:fld>
            <a:endParaRPr lang="en-NZ"/>
          </a:p>
        </p:txBody>
      </p:sp>
    </p:spTree>
    <p:extLst>
      <p:ext uri="{BB962C8B-B14F-4D97-AF65-F5344CB8AC3E}">
        <p14:creationId xmlns:p14="http://schemas.microsoft.com/office/powerpoint/2010/main" val="33593693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65A0A-26C5-AD60-2570-3C3FDF547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9CAEB2-66B6-D8E9-2BA9-4F05ACDFDB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72414-BC3C-A9E8-AEE0-6E626020EDF4}"/>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22059A2-48C9-5620-8A66-F67517132014}"/>
              </a:ext>
            </a:extLst>
          </p:cNvPr>
          <p:cNvSpPr>
            <a:spLocks noGrp="1"/>
          </p:cNvSpPr>
          <p:nvPr>
            <p:ph type="sldNum" sz="quarter" idx="5"/>
          </p:nvPr>
        </p:nvSpPr>
        <p:spPr/>
        <p:txBody>
          <a:bodyPr/>
          <a:lstStyle/>
          <a:p>
            <a:fld id="{02A4891E-DBC6-4C4E-B266-FBECF4927F73}" type="slidenum">
              <a:rPr lang="en-NZ" smtClean="0"/>
              <a:t>13</a:t>
            </a:fld>
            <a:endParaRPr lang="en-NZ"/>
          </a:p>
        </p:txBody>
      </p:sp>
    </p:spTree>
    <p:extLst>
      <p:ext uri="{BB962C8B-B14F-4D97-AF65-F5344CB8AC3E}">
        <p14:creationId xmlns:p14="http://schemas.microsoft.com/office/powerpoint/2010/main" val="284489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05F1B-1D9A-3E70-FADB-D98EEE972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343BC-7466-4B97-844C-6B46EB95D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95BEEC-8C20-2D04-CFEA-7A62C079B942}"/>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AE554BFC-75BE-D990-4E0E-FA831DD36DB1}"/>
              </a:ext>
            </a:extLst>
          </p:cNvPr>
          <p:cNvSpPr>
            <a:spLocks noGrp="1"/>
          </p:cNvSpPr>
          <p:nvPr>
            <p:ph type="sldNum" sz="quarter" idx="5"/>
          </p:nvPr>
        </p:nvSpPr>
        <p:spPr/>
        <p:txBody>
          <a:bodyPr/>
          <a:lstStyle/>
          <a:p>
            <a:fld id="{02A4891E-DBC6-4C4E-B266-FBECF4927F73}" type="slidenum">
              <a:rPr lang="en-NZ" smtClean="0"/>
              <a:t>14</a:t>
            </a:fld>
            <a:endParaRPr lang="en-NZ"/>
          </a:p>
        </p:txBody>
      </p:sp>
    </p:spTree>
    <p:extLst>
      <p:ext uri="{BB962C8B-B14F-4D97-AF65-F5344CB8AC3E}">
        <p14:creationId xmlns:p14="http://schemas.microsoft.com/office/powerpoint/2010/main" val="2186007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6211D-354B-99E0-3F95-A0168C228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34D0F-0A57-79F1-719B-B8DA6BB795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8B74BB-369D-D06B-60BD-24404E63A703}"/>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9C3357EE-1A39-7D26-C359-FA90DD48CE04}"/>
              </a:ext>
            </a:extLst>
          </p:cNvPr>
          <p:cNvSpPr>
            <a:spLocks noGrp="1"/>
          </p:cNvSpPr>
          <p:nvPr>
            <p:ph type="sldNum" sz="quarter" idx="5"/>
          </p:nvPr>
        </p:nvSpPr>
        <p:spPr/>
        <p:txBody>
          <a:bodyPr/>
          <a:lstStyle/>
          <a:p>
            <a:fld id="{D40345AC-9F92-4C74-839D-24044B61ADEB}" type="slidenum">
              <a:rPr lang="en-NZ" smtClean="0"/>
              <a:t>15</a:t>
            </a:fld>
            <a:endParaRPr lang="en-NZ"/>
          </a:p>
        </p:txBody>
      </p:sp>
    </p:spTree>
    <p:extLst>
      <p:ext uri="{BB962C8B-B14F-4D97-AF65-F5344CB8AC3E}">
        <p14:creationId xmlns:p14="http://schemas.microsoft.com/office/powerpoint/2010/main" val="2068944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A86E6-7548-E558-A532-C137E30D3C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98BAB3-E622-5826-C0C9-AFB4BBB153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672413-A80B-8872-E591-2AD80F5FE536}"/>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561DAA48-D223-B0F8-2CDB-F3D813A4CC11}"/>
              </a:ext>
            </a:extLst>
          </p:cNvPr>
          <p:cNvSpPr>
            <a:spLocks noGrp="1"/>
          </p:cNvSpPr>
          <p:nvPr>
            <p:ph type="sldNum" sz="quarter" idx="5"/>
          </p:nvPr>
        </p:nvSpPr>
        <p:spPr/>
        <p:txBody>
          <a:bodyPr/>
          <a:lstStyle/>
          <a:p>
            <a:fld id="{02A4891E-DBC6-4C4E-B266-FBECF4927F73}" type="slidenum">
              <a:rPr lang="en-NZ" smtClean="0"/>
              <a:t>16</a:t>
            </a:fld>
            <a:endParaRPr lang="en-NZ"/>
          </a:p>
        </p:txBody>
      </p:sp>
    </p:spTree>
    <p:extLst>
      <p:ext uri="{BB962C8B-B14F-4D97-AF65-F5344CB8AC3E}">
        <p14:creationId xmlns:p14="http://schemas.microsoft.com/office/powerpoint/2010/main" val="41741289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E02E2-4B50-8828-DD12-23806AE3DB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34142-0ED3-2209-4FF4-813FBDD14B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E9C44D-20E4-1599-13F6-67845BAC2D8A}"/>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C0FE777-F0CB-9F5D-EB51-7B72F686C1F1}"/>
              </a:ext>
            </a:extLst>
          </p:cNvPr>
          <p:cNvSpPr>
            <a:spLocks noGrp="1"/>
          </p:cNvSpPr>
          <p:nvPr>
            <p:ph type="sldNum" sz="quarter" idx="5"/>
          </p:nvPr>
        </p:nvSpPr>
        <p:spPr/>
        <p:txBody>
          <a:bodyPr/>
          <a:lstStyle/>
          <a:p>
            <a:fld id="{02A4891E-DBC6-4C4E-B266-FBECF4927F73}" type="slidenum">
              <a:rPr lang="en-NZ" smtClean="0"/>
              <a:t>17</a:t>
            </a:fld>
            <a:endParaRPr lang="en-NZ"/>
          </a:p>
        </p:txBody>
      </p:sp>
    </p:spTree>
    <p:extLst>
      <p:ext uri="{BB962C8B-B14F-4D97-AF65-F5344CB8AC3E}">
        <p14:creationId xmlns:p14="http://schemas.microsoft.com/office/powerpoint/2010/main" val="224866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EADC-F1AE-0429-175B-947B795C4A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77EE97-9691-444A-227E-BB8B10A952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47B0B-EE9E-09DB-4209-7CD37B39D863}"/>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5CA92AD5-2C29-4697-325A-C2A6C8D45B5C}"/>
              </a:ext>
            </a:extLst>
          </p:cNvPr>
          <p:cNvSpPr>
            <a:spLocks noGrp="1"/>
          </p:cNvSpPr>
          <p:nvPr>
            <p:ph type="sldNum" sz="quarter" idx="5"/>
          </p:nvPr>
        </p:nvSpPr>
        <p:spPr/>
        <p:txBody>
          <a:bodyPr/>
          <a:lstStyle/>
          <a:p>
            <a:fld id="{02A4891E-DBC6-4C4E-B266-FBECF4927F73}" type="slidenum">
              <a:rPr lang="en-NZ" smtClean="0"/>
              <a:t>18</a:t>
            </a:fld>
            <a:endParaRPr lang="en-NZ"/>
          </a:p>
        </p:txBody>
      </p:sp>
    </p:spTree>
    <p:extLst>
      <p:ext uri="{BB962C8B-B14F-4D97-AF65-F5344CB8AC3E}">
        <p14:creationId xmlns:p14="http://schemas.microsoft.com/office/powerpoint/2010/main" val="897975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732A1-9983-C07D-7EE0-D7AC0DC39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3107D6-0909-A0BD-03C1-8097CFD00B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70EF6-3638-1348-FE9F-5FD1BE258419}"/>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027C4E1B-7C57-0403-C073-06F51F55FDE6}"/>
              </a:ext>
            </a:extLst>
          </p:cNvPr>
          <p:cNvSpPr>
            <a:spLocks noGrp="1"/>
          </p:cNvSpPr>
          <p:nvPr>
            <p:ph type="sldNum" sz="quarter" idx="5"/>
          </p:nvPr>
        </p:nvSpPr>
        <p:spPr/>
        <p:txBody>
          <a:bodyPr/>
          <a:lstStyle/>
          <a:p>
            <a:fld id="{02A4891E-DBC6-4C4E-B266-FBECF4927F73}" type="slidenum">
              <a:rPr lang="en-NZ" smtClean="0"/>
              <a:t>19</a:t>
            </a:fld>
            <a:endParaRPr lang="en-NZ"/>
          </a:p>
        </p:txBody>
      </p:sp>
    </p:spTree>
    <p:extLst>
      <p:ext uri="{BB962C8B-B14F-4D97-AF65-F5344CB8AC3E}">
        <p14:creationId xmlns:p14="http://schemas.microsoft.com/office/powerpoint/2010/main" val="1157775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D968F-22BB-52AA-C890-D345C9A946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13575-AC35-AFF8-7D63-85896C13F7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005926-4D4E-9F89-FD1F-791A6A3F37A0}"/>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2EA1D13-35E1-6CB1-40A2-6573729098DE}"/>
              </a:ext>
            </a:extLst>
          </p:cNvPr>
          <p:cNvSpPr>
            <a:spLocks noGrp="1"/>
          </p:cNvSpPr>
          <p:nvPr>
            <p:ph type="sldNum" sz="quarter" idx="5"/>
          </p:nvPr>
        </p:nvSpPr>
        <p:spPr/>
        <p:txBody>
          <a:bodyPr/>
          <a:lstStyle/>
          <a:p>
            <a:fld id="{02A4891E-DBC6-4C4E-B266-FBECF4927F73}" type="slidenum">
              <a:rPr lang="en-NZ" smtClean="0"/>
              <a:t>20</a:t>
            </a:fld>
            <a:endParaRPr lang="en-NZ"/>
          </a:p>
        </p:txBody>
      </p:sp>
    </p:spTree>
    <p:extLst>
      <p:ext uri="{BB962C8B-B14F-4D97-AF65-F5344CB8AC3E}">
        <p14:creationId xmlns:p14="http://schemas.microsoft.com/office/powerpoint/2010/main" val="5586144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F16E2-DB89-B90A-45E1-DD72E5C74C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F861CF-8DF4-51BF-F602-9576527BF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9975B-7335-28C2-382B-B0E34E6DE2F1}"/>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324063CD-0E7B-9C9D-BE4E-CF9E61AD94BC}"/>
              </a:ext>
            </a:extLst>
          </p:cNvPr>
          <p:cNvSpPr>
            <a:spLocks noGrp="1"/>
          </p:cNvSpPr>
          <p:nvPr>
            <p:ph type="sldNum" sz="quarter" idx="5"/>
          </p:nvPr>
        </p:nvSpPr>
        <p:spPr/>
        <p:txBody>
          <a:bodyPr/>
          <a:lstStyle/>
          <a:p>
            <a:fld id="{02A4891E-DBC6-4C4E-B266-FBECF4927F73}" type="slidenum">
              <a:rPr lang="en-NZ" smtClean="0"/>
              <a:t>21</a:t>
            </a:fld>
            <a:endParaRPr lang="en-NZ"/>
          </a:p>
        </p:txBody>
      </p:sp>
    </p:spTree>
    <p:extLst>
      <p:ext uri="{BB962C8B-B14F-4D97-AF65-F5344CB8AC3E}">
        <p14:creationId xmlns:p14="http://schemas.microsoft.com/office/powerpoint/2010/main" val="2470333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9CC54-3B9C-F91F-FABF-672B823A2E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80E076-199A-AA45-CE78-EEE33FCCD7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E73594-E986-94E8-96E5-6F668650976D}"/>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0CAB56B7-5319-7D8B-C421-9261FACC052C}"/>
              </a:ext>
            </a:extLst>
          </p:cNvPr>
          <p:cNvSpPr>
            <a:spLocks noGrp="1"/>
          </p:cNvSpPr>
          <p:nvPr>
            <p:ph type="sldNum" sz="quarter" idx="5"/>
          </p:nvPr>
        </p:nvSpPr>
        <p:spPr/>
        <p:txBody>
          <a:bodyPr/>
          <a:lstStyle/>
          <a:p>
            <a:fld id="{02A4891E-DBC6-4C4E-B266-FBECF4927F73}" type="slidenum">
              <a:rPr lang="en-NZ" smtClean="0"/>
              <a:t>24</a:t>
            </a:fld>
            <a:endParaRPr lang="en-NZ"/>
          </a:p>
        </p:txBody>
      </p:sp>
    </p:spTree>
    <p:extLst>
      <p:ext uri="{BB962C8B-B14F-4D97-AF65-F5344CB8AC3E}">
        <p14:creationId xmlns:p14="http://schemas.microsoft.com/office/powerpoint/2010/main" val="746105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E4175-34FE-E565-A888-5187DE9DD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18093F-8E72-890F-1A88-24FA1AD260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619D10-7DCF-E481-5958-F1834CBD0AE4}"/>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BFE37847-3B5F-B62E-F7F1-0F7E6585B656}"/>
              </a:ext>
            </a:extLst>
          </p:cNvPr>
          <p:cNvSpPr>
            <a:spLocks noGrp="1"/>
          </p:cNvSpPr>
          <p:nvPr>
            <p:ph type="sldNum" sz="quarter" idx="5"/>
          </p:nvPr>
        </p:nvSpPr>
        <p:spPr/>
        <p:txBody>
          <a:bodyPr/>
          <a:lstStyle/>
          <a:p>
            <a:fld id="{D40345AC-9F92-4C74-839D-24044B61ADEB}" type="slidenum">
              <a:rPr lang="en-NZ" smtClean="0"/>
              <a:t>25</a:t>
            </a:fld>
            <a:endParaRPr lang="en-NZ"/>
          </a:p>
        </p:txBody>
      </p:sp>
    </p:spTree>
    <p:extLst>
      <p:ext uri="{BB962C8B-B14F-4D97-AF65-F5344CB8AC3E}">
        <p14:creationId xmlns:p14="http://schemas.microsoft.com/office/powerpoint/2010/main" val="3359369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29BA8-671D-5620-1B2C-C988CB591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250AD2-663E-CFF3-9308-B1FB5A24ED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19626-F8E3-A2A0-2C9F-E9FF99D3C04B}"/>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740FD75F-8113-ADBD-820F-D0EE81217660}"/>
              </a:ext>
            </a:extLst>
          </p:cNvPr>
          <p:cNvSpPr>
            <a:spLocks noGrp="1"/>
          </p:cNvSpPr>
          <p:nvPr>
            <p:ph type="sldNum" sz="quarter" idx="5"/>
          </p:nvPr>
        </p:nvSpPr>
        <p:spPr/>
        <p:txBody>
          <a:bodyPr/>
          <a:lstStyle/>
          <a:p>
            <a:fld id="{02A4891E-DBC6-4C4E-B266-FBECF4927F73}" type="slidenum">
              <a:rPr lang="en-NZ" smtClean="0"/>
              <a:t>26</a:t>
            </a:fld>
            <a:endParaRPr lang="en-NZ"/>
          </a:p>
        </p:txBody>
      </p:sp>
    </p:spTree>
    <p:extLst>
      <p:ext uri="{BB962C8B-B14F-4D97-AF65-F5344CB8AC3E}">
        <p14:creationId xmlns:p14="http://schemas.microsoft.com/office/powerpoint/2010/main" val="2899652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75273-60D9-AD60-19E2-6A95E1D7B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E6D37-6F1E-B4B0-F837-70318074B2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F5C055-081F-53A0-F00B-220B6012490A}"/>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865FAAE4-027D-AAB2-7EA0-E05A73415C38}"/>
              </a:ext>
            </a:extLst>
          </p:cNvPr>
          <p:cNvSpPr>
            <a:spLocks noGrp="1"/>
          </p:cNvSpPr>
          <p:nvPr>
            <p:ph type="sldNum" sz="quarter" idx="5"/>
          </p:nvPr>
        </p:nvSpPr>
        <p:spPr/>
        <p:txBody>
          <a:bodyPr/>
          <a:lstStyle/>
          <a:p>
            <a:fld id="{02A4891E-DBC6-4C4E-B266-FBECF4927F73}" type="slidenum">
              <a:rPr lang="en-NZ" smtClean="0"/>
              <a:t>28</a:t>
            </a:fld>
            <a:endParaRPr lang="en-NZ"/>
          </a:p>
        </p:txBody>
      </p:sp>
    </p:spTree>
    <p:extLst>
      <p:ext uri="{BB962C8B-B14F-4D97-AF65-F5344CB8AC3E}">
        <p14:creationId xmlns:p14="http://schemas.microsoft.com/office/powerpoint/2010/main" val="1210091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E0885-FDC5-1FC9-74D7-0870F1567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2687D-9027-E3E4-7F0E-1F2A9F0554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54EC01-4C47-8F1F-6B0A-8BC473974CD4}"/>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FF0DFD20-A630-786F-0C21-E3CEB2C2726C}"/>
              </a:ext>
            </a:extLst>
          </p:cNvPr>
          <p:cNvSpPr>
            <a:spLocks noGrp="1"/>
          </p:cNvSpPr>
          <p:nvPr>
            <p:ph type="sldNum" sz="quarter" idx="5"/>
          </p:nvPr>
        </p:nvSpPr>
        <p:spPr/>
        <p:txBody>
          <a:bodyPr/>
          <a:lstStyle/>
          <a:p>
            <a:fld id="{02A4891E-DBC6-4C4E-B266-FBECF4927F73}" type="slidenum">
              <a:rPr lang="en-NZ" smtClean="0"/>
              <a:t>30</a:t>
            </a:fld>
            <a:endParaRPr lang="en-NZ"/>
          </a:p>
        </p:txBody>
      </p:sp>
    </p:spTree>
    <p:extLst>
      <p:ext uri="{BB962C8B-B14F-4D97-AF65-F5344CB8AC3E}">
        <p14:creationId xmlns:p14="http://schemas.microsoft.com/office/powerpoint/2010/main" val="39815898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66C5B-E5A2-B032-2B45-6C872BC647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AE518C-FBD4-1FD1-3D92-FD37636F09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D0B229-9281-E863-8382-1A8D87076FC1}"/>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6D5CDF31-3D26-2B15-65F7-1B5E95D0DFEE}"/>
              </a:ext>
            </a:extLst>
          </p:cNvPr>
          <p:cNvSpPr>
            <a:spLocks noGrp="1"/>
          </p:cNvSpPr>
          <p:nvPr>
            <p:ph type="sldNum" sz="quarter" idx="5"/>
          </p:nvPr>
        </p:nvSpPr>
        <p:spPr/>
        <p:txBody>
          <a:bodyPr/>
          <a:lstStyle/>
          <a:p>
            <a:fld id="{02A4891E-DBC6-4C4E-B266-FBECF4927F73}" type="slidenum">
              <a:rPr lang="en-NZ" smtClean="0"/>
              <a:t>32</a:t>
            </a:fld>
            <a:endParaRPr lang="en-NZ"/>
          </a:p>
        </p:txBody>
      </p:sp>
    </p:spTree>
    <p:extLst>
      <p:ext uri="{BB962C8B-B14F-4D97-AF65-F5344CB8AC3E}">
        <p14:creationId xmlns:p14="http://schemas.microsoft.com/office/powerpoint/2010/main" val="17874380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4AF3E-3F8E-A251-38E5-7E5A3A857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279A14-BE9B-664C-E912-37451104BD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A4F40A-2AD4-DFD9-674C-ABE7D35D438C}"/>
              </a:ext>
            </a:extLst>
          </p:cNvPr>
          <p:cNvSpPr>
            <a:spLocks noGrp="1"/>
          </p:cNvSpPr>
          <p:nvPr>
            <p:ph type="body" idx="1"/>
          </p:nvPr>
        </p:nvSpPr>
        <p:spPr/>
        <p:txBody>
          <a:bodyPr/>
          <a:lstStyle/>
          <a:p>
            <a:endParaRPr lang="en-NZ"/>
          </a:p>
        </p:txBody>
      </p:sp>
      <p:sp>
        <p:nvSpPr>
          <p:cNvPr id="4" name="Slide Number Placeholder 3">
            <a:extLst>
              <a:ext uri="{FF2B5EF4-FFF2-40B4-BE49-F238E27FC236}">
                <a16:creationId xmlns:a16="http://schemas.microsoft.com/office/drawing/2014/main" id="{51E6B331-A4D6-2ED6-96D1-8CAAABCC5B98}"/>
              </a:ext>
            </a:extLst>
          </p:cNvPr>
          <p:cNvSpPr>
            <a:spLocks noGrp="1"/>
          </p:cNvSpPr>
          <p:nvPr>
            <p:ph type="sldNum" sz="quarter" idx="5"/>
          </p:nvPr>
        </p:nvSpPr>
        <p:spPr/>
        <p:txBody>
          <a:bodyPr/>
          <a:lstStyle/>
          <a:p>
            <a:fld id="{02A4891E-DBC6-4C4E-B266-FBECF4927F73}" type="slidenum">
              <a:rPr lang="en-NZ" smtClean="0"/>
              <a:t>33</a:t>
            </a:fld>
            <a:endParaRPr lang="en-NZ"/>
          </a:p>
        </p:txBody>
      </p:sp>
    </p:spTree>
    <p:extLst>
      <p:ext uri="{BB962C8B-B14F-4D97-AF65-F5344CB8AC3E}">
        <p14:creationId xmlns:p14="http://schemas.microsoft.com/office/powerpoint/2010/main" val="3741681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5470-AA61-22A9-F796-477447BEC3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B9FFDC-7260-8AAD-3BC6-1D99D79FC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01394-1BDB-6D4D-A0AA-00080A464140}"/>
              </a:ext>
            </a:extLst>
          </p:cNvPr>
          <p:cNvSpPr>
            <a:spLocks noGrp="1"/>
          </p:cNvSpPr>
          <p:nvPr>
            <p:ph type="body" idx="1"/>
          </p:nvPr>
        </p:nvSpPr>
        <p:spPr/>
        <p:txBody>
          <a:bodyPr/>
          <a:lstStyle/>
          <a:p>
            <a:r>
              <a:rPr lang="en-NZ">
                <a:ea typeface="Calibri"/>
                <a:cs typeface="Calibri"/>
              </a:rPr>
              <a:t>MC – Catherine</a:t>
            </a:r>
          </a:p>
          <a:p>
            <a:pPr marL="171450" indent="-171450">
              <a:buFont typeface="Calibri"/>
              <a:buChar char="-"/>
            </a:pPr>
            <a:r>
              <a:rPr lang="en-NZ">
                <a:ea typeface="Calibri"/>
                <a:cs typeface="Calibri"/>
              </a:rPr>
              <a:t>Introduce yourself</a:t>
            </a:r>
          </a:p>
          <a:p>
            <a:pPr marL="171450" indent="-171450">
              <a:buFont typeface="Calibri"/>
              <a:buChar char="-"/>
            </a:pPr>
            <a:r>
              <a:rPr lang="en-NZ">
                <a:ea typeface="Calibri"/>
                <a:cs typeface="Calibri"/>
              </a:rPr>
              <a:t>Karakia</a:t>
            </a:r>
          </a:p>
          <a:p>
            <a:pPr marL="171450" indent="-171450">
              <a:buFont typeface="Calibri"/>
              <a:buChar char="-"/>
            </a:pPr>
            <a:r>
              <a:rPr lang="en-NZ">
                <a:ea typeface="Calibri"/>
                <a:cs typeface="Calibri"/>
              </a:rPr>
              <a:t>Purpose about today</a:t>
            </a:r>
          </a:p>
          <a:p>
            <a:pPr marL="171450" indent="-171450">
              <a:buFont typeface="Calibri"/>
              <a:buChar char="-"/>
            </a:pPr>
            <a:r>
              <a:rPr lang="en-NZ">
                <a:ea typeface="Calibri"/>
                <a:cs typeface="Calibri"/>
              </a:rPr>
              <a:t>Disclaimer about recording</a:t>
            </a:r>
          </a:p>
          <a:p>
            <a:pPr marL="628650" lvl="1" indent="-171450">
              <a:buFont typeface="Calibri"/>
              <a:buChar char="-"/>
            </a:pPr>
            <a:r>
              <a:rPr lang="en-NZ">
                <a:ea typeface="Calibri"/>
                <a:cs typeface="Calibri"/>
              </a:rPr>
              <a:t>We are recording this session to share on our website with people who could not attend today</a:t>
            </a:r>
          </a:p>
          <a:p>
            <a:pPr marL="628650" lvl="1" indent="-171450">
              <a:buFont typeface="Calibri"/>
              <a:buChar char="-"/>
            </a:pPr>
            <a:r>
              <a:rPr lang="en-NZ">
                <a:ea typeface="Calibri"/>
                <a:cs typeface="Calibri"/>
              </a:rPr>
              <a:t>Your voice and face will not be recorded, but your Teams avatar and name might show on screen</a:t>
            </a:r>
          </a:p>
          <a:p>
            <a:pPr marL="628650" lvl="1" indent="-171450">
              <a:buFont typeface="Calibri"/>
              <a:buChar char="-"/>
            </a:pPr>
            <a:r>
              <a:rPr lang="en-NZ">
                <a:ea typeface="Calibri"/>
                <a:cs typeface="Calibri"/>
              </a:rPr>
              <a:t>Feel free to not attend today if you don't consent to this recording</a:t>
            </a:r>
          </a:p>
          <a:p>
            <a:pPr marL="628650" lvl="1" indent="-171450">
              <a:buFont typeface="Calibri"/>
              <a:buChar char="-"/>
            </a:pPr>
            <a:endParaRPr lang="en-NZ">
              <a:ea typeface="Calibri"/>
              <a:cs typeface="Calibri"/>
            </a:endParaRPr>
          </a:p>
          <a:p>
            <a:pPr marL="628650" lvl="1" indent="-171450">
              <a:buFont typeface="Calibri"/>
              <a:buChar char="-"/>
            </a:pPr>
            <a:endParaRPr lang="en-NZ">
              <a:ea typeface="Calibri"/>
              <a:cs typeface="Calibri"/>
            </a:endParaRPr>
          </a:p>
          <a:p>
            <a:pPr marL="628650" lvl="1" indent="-171450">
              <a:buFont typeface="Calibri"/>
              <a:buChar char="-"/>
            </a:pPr>
            <a:endParaRPr lang="en-NZ">
              <a:ea typeface="Calibri"/>
              <a:cs typeface="Calibri"/>
            </a:endParaRPr>
          </a:p>
          <a:p>
            <a:pPr marL="628650" lvl="1" indent="-171450">
              <a:buFont typeface="Calibri"/>
              <a:buChar char="-"/>
            </a:pPr>
            <a:endParaRPr lang="en-NZ">
              <a:ea typeface="Calibri"/>
              <a:cs typeface="Calibri"/>
            </a:endParaRPr>
          </a:p>
        </p:txBody>
      </p:sp>
      <p:sp>
        <p:nvSpPr>
          <p:cNvPr id="4" name="Slide Number Placeholder 3">
            <a:extLst>
              <a:ext uri="{FF2B5EF4-FFF2-40B4-BE49-F238E27FC236}">
                <a16:creationId xmlns:a16="http://schemas.microsoft.com/office/drawing/2014/main" id="{C32726DA-64E7-2389-3F3E-A970251F9F70}"/>
              </a:ext>
            </a:extLst>
          </p:cNvPr>
          <p:cNvSpPr>
            <a:spLocks noGrp="1"/>
          </p:cNvSpPr>
          <p:nvPr>
            <p:ph type="sldNum" sz="quarter" idx="5"/>
          </p:nvPr>
        </p:nvSpPr>
        <p:spPr/>
        <p:txBody>
          <a:bodyPr/>
          <a:lstStyle/>
          <a:p>
            <a:fld id="{D40345AC-9F92-4C74-839D-24044B61ADEB}" type="slidenum">
              <a:rPr lang="en-NZ" smtClean="0"/>
              <a:t>34</a:t>
            </a:fld>
            <a:endParaRPr lang="en-NZ"/>
          </a:p>
        </p:txBody>
      </p:sp>
    </p:spTree>
    <p:extLst>
      <p:ext uri="{BB962C8B-B14F-4D97-AF65-F5344CB8AC3E}">
        <p14:creationId xmlns:p14="http://schemas.microsoft.com/office/powerpoint/2010/main" val="2169712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5"/>
          </p:nvPr>
        </p:nvSpPr>
        <p:spPr/>
        <p:txBody>
          <a:bodyPr/>
          <a:lstStyle/>
          <a:p>
            <a:fld id="{02A4891E-DBC6-4C4E-B266-FBECF4927F73}" type="slidenum">
              <a:rPr lang="en-NZ" smtClean="0"/>
              <a:t>35</a:t>
            </a:fld>
            <a:endParaRPr lang="en-NZ"/>
          </a:p>
        </p:txBody>
      </p:sp>
    </p:spTree>
    <p:extLst>
      <p:ext uri="{BB962C8B-B14F-4D97-AF65-F5344CB8AC3E}">
        <p14:creationId xmlns:p14="http://schemas.microsoft.com/office/powerpoint/2010/main" val="10998854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sability Support Services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8CB257D-B557-22D4-29FA-01A5A8E8DA9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 y="0"/>
            <a:ext cx="12191238" cy="6857999"/>
          </a:xfrm>
          <a:prstGeom prst="rect">
            <a:avLst/>
          </a:prstGeom>
        </p:spPr>
      </p:pic>
      <p:pic>
        <p:nvPicPr>
          <p:cNvPr id="8" name="Picture 7">
            <a:extLst>
              <a:ext uri="{FF2B5EF4-FFF2-40B4-BE49-F238E27FC236}">
                <a16:creationId xmlns:a16="http://schemas.microsoft.com/office/drawing/2014/main" id="{4135DEEF-32BC-80CF-240B-98EC2F55D7D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9192344" y="345410"/>
            <a:ext cx="2396634" cy="707326"/>
          </a:xfrm>
          <a:prstGeom prst="rect">
            <a:avLst/>
          </a:prstGeom>
        </p:spPr>
      </p:pic>
      <p:pic>
        <p:nvPicPr>
          <p:cNvPr id="9" name="Graphic 8">
            <a:extLst>
              <a:ext uri="{FF2B5EF4-FFF2-40B4-BE49-F238E27FC236}">
                <a16:creationId xmlns:a16="http://schemas.microsoft.com/office/drawing/2014/main" id="{44FE703D-2EF4-6C5E-1D96-42E30A8DBA90}"/>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b="25643"/>
          <a:stretch/>
        </p:blipFill>
        <p:spPr>
          <a:xfrm>
            <a:off x="1457530" y="1878483"/>
            <a:ext cx="5734399" cy="1550516"/>
          </a:xfrm>
          <a:prstGeom prst="rect">
            <a:avLst/>
          </a:prstGeom>
        </p:spPr>
      </p:pic>
      <p:sp>
        <p:nvSpPr>
          <p:cNvPr id="7" name="Rectangle 6">
            <a:extLst>
              <a:ext uri="{FF2B5EF4-FFF2-40B4-BE49-F238E27FC236}">
                <a16:creationId xmlns:a16="http://schemas.microsoft.com/office/drawing/2014/main" id="{AB6EE282-D236-954B-1E11-DE5FC0297530}"/>
              </a:ext>
              <a:ext uri="{C183D7F6-B498-43B3-948B-1728B52AA6E4}">
                <adec:decorative xmlns:adec="http://schemas.microsoft.com/office/drawing/2017/decorative" val="1"/>
              </a:ext>
            </a:extLst>
          </p:cNvPr>
          <p:cNvSpPr/>
          <p:nvPr userDrawn="1"/>
        </p:nvSpPr>
        <p:spPr>
          <a:xfrm>
            <a:off x="0" y="6696744"/>
            <a:ext cx="12192000" cy="188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2403198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Light Yellow Section divi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9E9A00-FAC1-753B-88BC-81574B7F23A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8453" b="8453"/>
          <a:stretch/>
        </p:blipFill>
        <p:spPr>
          <a:xfrm>
            <a:off x="381" y="1159740"/>
            <a:ext cx="12191238" cy="5698260"/>
          </a:xfrm>
          <a:prstGeom prst="rect">
            <a:avLst/>
          </a:prstGeom>
        </p:spPr>
      </p:pic>
      <p:sp>
        <p:nvSpPr>
          <p:cNvPr id="8" name="Rectangle 7">
            <a:extLst>
              <a:ext uri="{FF2B5EF4-FFF2-40B4-BE49-F238E27FC236}">
                <a16:creationId xmlns:a16="http://schemas.microsoft.com/office/drawing/2014/main" id="{DD646274-CAA0-B947-8782-AE8D2AA75AEC}"/>
              </a:ext>
              <a:ext uri="{C183D7F6-B498-43B3-948B-1728B52AA6E4}">
                <adec:decorative xmlns:adec="http://schemas.microsoft.com/office/drawing/2017/decorative" val="1"/>
              </a:ext>
            </a:extLst>
          </p:cNvPr>
          <p:cNvSpPr/>
          <p:nvPr userDrawn="1"/>
        </p:nvSpPr>
        <p:spPr>
          <a:xfrm>
            <a:off x="0" y="6669360"/>
            <a:ext cx="12192000" cy="18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35360" y="2348880"/>
            <a:ext cx="4776531" cy="1333156"/>
          </a:xfrm>
          <a:prstGeom prst="rect">
            <a:avLst/>
          </a:prstGeom>
        </p:spPr>
        <p:txBody>
          <a:bodyPr/>
          <a:lstStyle>
            <a:lvl1pPr algn="l">
              <a:tabLst>
                <a:tab pos="3405188" algn="l"/>
              </a:tabLst>
              <a:defRPr sz="4400" b="1" i="0">
                <a:solidFill>
                  <a:schemeClr val="tx1">
                    <a:lumMod val="85000"/>
                    <a:lumOff val="15000"/>
                  </a:schemeClr>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spTree>
    <p:extLst>
      <p:ext uri="{BB962C8B-B14F-4D97-AF65-F5344CB8AC3E}">
        <p14:creationId xmlns:p14="http://schemas.microsoft.com/office/powerpoint/2010/main" val="1756132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Light Green Section divid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9E9A00-FAC1-753B-88BC-81574B7F23A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06"/>
          <a:stretch/>
        </p:blipFill>
        <p:spPr>
          <a:xfrm>
            <a:off x="381" y="1159740"/>
            <a:ext cx="12191238" cy="5698260"/>
          </a:xfrm>
          <a:prstGeom prst="rect">
            <a:avLst/>
          </a:prstGeom>
        </p:spPr>
      </p:pic>
      <p:sp>
        <p:nvSpPr>
          <p:cNvPr id="8" name="Rectangle 7">
            <a:extLst>
              <a:ext uri="{FF2B5EF4-FFF2-40B4-BE49-F238E27FC236}">
                <a16:creationId xmlns:a16="http://schemas.microsoft.com/office/drawing/2014/main" id="{DD646274-CAA0-B947-8782-AE8D2AA75AEC}"/>
              </a:ext>
              <a:ext uri="{C183D7F6-B498-43B3-948B-1728B52AA6E4}">
                <adec:decorative xmlns:adec="http://schemas.microsoft.com/office/drawing/2017/decorative" val="1"/>
              </a:ext>
            </a:extLst>
          </p:cNvPr>
          <p:cNvSpPr/>
          <p:nvPr userDrawn="1"/>
        </p:nvSpPr>
        <p:spPr>
          <a:xfrm>
            <a:off x="0" y="6669360"/>
            <a:ext cx="12192000" cy="188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335360" y="2348880"/>
            <a:ext cx="4776531" cy="1333156"/>
          </a:xfrm>
          <a:prstGeom prst="rect">
            <a:avLst/>
          </a:prstGeom>
        </p:spPr>
        <p:txBody>
          <a:bodyPr/>
          <a:lstStyle>
            <a:lvl1pPr algn="l">
              <a:tabLst>
                <a:tab pos="3405188" algn="l"/>
              </a:tabLst>
              <a:defRPr sz="4400" b="1" i="0">
                <a:solidFill>
                  <a:schemeClr val="tx1">
                    <a:lumMod val="85000"/>
                    <a:lumOff val="15000"/>
                  </a:schemeClr>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spTree>
    <p:extLst>
      <p:ext uri="{BB962C8B-B14F-4D97-AF65-F5344CB8AC3E}">
        <p14:creationId xmlns:p14="http://schemas.microsoft.com/office/powerpoint/2010/main" val="1202007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Light Green Section divider 2">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F218D8C-3EFB-9455-49E6-5211E4E4C6A3}"/>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399" b="1"/>
          <a:stretch/>
        </p:blipFill>
        <p:spPr>
          <a:xfrm>
            <a:off x="0" y="0"/>
            <a:ext cx="12192000" cy="6830616"/>
          </a:xfrm>
          <a:prstGeom prst="rect">
            <a:avLst/>
          </a:prstGeom>
        </p:spPr>
      </p:pic>
      <p:sp>
        <p:nvSpPr>
          <p:cNvPr id="8" name="Rectangle 7">
            <a:extLst>
              <a:ext uri="{FF2B5EF4-FFF2-40B4-BE49-F238E27FC236}">
                <a16:creationId xmlns:a16="http://schemas.microsoft.com/office/drawing/2014/main" id="{DD646274-CAA0-B947-8782-AE8D2AA75AEC}"/>
              </a:ext>
              <a:ext uri="{C183D7F6-B498-43B3-948B-1728B52AA6E4}">
                <adec:decorative xmlns:adec="http://schemas.microsoft.com/office/drawing/2017/decorative" val="1"/>
              </a:ext>
            </a:extLst>
          </p:cNvPr>
          <p:cNvSpPr/>
          <p:nvPr userDrawn="1"/>
        </p:nvSpPr>
        <p:spPr>
          <a:xfrm>
            <a:off x="0" y="6669360"/>
            <a:ext cx="12192000" cy="188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62484" y="1412776"/>
            <a:ext cx="4776531" cy="1333156"/>
          </a:xfrm>
          <a:prstGeom prst="rect">
            <a:avLst/>
          </a:prstGeom>
        </p:spPr>
        <p:txBody>
          <a:bodyPr/>
          <a:lstStyle>
            <a:lvl1pPr algn="l">
              <a:tabLst>
                <a:tab pos="3405188" algn="l"/>
              </a:tabLst>
              <a:defRPr sz="4400" b="1" i="0">
                <a:solidFill>
                  <a:schemeClr val="tx1">
                    <a:lumMod val="85000"/>
                    <a:lumOff val="15000"/>
                  </a:schemeClr>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pic>
        <p:nvPicPr>
          <p:cNvPr id="4" name="Graphic 3">
            <a:extLst>
              <a:ext uri="{FF2B5EF4-FFF2-40B4-BE49-F238E27FC236}">
                <a16:creationId xmlns:a16="http://schemas.microsoft.com/office/drawing/2014/main" id="{B2B3EF41-E9CF-928E-3104-E295DE9A0E8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21153"/>
          <a:stretch/>
        </p:blipFill>
        <p:spPr>
          <a:xfrm>
            <a:off x="262484" y="227917"/>
            <a:ext cx="1872209" cy="536787"/>
          </a:xfrm>
          <a:prstGeom prst="rect">
            <a:avLst/>
          </a:prstGeom>
        </p:spPr>
      </p:pic>
    </p:spTree>
    <p:extLst>
      <p:ext uri="{BB962C8B-B14F-4D97-AF65-F5344CB8AC3E}">
        <p14:creationId xmlns:p14="http://schemas.microsoft.com/office/powerpoint/2010/main" val="3722076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Light Yellow Section divider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0D87EE1-2209-EE82-8129-47C55FA83A07}"/>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250" b="-1"/>
          <a:stretch/>
        </p:blipFill>
        <p:spPr>
          <a:xfrm>
            <a:off x="0" y="0"/>
            <a:ext cx="12192000" cy="6840760"/>
          </a:xfrm>
          <a:prstGeom prst="rect">
            <a:avLst/>
          </a:prstGeom>
        </p:spPr>
      </p:pic>
      <p:sp>
        <p:nvSpPr>
          <p:cNvPr id="8" name="Rectangle 7">
            <a:extLst>
              <a:ext uri="{FF2B5EF4-FFF2-40B4-BE49-F238E27FC236}">
                <a16:creationId xmlns:a16="http://schemas.microsoft.com/office/drawing/2014/main" id="{DD646274-CAA0-B947-8782-AE8D2AA75AEC}"/>
              </a:ext>
              <a:ext uri="{C183D7F6-B498-43B3-948B-1728B52AA6E4}">
                <adec:decorative xmlns:adec="http://schemas.microsoft.com/office/drawing/2017/decorative" val="1"/>
              </a:ext>
            </a:extLst>
          </p:cNvPr>
          <p:cNvSpPr/>
          <p:nvPr userDrawn="1"/>
        </p:nvSpPr>
        <p:spPr>
          <a:xfrm>
            <a:off x="0" y="6669360"/>
            <a:ext cx="12192000" cy="1886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62484" y="1412776"/>
            <a:ext cx="4776531" cy="1333156"/>
          </a:xfrm>
          <a:prstGeom prst="rect">
            <a:avLst/>
          </a:prstGeom>
        </p:spPr>
        <p:txBody>
          <a:bodyPr/>
          <a:lstStyle>
            <a:lvl1pPr algn="l">
              <a:tabLst>
                <a:tab pos="3405188" algn="l"/>
              </a:tabLst>
              <a:defRPr sz="4400" b="1" i="0">
                <a:solidFill>
                  <a:schemeClr val="tx1">
                    <a:lumMod val="85000"/>
                    <a:lumOff val="15000"/>
                  </a:schemeClr>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pic>
        <p:nvPicPr>
          <p:cNvPr id="6" name="Graphic 5">
            <a:extLst>
              <a:ext uri="{FF2B5EF4-FFF2-40B4-BE49-F238E27FC236}">
                <a16:creationId xmlns:a16="http://schemas.microsoft.com/office/drawing/2014/main" id="{2C1EB98E-6C80-AF20-300E-77F09883DE4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21153"/>
          <a:stretch/>
        </p:blipFill>
        <p:spPr>
          <a:xfrm>
            <a:off x="262484" y="227917"/>
            <a:ext cx="1872209" cy="536787"/>
          </a:xfrm>
          <a:prstGeom prst="rect">
            <a:avLst/>
          </a:prstGeom>
        </p:spPr>
      </p:pic>
    </p:spTree>
    <p:extLst>
      <p:ext uri="{BB962C8B-B14F-4D97-AF65-F5344CB8AC3E}">
        <p14:creationId xmlns:p14="http://schemas.microsoft.com/office/powerpoint/2010/main" val="15698452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Green Title and Conte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D646274-CAA0-B947-8782-AE8D2AA75AEC}"/>
              </a:ext>
              <a:ext uri="{C183D7F6-B498-43B3-948B-1728B52AA6E4}">
                <adec:decorative xmlns:adec="http://schemas.microsoft.com/office/drawing/2017/decorative" val="1"/>
              </a:ext>
            </a:extLst>
          </p:cNvPr>
          <p:cNvSpPr/>
          <p:nvPr userDrawn="1"/>
        </p:nvSpPr>
        <p:spPr>
          <a:xfrm>
            <a:off x="0" y="1152129"/>
            <a:ext cx="12192000" cy="1280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39349" y="1591788"/>
            <a:ext cx="11617291" cy="648072"/>
          </a:xfrm>
          <a:prstGeom prst="rect">
            <a:avLst/>
          </a:prstGeom>
        </p:spPr>
        <p:txBody>
          <a:bodyPr/>
          <a:lstStyle>
            <a:lvl1pPr algn="l">
              <a:tabLst>
                <a:tab pos="3405188" algn="l"/>
              </a:tabLst>
              <a:defRPr sz="4400" b="1" i="0">
                <a:solidFill>
                  <a:schemeClr val="tx1">
                    <a:lumMod val="85000"/>
                    <a:lumOff val="15000"/>
                  </a:schemeClr>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239349" y="2420888"/>
            <a:ext cx="11617291" cy="4131840"/>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10" name="Rectangle 9">
            <a:extLst>
              <a:ext uri="{FF2B5EF4-FFF2-40B4-BE49-F238E27FC236}">
                <a16:creationId xmlns:a16="http://schemas.microsoft.com/office/drawing/2014/main" id="{41309119-42FF-6740-A412-90DBCBC29BED}"/>
              </a:ext>
            </a:extLst>
          </p:cNvPr>
          <p:cNvSpPr/>
          <p:nvPr userDrawn="1"/>
        </p:nvSpPr>
        <p:spPr>
          <a:xfrm>
            <a:off x="0" y="-9462"/>
            <a:ext cx="8328248" cy="1206214"/>
          </a:xfrm>
          <a:prstGeom prst="rect">
            <a:avLst/>
          </a:prstGeom>
          <a:solidFill>
            <a:srgbClr val="F7FD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7" name="Graphic 6">
            <a:extLst>
              <a:ext uri="{FF2B5EF4-FFF2-40B4-BE49-F238E27FC236}">
                <a16:creationId xmlns:a16="http://schemas.microsoft.com/office/drawing/2014/main" id="{4CD06ADD-97D1-0D14-0115-3C1DB146B789}"/>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3761" t="25812" r="7114" b="28590"/>
          <a:stretch/>
        </p:blipFill>
        <p:spPr>
          <a:xfrm>
            <a:off x="6456040" y="-9462"/>
            <a:ext cx="5807968" cy="1212529"/>
          </a:xfrm>
          <a:prstGeom prst="rect">
            <a:avLst/>
          </a:prstGeom>
        </p:spPr>
      </p:pic>
      <p:pic>
        <p:nvPicPr>
          <p:cNvPr id="5" name="Graphic 4">
            <a:extLst>
              <a:ext uri="{FF2B5EF4-FFF2-40B4-BE49-F238E27FC236}">
                <a16:creationId xmlns:a16="http://schemas.microsoft.com/office/drawing/2014/main" id="{3B0FA830-2702-EE3C-DD6D-CAB199190E79}"/>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b="21153"/>
          <a:stretch/>
        </p:blipFill>
        <p:spPr>
          <a:xfrm>
            <a:off x="262484" y="227917"/>
            <a:ext cx="1872209" cy="536787"/>
          </a:xfrm>
          <a:prstGeom prst="rect">
            <a:avLst/>
          </a:prstGeom>
        </p:spPr>
      </p:pic>
    </p:spTree>
    <p:extLst>
      <p:ext uri="{BB962C8B-B14F-4D97-AF65-F5344CB8AC3E}">
        <p14:creationId xmlns:p14="http://schemas.microsoft.com/office/powerpoint/2010/main" val="59702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Green Title Slide with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F9C5AD7-4C7F-E291-9AF1-37AC7D67F370}"/>
              </a:ext>
            </a:extLst>
          </p:cNvPr>
          <p:cNvSpPr/>
          <p:nvPr userDrawn="1"/>
        </p:nvSpPr>
        <p:spPr>
          <a:xfrm>
            <a:off x="4727849" y="1280141"/>
            <a:ext cx="7464151" cy="5620347"/>
          </a:xfrm>
          <a:prstGeom prst="rect">
            <a:avLst/>
          </a:prstGeom>
          <a:solidFill>
            <a:srgbClr val="F2FB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3" name="Graphic 12">
            <a:extLst>
              <a:ext uri="{FF2B5EF4-FFF2-40B4-BE49-F238E27FC236}">
                <a16:creationId xmlns:a16="http://schemas.microsoft.com/office/drawing/2014/main" id="{7BC170A5-E77E-8879-D0FB-5A3C2A63C5A9}"/>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53853" b="55341"/>
          <a:stretch/>
        </p:blipFill>
        <p:spPr>
          <a:xfrm flipH="1">
            <a:off x="-19422" y="1280142"/>
            <a:ext cx="4747270" cy="5620347"/>
          </a:xfrm>
          <a:prstGeom prst="rect">
            <a:avLst/>
          </a:prstGeom>
        </p:spPr>
      </p:pic>
      <p:sp>
        <p:nvSpPr>
          <p:cNvPr id="6" name="Title 1">
            <a:extLst>
              <a:ext uri="{FF2B5EF4-FFF2-40B4-BE49-F238E27FC236}">
                <a16:creationId xmlns:a16="http://schemas.microsoft.com/office/drawing/2014/main" id="{95D2EFD6-6D4C-CD5A-F48E-822DDF58EB05}"/>
              </a:ext>
            </a:extLst>
          </p:cNvPr>
          <p:cNvSpPr>
            <a:spLocks noGrp="1"/>
          </p:cNvSpPr>
          <p:nvPr>
            <p:ph type="ctrTitle"/>
          </p:nvPr>
        </p:nvSpPr>
        <p:spPr>
          <a:xfrm>
            <a:off x="663945" y="1363200"/>
            <a:ext cx="4874705" cy="2164340"/>
          </a:xfrm>
          <a:prstGeom prst="rect">
            <a:avLst/>
          </a:prstGeom>
        </p:spPr>
        <p:txBody>
          <a:bodyPr lIns="0" tIns="0" rIns="0" bIns="180000" anchor="b" anchorCtr="0"/>
          <a:lstStyle>
            <a:lvl1pPr algn="l">
              <a:defRPr sz="4000" b="1" i="0">
                <a:solidFill>
                  <a:schemeClr val="tx1">
                    <a:lumMod val="85000"/>
                    <a:lumOff val="15000"/>
                  </a:schemeClr>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sp>
        <p:nvSpPr>
          <p:cNvPr id="2" name="Subtitle 2">
            <a:extLst>
              <a:ext uri="{FF2B5EF4-FFF2-40B4-BE49-F238E27FC236}">
                <a16:creationId xmlns:a16="http://schemas.microsoft.com/office/drawing/2014/main" id="{08FF8C88-2942-1CAC-AC75-1C7F06098B3F}"/>
              </a:ext>
            </a:extLst>
          </p:cNvPr>
          <p:cNvSpPr>
            <a:spLocks noGrp="1"/>
          </p:cNvSpPr>
          <p:nvPr>
            <p:ph type="subTitle" idx="1"/>
          </p:nvPr>
        </p:nvSpPr>
        <p:spPr>
          <a:xfrm>
            <a:off x="659280" y="3717032"/>
            <a:ext cx="4874704" cy="2309085"/>
          </a:xfrm>
          <a:prstGeom prst="rect">
            <a:avLst/>
          </a:prstGeom>
        </p:spPr>
        <p:txBody>
          <a:bodyPr lIns="0" tIns="0" rIns="0" bIns="0" anchor="t"/>
          <a:lstStyle>
            <a:lvl1pPr marL="0" indent="0" algn="l">
              <a:buNone/>
              <a:defRPr sz="2400">
                <a:solidFill>
                  <a:schemeClr val="tx1">
                    <a:lumMod val="85000"/>
                    <a:lumOff val="15000"/>
                  </a:schemeClr>
                </a:solidFill>
                <a:latin typeface="+mj-lt"/>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
        <p:nvSpPr>
          <p:cNvPr id="3" name="Rectangle 2">
            <a:extLst>
              <a:ext uri="{FF2B5EF4-FFF2-40B4-BE49-F238E27FC236}">
                <a16:creationId xmlns:a16="http://schemas.microsoft.com/office/drawing/2014/main" id="{470DE58D-47BF-87EF-EE2D-78A3054BF87D}"/>
              </a:ext>
              <a:ext uri="{C183D7F6-B498-43B3-948B-1728B52AA6E4}">
                <adec:decorative xmlns:adec="http://schemas.microsoft.com/office/drawing/2017/decorative" val="1"/>
              </a:ext>
            </a:extLst>
          </p:cNvPr>
          <p:cNvSpPr/>
          <p:nvPr userDrawn="1"/>
        </p:nvSpPr>
        <p:spPr>
          <a:xfrm>
            <a:off x="0" y="1152129"/>
            <a:ext cx="12192000" cy="1280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183586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Yellow Title Slide with image">
    <p:spTree>
      <p:nvGrpSpPr>
        <p:cNvPr id="1" name=""/>
        <p:cNvGrpSpPr/>
        <p:nvPr/>
      </p:nvGrpSpPr>
      <p:grpSpPr>
        <a:xfrm>
          <a:off x="0" y="0"/>
          <a:ext cx="0" cy="0"/>
          <a:chOff x="0" y="0"/>
          <a:chExt cx="0" cy="0"/>
        </a:xfrm>
      </p:grpSpPr>
      <p:pic>
        <p:nvPicPr>
          <p:cNvPr id="5" name="Content Placeholder 2" descr="Sample image of a group of people sitting around a table.">
            <a:extLst>
              <a:ext uri="{FF2B5EF4-FFF2-40B4-BE49-F238E27FC236}">
                <a16:creationId xmlns:a16="http://schemas.microsoft.com/office/drawing/2014/main" id="{61D4DF23-F69E-7B5E-D1B4-B0FC3B76A8E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7512" t="11225" r="4073"/>
          <a:stretch/>
        </p:blipFill>
        <p:spPr>
          <a:xfrm>
            <a:off x="4727848" y="1268759"/>
            <a:ext cx="7464152" cy="5633495"/>
          </a:xfrm>
          <a:prstGeom prst="rect">
            <a:avLst/>
          </a:prstGeom>
        </p:spPr>
      </p:pic>
      <p:pic>
        <p:nvPicPr>
          <p:cNvPr id="7" name="Graphic 6">
            <a:extLst>
              <a:ext uri="{FF2B5EF4-FFF2-40B4-BE49-F238E27FC236}">
                <a16:creationId xmlns:a16="http://schemas.microsoft.com/office/drawing/2014/main" id="{A8C25FEF-B567-5EAA-90E2-36DDEC61564E}"/>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54370" b="55514"/>
          <a:stretch/>
        </p:blipFill>
        <p:spPr>
          <a:xfrm flipH="1">
            <a:off x="-9711" y="1270889"/>
            <a:ext cx="4727848" cy="5638851"/>
          </a:xfrm>
          <a:prstGeom prst="rect">
            <a:avLst/>
          </a:prstGeom>
        </p:spPr>
      </p:pic>
      <p:sp>
        <p:nvSpPr>
          <p:cNvPr id="6" name="Title 1">
            <a:extLst>
              <a:ext uri="{FF2B5EF4-FFF2-40B4-BE49-F238E27FC236}">
                <a16:creationId xmlns:a16="http://schemas.microsoft.com/office/drawing/2014/main" id="{95D2EFD6-6D4C-CD5A-F48E-822DDF58EB05}"/>
              </a:ext>
            </a:extLst>
          </p:cNvPr>
          <p:cNvSpPr>
            <a:spLocks noGrp="1"/>
          </p:cNvSpPr>
          <p:nvPr>
            <p:ph type="ctrTitle"/>
          </p:nvPr>
        </p:nvSpPr>
        <p:spPr>
          <a:xfrm>
            <a:off x="263352" y="1363200"/>
            <a:ext cx="3709702" cy="2164340"/>
          </a:xfrm>
          <a:prstGeom prst="rect">
            <a:avLst/>
          </a:prstGeom>
        </p:spPr>
        <p:txBody>
          <a:bodyPr lIns="0" tIns="0" rIns="0" bIns="180000" anchor="b" anchorCtr="0"/>
          <a:lstStyle>
            <a:lvl1pPr algn="l">
              <a:defRPr sz="4000" b="1" i="0">
                <a:solidFill>
                  <a:schemeClr val="tx1">
                    <a:lumMod val="85000"/>
                    <a:lumOff val="15000"/>
                  </a:schemeClr>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sp>
        <p:nvSpPr>
          <p:cNvPr id="2" name="Subtitle 2">
            <a:extLst>
              <a:ext uri="{FF2B5EF4-FFF2-40B4-BE49-F238E27FC236}">
                <a16:creationId xmlns:a16="http://schemas.microsoft.com/office/drawing/2014/main" id="{08FF8C88-2942-1CAC-AC75-1C7F06098B3F}"/>
              </a:ext>
            </a:extLst>
          </p:cNvPr>
          <p:cNvSpPr>
            <a:spLocks noGrp="1"/>
          </p:cNvSpPr>
          <p:nvPr>
            <p:ph type="subTitle" idx="1"/>
          </p:nvPr>
        </p:nvSpPr>
        <p:spPr>
          <a:xfrm>
            <a:off x="258686" y="3717032"/>
            <a:ext cx="3714368" cy="2309085"/>
          </a:xfrm>
          <a:prstGeom prst="rect">
            <a:avLst/>
          </a:prstGeom>
        </p:spPr>
        <p:txBody>
          <a:bodyPr lIns="0" tIns="0" rIns="0" bIns="0" anchor="t"/>
          <a:lstStyle>
            <a:lvl1pPr marL="0" indent="0" algn="l">
              <a:buNone/>
              <a:defRPr sz="2400">
                <a:solidFill>
                  <a:schemeClr val="tx1">
                    <a:lumMod val="85000"/>
                    <a:lumOff val="15000"/>
                  </a:schemeClr>
                </a:solidFill>
                <a:latin typeface="+mj-lt"/>
                <a:ea typeface="Verdana" panose="020B0604030504040204" pitchFamily="34" charset="0"/>
                <a:cs typeface="Verdana" panose="020B060403050404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NZ"/>
          </a:p>
        </p:txBody>
      </p:sp>
      <p:sp>
        <p:nvSpPr>
          <p:cNvPr id="3" name="Rectangle 2">
            <a:extLst>
              <a:ext uri="{FF2B5EF4-FFF2-40B4-BE49-F238E27FC236}">
                <a16:creationId xmlns:a16="http://schemas.microsoft.com/office/drawing/2014/main" id="{470DE58D-47BF-87EF-EE2D-78A3054BF87D}"/>
              </a:ext>
              <a:ext uri="{C183D7F6-B498-43B3-948B-1728B52AA6E4}">
                <adec:decorative xmlns:adec="http://schemas.microsoft.com/office/drawing/2017/decorative" val="1"/>
              </a:ext>
            </a:extLst>
          </p:cNvPr>
          <p:cNvSpPr/>
          <p:nvPr userDrawn="1"/>
        </p:nvSpPr>
        <p:spPr>
          <a:xfrm>
            <a:off x="0" y="1152129"/>
            <a:ext cx="12192000" cy="1280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37262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Green Heading Content slide No brand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B35857B-93CA-AA4A-AC1C-8E0581EAB66B}"/>
              </a:ext>
              <a:ext uri="{C183D7F6-B498-43B3-948B-1728B52AA6E4}">
                <adec:decorative xmlns:adec="http://schemas.microsoft.com/office/drawing/2017/decorative" val="1"/>
              </a:ext>
            </a:extLst>
          </p:cNvPr>
          <p:cNvSpPr/>
          <p:nvPr userDrawn="1"/>
        </p:nvSpPr>
        <p:spPr>
          <a:xfrm>
            <a:off x="0" y="6768752"/>
            <a:ext cx="12192000" cy="116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tle 1">
            <a:extLst>
              <a:ext uri="{FF2B5EF4-FFF2-40B4-BE49-F238E27FC236}">
                <a16:creationId xmlns:a16="http://schemas.microsoft.com/office/drawing/2014/main" id="{1A1F451C-642D-4D14-7C89-BC01BFD0A21B}"/>
              </a:ext>
            </a:extLst>
          </p:cNvPr>
          <p:cNvSpPr>
            <a:spLocks noGrp="1"/>
          </p:cNvSpPr>
          <p:nvPr>
            <p:ph type="title"/>
          </p:nvPr>
        </p:nvSpPr>
        <p:spPr>
          <a:xfrm>
            <a:off x="239349" y="1159740"/>
            <a:ext cx="11617291" cy="648072"/>
          </a:xfrm>
          <a:prstGeom prst="rect">
            <a:avLst/>
          </a:prstGeom>
        </p:spPr>
        <p:txBody>
          <a:bodyPr/>
          <a:lstStyle>
            <a:lvl1pPr algn="l">
              <a:tabLst>
                <a:tab pos="3405188" algn="l"/>
              </a:tabLst>
              <a:defRPr sz="4400" b="1" i="0">
                <a:solidFill>
                  <a:schemeClr val="accent1"/>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sp>
        <p:nvSpPr>
          <p:cNvPr id="5" name="Content Placeholder 2">
            <a:extLst>
              <a:ext uri="{FF2B5EF4-FFF2-40B4-BE49-F238E27FC236}">
                <a16:creationId xmlns:a16="http://schemas.microsoft.com/office/drawing/2014/main" id="{A5AF4EE1-A70C-A2B2-0851-CA2AA16722A2}"/>
              </a:ext>
            </a:extLst>
          </p:cNvPr>
          <p:cNvSpPr>
            <a:spLocks noGrp="1"/>
          </p:cNvSpPr>
          <p:nvPr>
            <p:ph idx="1"/>
          </p:nvPr>
        </p:nvSpPr>
        <p:spPr>
          <a:xfrm>
            <a:off x="239349" y="1988840"/>
            <a:ext cx="11617291" cy="4715516"/>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664468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Yellow Heading Content slide ">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B35857B-93CA-AA4A-AC1C-8E0581EAB66B}"/>
              </a:ext>
              <a:ext uri="{C183D7F6-B498-43B3-948B-1728B52AA6E4}">
                <adec:decorative xmlns:adec="http://schemas.microsoft.com/office/drawing/2017/decorative" val="1"/>
              </a:ext>
            </a:extLst>
          </p:cNvPr>
          <p:cNvSpPr/>
          <p:nvPr userDrawn="1"/>
        </p:nvSpPr>
        <p:spPr>
          <a:xfrm>
            <a:off x="0" y="6808071"/>
            <a:ext cx="12192000" cy="1166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39349" y="1159740"/>
            <a:ext cx="11617291" cy="738586"/>
          </a:xfrm>
          <a:prstGeom prst="rect">
            <a:avLst/>
          </a:prstGeom>
        </p:spPr>
        <p:txBody>
          <a:bodyPr/>
          <a:lstStyle>
            <a:lvl1pPr algn="l">
              <a:defRPr sz="4400" b="1" i="0">
                <a:solidFill>
                  <a:schemeClr val="accent2"/>
                </a:solidFill>
                <a:latin typeface="+mj-lt"/>
                <a:ea typeface="Verdana" panose="020B0604030504040204" pitchFamily="34" charset="0"/>
                <a:cs typeface="Verdana" panose="020B0604030504040204" pitchFamily="34" charset="0"/>
              </a:defRPr>
            </a:lvl1pPr>
          </a:lstStyle>
          <a:p>
            <a:r>
              <a:rPr lang="en-US"/>
              <a:t>Click to edit Master title style</a:t>
            </a:r>
            <a:endParaRPr lang="en-NZ"/>
          </a:p>
        </p:txBody>
      </p:sp>
      <p:sp>
        <p:nvSpPr>
          <p:cNvPr id="3" name="Content Placeholder 2"/>
          <p:cNvSpPr>
            <a:spLocks noGrp="1"/>
          </p:cNvSpPr>
          <p:nvPr>
            <p:ph idx="1"/>
          </p:nvPr>
        </p:nvSpPr>
        <p:spPr>
          <a:xfrm>
            <a:off x="239349" y="1994432"/>
            <a:ext cx="11617291" cy="4779912"/>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3090923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5EFC1-6F18-0C94-69C6-4F1E80A01AE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NZ"/>
          </a:p>
        </p:txBody>
      </p:sp>
    </p:spTree>
    <p:extLst>
      <p:ext uri="{BB962C8B-B14F-4D97-AF65-F5344CB8AC3E}">
        <p14:creationId xmlns:p14="http://schemas.microsoft.com/office/powerpoint/2010/main" val="685022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746B38B-874D-5763-2B1B-9ECC25863C0D}"/>
              </a:ext>
            </a:extLst>
          </p:cNvPr>
          <p:cNvSpPr txBox="1"/>
          <p:nvPr>
            <p:extLst>
              <p:ext uri="{1162E1C5-73C7-4A58-AE30-91384D911F3F}">
                <p184:classification xmlns:p184="http://schemas.microsoft.com/office/powerpoint/2018/4/main" val="hdr"/>
              </p:ext>
            </p:extLst>
          </p:nvPr>
        </p:nvSpPr>
        <p:spPr>
          <a:xfrm>
            <a:off x="5680837" y="63500"/>
            <a:ext cx="858838" cy="152400"/>
          </a:xfrm>
          <a:prstGeom prst="rect">
            <a:avLst/>
          </a:prstGeom>
        </p:spPr>
        <p:txBody>
          <a:bodyPr horzOverflow="overflow" lIns="0" tIns="0" rIns="0" bIns="0">
            <a:spAutoFit/>
          </a:bodyPr>
          <a:lstStyle/>
          <a:p>
            <a:pPr algn="l"/>
            <a:r>
              <a:rPr lang="en-NZ" sz="1000">
                <a:solidFill>
                  <a:srgbClr val="000000"/>
                </a:solidFill>
                <a:latin typeface="Calibri" panose="020F0502020204030204" pitchFamily="34" charset="0"/>
                <a:cs typeface="Calibri" panose="020F0502020204030204" pitchFamily="34" charset="0"/>
              </a:rPr>
              <a:t>IN-CONFIDENCE</a:t>
            </a:r>
          </a:p>
        </p:txBody>
      </p:sp>
      <p:pic>
        <p:nvPicPr>
          <p:cNvPr id="4" name="Graphic 3" descr="Disability Support Services">
            <a:extLst>
              <a:ext uri="{FF2B5EF4-FFF2-40B4-BE49-F238E27FC236}">
                <a16:creationId xmlns:a16="http://schemas.microsoft.com/office/drawing/2014/main" id="{AD7094B1-DEB3-688C-A8FE-4482DFE5C1FD}"/>
              </a:ext>
            </a:extLst>
          </p:cNvPr>
          <p:cNvPicPr>
            <a:picLocks noChangeAspect="1"/>
          </p:cNvPicPr>
          <p:nvPr userDrawn="1"/>
        </p:nvPicPr>
        <p:blipFill rotWithShape="1">
          <a:blip>
            <a:extLst>
              <a:ext uri="{96DAC541-7B7A-43D3-8B79-37D633B846F1}">
                <asvg:svgBlip xmlns:asvg="http://schemas.microsoft.com/office/drawing/2016/SVG/main" r:embed="rId13"/>
              </a:ext>
            </a:extLst>
          </a:blip>
          <a:srcRect b="21153"/>
          <a:stretch/>
        </p:blipFill>
        <p:spPr>
          <a:xfrm>
            <a:off x="262484" y="227917"/>
            <a:ext cx="1872209" cy="536787"/>
          </a:xfrm>
          <a:prstGeom prst="rect">
            <a:avLst/>
          </a:prstGeom>
        </p:spPr>
      </p:pic>
      <p:pic>
        <p:nvPicPr>
          <p:cNvPr id="5" name="Picture 4" descr="Ministry of Social Development, Te Manatū Whakahiato Ora">
            <a:extLst>
              <a:ext uri="{FF2B5EF4-FFF2-40B4-BE49-F238E27FC236}">
                <a16:creationId xmlns:a16="http://schemas.microsoft.com/office/drawing/2014/main" id="{82D39F3E-1976-5C06-CD51-D1116D4BDE44}"/>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p:blipFill>
        <p:spPr>
          <a:xfrm>
            <a:off x="9475985" y="90317"/>
            <a:ext cx="2396634" cy="707326"/>
          </a:xfrm>
          <a:prstGeom prst="rect">
            <a:avLst/>
          </a:prstGeom>
        </p:spPr>
      </p:pic>
    </p:spTree>
    <p:extLst>
      <p:ext uri="{BB962C8B-B14F-4D97-AF65-F5344CB8AC3E}">
        <p14:creationId xmlns:p14="http://schemas.microsoft.com/office/powerpoint/2010/main" val="1580235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hyperlink" Target="https://www.disabilitysupport.govt.nz/providers/contracts"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2.sv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hyperlink" Target="mailto:DSS_procurement@msd.govt.nz" TargetMode="External"/><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42A31A-7526-6B8A-11DE-FF849357153A}"/>
              </a:ext>
            </a:extLst>
          </p:cNvPr>
          <p:cNvSpPr txBox="1"/>
          <p:nvPr/>
        </p:nvSpPr>
        <p:spPr>
          <a:xfrm>
            <a:off x="1411715" y="3682534"/>
            <a:ext cx="6015499" cy="1754326"/>
          </a:xfrm>
          <a:prstGeom prst="rect">
            <a:avLst/>
          </a:prstGeom>
          <a:noFill/>
        </p:spPr>
        <p:txBody>
          <a:bodyPr wrap="square" lIns="91440" tIns="45720" rIns="91440" bIns="45720" anchor="t">
            <a:spAutoFit/>
          </a:bodyPr>
          <a:lstStyle/>
          <a:p>
            <a:r>
              <a:rPr lang="en-US" sz="2800" b="1">
                <a:ea typeface="Verdana"/>
              </a:rPr>
              <a:t>DSS Outcome Agreement &amp; Standard Terms and Conditions</a:t>
            </a:r>
          </a:p>
          <a:p>
            <a:endParaRPr lang="en-US" sz="2800" b="1">
              <a:ea typeface="Verdana"/>
            </a:endParaRPr>
          </a:p>
          <a:p>
            <a:r>
              <a:rPr lang="en-US" sz="2400" b="1">
                <a:ea typeface="Verdana"/>
              </a:rPr>
              <a:t>06 October 2026</a:t>
            </a:r>
            <a:endParaRPr lang="en-NZ" sz="2400" b="1"/>
          </a:p>
        </p:txBody>
      </p:sp>
    </p:spTree>
    <p:extLst>
      <p:ext uri="{BB962C8B-B14F-4D97-AF65-F5344CB8AC3E}">
        <p14:creationId xmlns:p14="http://schemas.microsoft.com/office/powerpoint/2010/main" val="3171370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9C550-B0A9-3F81-08C8-91F70E7EE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C466B6-7018-F3CA-4EF1-9AA3B869A188}"/>
              </a:ext>
            </a:extLst>
          </p:cNvPr>
          <p:cNvSpPr>
            <a:spLocks noGrp="1"/>
          </p:cNvSpPr>
          <p:nvPr>
            <p:ph type="title"/>
          </p:nvPr>
        </p:nvSpPr>
        <p:spPr>
          <a:xfrm>
            <a:off x="211917" y="1551526"/>
            <a:ext cx="11617291" cy="648072"/>
          </a:xfrm>
        </p:spPr>
        <p:txBody>
          <a:bodyPr lIns="91440" tIns="45720" rIns="91440" bIns="45720" anchor="t"/>
          <a:lstStyle/>
          <a:p>
            <a:r>
              <a:rPr lang="en-NZ" sz="3600">
                <a:solidFill>
                  <a:schemeClr val="accent1"/>
                </a:solidFill>
                <a:ea typeface="Verdana"/>
              </a:rPr>
              <a:t>Welcome and opening Karakia</a:t>
            </a:r>
            <a:endParaRPr lang="en-NZ" sz="3600">
              <a:solidFill>
                <a:schemeClr val="accent1"/>
              </a:solidFill>
            </a:endParaRPr>
          </a:p>
        </p:txBody>
      </p:sp>
      <p:sp>
        <p:nvSpPr>
          <p:cNvPr id="4" name="TextBox 3">
            <a:extLst>
              <a:ext uri="{FF2B5EF4-FFF2-40B4-BE49-F238E27FC236}">
                <a16:creationId xmlns:a16="http://schemas.microsoft.com/office/drawing/2014/main" id="{D85B455B-B9B6-67F0-2D14-587A9E3DD790}"/>
              </a:ext>
            </a:extLst>
          </p:cNvPr>
          <p:cNvSpPr txBox="1"/>
          <p:nvPr/>
        </p:nvSpPr>
        <p:spPr>
          <a:xfrm>
            <a:off x="7500625" y="2432515"/>
            <a:ext cx="432858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Roboto"/>
                <a:cs typeface="Roboto"/>
              </a:rPr>
              <a:t>Opening Karakia</a:t>
            </a:r>
          </a:p>
          <a:p>
            <a:endParaRPr lang="en-US" sz="2000">
              <a:ea typeface="Roboto"/>
              <a:cs typeface="Roboto"/>
            </a:endParaRPr>
          </a:p>
          <a:p>
            <a:r>
              <a:rPr lang="en-US" sz="2000">
                <a:ea typeface="+mn-lt"/>
                <a:cs typeface="+mn-lt"/>
              </a:rPr>
              <a:t>Kia hora </a:t>
            </a:r>
            <a:r>
              <a:rPr lang="en-US" sz="2000" err="1">
                <a:ea typeface="+mn-lt"/>
                <a:cs typeface="+mn-lt"/>
              </a:rPr>
              <a:t>te</a:t>
            </a:r>
            <a:r>
              <a:rPr lang="en-US" sz="2000">
                <a:ea typeface="+mn-lt"/>
                <a:cs typeface="+mn-lt"/>
              </a:rPr>
              <a:t> </a:t>
            </a:r>
            <a:r>
              <a:rPr lang="en-US" sz="2000" err="1">
                <a:ea typeface="+mn-lt"/>
                <a:cs typeface="+mn-lt"/>
              </a:rPr>
              <a:t>marino</a:t>
            </a:r>
            <a:r>
              <a:rPr lang="en-US" sz="2000">
                <a:ea typeface="+mn-lt"/>
                <a:cs typeface="+mn-lt"/>
              </a:rPr>
              <a:t>,</a:t>
            </a:r>
          </a:p>
          <a:p>
            <a:r>
              <a:rPr lang="en-US" sz="2000">
                <a:ea typeface="Roboto"/>
                <a:cs typeface="Roboto"/>
              </a:rPr>
              <a:t>Kia whakapapa pounamu </a:t>
            </a:r>
            <a:r>
              <a:rPr lang="en-US" sz="2000" err="1">
                <a:ea typeface="Roboto"/>
                <a:cs typeface="Roboto"/>
              </a:rPr>
              <a:t>te</a:t>
            </a:r>
            <a:r>
              <a:rPr lang="en-US" sz="2000">
                <a:ea typeface="Roboto"/>
                <a:cs typeface="Roboto"/>
              </a:rPr>
              <a:t> moana,</a:t>
            </a:r>
          </a:p>
          <a:p>
            <a:r>
              <a:rPr lang="en-US" sz="2000">
                <a:ea typeface="Roboto"/>
                <a:cs typeface="Roboto"/>
              </a:rPr>
              <a:t>Hei </a:t>
            </a:r>
            <a:r>
              <a:rPr lang="en-US" sz="2000" err="1">
                <a:ea typeface="Roboto"/>
                <a:cs typeface="Roboto"/>
              </a:rPr>
              <a:t>huarahi</a:t>
            </a:r>
            <a:r>
              <a:rPr lang="en-US" sz="2000">
                <a:ea typeface="Roboto"/>
                <a:cs typeface="Roboto"/>
              </a:rPr>
              <a:t> </a:t>
            </a:r>
            <a:r>
              <a:rPr lang="en-US" sz="2000" err="1">
                <a:ea typeface="Roboto"/>
                <a:cs typeface="Roboto"/>
              </a:rPr>
              <a:t>mā</a:t>
            </a:r>
            <a:r>
              <a:rPr lang="en-US" sz="2000">
                <a:ea typeface="Roboto"/>
                <a:cs typeface="Roboto"/>
              </a:rPr>
              <a:t> tatou </a:t>
            </a:r>
            <a:r>
              <a:rPr lang="en-US" sz="2000" err="1">
                <a:ea typeface="Roboto"/>
                <a:cs typeface="Roboto"/>
              </a:rPr>
              <a:t>i</a:t>
            </a:r>
            <a:r>
              <a:rPr lang="en-US" sz="2000">
                <a:ea typeface="Roboto"/>
                <a:cs typeface="Roboto"/>
              </a:rPr>
              <a:t> </a:t>
            </a:r>
            <a:r>
              <a:rPr lang="en-US" sz="2000" err="1">
                <a:ea typeface="Roboto"/>
                <a:cs typeface="Roboto"/>
              </a:rPr>
              <a:t>te</a:t>
            </a:r>
            <a:r>
              <a:rPr lang="en-US" sz="2000">
                <a:ea typeface="Roboto"/>
                <a:cs typeface="Roboto"/>
              </a:rPr>
              <a:t> </a:t>
            </a:r>
            <a:r>
              <a:rPr lang="en-US" sz="2000" err="1">
                <a:ea typeface="Roboto"/>
                <a:cs typeface="Roboto"/>
              </a:rPr>
              <a:t>rangi</a:t>
            </a:r>
            <a:r>
              <a:rPr lang="en-US" sz="2000">
                <a:ea typeface="Roboto"/>
                <a:cs typeface="Roboto"/>
              </a:rPr>
              <a:t> </a:t>
            </a:r>
            <a:r>
              <a:rPr lang="en-US" sz="2000" err="1">
                <a:ea typeface="Roboto"/>
                <a:cs typeface="Roboto"/>
              </a:rPr>
              <a:t>nei</a:t>
            </a:r>
            <a:r>
              <a:rPr lang="en-US" sz="2000">
                <a:ea typeface="Roboto"/>
                <a:cs typeface="Roboto"/>
              </a:rPr>
              <a:t>,</a:t>
            </a:r>
          </a:p>
          <a:p>
            <a:r>
              <a:rPr lang="en-US" sz="2000">
                <a:ea typeface="Roboto"/>
                <a:cs typeface="Roboto"/>
              </a:rPr>
              <a:t>Aroha </a:t>
            </a:r>
            <a:r>
              <a:rPr lang="en-US" sz="2000" err="1">
                <a:ea typeface="Roboto"/>
                <a:cs typeface="Roboto"/>
              </a:rPr>
              <a:t>atu</a:t>
            </a:r>
            <a:r>
              <a:rPr lang="en-US" sz="2000">
                <a:ea typeface="Roboto"/>
                <a:cs typeface="Roboto"/>
              </a:rPr>
              <a:t>,</a:t>
            </a:r>
          </a:p>
          <a:p>
            <a:r>
              <a:rPr lang="en-US" sz="2000">
                <a:ea typeface="Roboto"/>
                <a:cs typeface="Roboto"/>
              </a:rPr>
              <a:t>Aroha </a:t>
            </a:r>
            <a:r>
              <a:rPr lang="en-US" sz="2000" err="1">
                <a:ea typeface="Roboto"/>
                <a:cs typeface="Roboto"/>
              </a:rPr>
              <a:t>mai</a:t>
            </a:r>
            <a:r>
              <a:rPr lang="en-US" sz="2000">
                <a:ea typeface="Roboto"/>
                <a:cs typeface="Roboto"/>
              </a:rPr>
              <a:t>,</a:t>
            </a:r>
          </a:p>
          <a:p>
            <a:r>
              <a:rPr lang="it-IT" sz="2000">
                <a:ea typeface="Roboto"/>
                <a:cs typeface="Roboto"/>
              </a:rPr>
              <a:t>Haumi e, Hui e, Tāiki e</a:t>
            </a:r>
          </a:p>
          <a:p>
            <a:endParaRPr lang="en-US" sz="2000">
              <a:ea typeface="Roboto"/>
              <a:cs typeface="Roboto"/>
            </a:endParaRPr>
          </a:p>
        </p:txBody>
      </p:sp>
      <p:sp>
        <p:nvSpPr>
          <p:cNvPr id="6" name="TextBox 5">
            <a:extLst>
              <a:ext uri="{FF2B5EF4-FFF2-40B4-BE49-F238E27FC236}">
                <a16:creationId xmlns:a16="http://schemas.microsoft.com/office/drawing/2014/main" id="{B843E71B-1B2B-6CBA-55C6-EB106087D46A}"/>
              </a:ext>
            </a:extLst>
          </p:cNvPr>
          <p:cNvSpPr txBox="1"/>
          <p:nvPr/>
        </p:nvSpPr>
        <p:spPr>
          <a:xfrm>
            <a:off x="211917" y="2350563"/>
            <a:ext cx="662750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Roboto"/>
                <a:cs typeface="Roboto"/>
              </a:rPr>
              <a:t>Welcome and Introductions</a:t>
            </a:r>
            <a:endParaRPr lang="en-US" sz="2000">
              <a:ea typeface="Roboto"/>
              <a:cs typeface="Roboto"/>
            </a:endParaRPr>
          </a:p>
          <a:p>
            <a:pPr marL="285750" indent="-285750">
              <a:buFont typeface="Arial"/>
              <a:buChar char="•"/>
            </a:pPr>
            <a:endParaRPr lang="en-US" sz="2000">
              <a:ea typeface="Roboto"/>
              <a:cs typeface="Roboto"/>
            </a:endParaRPr>
          </a:p>
          <a:p>
            <a:r>
              <a:rPr lang="en-US" sz="2000">
                <a:ea typeface="Roboto"/>
                <a:cs typeface="Roboto"/>
              </a:rPr>
              <a:t>Presenters:</a:t>
            </a:r>
          </a:p>
          <a:p>
            <a:pPr marL="285750" indent="-285750">
              <a:buFont typeface="Arial"/>
              <a:buChar char="•"/>
            </a:pPr>
            <a:endParaRPr lang="en-US" sz="2000">
              <a:ea typeface="Roboto"/>
              <a:cs typeface="Roboto"/>
            </a:endParaRPr>
          </a:p>
          <a:p>
            <a:pPr lvl="1"/>
            <a:r>
              <a:rPr lang="en-US" sz="2000" b="1">
                <a:ea typeface="Roboto"/>
                <a:cs typeface="Roboto"/>
              </a:rPr>
              <a:t>Michael Hiscox </a:t>
            </a:r>
          </a:p>
          <a:p>
            <a:pPr lvl="1"/>
            <a:r>
              <a:rPr lang="en-US" sz="2000">
                <a:ea typeface="Roboto"/>
                <a:cs typeface="Roboto"/>
              </a:rPr>
              <a:t>Director Procurement and Commercial – DSS</a:t>
            </a:r>
          </a:p>
          <a:p>
            <a:pPr lvl="1"/>
            <a:endParaRPr lang="en-US" sz="2000">
              <a:ea typeface="Roboto"/>
              <a:cs typeface="Roboto"/>
            </a:endParaRPr>
          </a:p>
          <a:p>
            <a:pPr lvl="1"/>
            <a:r>
              <a:rPr lang="en-US" sz="2000" b="1">
                <a:ea typeface="Roboto"/>
                <a:cs typeface="Roboto"/>
              </a:rPr>
              <a:t>Sharon O’Toole</a:t>
            </a:r>
          </a:p>
          <a:p>
            <a:pPr lvl="1"/>
            <a:r>
              <a:rPr lang="en-US" sz="2000">
                <a:ea typeface="Roboto"/>
                <a:cs typeface="Roboto"/>
              </a:rPr>
              <a:t>Principal Advisor Commercial – DSS</a:t>
            </a:r>
          </a:p>
        </p:txBody>
      </p:sp>
      <p:cxnSp>
        <p:nvCxnSpPr>
          <p:cNvPr id="7" name="Straight Arrow Connector 6">
            <a:extLst>
              <a:ext uri="{FF2B5EF4-FFF2-40B4-BE49-F238E27FC236}">
                <a16:creationId xmlns:a16="http://schemas.microsoft.com/office/drawing/2014/main" id="{38E2A1C4-1621-FC46-3DC8-35415FD93F57}"/>
              </a:ext>
            </a:extLst>
          </p:cNvPr>
          <p:cNvCxnSpPr/>
          <p:nvPr/>
        </p:nvCxnSpPr>
        <p:spPr>
          <a:xfrm>
            <a:off x="7239092" y="2484966"/>
            <a:ext cx="6349" cy="3651249"/>
          </a:xfrm>
          <a:prstGeom prst="straightConnector1">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34737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678D0-C608-9B21-0BC6-2287230BCCBB}"/>
              </a:ext>
            </a:extLst>
          </p:cNvPr>
          <p:cNvSpPr>
            <a:spLocks noGrp="1"/>
          </p:cNvSpPr>
          <p:nvPr>
            <p:ph type="title"/>
          </p:nvPr>
        </p:nvSpPr>
        <p:spPr>
          <a:xfrm>
            <a:off x="287354" y="933602"/>
            <a:ext cx="11617291" cy="648072"/>
          </a:xfrm>
        </p:spPr>
        <p:txBody>
          <a:bodyPr/>
          <a:lstStyle/>
          <a:p>
            <a:r>
              <a:rPr lang="en-NZ" sz="3600"/>
              <a:t>Introduction and Overview</a:t>
            </a:r>
          </a:p>
        </p:txBody>
      </p:sp>
      <p:graphicFrame>
        <p:nvGraphicFramePr>
          <p:cNvPr id="4" name="Table 3">
            <a:extLst>
              <a:ext uri="{FF2B5EF4-FFF2-40B4-BE49-F238E27FC236}">
                <a16:creationId xmlns:a16="http://schemas.microsoft.com/office/drawing/2014/main" id="{63EEE1D0-6174-D99E-6528-CCC15219A773}"/>
              </a:ext>
            </a:extLst>
          </p:cNvPr>
          <p:cNvGraphicFramePr>
            <a:graphicFrameLocks noGrp="1"/>
          </p:cNvGraphicFramePr>
          <p:nvPr>
            <p:extLst>
              <p:ext uri="{D42A27DB-BD31-4B8C-83A1-F6EECF244321}">
                <p14:modId xmlns:p14="http://schemas.microsoft.com/office/powerpoint/2010/main" val="4102114350"/>
              </p:ext>
            </p:extLst>
          </p:nvPr>
        </p:nvGraphicFramePr>
        <p:xfrm>
          <a:off x="309765" y="1837314"/>
          <a:ext cx="11476458" cy="4206240"/>
        </p:xfrm>
        <a:graphic>
          <a:graphicData uri="http://schemas.openxmlformats.org/drawingml/2006/table">
            <a:tbl>
              <a:tblPr firstRow="1" bandRow="1">
                <a:tableStyleId>{2D5ABB26-0587-4C30-8999-92F81FD0307C}</a:tableStyleId>
              </a:tblPr>
              <a:tblGrid>
                <a:gridCol w="7081635">
                  <a:extLst>
                    <a:ext uri="{9D8B030D-6E8A-4147-A177-3AD203B41FA5}">
                      <a16:colId xmlns:a16="http://schemas.microsoft.com/office/drawing/2014/main" val="2778473664"/>
                    </a:ext>
                  </a:extLst>
                </a:gridCol>
                <a:gridCol w="4394823">
                  <a:extLst>
                    <a:ext uri="{9D8B030D-6E8A-4147-A177-3AD203B41FA5}">
                      <a16:colId xmlns:a16="http://schemas.microsoft.com/office/drawing/2014/main" val="707788137"/>
                    </a:ext>
                  </a:extLst>
                </a:gridCol>
              </a:tblGrid>
              <a:tr h="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sz="2400"/>
                        <a:t>The session will cover: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2400">
                        <a:ea typeface="Verdana"/>
                      </a:endParaRPr>
                    </a:p>
                  </a:txBody>
                  <a:tcPr>
                    <a:lnB w="12700" cap="flat" cmpd="sng" algn="ctr">
                      <a:solidFill>
                        <a:schemeClr val="tx2">
                          <a:lumMod val="60000"/>
                          <a:lumOff val="40000"/>
                        </a:schemeClr>
                      </a:solidFill>
                      <a:prstDash val="solid"/>
                      <a:round/>
                      <a:headEnd type="none" w="med" len="med"/>
                      <a:tailEnd type="none" w="med" len="med"/>
                    </a:lnB>
                  </a:tcPr>
                </a:tc>
                <a:tc hMerge="1">
                  <a:txBody>
                    <a:bodyPr/>
                    <a:lstStyle/>
                    <a:p>
                      <a:endParaRPr lang="en-NZ"/>
                    </a:p>
                  </a:txBody>
                  <a:tcPr/>
                </a:tc>
                <a:extLst>
                  <a:ext uri="{0D108BD9-81ED-4DB2-BD59-A6C34878D82A}">
                    <a16:rowId xmlns:a16="http://schemas.microsoft.com/office/drawing/2014/main" val="3533394526"/>
                  </a:ext>
                </a:extLst>
              </a:tr>
              <a:tr h="0">
                <a:tc>
                  <a:txBody>
                    <a:bodyPr/>
                    <a:lstStyle/>
                    <a:p>
                      <a:r>
                        <a:rPr lang="en-NZ" sz="2400" b="1"/>
                        <a:t>Item:</a:t>
                      </a: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r>
                        <a:rPr lang="en-NZ" sz="2400" b="1"/>
                        <a:t>Speaker:</a:t>
                      </a: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801826222"/>
                  </a:ext>
                </a:extLst>
              </a:tr>
              <a:tr h="361468">
                <a:tc>
                  <a:txBody>
                    <a:bodyPr/>
                    <a:lstStyle/>
                    <a:p>
                      <a:pPr marL="285750" indent="-285750">
                        <a:buFont typeface="Arial" panose="020B0604020202020204" pitchFamily="34" charset="0"/>
                        <a:buChar char="•"/>
                      </a:pPr>
                      <a:r>
                        <a:rPr lang="en-NZ" sz="2400"/>
                        <a:t>About Disability Support Services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i="0" u="none" strike="noStrike" noProof="0">
                          <a:solidFill>
                            <a:srgbClr val="000000"/>
                          </a:solidFill>
                          <a:latin typeface="+mn-lt"/>
                          <a:ea typeface="Roboto"/>
                          <a:cs typeface="Roboto"/>
                        </a:rPr>
                        <a:t>What documents make up an Outcome Agreement?</a:t>
                      </a:r>
                      <a:r>
                        <a:rPr lang="en-NZ" sz="2400" b="0" i="0" u="none" strike="noStrike" noProof="0">
                          <a:solidFill>
                            <a:srgbClr val="000000"/>
                          </a:solidFill>
                          <a:latin typeface="+mn-lt"/>
                          <a:ea typeface="Roboto"/>
                          <a:cs typeface="Roboto"/>
                        </a:rPr>
                        <a:t> </a:t>
                      </a: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marL="0" lvl="0" algn="l" defTabSz="914400" rtl="0" eaLnBrk="1" latinLnBrk="0" hangingPunct="1">
                        <a:lnSpc>
                          <a:spcPct val="100000"/>
                        </a:lnSpc>
                        <a:spcBef>
                          <a:spcPts val="0"/>
                        </a:spcBef>
                        <a:spcAft>
                          <a:spcPts val="0"/>
                        </a:spcAft>
                        <a:buNone/>
                      </a:pPr>
                      <a:r>
                        <a:rPr lang="en-NZ" sz="2400" b="0" i="0" u="none" strike="noStrike" kern="1200" noProof="0">
                          <a:solidFill>
                            <a:srgbClr val="000000"/>
                          </a:solidFill>
                          <a:latin typeface="+mn-lt"/>
                          <a:ea typeface="Roboto"/>
                          <a:cs typeface="Roboto"/>
                        </a:rPr>
                        <a:t>Michael Hiscox</a:t>
                      </a:r>
                      <a:endParaRPr lang="en-US" sz="2400" b="0" i="0" u="none" strike="noStrike" kern="1200">
                        <a:solidFill>
                          <a:srgbClr val="000000"/>
                        </a:solidFill>
                        <a:latin typeface="+mn-lt"/>
                        <a:ea typeface="Roboto"/>
                        <a:cs typeface="Roboto"/>
                      </a:endParaRP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4233565689"/>
                  </a:ext>
                </a:extLst>
              </a:tr>
              <a:tr h="361467">
                <a:tc>
                  <a:txBody>
                    <a:bodyPr/>
                    <a:lstStyle/>
                    <a:p>
                      <a:pPr marL="285750" marR="0" lvl="0" indent="-285750" algn="l">
                        <a:lnSpc>
                          <a:spcPct val="100000"/>
                        </a:lnSpc>
                        <a:spcBef>
                          <a:spcPts val="0"/>
                        </a:spcBef>
                        <a:spcAft>
                          <a:spcPts val="0"/>
                        </a:spcAft>
                        <a:buClr>
                          <a:srgbClr val="000000"/>
                        </a:buClr>
                        <a:buFont typeface="Arial,Sans-Serif"/>
                        <a:buChar char="•"/>
                      </a:pPr>
                      <a:r>
                        <a:rPr lang="en-NZ" sz="2400" b="0" i="0" u="none" strike="noStrike" noProof="0">
                          <a:solidFill>
                            <a:srgbClr val="000000"/>
                          </a:solidFill>
                          <a:latin typeface="Roboto"/>
                          <a:ea typeface="Roboto"/>
                          <a:cs typeface="Roboto"/>
                        </a:rPr>
                        <a:t>What has changed and why</a:t>
                      </a:r>
                      <a:endParaRPr lang="en-NZ"/>
                    </a:p>
                  </a:txBody>
                  <a:tcPr>
                    <a:lnT w="12700">
                      <a:solidFill>
                        <a:schemeClr val="tx2">
                          <a:lumMod val="60000"/>
                          <a:lumOff val="40000"/>
                        </a:schemeClr>
                      </a:solidFill>
                    </a:lnT>
                    <a:lnB w="12700">
                      <a:solidFill>
                        <a:schemeClr val="tx2">
                          <a:lumMod val="60000"/>
                          <a:lumOff val="40000"/>
                        </a:schemeClr>
                      </a:solidFill>
                    </a:lnB>
                  </a:tcPr>
                </a:tc>
                <a:tc>
                  <a:txBody>
                    <a:bodyPr/>
                    <a:lstStyle/>
                    <a:p>
                      <a:pPr lvl="0">
                        <a:buNone/>
                      </a:pPr>
                      <a:r>
                        <a:rPr lang="en-NZ" sz="2400"/>
                        <a:t>Sharon O'Toole</a:t>
                      </a:r>
                    </a:p>
                  </a:txBody>
                  <a:tcPr>
                    <a:lnT w="12700">
                      <a:solidFill>
                        <a:schemeClr val="tx2">
                          <a:lumMod val="60000"/>
                          <a:lumOff val="40000"/>
                        </a:schemeClr>
                      </a:solidFill>
                    </a:lnT>
                    <a:lnB w="12700">
                      <a:solidFill>
                        <a:schemeClr val="tx2">
                          <a:lumMod val="60000"/>
                          <a:lumOff val="40000"/>
                        </a:schemeClr>
                      </a:solidFill>
                    </a:lnB>
                  </a:tcPr>
                </a:tc>
                <a:extLst>
                  <a:ext uri="{0D108BD9-81ED-4DB2-BD59-A6C34878D82A}">
                    <a16:rowId xmlns:a16="http://schemas.microsoft.com/office/drawing/2014/main" val="3386353689"/>
                  </a:ext>
                </a:extLst>
              </a:tr>
              <a:tr h="698052">
                <a:tc>
                  <a:txBody>
                    <a:bodyPr/>
                    <a:lstStyle/>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2400"/>
                        <a:t>Support and resources for Providers</a:t>
                      </a:r>
                    </a:p>
                    <a:p>
                      <a:pPr marL="285750" marR="0" lvl="0" indent="-285750" algn="l" rtl="0" eaLnBrk="1" fontAlgn="auto" latinLnBrk="0" hangingPunct="1">
                        <a:lnSpc>
                          <a:spcPct val="100000"/>
                        </a:lnSpc>
                        <a:spcBef>
                          <a:spcPts val="0"/>
                        </a:spcBef>
                        <a:spcAft>
                          <a:spcPts val="0"/>
                        </a:spcAft>
                        <a:buClrTx/>
                        <a:buSzTx/>
                        <a:buFont typeface="Arial" panose="020B0604020202020204" pitchFamily="34" charset="0"/>
                        <a:buChar char="•"/>
                      </a:pPr>
                      <a:r>
                        <a:rPr lang="en-US" sz="2400" b="0" i="0" u="none" strike="noStrike" kern="1200">
                          <a:solidFill>
                            <a:schemeClr val="tx1"/>
                          </a:solidFill>
                          <a:effectLst/>
                          <a:latin typeface="+mn-lt"/>
                          <a:ea typeface="+mn-ea"/>
                          <a:cs typeface="+mn-cs"/>
                        </a:rPr>
                        <a:t>Implementation </a:t>
                      </a:r>
                      <a:r>
                        <a:rPr lang="en-NZ" sz="2400" b="0" i="0" kern="1200">
                          <a:solidFill>
                            <a:schemeClr val="tx1"/>
                          </a:solidFill>
                          <a:effectLst/>
                          <a:latin typeface="+mn-lt"/>
                          <a:ea typeface="+mn-ea"/>
                          <a:cs typeface="+mn-cs"/>
                        </a:rPr>
                        <a:t>​approach</a:t>
                      </a: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marL="0" lvl="0" algn="l" defTabSz="914400" rtl="0" eaLnBrk="1" latinLnBrk="0" hangingPunct="1">
                        <a:lnSpc>
                          <a:spcPct val="100000"/>
                        </a:lnSpc>
                        <a:spcBef>
                          <a:spcPts val="0"/>
                        </a:spcBef>
                        <a:spcAft>
                          <a:spcPts val="0"/>
                        </a:spcAft>
                        <a:buNone/>
                      </a:pPr>
                      <a:r>
                        <a:rPr lang="en-NZ" sz="2400" b="0" i="0" u="none" strike="noStrike" kern="1200" noProof="0">
                          <a:solidFill>
                            <a:srgbClr val="000000"/>
                          </a:solidFill>
                          <a:latin typeface="+mn-lt"/>
                          <a:ea typeface="Roboto"/>
                          <a:cs typeface="Roboto"/>
                        </a:rPr>
                        <a:t>Michael Hiscox</a:t>
                      </a:r>
                      <a:endParaRPr lang="en-US" sz="2400" b="0" i="0" u="none" strike="noStrike" kern="1200">
                        <a:solidFill>
                          <a:srgbClr val="000000"/>
                        </a:solidFill>
                        <a:latin typeface="+mn-lt"/>
                        <a:ea typeface="Roboto"/>
                        <a:cs typeface="Roboto"/>
                      </a:endParaRP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935734305"/>
                  </a:ext>
                </a:extLst>
              </a:tr>
              <a:tr h="16978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pPr>
                      <a:r>
                        <a:rPr lang="en-NZ" sz="2400" b="0" i="0" u="none" strike="noStrike" kern="1200">
                          <a:solidFill>
                            <a:schemeClr val="tx1"/>
                          </a:solidFill>
                          <a:effectLst/>
                          <a:latin typeface="+mn-lt"/>
                          <a:ea typeface="+mn-ea"/>
                          <a:cs typeface="+mn-cs"/>
                        </a:rPr>
                        <a:t>Questions and Discussion</a:t>
                      </a: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tc>
                  <a:txBody>
                    <a:bodyPr/>
                    <a:lstStyle/>
                    <a:p>
                      <a:pPr marL="0" marR="0" lvl="0" indent="0" algn="l">
                        <a:lnSpc>
                          <a:spcPct val="100000"/>
                        </a:lnSpc>
                        <a:spcBef>
                          <a:spcPts val="0"/>
                        </a:spcBef>
                        <a:spcAft>
                          <a:spcPts val="0"/>
                        </a:spcAft>
                        <a:buNone/>
                      </a:pPr>
                      <a:endParaRPr lang="en-NZ" sz="2000" b="0" i="0" u="none" strike="noStrike" kern="1200">
                        <a:solidFill>
                          <a:srgbClr val="000000"/>
                        </a:solidFill>
                        <a:latin typeface="Roboto"/>
                        <a:ea typeface="Roboto"/>
                        <a:cs typeface="Roboto"/>
                      </a:endParaRPr>
                    </a:p>
                  </a:txBody>
                  <a:tcP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891483240"/>
                  </a:ext>
                </a:extLst>
              </a:tr>
            </a:tbl>
          </a:graphicData>
        </a:graphic>
      </p:graphicFrame>
    </p:spTree>
    <p:extLst>
      <p:ext uri="{BB962C8B-B14F-4D97-AF65-F5344CB8AC3E}">
        <p14:creationId xmlns:p14="http://schemas.microsoft.com/office/powerpoint/2010/main" val="247004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0BC9AD-6C52-AD20-1199-391083C88623}"/>
              </a:ext>
            </a:extLst>
          </p:cNvPr>
          <p:cNvSpPr>
            <a:spLocks noGrp="1"/>
          </p:cNvSpPr>
          <p:nvPr>
            <p:ph type="title"/>
          </p:nvPr>
        </p:nvSpPr>
        <p:spPr>
          <a:xfrm>
            <a:off x="600812" y="1833400"/>
            <a:ext cx="5317222" cy="1333156"/>
          </a:xfrm>
        </p:spPr>
        <p:txBody>
          <a:bodyPr/>
          <a:lstStyle/>
          <a:p>
            <a:r>
              <a:rPr lang="en-NZ"/>
              <a:t>About Disability Support Services</a:t>
            </a:r>
          </a:p>
        </p:txBody>
      </p:sp>
    </p:spTree>
    <p:extLst>
      <p:ext uri="{BB962C8B-B14F-4D97-AF65-F5344CB8AC3E}">
        <p14:creationId xmlns:p14="http://schemas.microsoft.com/office/powerpoint/2010/main" val="315095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1C50D-CB64-3B9E-F7FE-6270885D09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B153C6-5F69-3215-8538-F10E7A66A532}"/>
              </a:ext>
            </a:extLst>
          </p:cNvPr>
          <p:cNvSpPr>
            <a:spLocks noGrp="1"/>
          </p:cNvSpPr>
          <p:nvPr>
            <p:ph type="title"/>
          </p:nvPr>
        </p:nvSpPr>
        <p:spPr>
          <a:xfrm>
            <a:off x="239346" y="902446"/>
            <a:ext cx="11617291" cy="648072"/>
          </a:xfrm>
        </p:spPr>
        <p:txBody>
          <a:bodyPr/>
          <a:lstStyle/>
          <a:p>
            <a:r>
              <a:rPr lang="en-NZ" sz="3600"/>
              <a:t>Disability Support Services</a:t>
            </a:r>
          </a:p>
        </p:txBody>
      </p:sp>
      <p:sp>
        <p:nvSpPr>
          <p:cNvPr id="4" name="Content Placeholder 3">
            <a:extLst>
              <a:ext uri="{FF2B5EF4-FFF2-40B4-BE49-F238E27FC236}">
                <a16:creationId xmlns:a16="http://schemas.microsoft.com/office/drawing/2014/main" id="{C5057C25-8EFD-365B-AA56-DF99DAB7D431}"/>
              </a:ext>
            </a:extLst>
          </p:cNvPr>
          <p:cNvSpPr>
            <a:spLocks noGrp="1"/>
          </p:cNvSpPr>
          <p:nvPr>
            <p:ph idx="1"/>
          </p:nvPr>
        </p:nvSpPr>
        <p:spPr>
          <a:xfrm>
            <a:off x="239347" y="1626718"/>
            <a:ext cx="11617291" cy="4715516"/>
          </a:xfrm>
        </p:spPr>
        <p:txBody>
          <a:bodyPr/>
          <a:lstStyle/>
          <a:p>
            <a:pPr marL="0" indent="0" algn="just">
              <a:lnSpc>
                <a:spcPct val="100000"/>
              </a:lnSpc>
              <a:spcBef>
                <a:spcPts val="600"/>
              </a:spcBef>
              <a:spcAft>
                <a:spcPts val="600"/>
              </a:spcAft>
              <a:buNone/>
            </a:pPr>
            <a:r>
              <a:rPr lang="en-NZ" sz="2200">
                <a:effectLst/>
                <a:latin typeface="+mn-lt"/>
                <a:ea typeface="Calibri" panose="020F0502020204030204" pitchFamily="34" charset="0"/>
                <a:cs typeface="Arial" panose="020B0604020202020204" pitchFamily="34" charset="0"/>
              </a:rPr>
              <a:t>DSS is responsible for providing essential support to around 55,000 disabled people, tāngata </a:t>
            </a:r>
            <a:r>
              <a:rPr lang="en-NZ" sz="2200" err="1">
                <a:effectLst/>
                <a:latin typeface="+mn-lt"/>
                <a:ea typeface="Calibri" panose="020F0502020204030204" pitchFamily="34" charset="0"/>
                <a:cs typeface="Arial" panose="020B0604020202020204" pitchFamily="34" charset="0"/>
              </a:rPr>
              <a:t>whaikaha</a:t>
            </a:r>
            <a:r>
              <a:rPr lang="en-NZ" sz="2200">
                <a:effectLst/>
                <a:latin typeface="+mn-lt"/>
                <a:ea typeface="Calibri" panose="020F0502020204030204" pitchFamily="34" charset="0"/>
                <a:cs typeface="Arial" panose="020B0604020202020204" pitchFamily="34" charset="0"/>
              </a:rPr>
              <a:t> Māori and their whānau</a:t>
            </a:r>
            <a:r>
              <a:rPr lang="en-NZ" sz="2200">
                <a:latin typeface="+mn-lt"/>
                <a:ea typeface="Calibri" panose="020F0502020204030204" pitchFamily="34" charset="0"/>
                <a:cs typeface="Arial" panose="020B0604020202020204" pitchFamily="34" charset="0"/>
              </a:rPr>
              <a:t> and </a:t>
            </a:r>
            <a:r>
              <a:rPr lang="en-US" sz="2200">
                <a:effectLst/>
                <a:latin typeface="+mn-lt"/>
                <a:ea typeface="Calibri" panose="020F0502020204030204" pitchFamily="34" charset="0"/>
                <a:cs typeface="Arial" panose="020B0604020202020204" pitchFamily="34" charset="0"/>
              </a:rPr>
              <a:t>100,000 people are supported through Environmental Support Services (includes Equipment Modification Services).</a:t>
            </a:r>
            <a:r>
              <a:rPr lang="en-NZ" sz="2200">
                <a:effectLst/>
                <a:latin typeface="+mn-lt"/>
                <a:ea typeface="Calibri" panose="020F0502020204030204" pitchFamily="34" charset="0"/>
                <a:cs typeface="Arial" panose="020B0604020202020204" pitchFamily="34" charset="0"/>
              </a:rPr>
              <a:t> </a:t>
            </a:r>
            <a:endParaRPr lang="en-NZ" sz="1000">
              <a:effectLst/>
              <a:latin typeface="+mn-lt"/>
              <a:ea typeface="Calibri" panose="020F0502020204030204" pitchFamily="34" charset="0"/>
              <a:cs typeface="Arial" panose="020B0604020202020204" pitchFamily="34" charset="0"/>
            </a:endParaRPr>
          </a:p>
          <a:p>
            <a:pPr marL="0" indent="0">
              <a:lnSpc>
                <a:spcPct val="107000"/>
              </a:lnSpc>
              <a:spcAft>
                <a:spcPts val="800"/>
              </a:spcAft>
              <a:buNone/>
            </a:pPr>
            <a:r>
              <a:rPr lang="en-NZ" sz="2200" kern="100">
                <a:effectLst/>
                <a:latin typeface="+mn-lt"/>
                <a:ea typeface="Roboto" panose="02000000000000000000" pitchFamily="2" charset="0"/>
                <a:cs typeface="Roboto" panose="02000000000000000000" pitchFamily="2" charset="0"/>
              </a:rPr>
              <a:t>Priorities for DSS include:</a:t>
            </a:r>
            <a:endParaRPr lang="en-NZ" sz="2200" kern="100">
              <a:effectLst/>
              <a:latin typeface="+mn-lt"/>
              <a:ea typeface="Calibri" panose="020F0502020204030204" pitchFamily="34" charset="0"/>
              <a:cs typeface="Arial" panose="020B0604020202020204" pitchFamily="34" charset="0"/>
            </a:endParaRPr>
          </a:p>
          <a:p>
            <a:pPr>
              <a:lnSpc>
                <a:spcPct val="107000"/>
              </a:lnSpc>
            </a:pPr>
            <a:r>
              <a:rPr lang="en-NZ" sz="2200" kern="100">
                <a:solidFill>
                  <a:srgbClr val="000000"/>
                </a:solidFill>
                <a:latin typeface="+mn-lt"/>
                <a:ea typeface="Roboto" panose="02000000000000000000" pitchFamily="2" charset="0"/>
                <a:cs typeface="Roboto" panose="02000000000000000000" pitchFamily="2" charset="0"/>
              </a:rPr>
              <a:t>M</a:t>
            </a:r>
            <a:r>
              <a:rPr lang="en-NZ" sz="2200" kern="100">
                <a:solidFill>
                  <a:srgbClr val="000000"/>
                </a:solidFill>
                <a:effectLst/>
                <a:latin typeface="+mn-lt"/>
                <a:ea typeface="Roboto" panose="02000000000000000000" pitchFamily="2" charset="0"/>
                <a:cs typeface="Roboto" panose="02000000000000000000" pitchFamily="2" charset="0"/>
              </a:rPr>
              <a:t>anaging cost pressures and improving consistency, fairness and transparency.</a:t>
            </a:r>
            <a:endParaRPr lang="en-NZ" sz="2200" kern="100">
              <a:effectLst/>
              <a:latin typeface="+mn-lt"/>
              <a:ea typeface="Calibri" panose="020F0502020204030204" pitchFamily="34" charset="0"/>
              <a:cs typeface="Arial" panose="020B0604020202020204" pitchFamily="34" charset="0"/>
            </a:endParaRPr>
          </a:p>
          <a:p>
            <a:pPr>
              <a:lnSpc>
                <a:spcPct val="107000"/>
              </a:lnSpc>
              <a:spcAft>
                <a:spcPts val="800"/>
              </a:spcAft>
            </a:pPr>
            <a:r>
              <a:rPr lang="en-NZ" sz="2200" kern="100">
                <a:solidFill>
                  <a:srgbClr val="000000"/>
                </a:solidFill>
                <a:effectLst/>
                <a:latin typeface="+mn-lt"/>
                <a:ea typeface="Roboto" panose="02000000000000000000" pitchFamily="2" charset="0"/>
                <a:cs typeface="Roboto" panose="02000000000000000000" pitchFamily="2" charset="0"/>
              </a:rPr>
              <a:t>Designing a sustainable system that provides certainty for the people, whānau, and carers receiving supports and services.</a:t>
            </a:r>
            <a:endParaRPr lang="en-NZ" sz="2200" kern="100">
              <a:effectLst/>
              <a:latin typeface="+mn-lt"/>
              <a:ea typeface="Calibri" panose="020F0502020204030204" pitchFamily="34" charset="0"/>
              <a:cs typeface="Arial" panose="020B0604020202020204" pitchFamily="34" charset="0"/>
            </a:endParaRPr>
          </a:p>
          <a:p>
            <a:pPr algn="just">
              <a:lnSpc>
                <a:spcPct val="120000"/>
              </a:lnSpc>
              <a:spcBef>
                <a:spcPts val="600"/>
              </a:spcBef>
              <a:spcAft>
                <a:spcPts val="600"/>
              </a:spcAft>
            </a:pPr>
            <a:endParaRPr lang="en-NZ" sz="1000">
              <a:effectLst/>
              <a:latin typeface="+mn-lt"/>
              <a:ea typeface="Calibri" panose="020F0502020204030204" pitchFamily="34" charset="0"/>
              <a:cs typeface="Arial" panose="020B0604020202020204" pitchFamily="34" charset="0"/>
            </a:endParaRPr>
          </a:p>
          <a:p>
            <a:pPr marL="0" indent="0" algn="ctr">
              <a:buNone/>
            </a:pPr>
            <a:r>
              <a:rPr lang="en-NZ" sz="2400" b="1">
                <a:latin typeface="+mn-lt"/>
              </a:rPr>
              <a:t>Well structured and well managed contracts are a tool that helps DSS to achieve these priorities.  </a:t>
            </a:r>
          </a:p>
        </p:txBody>
      </p:sp>
    </p:spTree>
    <p:extLst>
      <p:ext uri="{BB962C8B-B14F-4D97-AF65-F5344CB8AC3E}">
        <p14:creationId xmlns:p14="http://schemas.microsoft.com/office/powerpoint/2010/main" val="2049318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B0BC9AD-6C52-AD20-1199-391083C88623}"/>
              </a:ext>
            </a:extLst>
          </p:cNvPr>
          <p:cNvSpPr>
            <a:spLocks noGrp="1"/>
          </p:cNvSpPr>
          <p:nvPr>
            <p:ph type="title"/>
          </p:nvPr>
        </p:nvSpPr>
        <p:spPr>
          <a:xfrm>
            <a:off x="271627" y="1467640"/>
            <a:ext cx="5824373" cy="1333156"/>
          </a:xfrm>
        </p:spPr>
        <p:txBody>
          <a:bodyPr/>
          <a:lstStyle/>
          <a:p>
            <a:r>
              <a:rPr lang="en-US"/>
              <a:t>What documents make up an Outcome Agreement?</a:t>
            </a:r>
            <a:endParaRPr lang="en-NZ"/>
          </a:p>
        </p:txBody>
      </p:sp>
    </p:spTree>
    <p:extLst>
      <p:ext uri="{BB962C8B-B14F-4D97-AF65-F5344CB8AC3E}">
        <p14:creationId xmlns:p14="http://schemas.microsoft.com/office/powerpoint/2010/main" val="1638548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412AE-F336-B7FA-23C8-010295AF67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622B66-506B-C7D1-2CA2-09282BEDBB5A}"/>
              </a:ext>
            </a:extLst>
          </p:cNvPr>
          <p:cNvSpPr>
            <a:spLocks noGrp="1"/>
          </p:cNvSpPr>
          <p:nvPr>
            <p:ph type="title"/>
          </p:nvPr>
        </p:nvSpPr>
        <p:spPr>
          <a:xfrm>
            <a:off x="239349" y="1026390"/>
            <a:ext cx="11617291" cy="648072"/>
          </a:xfrm>
        </p:spPr>
        <p:txBody>
          <a:bodyPr/>
          <a:lstStyle/>
          <a:p>
            <a:r>
              <a:rPr lang="en-US" sz="3600"/>
              <a:t>Outcome agreements</a:t>
            </a:r>
            <a:endParaRPr lang="en-NZ" sz="3600"/>
          </a:p>
        </p:txBody>
      </p:sp>
      <p:pic>
        <p:nvPicPr>
          <p:cNvPr id="7" name="Picture 6">
            <a:extLst>
              <a:ext uri="{FF2B5EF4-FFF2-40B4-BE49-F238E27FC236}">
                <a16:creationId xmlns:a16="http://schemas.microsoft.com/office/drawing/2014/main" id="{002E1925-3D76-9297-BDD2-0A262C5BD889}"/>
              </a:ext>
            </a:extLst>
          </p:cNvPr>
          <p:cNvPicPr>
            <a:picLocks noChangeAspect="1"/>
          </p:cNvPicPr>
          <p:nvPr/>
        </p:nvPicPr>
        <p:blipFill>
          <a:blip r:embed="rId2"/>
          <a:stretch>
            <a:fillRect/>
          </a:stretch>
        </p:blipFill>
        <p:spPr>
          <a:xfrm>
            <a:off x="659428" y="3120791"/>
            <a:ext cx="1323687" cy="971226"/>
          </a:xfrm>
          <a:prstGeom prst="rect">
            <a:avLst/>
          </a:prstGeom>
        </p:spPr>
      </p:pic>
      <p:sp>
        <p:nvSpPr>
          <p:cNvPr id="8" name="Content Placeholder 3">
            <a:extLst>
              <a:ext uri="{FF2B5EF4-FFF2-40B4-BE49-F238E27FC236}">
                <a16:creationId xmlns:a16="http://schemas.microsoft.com/office/drawing/2014/main" id="{010712C6-66E5-24F8-D93E-9F5A79438A5A}"/>
              </a:ext>
            </a:extLst>
          </p:cNvPr>
          <p:cNvSpPr>
            <a:spLocks noGrp="1"/>
          </p:cNvSpPr>
          <p:nvPr>
            <p:ph idx="1"/>
          </p:nvPr>
        </p:nvSpPr>
        <p:spPr>
          <a:xfrm>
            <a:off x="239349" y="1844018"/>
            <a:ext cx="10932261" cy="1107217"/>
          </a:xfrm>
        </p:spPr>
        <p:txBody>
          <a:bodyPr/>
          <a:lstStyle/>
          <a:p>
            <a:pPr marL="0" indent="0" algn="just">
              <a:lnSpc>
                <a:spcPct val="120000"/>
              </a:lnSpc>
              <a:spcBef>
                <a:spcPts val="600"/>
              </a:spcBef>
              <a:spcAft>
                <a:spcPts val="600"/>
              </a:spcAft>
              <a:buNone/>
            </a:pPr>
            <a:r>
              <a:rPr lang="en-US" sz="2200">
                <a:latin typeface="+mn-lt"/>
                <a:ea typeface="Calibri" panose="020F0502020204030204" pitchFamily="34" charset="0"/>
                <a:cs typeface="Arial" panose="020B0604020202020204" pitchFamily="34" charset="0"/>
              </a:rPr>
              <a:t>Outcome Agreements are used where there is a focus is on achieving outcomes for people and communities.</a:t>
            </a:r>
          </a:p>
        </p:txBody>
      </p:sp>
      <p:sp>
        <p:nvSpPr>
          <p:cNvPr id="11" name="Content Placeholder 3">
            <a:extLst>
              <a:ext uri="{FF2B5EF4-FFF2-40B4-BE49-F238E27FC236}">
                <a16:creationId xmlns:a16="http://schemas.microsoft.com/office/drawing/2014/main" id="{3EC12FA0-AAC3-E51E-19AC-E15164C0E5B0}"/>
              </a:ext>
            </a:extLst>
          </p:cNvPr>
          <p:cNvSpPr txBox="1">
            <a:spLocks/>
          </p:cNvSpPr>
          <p:nvPr/>
        </p:nvSpPr>
        <p:spPr>
          <a:xfrm>
            <a:off x="2879780" y="2951235"/>
            <a:ext cx="7871792" cy="136837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600"/>
              </a:spcBef>
              <a:spcAft>
                <a:spcPts val="600"/>
              </a:spcAft>
              <a:buNone/>
            </a:pPr>
            <a:r>
              <a:rPr lang="en-US" sz="2000">
                <a:ea typeface="Calibri" panose="020F0502020204030204" pitchFamily="34" charset="0"/>
                <a:cs typeface="Arial" panose="020B0604020202020204" pitchFamily="34" charset="0"/>
              </a:rPr>
              <a:t>New Zealand Government Procurement, part of MBIE, provides a standard Outcome Agreement framework which is used to contract social services across the public sector.</a:t>
            </a:r>
          </a:p>
        </p:txBody>
      </p:sp>
      <p:sp>
        <p:nvSpPr>
          <p:cNvPr id="13" name="Content Placeholder 3">
            <a:extLst>
              <a:ext uri="{FF2B5EF4-FFF2-40B4-BE49-F238E27FC236}">
                <a16:creationId xmlns:a16="http://schemas.microsoft.com/office/drawing/2014/main" id="{C6C02118-4360-B060-C9DA-363BB1A05B92}"/>
              </a:ext>
            </a:extLst>
          </p:cNvPr>
          <p:cNvSpPr txBox="1">
            <a:spLocks/>
          </p:cNvSpPr>
          <p:nvPr/>
        </p:nvSpPr>
        <p:spPr>
          <a:xfrm>
            <a:off x="2879780" y="4576110"/>
            <a:ext cx="8046720" cy="1305008"/>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600"/>
              </a:spcBef>
              <a:spcAft>
                <a:spcPts val="600"/>
              </a:spcAft>
              <a:buNone/>
            </a:pPr>
            <a:r>
              <a:rPr lang="en-US" sz="2000">
                <a:ea typeface="Calibri" panose="020F0502020204030204" pitchFamily="34" charset="0"/>
                <a:cs typeface="Arial" panose="020B0604020202020204" pitchFamily="34" charset="0"/>
              </a:rPr>
              <a:t>DSS has adapted the MBIE Outcome Agreement to provide greater consistency, stronger protections, and clearer expectations across DSS-funded services.</a:t>
            </a:r>
          </a:p>
        </p:txBody>
      </p:sp>
      <p:pic>
        <p:nvPicPr>
          <p:cNvPr id="15" name="Picture 14">
            <a:extLst>
              <a:ext uri="{FF2B5EF4-FFF2-40B4-BE49-F238E27FC236}">
                <a16:creationId xmlns:a16="http://schemas.microsoft.com/office/drawing/2014/main" id="{E487A284-B3C9-D921-F2FC-D04012E743FE}"/>
              </a:ext>
            </a:extLst>
          </p:cNvPr>
          <p:cNvPicPr>
            <a:picLocks noChangeAspect="1"/>
          </p:cNvPicPr>
          <p:nvPr/>
        </p:nvPicPr>
        <p:blipFill>
          <a:blip r:embed="rId3"/>
          <a:srcRect l="5901"/>
          <a:stretch>
            <a:fillRect/>
          </a:stretch>
        </p:blipFill>
        <p:spPr>
          <a:xfrm>
            <a:off x="395618" y="4624031"/>
            <a:ext cx="2270118" cy="784644"/>
          </a:xfrm>
          <a:prstGeom prst="rect">
            <a:avLst/>
          </a:prstGeom>
        </p:spPr>
      </p:pic>
    </p:spTree>
    <p:extLst>
      <p:ext uri="{BB962C8B-B14F-4D97-AF65-F5344CB8AC3E}">
        <p14:creationId xmlns:p14="http://schemas.microsoft.com/office/powerpoint/2010/main" val="927230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74FE2-D166-5676-974F-55787194E2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875978-97D5-FD6C-0E1B-42E988EF043F}"/>
              </a:ext>
            </a:extLst>
          </p:cNvPr>
          <p:cNvSpPr>
            <a:spLocks noGrp="1"/>
          </p:cNvSpPr>
          <p:nvPr>
            <p:ph type="title"/>
          </p:nvPr>
        </p:nvSpPr>
        <p:spPr>
          <a:xfrm>
            <a:off x="352009" y="1648042"/>
            <a:ext cx="11617291" cy="648072"/>
          </a:xfrm>
        </p:spPr>
        <p:txBody>
          <a:bodyPr/>
          <a:lstStyle/>
          <a:p>
            <a:r>
              <a:rPr lang="en-US" sz="3600">
                <a:solidFill>
                  <a:schemeClr val="accent1"/>
                </a:solidFill>
              </a:rPr>
              <a:t>The Outcome Agreement Package</a:t>
            </a:r>
            <a:endParaRPr lang="en-NZ" sz="3600">
              <a:solidFill>
                <a:schemeClr val="accent1"/>
              </a:solidFill>
            </a:endParaRPr>
          </a:p>
        </p:txBody>
      </p:sp>
      <p:sp>
        <p:nvSpPr>
          <p:cNvPr id="3" name="Content Placeholder 2">
            <a:extLst>
              <a:ext uri="{FF2B5EF4-FFF2-40B4-BE49-F238E27FC236}">
                <a16:creationId xmlns:a16="http://schemas.microsoft.com/office/drawing/2014/main" id="{A38E71BE-BCC4-BD1F-28C3-BE5BBA0B26A2}"/>
              </a:ext>
            </a:extLst>
          </p:cNvPr>
          <p:cNvSpPr txBox="1">
            <a:spLocks/>
          </p:cNvSpPr>
          <p:nvPr/>
        </p:nvSpPr>
        <p:spPr>
          <a:xfrm>
            <a:off x="1001961" y="4314023"/>
            <a:ext cx="10188077" cy="576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1200"/>
              </a:spcBef>
              <a:buNone/>
            </a:pPr>
            <a:r>
              <a:rPr lang="en-US" sz="2000" b="1"/>
              <a:t>Service Specifications: </a:t>
            </a:r>
            <a:r>
              <a:rPr lang="en-US" sz="1800"/>
              <a:t>Describe service-specific delivery expectations. </a:t>
            </a:r>
            <a:endParaRPr lang="en-NZ" sz="1800"/>
          </a:p>
        </p:txBody>
      </p:sp>
      <p:sp>
        <p:nvSpPr>
          <p:cNvPr id="31" name="Content Placeholder 2">
            <a:extLst>
              <a:ext uri="{FF2B5EF4-FFF2-40B4-BE49-F238E27FC236}">
                <a16:creationId xmlns:a16="http://schemas.microsoft.com/office/drawing/2014/main" id="{0A5A181F-A8FA-E016-D780-44D9A1FAEDA0}"/>
              </a:ext>
            </a:extLst>
          </p:cNvPr>
          <p:cNvSpPr txBox="1">
            <a:spLocks/>
          </p:cNvSpPr>
          <p:nvPr/>
        </p:nvSpPr>
        <p:spPr>
          <a:xfrm>
            <a:off x="1001962" y="3467142"/>
            <a:ext cx="10188078" cy="576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1200"/>
              </a:spcBef>
              <a:buNone/>
            </a:pPr>
            <a:r>
              <a:rPr lang="en-US" sz="2000" b="1"/>
              <a:t>Terms and Conditions: </a:t>
            </a:r>
            <a:r>
              <a:rPr lang="en-US" sz="1800"/>
              <a:t>Sets common expectations and contractual requirements. </a:t>
            </a:r>
            <a:endParaRPr lang="en-NZ" sz="1800"/>
          </a:p>
        </p:txBody>
      </p:sp>
      <p:sp>
        <p:nvSpPr>
          <p:cNvPr id="41" name="Content Placeholder 2">
            <a:extLst>
              <a:ext uri="{FF2B5EF4-FFF2-40B4-BE49-F238E27FC236}">
                <a16:creationId xmlns:a16="http://schemas.microsoft.com/office/drawing/2014/main" id="{86B8C131-4AB3-9478-2E4B-151A46EA1AA8}"/>
              </a:ext>
            </a:extLst>
          </p:cNvPr>
          <p:cNvSpPr txBox="1">
            <a:spLocks/>
          </p:cNvSpPr>
          <p:nvPr/>
        </p:nvSpPr>
        <p:spPr>
          <a:xfrm>
            <a:off x="1001961" y="2620261"/>
            <a:ext cx="10188079" cy="576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1200"/>
              </a:spcBef>
              <a:buNone/>
            </a:pPr>
            <a:r>
              <a:rPr lang="en-US" sz="2000" b="1"/>
              <a:t>Outcome Agreement: </a:t>
            </a:r>
            <a:r>
              <a:rPr lang="en-US" sz="1800"/>
              <a:t>Sets out the overall relationship between DSS and providers</a:t>
            </a:r>
            <a:endParaRPr lang="en-NZ" sz="1800"/>
          </a:p>
        </p:txBody>
      </p:sp>
      <p:sp>
        <p:nvSpPr>
          <p:cNvPr id="10" name="Content Placeholder 2">
            <a:extLst>
              <a:ext uri="{FF2B5EF4-FFF2-40B4-BE49-F238E27FC236}">
                <a16:creationId xmlns:a16="http://schemas.microsoft.com/office/drawing/2014/main" id="{D731B329-37A0-D458-AA69-E0086973E8F3}"/>
              </a:ext>
            </a:extLst>
          </p:cNvPr>
          <p:cNvSpPr txBox="1">
            <a:spLocks/>
          </p:cNvSpPr>
          <p:nvPr/>
        </p:nvSpPr>
        <p:spPr>
          <a:xfrm>
            <a:off x="1001962" y="5214170"/>
            <a:ext cx="10188076" cy="576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spcBef>
                <a:spcPts val="1200"/>
              </a:spcBef>
              <a:buNone/>
            </a:pPr>
            <a:r>
              <a:rPr lang="en-US" sz="2000" b="1"/>
              <a:t>Standards, operational policies and supporting documents: </a:t>
            </a:r>
            <a:r>
              <a:rPr lang="en-US" sz="1800"/>
              <a:t>Provide operational and compliance requirements</a:t>
            </a:r>
            <a:endParaRPr lang="en-NZ" sz="1800"/>
          </a:p>
        </p:txBody>
      </p:sp>
    </p:spTree>
    <p:extLst>
      <p:ext uri="{BB962C8B-B14F-4D97-AF65-F5344CB8AC3E}">
        <p14:creationId xmlns:p14="http://schemas.microsoft.com/office/powerpoint/2010/main" val="68592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A61D4B-9623-2E15-9B86-298BF4AB7398}"/>
              </a:ext>
            </a:extLst>
          </p:cNvPr>
          <p:cNvSpPr>
            <a:spLocks noGrp="1"/>
          </p:cNvSpPr>
          <p:nvPr>
            <p:ph type="title"/>
          </p:nvPr>
        </p:nvSpPr>
        <p:spPr>
          <a:xfrm>
            <a:off x="240946" y="918738"/>
            <a:ext cx="11327854" cy="510440"/>
          </a:xfrm>
        </p:spPr>
        <p:txBody>
          <a:bodyPr/>
          <a:lstStyle/>
          <a:p>
            <a:r>
              <a:rPr lang="en-NZ" sz="4000"/>
              <a:t>Outcome Agreement structure </a:t>
            </a:r>
          </a:p>
        </p:txBody>
      </p:sp>
      <p:cxnSp>
        <p:nvCxnSpPr>
          <p:cNvPr id="6" name="Straight Arrow Connector 5">
            <a:extLst>
              <a:ext uri="{FF2B5EF4-FFF2-40B4-BE49-F238E27FC236}">
                <a16:creationId xmlns:a16="http://schemas.microsoft.com/office/drawing/2014/main" id="{D27AC2C2-58B4-478E-05A5-AFCB03C5AF2E}"/>
              </a:ext>
            </a:extLst>
          </p:cNvPr>
          <p:cNvCxnSpPr>
            <a:cxnSpLocks/>
          </p:cNvCxnSpPr>
          <p:nvPr/>
        </p:nvCxnSpPr>
        <p:spPr>
          <a:xfrm>
            <a:off x="7698564" y="2291143"/>
            <a:ext cx="0" cy="1606602"/>
          </a:xfrm>
          <a:prstGeom prst="straightConnector1">
            <a:avLst/>
          </a:prstGeom>
          <a:ln w="38100" cmpd="dbl">
            <a:headEnd type="arrow"/>
            <a:tailEnd type="arrow"/>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D899FFFC-01C5-C877-5236-A881D289225F}"/>
              </a:ext>
            </a:extLst>
          </p:cNvPr>
          <p:cNvSpPr/>
          <p:nvPr/>
        </p:nvSpPr>
        <p:spPr>
          <a:xfrm>
            <a:off x="1607679" y="2312591"/>
            <a:ext cx="2429707" cy="509551"/>
          </a:xfrm>
          <a:prstGeom prst="rect">
            <a:avLst/>
          </a:prstGeom>
          <a:solidFill>
            <a:schemeClr val="accent3">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a:ln>
                  <a:noFill/>
                </a:ln>
                <a:solidFill>
                  <a:prstClr val="black">
                    <a:lumMod val="95000"/>
                    <a:lumOff val="5000"/>
                  </a:prstClr>
                </a:solidFill>
                <a:effectLst/>
                <a:uLnTx/>
                <a:uFillTx/>
                <a:latin typeface="Roboto"/>
                <a:ea typeface="+mn-ea"/>
                <a:cs typeface="+mn-cs"/>
              </a:rPr>
              <a:t>NZGP Outcome Agreement</a:t>
            </a:r>
          </a:p>
        </p:txBody>
      </p:sp>
      <p:sp>
        <p:nvSpPr>
          <p:cNvPr id="9" name="Rectangle 8">
            <a:extLst>
              <a:ext uri="{FF2B5EF4-FFF2-40B4-BE49-F238E27FC236}">
                <a16:creationId xmlns:a16="http://schemas.microsoft.com/office/drawing/2014/main" id="{93DDEB5E-5688-18E5-A419-A80E69722964}"/>
              </a:ext>
            </a:extLst>
          </p:cNvPr>
          <p:cNvSpPr/>
          <p:nvPr/>
        </p:nvSpPr>
        <p:spPr>
          <a:xfrm>
            <a:off x="4794514" y="2291143"/>
            <a:ext cx="2429706" cy="509551"/>
          </a:xfrm>
          <a:prstGeom prst="rect">
            <a:avLst/>
          </a:prstGeom>
          <a:solidFill>
            <a:schemeClr val="accent1">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a:ln>
                  <a:noFill/>
                </a:ln>
                <a:solidFill>
                  <a:prstClr val="black">
                    <a:lumMod val="95000"/>
                    <a:lumOff val="5000"/>
                  </a:prstClr>
                </a:solidFill>
                <a:effectLst/>
                <a:uLnTx/>
                <a:uFillTx/>
                <a:latin typeface="Roboto"/>
                <a:ea typeface="+mn-ea"/>
                <a:cs typeface="+mn-cs"/>
              </a:rPr>
              <a:t>DSS Outcome Agreement </a:t>
            </a:r>
          </a:p>
        </p:txBody>
      </p:sp>
      <p:sp>
        <p:nvSpPr>
          <p:cNvPr id="3" name="Rectangle 2">
            <a:extLst>
              <a:ext uri="{FF2B5EF4-FFF2-40B4-BE49-F238E27FC236}">
                <a16:creationId xmlns:a16="http://schemas.microsoft.com/office/drawing/2014/main" id="{2817B9FF-F39D-007C-9B69-D40B4221FC68}"/>
              </a:ext>
            </a:extLst>
          </p:cNvPr>
          <p:cNvSpPr/>
          <p:nvPr/>
        </p:nvSpPr>
        <p:spPr>
          <a:xfrm>
            <a:off x="8626777" y="1936715"/>
            <a:ext cx="2734754" cy="8140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a:ln w="0">
                  <a:noFill/>
                </a:ln>
                <a:solidFill>
                  <a:schemeClr val="tx1"/>
                </a:solidFill>
                <a:latin typeface="Roboto" panose="02000000000000000000" pitchFamily="2" charset="0"/>
                <a:ea typeface="Roboto" panose="02000000000000000000" pitchFamily="2" charset="0"/>
                <a:cs typeface="Roboto" panose="02000000000000000000" pitchFamily="2" charset="0"/>
              </a:rPr>
              <a:t>SOME CHANGES</a:t>
            </a:r>
          </a:p>
          <a:p>
            <a:r>
              <a:rPr lang="en-US" sz="1200" i="1">
                <a:ln w="0">
                  <a:noFill/>
                </a:ln>
                <a:solidFill>
                  <a:schemeClr val="tx1"/>
                </a:solidFill>
                <a:latin typeface="Roboto" panose="02000000000000000000" pitchFamily="2" charset="0"/>
                <a:ea typeface="Roboto" panose="02000000000000000000" pitchFamily="2" charset="0"/>
                <a:cs typeface="Roboto" panose="02000000000000000000" pitchFamily="2" charset="0"/>
              </a:rPr>
              <a:t>The Outcome Agreement defines the objectives, performance expectations, and intended outcomes</a:t>
            </a:r>
            <a:endParaRPr lang="en-NZ" sz="1200" i="1">
              <a:ln w="0">
                <a:noFill/>
              </a:ln>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0" name="Rectangle 9">
            <a:extLst>
              <a:ext uri="{FF2B5EF4-FFF2-40B4-BE49-F238E27FC236}">
                <a16:creationId xmlns:a16="http://schemas.microsoft.com/office/drawing/2014/main" id="{769E718C-912D-B99B-4162-263B3CB1C73F}"/>
              </a:ext>
            </a:extLst>
          </p:cNvPr>
          <p:cNvSpPr/>
          <p:nvPr/>
        </p:nvSpPr>
        <p:spPr>
          <a:xfrm>
            <a:off x="1607679" y="3313522"/>
            <a:ext cx="2429707" cy="509551"/>
          </a:xfrm>
          <a:prstGeom prst="rect">
            <a:avLst/>
          </a:prstGeom>
          <a:solidFill>
            <a:schemeClr val="accent3">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a:ln>
                  <a:noFill/>
                </a:ln>
                <a:solidFill>
                  <a:prstClr val="black">
                    <a:lumMod val="95000"/>
                    <a:lumOff val="5000"/>
                  </a:prstClr>
                </a:solidFill>
                <a:effectLst/>
                <a:uLnTx/>
                <a:uFillTx/>
                <a:latin typeface="Roboto"/>
                <a:ea typeface="+mn-ea"/>
                <a:cs typeface="+mn-cs"/>
              </a:rPr>
              <a:t>NZGP Framework Terms &amp; Conditions</a:t>
            </a:r>
          </a:p>
        </p:txBody>
      </p:sp>
      <p:sp>
        <p:nvSpPr>
          <p:cNvPr id="13" name="Rectangle 12">
            <a:extLst>
              <a:ext uri="{FF2B5EF4-FFF2-40B4-BE49-F238E27FC236}">
                <a16:creationId xmlns:a16="http://schemas.microsoft.com/office/drawing/2014/main" id="{431922F2-6E0E-3723-9C3D-D6E89893CB2E}"/>
              </a:ext>
            </a:extLst>
          </p:cNvPr>
          <p:cNvSpPr/>
          <p:nvPr/>
        </p:nvSpPr>
        <p:spPr>
          <a:xfrm>
            <a:off x="4794514" y="3313522"/>
            <a:ext cx="2426841" cy="509551"/>
          </a:xfrm>
          <a:prstGeom prst="rect">
            <a:avLst/>
          </a:prstGeom>
          <a:solidFill>
            <a:schemeClr val="accent1">
              <a:lumMod val="40000"/>
              <a:lumOff val="60000"/>
            </a:schemeClr>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a:ln>
                  <a:noFill/>
                </a:ln>
                <a:solidFill>
                  <a:prstClr val="black">
                    <a:lumMod val="95000"/>
                    <a:lumOff val="5000"/>
                  </a:prstClr>
                </a:solidFill>
                <a:effectLst/>
                <a:uLnTx/>
                <a:uFillTx/>
                <a:latin typeface="Roboto"/>
                <a:ea typeface="+mn-ea"/>
                <a:cs typeface="+mn-cs"/>
              </a:rPr>
              <a:t>DSS Standard Terms &amp; Conditions</a:t>
            </a:r>
          </a:p>
        </p:txBody>
      </p:sp>
      <p:sp>
        <p:nvSpPr>
          <p:cNvPr id="17" name="Rectangle 16">
            <a:extLst>
              <a:ext uri="{FF2B5EF4-FFF2-40B4-BE49-F238E27FC236}">
                <a16:creationId xmlns:a16="http://schemas.microsoft.com/office/drawing/2014/main" id="{8D9B0346-8E89-D908-58C9-63324B4807DE}"/>
              </a:ext>
            </a:extLst>
          </p:cNvPr>
          <p:cNvSpPr/>
          <p:nvPr/>
        </p:nvSpPr>
        <p:spPr>
          <a:xfrm>
            <a:off x="8626777" y="3148894"/>
            <a:ext cx="2734754" cy="118456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b="1" i="1">
                <a:ln w="0">
                  <a:noFill/>
                </a:ln>
                <a:solidFill>
                  <a:schemeClr val="tx1"/>
                </a:solidFill>
                <a:latin typeface="Roboto" panose="02000000000000000000" pitchFamily="2" charset="0"/>
                <a:ea typeface="Roboto" panose="02000000000000000000" pitchFamily="2" charset="0"/>
                <a:cs typeface="Roboto" panose="02000000000000000000" pitchFamily="2" charset="0"/>
              </a:rPr>
              <a:t>MORE EXTENSIVE CHANGES</a:t>
            </a:r>
          </a:p>
          <a:p>
            <a:r>
              <a:rPr lang="en-US" sz="1200" i="1">
                <a:ln w="0">
                  <a:noFill/>
                </a:ln>
                <a:solidFill>
                  <a:schemeClr val="tx1"/>
                </a:solidFill>
                <a:latin typeface="Roboto" panose="02000000000000000000" pitchFamily="2" charset="0"/>
                <a:ea typeface="Roboto" panose="02000000000000000000" pitchFamily="2" charset="0"/>
                <a:cs typeface="Roboto" panose="02000000000000000000" pitchFamily="2" charset="0"/>
              </a:rPr>
              <a:t>The Terms and Conditions establish the standard expectations that apply to all contracts, regardless of the specific outcomes or services being agreed.</a:t>
            </a:r>
            <a:endParaRPr lang="en-NZ" sz="1200" i="1">
              <a:ln w="0">
                <a:noFill/>
              </a:ln>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19" name="Rectangle 18">
            <a:extLst>
              <a:ext uri="{FF2B5EF4-FFF2-40B4-BE49-F238E27FC236}">
                <a16:creationId xmlns:a16="http://schemas.microsoft.com/office/drawing/2014/main" id="{F3A73505-A146-E75D-9887-7DF91597F109}"/>
              </a:ext>
            </a:extLst>
          </p:cNvPr>
          <p:cNvSpPr/>
          <p:nvPr/>
        </p:nvSpPr>
        <p:spPr>
          <a:xfrm rot="16200000">
            <a:off x="298425" y="2883071"/>
            <a:ext cx="2118866" cy="3260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ln w="0">
                  <a:noFill/>
                </a:ln>
                <a:solidFill>
                  <a:schemeClr val="tx1"/>
                </a:solidFill>
                <a:latin typeface="Roboto" panose="02000000000000000000" pitchFamily="2" charset="0"/>
                <a:ea typeface="Roboto" panose="02000000000000000000" pitchFamily="2" charset="0"/>
                <a:cs typeface="Roboto" panose="02000000000000000000" pitchFamily="2" charset="0"/>
              </a:rPr>
              <a:t>Available on NZGP website</a:t>
            </a:r>
            <a:endParaRPr lang="en-NZ" sz="1200">
              <a:ln w="0">
                <a:noFill/>
              </a:ln>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21" name="Rectangle 20">
            <a:extLst>
              <a:ext uri="{FF2B5EF4-FFF2-40B4-BE49-F238E27FC236}">
                <a16:creationId xmlns:a16="http://schemas.microsoft.com/office/drawing/2014/main" id="{07173396-565B-3C50-D8FB-775D3DFB8070}"/>
              </a:ext>
            </a:extLst>
          </p:cNvPr>
          <p:cNvSpPr/>
          <p:nvPr/>
        </p:nvSpPr>
        <p:spPr>
          <a:xfrm rot="16200000">
            <a:off x="6266962" y="2988228"/>
            <a:ext cx="2364371" cy="3260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ln w="0">
                  <a:noFill/>
                </a:ln>
                <a:solidFill>
                  <a:schemeClr val="tx1"/>
                </a:solidFill>
                <a:latin typeface="Roboto" panose="02000000000000000000" pitchFamily="2" charset="0"/>
                <a:ea typeface="Roboto" panose="02000000000000000000" pitchFamily="2" charset="0"/>
                <a:cs typeface="Roboto" panose="02000000000000000000" pitchFamily="2" charset="0"/>
              </a:rPr>
              <a:t>Available on DSS website</a:t>
            </a:r>
            <a:endParaRPr lang="en-NZ" sz="1200">
              <a:ln w="0">
                <a:noFill/>
              </a:ln>
              <a:solidFill>
                <a:schemeClr val="tx1"/>
              </a:solidFill>
              <a:latin typeface="Roboto" panose="02000000000000000000" pitchFamily="2" charset="0"/>
              <a:ea typeface="Roboto" panose="02000000000000000000" pitchFamily="2" charset="0"/>
              <a:cs typeface="Roboto" panose="02000000000000000000" pitchFamily="2" charset="0"/>
            </a:endParaRPr>
          </a:p>
        </p:txBody>
      </p:sp>
      <p:cxnSp>
        <p:nvCxnSpPr>
          <p:cNvPr id="22" name="Straight Connector 21">
            <a:extLst>
              <a:ext uri="{FF2B5EF4-FFF2-40B4-BE49-F238E27FC236}">
                <a16:creationId xmlns:a16="http://schemas.microsoft.com/office/drawing/2014/main" id="{62E203ED-1992-2F11-1D1C-7D71D79E5C8F}"/>
              </a:ext>
            </a:extLst>
          </p:cNvPr>
          <p:cNvCxnSpPr>
            <a:cxnSpLocks/>
          </p:cNvCxnSpPr>
          <p:nvPr/>
        </p:nvCxnSpPr>
        <p:spPr>
          <a:xfrm>
            <a:off x="4404312" y="2075290"/>
            <a:ext cx="0" cy="2965837"/>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045" name="Rectangle 1044">
            <a:extLst>
              <a:ext uri="{FF2B5EF4-FFF2-40B4-BE49-F238E27FC236}">
                <a16:creationId xmlns:a16="http://schemas.microsoft.com/office/drawing/2014/main" id="{AED49646-52B3-ABD6-9554-40697DB3A729}"/>
              </a:ext>
            </a:extLst>
          </p:cNvPr>
          <p:cNvSpPr/>
          <p:nvPr/>
        </p:nvSpPr>
        <p:spPr>
          <a:xfrm>
            <a:off x="8626777" y="4453760"/>
            <a:ext cx="2734753" cy="109164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1200" i="1">
                <a:ln w="0">
                  <a:noFill/>
                </a:ln>
                <a:solidFill>
                  <a:schemeClr val="tx1"/>
                </a:solidFill>
                <a:latin typeface="Roboto" panose="02000000000000000000" pitchFamily="2" charset="0"/>
                <a:ea typeface="Roboto" panose="02000000000000000000" pitchFamily="2" charset="0"/>
                <a:cs typeface="Roboto" panose="02000000000000000000" pitchFamily="2" charset="0"/>
              </a:rPr>
              <a:t>Service Specifications provide information on the outcomes and processes that relate to the delivery of specific services.</a:t>
            </a:r>
          </a:p>
        </p:txBody>
      </p:sp>
      <p:sp>
        <p:nvSpPr>
          <p:cNvPr id="1052" name="Rectangle 1051">
            <a:extLst>
              <a:ext uri="{FF2B5EF4-FFF2-40B4-BE49-F238E27FC236}">
                <a16:creationId xmlns:a16="http://schemas.microsoft.com/office/drawing/2014/main" id="{4D06C176-687C-7761-5521-0BADE0AE6FEC}"/>
              </a:ext>
            </a:extLst>
          </p:cNvPr>
          <p:cNvSpPr/>
          <p:nvPr/>
        </p:nvSpPr>
        <p:spPr>
          <a:xfrm>
            <a:off x="1607679" y="4453760"/>
            <a:ext cx="2426841" cy="509551"/>
          </a:xfrm>
          <a:prstGeom prst="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a:ln>
                  <a:noFill/>
                </a:ln>
                <a:solidFill>
                  <a:schemeClr val="accent1"/>
                </a:solidFill>
                <a:effectLst/>
                <a:uLnTx/>
                <a:uFillTx/>
                <a:latin typeface="Roboto"/>
                <a:ea typeface="+mn-ea"/>
                <a:cs typeface="+mn-cs"/>
              </a:rPr>
              <a:t>Service Specifications</a:t>
            </a:r>
          </a:p>
        </p:txBody>
      </p:sp>
      <p:sp>
        <p:nvSpPr>
          <p:cNvPr id="1054" name="Rectangle 1053">
            <a:extLst>
              <a:ext uri="{FF2B5EF4-FFF2-40B4-BE49-F238E27FC236}">
                <a16:creationId xmlns:a16="http://schemas.microsoft.com/office/drawing/2014/main" id="{B5C04F8C-8778-7331-D274-98FFAFD13180}"/>
              </a:ext>
            </a:extLst>
          </p:cNvPr>
          <p:cNvSpPr/>
          <p:nvPr/>
        </p:nvSpPr>
        <p:spPr>
          <a:xfrm>
            <a:off x="5286338" y="1805298"/>
            <a:ext cx="1419371" cy="3723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n w="0"/>
                <a:solidFill>
                  <a:schemeClr val="tx1"/>
                </a:solidFill>
                <a:effectLst>
                  <a:outerShdw blurRad="38100" dist="19050" dir="2700000" algn="tl" rotWithShape="0">
                    <a:schemeClr val="dk1">
                      <a:alpha val="40000"/>
                    </a:schemeClr>
                  </a:outerShdw>
                </a:effectLst>
                <a:latin typeface="Roboto" panose="02000000000000000000" pitchFamily="2" charset="0"/>
                <a:ea typeface="Roboto" panose="02000000000000000000" pitchFamily="2" charset="0"/>
                <a:cs typeface="Roboto" panose="02000000000000000000" pitchFamily="2" charset="0"/>
              </a:rPr>
              <a:t>New</a:t>
            </a:r>
            <a:endParaRPr lang="en-NZ">
              <a:ln w="0">
                <a:noFill/>
              </a:ln>
              <a:solidFill>
                <a:srgbClr val="0070C0"/>
              </a:solidFill>
              <a:effectLst>
                <a:outerShdw blurRad="38100" dist="19050" dir="2700000" algn="tl" rotWithShape="0">
                  <a:schemeClr val="dk1">
                    <a:alpha val="40000"/>
                  </a:schemeClr>
                </a:outerShdw>
              </a:effectLst>
              <a:latin typeface="Roboto" panose="02000000000000000000" pitchFamily="2" charset="0"/>
              <a:ea typeface="Roboto" panose="02000000000000000000" pitchFamily="2" charset="0"/>
              <a:cs typeface="Roboto" panose="02000000000000000000" pitchFamily="2" charset="0"/>
            </a:endParaRPr>
          </a:p>
        </p:txBody>
      </p:sp>
      <p:sp>
        <p:nvSpPr>
          <p:cNvPr id="1060" name="Rectangle 1059">
            <a:extLst>
              <a:ext uri="{FF2B5EF4-FFF2-40B4-BE49-F238E27FC236}">
                <a16:creationId xmlns:a16="http://schemas.microsoft.com/office/drawing/2014/main" id="{C9249EEE-D17B-3762-0DE9-36A13CD373D9}"/>
              </a:ext>
            </a:extLst>
          </p:cNvPr>
          <p:cNvSpPr/>
          <p:nvPr/>
        </p:nvSpPr>
        <p:spPr>
          <a:xfrm>
            <a:off x="4794514" y="4453760"/>
            <a:ext cx="2426841" cy="509551"/>
          </a:xfrm>
          <a:prstGeom prst="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1400" b="0" i="0" u="none" strike="noStrike" kern="1200" cap="none" spc="0" normalizeH="0" baseline="0" noProof="0">
                <a:ln>
                  <a:noFill/>
                </a:ln>
                <a:solidFill>
                  <a:schemeClr val="accent1"/>
                </a:solidFill>
                <a:effectLst/>
                <a:uLnTx/>
                <a:uFillTx/>
                <a:latin typeface="Roboto"/>
                <a:ea typeface="+mn-ea"/>
                <a:cs typeface="+mn-cs"/>
              </a:rPr>
              <a:t>Service Specifications</a:t>
            </a:r>
          </a:p>
        </p:txBody>
      </p:sp>
      <p:cxnSp>
        <p:nvCxnSpPr>
          <p:cNvPr id="1064" name="Straight Arrow Connector 1063">
            <a:extLst>
              <a:ext uri="{FF2B5EF4-FFF2-40B4-BE49-F238E27FC236}">
                <a16:creationId xmlns:a16="http://schemas.microsoft.com/office/drawing/2014/main" id="{9E4C23C2-FE9B-71FC-F73D-7D3EBC8CEDB6}"/>
              </a:ext>
            </a:extLst>
          </p:cNvPr>
          <p:cNvCxnSpPr>
            <a:cxnSpLocks/>
          </p:cNvCxnSpPr>
          <p:nvPr/>
        </p:nvCxnSpPr>
        <p:spPr>
          <a:xfrm flipH="1">
            <a:off x="1520905" y="5335325"/>
            <a:ext cx="5700450" cy="0"/>
          </a:xfrm>
          <a:prstGeom prst="straightConnector1">
            <a:avLst/>
          </a:prstGeom>
          <a:ln w="38100" cmpd="dbl">
            <a:headEnd type="arrow"/>
            <a:tailEnd type="arrow"/>
          </a:ln>
        </p:spPr>
        <p:style>
          <a:lnRef idx="1">
            <a:schemeClr val="accent1"/>
          </a:lnRef>
          <a:fillRef idx="0">
            <a:schemeClr val="accent1"/>
          </a:fillRef>
          <a:effectRef idx="0">
            <a:schemeClr val="accent1"/>
          </a:effectRef>
          <a:fontRef idx="minor">
            <a:schemeClr val="tx1"/>
          </a:fontRef>
        </p:style>
      </p:cxnSp>
      <p:cxnSp>
        <p:nvCxnSpPr>
          <p:cNvPr id="1066" name="Straight Arrow Connector 1065">
            <a:extLst>
              <a:ext uri="{FF2B5EF4-FFF2-40B4-BE49-F238E27FC236}">
                <a16:creationId xmlns:a16="http://schemas.microsoft.com/office/drawing/2014/main" id="{9D50A789-2D9C-CDFB-C2CC-6826580665D5}"/>
              </a:ext>
            </a:extLst>
          </p:cNvPr>
          <p:cNvCxnSpPr>
            <a:cxnSpLocks/>
          </p:cNvCxnSpPr>
          <p:nvPr/>
        </p:nvCxnSpPr>
        <p:spPr>
          <a:xfrm>
            <a:off x="1136132" y="2291143"/>
            <a:ext cx="0" cy="1606602"/>
          </a:xfrm>
          <a:prstGeom prst="straightConnector1">
            <a:avLst/>
          </a:prstGeom>
          <a:ln w="38100" cmpd="dbl">
            <a:headEnd type="arrow"/>
            <a:tailEnd type="arrow"/>
          </a:ln>
        </p:spPr>
        <p:style>
          <a:lnRef idx="1">
            <a:schemeClr val="accent1"/>
          </a:lnRef>
          <a:fillRef idx="0">
            <a:schemeClr val="accent1"/>
          </a:fillRef>
          <a:effectRef idx="0">
            <a:schemeClr val="accent1"/>
          </a:effectRef>
          <a:fontRef idx="minor">
            <a:schemeClr val="tx1"/>
          </a:fontRef>
        </p:style>
      </p:cxnSp>
      <p:sp>
        <p:nvSpPr>
          <p:cNvPr id="1073" name="Rectangle 1072">
            <a:extLst>
              <a:ext uri="{FF2B5EF4-FFF2-40B4-BE49-F238E27FC236}">
                <a16:creationId xmlns:a16="http://schemas.microsoft.com/office/drawing/2014/main" id="{74375D27-9EB2-79C2-12EE-67DC233BE0F3}"/>
              </a:ext>
            </a:extLst>
          </p:cNvPr>
          <p:cNvSpPr/>
          <p:nvPr/>
        </p:nvSpPr>
        <p:spPr>
          <a:xfrm>
            <a:off x="3278958" y="5508767"/>
            <a:ext cx="2250708" cy="3260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ln w="0">
                  <a:noFill/>
                </a:ln>
                <a:solidFill>
                  <a:schemeClr val="tx1"/>
                </a:solidFill>
                <a:latin typeface="Roboto" panose="02000000000000000000" pitchFamily="2" charset="0"/>
                <a:ea typeface="Roboto" panose="02000000000000000000" pitchFamily="2" charset="0"/>
                <a:cs typeface="Roboto" panose="02000000000000000000" pitchFamily="2" charset="0"/>
              </a:rPr>
              <a:t>Available on DSS website</a:t>
            </a:r>
            <a:endParaRPr lang="en-NZ" sz="1400">
              <a:ln w="0">
                <a:noFill/>
              </a:ln>
              <a:solidFill>
                <a:schemeClr val="tx1"/>
              </a:solidFill>
              <a:latin typeface="Roboto" panose="02000000000000000000" pitchFamily="2" charset="0"/>
              <a:ea typeface="Roboto" panose="02000000000000000000" pitchFamily="2" charset="0"/>
              <a:cs typeface="Roboto" panose="02000000000000000000" pitchFamily="2" charset="0"/>
            </a:endParaRPr>
          </a:p>
        </p:txBody>
      </p:sp>
      <p:cxnSp>
        <p:nvCxnSpPr>
          <p:cNvPr id="12" name="Straight Arrow Connector 11">
            <a:extLst>
              <a:ext uri="{FF2B5EF4-FFF2-40B4-BE49-F238E27FC236}">
                <a16:creationId xmlns:a16="http://schemas.microsoft.com/office/drawing/2014/main" id="{5D15F455-D8B1-8963-5F25-6656151B715A}"/>
              </a:ext>
            </a:extLst>
          </p:cNvPr>
          <p:cNvCxnSpPr>
            <a:cxnSpLocks/>
          </p:cNvCxnSpPr>
          <p:nvPr/>
        </p:nvCxnSpPr>
        <p:spPr>
          <a:xfrm>
            <a:off x="7863794" y="2545918"/>
            <a:ext cx="73440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5AE12E2-1586-93DC-7908-267B742EE8CB}"/>
              </a:ext>
            </a:extLst>
          </p:cNvPr>
          <p:cNvCxnSpPr>
            <a:cxnSpLocks/>
          </p:cNvCxnSpPr>
          <p:nvPr/>
        </p:nvCxnSpPr>
        <p:spPr>
          <a:xfrm>
            <a:off x="7892369" y="3558208"/>
            <a:ext cx="7058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1F5B95CC-9383-600B-2017-CC45925F268C}"/>
              </a:ext>
            </a:extLst>
          </p:cNvPr>
          <p:cNvCxnSpPr>
            <a:cxnSpLocks/>
          </p:cNvCxnSpPr>
          <p:nvPr/>
        </p:nvCxnSpPr>
        <p:spPr>
          <a:xfrm>
            <a:off x="7430098" y="4708535"/>
            <a:ext cx="1168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8112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7D34972-9073-A3FF-801B-73D9DF8EE3E0}"/>
              </a:ext>
            </a:extLst>
          </p:cNvPr>
          <p:cNvSpPr>
            <a:spLocks noGrp="1"/>
          </p:cNvSpPr>
          <p:nvPr>
            <p:ph type="title"/>
          </p:nvPr>
        </p:nvSpPr>
        <p:spPr>
          <a:xfrm>
            <a:off x="405359" y="1955701"/>
            <a:ext cx="4776531" cy="1333156"/>
          </a:xfrm>
        </p:spPr>
        <p:txBody>
          <a:bodyPr>
            <a:normAutofit/>
          </a:bodyPr>
          <a:lstStyle/>
          <a:p>
            <a:pPr>
              <a:lnSpc>
                <a:spcPct val="90000"/>
              </a:lnSpc>
            </a:pPr>
            <a:r>
              <a:rPr lang="en-US"/>
              <a:t>Why Are We Making Changes?</a:t>
            </a:r>
            <a:endParaRPr lang="en-NZ"/>
          </a:p>
        </p:txBody>
      </p:sp>
    </p:spTree>
    <p:extLst>
      <p:ext uri="{BB962C8B-B14F-4D97-AF65-F5344CB8AC3E}">
        <p14:creationId xmlns:p14="http://schemas.microsoft.com/office/powerpoint/2010/main" val="3459134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292F86E-E05B-990A-535D-4272A06F6F72}"/>
              </a:ext>
            </a:extLst>
          </p:cNvPr>
          <p:cNvSpPr>
            <a:spLocks noGrp="1"/>
          </p:cNvSpPr>
          <p:nvPr>
            <p:ph type="title"/>
          </p:nvPr>
        </p:nvSpPr>
        <p:spPr>
          <a:xfrm>
            <a:off x="239348" y="870423"/>
            <a:ext cx="11617291" cy="648072"/>
          </a:xfrm>
        </p:spPr>
        <p:txBody>
          <a:bodyPr/>
          <a:lstStyle/>
          <a:p>
            <a:r>
              <a:rPr lang="en-NZ" sz="3600"/>
              <a:t>Previous feedback from Providers</a:t>
            </a:r>
          </a:p>
        </p:txBody>
      </p:sp>
      <p:sp>
        <p:nvSpPr>
          <p:cNvPr id="6" name="Content Placeholder 5">
            <a:extLst>
              <a:ext uri="{FF2B5EF4-FFF2-40B4-BE49-F238E27FC236}">
                <a16:creationId xmlns:a16="http://schemas.microsoft.com/office/drawing/2014/main" id="{680CEF0F-CB30-6B5F-B412-C50A566A314D}"/>
              </a:ext>
            </a:extLst>
          </p:cNvPr>
          <p:cNvSpPr>
            <a:spLocks noGrp="1"/>
          </p:cNvSpPr>
          <p:nvPr>
            <p:ph idx="1"/>
          </p:nvPr>
        </p:nvSpPr>
        <p:spPr>
          <a:xfrm>
            <a:off x="239347" y="1582174"/>
            <a:ext cx="11617291" cy="1019429"/>
          </a:xfrm>
        </p:spPr>
        <p:txBody>
          <a:bodyPr numCol="1"/>
          <a:lstStyle/>
          <a:p>
            <a:pPr marL="0" indent="0">
              <a:buNone/>
            </a:pPr>
            <a:r>
              <a:rPr lang="en-NZ" sz="2200"/>
              <a:t>When DSS introduced the </a:t>
            </a:r>
            <a:r>
              <a:rPr lang="en-US" sz="2200"/>
              <a:t>Residential Support Services Panel Agreement last year we received over</a:t>
            </a:r>
            <a:r>
              <a:rPr lang="en-NZ" sz="2200"/>
              <a:t> 200 pieces of feedback on the contract.</a:t>
            </a:r>
          </a:p>
          <a:p>
            <a:pPr marL="0" indent="0">
              <a:lnSpc>
                <a:spcPct val="150000"/>
              </a:lnSpc>
              <a:buNone/>
            </a:pPr>
            <a:r>
              <a:rPr lang="en-NZ" sz="2200" b="1"/>
              <a:t>Themes Included:</a:t>
            </a:r>
          </a:p>
        </p:txBody>
      </p:sp>
      <p:sp>
        <p:nvSpPr>
          <p:cNvPr id="9" name="Oval 8">
            <a:extLst>
              <a:ext uri="{FF2B5EF4-FFF2-40B4-BE49-F238E27FC236}">
                <a16:creationId xmlns:a16="http://schemas.microsoft.com/office/drawing/2014/main" id="{0F97FD5D-655E-BF5F-A1C1-AE5BAE348072}"/>
              </a:ext>
            </a:extLst>
          </p:cNvPr>
          <p:cNvSpPr/>
          <p:nvPr/>
        </p:nvSpPr>
        <p:spPr>
          <a:xfrm>
            <a:off x="6286500" y="2989691"/>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Audit</a:t>
            </a:r>
            <a:endParaRPr lang="en-NZ" sz="1400">
              <a:solidFill>
                <a:schemeClr val="tx1"/>
              </a:solidFill>
            </a:endParaRPr>
          </a:p>
        </p:txBody>
      </p:sp>
      <p:sp>
        <p:nvSpPr>
          <p:cNvPr id="11" name="Oval 10">
            <a:extLst>
              <a:ext uri="{FF2B5EF4-FFF2-40B4-BE49-F238E27FC236}">
                <a16:creationId xmlns:a16="http://schemas.microsoft.com/office/drawing/2014/main" id="{27DC2DBB-6B6D-6908-D260-789D8B297B11}"/>
              </a:ext>
            </a:extLst>
          </p:cNvPr>
          <p:cNvSpPr/>
          <p:nvPr/>
        </p:nvSpPr>
        <p:spPr>
          <a:xfrm>
            <a:off x="6261598" y="4532925"/>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H&amp;S</a:t>
            </a:r>
            <a:endParaRPr lang="en-NZ" sz="1400">
              <a:solidFill>
                <a:schemeClr val="tx1"/>
              </a:solidFill>
            </a:endParaRPr>
          </a:p>
        </p:txBody>
      </p:sp>
      <p:sp>
        <p:nvSpPr>
          <p:cNvPr id="17" name="Oval 16">
            <a:extLst>
              <a:ext uri="{FF2B5EF4-FFF2-40B4-BE49-F238E27FC236}">
                <a16:creationId xmlns:a16="http://schemas.microsoft.com/office/drawing/2014/main" id="{ADE3E7CD-8B46-3647-4D27-771ACEAEEBE0}"/>
              </a:ext>
            </a:extLst>
          </p:cNvPr>
          <p:cNvSpPr/>
          <p:nvPr/>
        </p:nvSpPr>
        <p:spPr>
          <a:xfrm>
            <a:off x="9032660" y="4542450"/>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Supply Chains / Subcontractors</a:t>
            </a:r>
            <a:endParaRPr lang="en-NZ" sz="1400">
              <a:solidFill>
                <a:schemeClr val="tx1"/>
              </a:solidFill>
            </a:endParaRPr>
          </a:p>
        </p:txBody>
      </p:sp>
      <p:sp>
        <p:nvSpPr>
          <p:cNvPr id="15" name="Oval 14">
            <a:extLst>
              <a:ext uri="{FF2B5EF4-FFF2-40B4-BE49-F238E27FC236}">
                <a16:creationId xmlns:a16="http://schemas.microsoft.com/office/drawing/2014/main" id="{AFFCE159-5D8D-A054-CB16-9B63F9B8421D}"/>
              </a:ext>
            </a:extLst>
          </p:cNvPr>
          <p:cNvSpPr/>
          <p:nvPr/>
        </p:nvSpPr>
        <p:spPr>
          <a:xfrm>
            <a:off x="8987216" y="2999216"/>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Financial Transparency</a:t>
            </a:r>
            <a:endParaRPr lang="en-NZ" sz="1400">
              <a:solidFill>
                <a:schemeClr val="tx1"/>
              </a:solidFill>
            </a:endParaRPr>
          </a:p>
        </p:txBody>
      </p:sp>
      <p:sp>
        <p:nvSpPr>
          <p:cNvPr id="13" name="Oval 12">
            <a:extLst>
              <a:ext uri="{FF2B5EF4-FFF2-40B4-BE49-F238E27FC236}">
                <a16:creationId xmlns:a16="http://schemas.microsoft.com/office/drawing/2014/main" id="{A9B17FE4-D257-0944-64CC-C136B916D2E4}"/>
              </a:ext>
            </a:extLst>
          </p:cNvPr>
          <p:cNvSpPr/>
          <p:nvPr/>
        </p:nvSpPr>
        <p:spPr>
          <a:xfrm>
            <a:off x="7648576" y="3784916"/>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Performance </a:t>
            </a:r>
            <a:endParaRPr lang="en-NZ" sz="1400">
              <a:solidFill>
                <a:schemeClr val="tx1"/>
              </a:solidFill>
            </a:endParaRPr>
          </a:p>
        </p:txBody>
      </p:sp>
      <p:sp>
        <p:nvSpPr>
          <p:cNvPr id="19" name="Oval 18">
            <a:extLst>
              <a:ext uri="{FF2B5EF4-FFF2-40B4-BE49-F238E27FC236}">
                <a16:creationId xmlns:a16="http://schemas.microsoft.com/office/drawing/2014/main" id="{00870D7A-3270-3103-0275-D456D12FD70C}"/>
              </a:ext>
            </a:extLst>
          </p:cNvPr>
          <p:cNvSpPr/>
          <p:nvPr/>
        </p:nvSpPr>
        <p:spPr>
          <a:xfrm>
            <a:off x="865307" y="3110932"/>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Variation</a:t>
            </a:r>
            <a:endParaRPr lang="en-NZ" sz="1400">
              <a:solidFill>
                <a:schemeClr val="tx1"/>
              </a:solidFill>
            </a:endParaRPr>
          </a:p>
        </p:txBody>
      </p:sp>
      <p:sp>
        <p:nvSpPr>
          <p:cNvPr id="21" name="Oval 20">
            <a:extLst>
              <a:ext uri="{FF2B5EF4-FFF2-40B4-BE49-F238E27FC236}">
                <a16:creationId xmlns:a16="http://schemas.microsoft.com/office/drawing/2014/main" id="{598F7024-1310-9776-3D22-7857832B88F9}"/>
              </a:ext>
            </a:extLst>
          </p:cNvPr>
          <p:cNvSpPr/>
          <p:nvPr/>
        </p:nvSpPr>
        <p:spPr>
          <a:xfrm>
            <a:off x="942261" y="4665866"/>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Records</a:t>
            </a:r>
            <a:endParaRPr lang="en-NZ" sz="1400">
              <a:solidFill>
                <a:schemeClr val="tx1"/>
              </a:solidFill>
            </a:endParaRPr>
          </a:p>
        </p:txBody>
      </p:sp>
      <p:sp>
        <p:nvSpPr>
          <p:cNvPr id="23" name="Oval 22">
            <a:extLst>
              <a:ext uri="{FF2B5EF4-FFF2-40B4-BE49-F238E27FC236}">
                <a16:creationId xmlns:a16="http://schemas.microsoft.com/office/drawing/2014/main" id="{D010407D-06F4-779D-94EE-BD0F5A58E80B}"/>
              </a:ext>
            </a:extLst>
          </p:cNvPr>
          <p:cNvSpPr/>
          <p:nvPr/>
        </p:nvSpPr>
        <p:spPr>
          <a:xfrm>
            <a:off x="3562350" y="4523400"/>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Changes to term / pricing</a:t>
            </a:r>
          </a:p>
        </p:txBody>
      </p:sp>
      <p:sp>
        <p:nvSpPr>
          <p:cNvPr id="25" name="Oval 24">
            <a:extLst>
              <a:ext uri="{FF2B5EF4-FFF2-40B4-BE49-F238E27FC236}">
                <a16:creationId xmlns:a16="http://schemas.microsoft.com/office/drawing/2014/main" id="{043A9610-C1CF-209D-816E-56F622436BC3}"/>
              </a:ext>
            </a:extLst>
          </p:cNvPr>
          <p:cNvSpPr/>
          <p:nvPr/>
        </p:nvSpPr>
        <p:spPr>
          <a:xfrm>
            <a:off x="3552825" y="2903966"/>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Safeguarding and delivery of services</a:t>
            </a:r>
          </a:p>
        </p:txBody>
      </p:sp>
      <p:sp>
        <p:nvSpPr>
          <p:cNvPr id="27" name="Oval 26">
            <a:extLst>
              <a:ext uri="{FF2B5EF4-FFF2-40B4-BE49-F238E27FC236}">
                <a16:creationId xmlns:a16="http://schemas.microsoft.com/office/drawing/2014/main" id="{FDCB9FB4-D1F9-CB14-D00D-372D071B230B}"/>
              </a:ext>
            </a:extLst>
          </p:cNvPr>
          <p:cNvSpPr/>
          <p:nvPr/>
        </p:nvSpPr>
        <p:spPr>
          <a:xfrm>
            <a:off x="2228850" y="3807641"/>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Intellectual Property</a:t>
            </a:r>
            <a:endParaRPr lang="en-NZ" sz="1400">
              <a:solidFill>
                <a:schemeClr val="tx1"/>
              </a:solidFill>
            </a:endParaRPr>
          </a:p>
        </p:txBody>
      </p:sp>
      <p:sp>
        <p:nvSpPr>
          <p:cNvPr id="39" name="Oval 38">
            <a:extLst>
              <a:ext uri="{FF2B5EF4-FFF2-40B4-BE49-F238E27FC236}">
                <a16:creationId xmlns:a16="http://schemas.microsoft.com/office/drawing/2014/main" id="{B603D671-1523-7E43-2709-733DFB09A684}"/>
              </a:ext>
            </a:extLst>
          </p:cNvPr>
          <p:cNvSpPr/>
          <p:nvPr/>
        </p:nvSpPr>
        <p:spPr>
          <a:xfrm>
            <a:off x="4896564" y="3765866"/>
            <a:ext cx="1800000" cy="1800000"/>
          </a:xfrm>
          <a:prstGeom prst="ellipse">
            <a:avLst/>
          </a:prstGeom>
          <a:solidFill>
            <a:schemeClr val="accent1">
              <a:lumMod val="40000"/>
              <a:lumOff val="60000"/>
              <a:alpha val="5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en-US" sz="1400">
                <a:solidFill>
                  <a:schemeClr val="tx1"/>
                </a:solidFill>
              </a:rPr>
              <a:t>Payments</a:t>
            </a:r>
            <a:endParaRPr lang="en-NZ" sz="1400">
              <a:solidFill>
                <a:schemeClr val="tx1"/>
              </a:solidFill>
            </a:endParaRPr>
          </a:p>
        </p:txBody>
      </p:sp>
    </p:spTree>
    <p:extLst>
      <p:ext uri="{BB962C8B-B14F-4D97-AF65-F5344CB8AC3E}">
        <p14:creationId xmlns:p14="http://schemas.microsoft.com/office/powerpoint/2010/main" val="3061847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5D313-67CC-C26D-B290-25A6EC844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C4AC1-26EF-33D0-7DDD-2AF64CE1B945}"/>
              </a:ext>
            </a:extLst>
          </p:cNvPr>
          <p:cNvSpPr>
            <a:spLocks noGrp="1"/>
          </p:cNvSpPr>
          <p:nvPr>
            <p:ph type="title"/>
          </p:nvPr>
        </p:nvSpPr>
        <p:spPr>
          <a:xfrm>
            <a:off x="182578" y="1391924"/>
            <a:ext cx="11617291" cy="648072"/>
          </a:xfrm>
        </p:spPr>
        <p:txBody>
          <a:bodyPr/>
          <a:lstStyle/>
          <a:p>
            <a:r>
              <a:rPr lang="en-NZ" sz="3600">
                <a:solidFill>
                  <a:schemeClr val="accent1"/>
                </a:solidFill>
              </a:rPr>
              <a:t>Other Drivers for Change</a:t>
            </a:r>
          </a:p>
        </p:txBody>
      </p:sp>
      <p:sp>
        <p:nvSpPr>
          <p:cNvPr id="3" name="Content Placeholder 2">
            <a:extLst>
              <a:ext uri="{FF2B5EF4-FFF2-40B4-BE49-F238E27FC236}">
                <a16:creationId xmlns:a16="http://schemas.microsoft.com/office/drawing/2014/main" id="{DE0CDB72-F63E-865C-ADA8-D1B0631FE720}"/>
              </a:ext>
            </a:extLst>
          </p:cNvPr>
          <p:cNvSpPr txBox="1">
            <a:spLocks/>
          </p:cNvSpPr>
          <p:nvPr/>
        </p:nvSpPr>
        <p:spPr>
          <a:xfrm>
            <a:off x="1001958" y="3942548"/>
            <a:ext cx="10188077" cy="576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NZ" sz="2000"/>
              <a:t>Rapid Assurance Review, Commercial Management</a:t>
            </a:r>
          </a:p>
        </p:txBody>
      </p:sp>
      <p:sp>
        <p:nvSpPr>
          <p:cNvPr id="31" name="Content Placeholder 2">
            <a:extLst>
              <a:ext uri="{FF2B5EF4-FFF2-40B4-BE49-F238E27FC236}">
                <a16:creationId xmlns:a16="http://schemas.microsoft.com/office/drawing/2014/main" id="{A4B18532-6ADE-9DD0-5082-E3422FA6DE3A}"/>
              </a:ext>
            </a:extLst>
          </p:cNvPr>
          <p:cNvSpPr txBox="1">
            <a:spLocks/>
          </p:cNvSpPr>
          <p:nvPr/>
        </p:nvSpPr>
        <p:spPr>
          <a:xfrm>
            <a:off x="1001959" y="3095667"/>
            <a:ext cx="10188078" cy="576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Independent Review of Disability Support Services</a:t>
            </a:r>
            <a:endParaRPr lang="en-NZ" sz="2000"/>
          </a:p>
        </p:txBody>
      </p:sp>
      <p:sp>
        <p:nvSpPr>
          <p:cNvPr id="41" name="Content Placeholder 2">
            <a:extLst>
              <a:ext uri="{FF2B5EF4-FFF2-40B4-BE49-F238E27FC236}">
                <a16:creationId xmlns:a16="http://schemas.microsoft.com/office/drawing/2014/main" id="{BA09D6B3-1E10-8244-0F02-27FDA038BFD4}"/>
              </a:ext>
            </a:extLst>
          </p:cNvPr>
          <p:cNvSpPr txBox="1">
            <a:spLocks/>
          </p:cNvSpPr>
          <p:nvPr/>
        </p:nvSpPr>
        <p:spPr>
          <a:xfrm>
            <a:off x="1001958" y="2248786"/>
            <a:ext cx="10188079" cy="576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The Abuse in Care Royal Commission of Inquiry</a:t>
            </a:r>
            <a:endParaRPr lang="en-NZ" sz="1800"/>
          </a:p>
        </p:txBody>
      </p:sp>
      <p:sp>
        <p:nvSpPr>
          <p:cNvPr id="10" name="Content Placeholder 2">
            <a:extLst>
              <a:ext uri="{FF2B5EF4-FFF2-40B4-BE49-F238E27FC236}">
                <a16:creationId xmlns:a16="http://schemas.microsoft.com/office/drawing/2014/main" id="{18F43C20-59B3-25BA-9748-A247CC742D63}"/>
              </a:ext>
            </a:extLst>
          </p:cNvPr>
          <p:cNvSpPr txBox="1">
            <a:spLocks/>
          </p:cNvSpPr>
          <p:nvPr/>
        </p:nvSpPr>
        <p:spPr>
          <a:xfrm>
            <a:off x="1001958" y="4789429"/>
            <a:ext cx="10188076" cy="72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Government expectations relating to privacy, information management, data security and cyber security</a:t>
            </a:r>
            <a:endParaRPr lang="en-NZ" sz="1800"/>
          </a:p>
        </p:txBody>
      </p:sp>
      <p:sp>
        <p:nvSpPr>
          <p:cNvPr id="5" name="Content Placeholder 2">
            <a:extLst>
              <a:ext uri="{FF2B5EF4-FFF2-40B4-BE49-F238E27FC236}">
                <a16:creationId xmlns:a16="http://schemas.microsoft.com/office/drawing/2014/main" id="{922B6272-2E92-12F4-A586-917658FFF7A2}"/>
              </a:ext>
            </a:extLst>
          </p:cNvPr>
          <p:cNvSpPr txBox="1">
            <a:spLocks/>
          </p:cNvSpPr>
          <p:nvPr/>
        </p:nvSpPr>
        <p:spPr>
          <a:xfrm>
            <a:off x="1001958" y="5780310"/>
            <a:ext cx="10188076" cy="72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Consistency with  Community Residential Support Services Panel Agreement and Panel Terms and Conditions</a:t>
            </a:r>
            <a:endParaRPr lang="en-NZ" sz="1800"/>
          </a:p>
        </p:txBody>
      </p:sp>
    </p:spTree>
    <p:extLst>
      <p:ext uri="{BB962C8B-B14F-4D97-AF65-F5344CB8AC3E}">
        <p14:creationId xmlns:p14="http://schemas.microsoft.com/office/powerpoint/2010/main" val="13845561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B96476-6C53-7D59-33B9-33FCBBB412CF}"/>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484B8CC3-CA26-88F0-AA18-6F1C414FF660}"/>
              </a:ext>
            </a:extLst>
          </p:cNvPr>
          <p:cNvSpPr/>
          <p:nvPr/>
        </p:nvSpPr>
        <p:spPr>
          <a:xfrm>
            <a:off x="1790701" y="2390775"/>
            <a:ext cx="3238500"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itle 2">
            <a:extLst>
              <a:ext uri="{FF2B5EF4-FFF2-40B4-BE49-F238E27FC236}">
                <a16:creationId xmlns:a16="http://schemas.microsoft.com/office/drawing/2014/main" id="{7E8D68C9-BDC6-4431-6B8D-163AB8836C86}"/>
              </a:ext>
            </a:extLst>
          </p:cNvPr>
          <p:cNvSpPr>
            <a:spLocks noGrp="1"/>
          </p:cNvSpPr>
          <p:nvPr>
            <p:ph type="title"/>
          </p:nvPr>
        </p:nvSpPr>
        <p:spPr>
          <a:xfrm>
            <a:off x="287354" y="1026271"/>
            <a:ext cx="11617291" cy="648072"/>
          </a:xfrm>
        </p:spPr>
        <p:txBody>
          <a:bodyPr/>
          <a:lstStyle/>
          <a:p>
            <a:r>
              <a:rPr lang="en-US" sz="3600"/>
              <a:t>What are these changes trying to achieve?</a:t>
            </a:r>
            <a:endParaRPr lang="en-NZ" sz="3600"/>
          </a:p>
        </p:txBody>
      </p:sp>
      <p:sp>
        <p:nvSpPr>
          <p:cNvPr id="22" name="Rectangle: Diagonal Corners Rounded 21">
            <a:extLst>
              <a:ext uri="{FF2B5EF4-FFF2-40B4-BE49-F238E27FC236}">
                <a16:creationId xmlns:a16="http://schemas.microsoft.com/office/drawing/2014/main" id="{44936B40-6D8A-0E52-1489-B7F7B14D1E64}"/>
              </a:ext>
            </a:extLst>
          </p:cNvPr>
          <p:cNvSpPr/>
          <p:nvPr/>
        </p:nvSpPr>
        <p:spPr>
          <a:xfrm flipH="1">
            <a:off x="1352550" y="2019299"/>
            <a:ext cx="4114800" cy="4105275"/>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80000" rtlCol="0" anchor="t" anchorCtr="0"/>
          <a:lstStyle/>
          <a:p>
            <a:pPr algn="ctr">
              <a:lnSpc>
                <a:spcPct val="150000"/>
              </a:lnSpc>
            </a:pPr>
            <a:r>
              <a:rPr lang="en-US" sz="2000">
                <a:solidFill>
                  <a:schemeClr val="tx1"/>
                </a:solidFill>
              </a:rPr>
              <a:t>Better for Disabled People</a:t>
            </a:r>
          </a:p>
          <a:p>
            <a:pPr algn="ctr">
              <a:lnSpc>
                <a:spcPct val="150000"/>
              </a:lnSpc>
            </a:pP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Safer Services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Better Quality</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Stronger Safeguards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Better Outcomes</a:t>
            </a:r>
            <a:endParaRPr lang="en-NZ" sz="2000">
              <a:solidFill>
                <a:schemeClr val="tx1"/>
              </a:solidFill>
            </a:endParaRPr>
          </a:p>
        </p:txBody>
      </p:sp>
      <p:sp>
        <p:nvSpPr>
          <p:cNvPr id="25" name="Rectangle: Rounded Corners 24">
            <a:extLst>
              <a:ext uri="{FF2B5EF4-FFF2-40B4-BE49-F238E27FC236}">
                <a16:creationId xmlns:a16="http://schemas.microsoft.com/office/drawing/2014/main" id="{CF9E6C3F-FC41-1575-4E48-8B678C73C3AE}"/>
              </a:ext>
            </a:extLst>
          </p:cNvPr>
          <p:cNvSpPr/>
          <p:nvPr/>
        </p:nvSpPr>
        <p:spPr>
          <a:xfrm>
            <a:off x="6534152" y="2390775"/>
            <a:ext cx="3238500"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Rectangle: Diagonal Corners Rounded 26">
            <a:extLst>
              <a:ext uri="{FF2B5EF4-FFF2-40B4-BE49-F238E27FC236}">
                <a16:creationId xmlns:a16="http://schemas.microsoft.com/office/drawing/2014/main" id="{5DA79230-DA49-67C1-3CDA-CE62366AFB12}"/>
              </a:ext>
            </a:extLst>
          </p:cNvPr>
          <p:cNvSpPr/>
          <p:nvPr/>
        </p:nvSpPr>
        <p:spPr>
          <a:xfrm flipH="1">
            <a:off x="6096001" y="2019299"/>
            <a:ext cx="4114800" cy="4105275"/>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80000" rtlCol="0" anchor="t" anchorCtr="0"/>
          <a:lstStyle/>
          <a:p>
            <a:pPr algn="ctr">
              <a:lnSpc>
                <a:spcPct val="150000"/>
              </a:lnSpc>
            </a:pPr>
            <a:r>
              <a:rPr lang="en-US" sz="2000">
                <a:solidFill>
                  <a:schemeClr val="tx1"/>
                </a:solidFill>
              </a:rPr>
              <a:t>Better for Providers</a:t>
            </a:r>
          </a:p>
          <a:p>
            <a:pPr algn="ctr">
              <a:lnSpc>
                <a:spcPct val="150000"/>
              </a:lnSpc>
            </a:pP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Clearer Expectations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Greater Consistency</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More Transparent</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Reduced Uncertainty</a:t>
            </a:r>
            <a:endParaRPr lang="en-NZ" sz="2000">
              <a:solidFill>
                <a:schemeClr val="tx1"/>
              </a:solidFill>
            </a:endParaRPr>
          </a:p>
        </p:txBody>
      </p:sp>
    </p:spTree>
    <p:extLst>
      <p:ext uri="{BB962C8B-B14F-4D97-AF65-F5344CB8AC3E}">
        <p14:creationId xmlns:p14="http://schemas.microsoft.com/office/powerpoint/2010/main" val="3038893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E7B4C-7D2D-4F18-7A91-5C7834F145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6703630-6E21-14E0-5AFB-B94E8A32F2D7}"/>
              </a:ext>
            </a:extLst>
          </p:cNvPr>
          <p:cNvSpPr>
            <a:spLocks noGrp="1"/>
          </p:cNvSpPr>
          <p:nvPr>
            <p:ph type="title"/>
          </p:nvPr>
        </p:nvSpPr>
        <p:spPr>
          <a:xfrm>
            <a:off x="272009" y="1498501"/>
            <a:ext cx="4776531" cy="1333156"/>
          </a:xfrm>
        </p:spPr>
        <p:txBody>
          <a:bodyPr>
            <a:normAutofit/>
          </a:bodyPr>
          <a:lstStyle/>
          <a:p>
            <a:pPr>
              <a:lnSpc>
                <a:spcPct val="90000"/>
              </a:lnSpc>
            </a:pPr>
            <a:r>
              <a:rPr lang="en-NZ"/>
              <a:t>Key Changes</a:t>
            </a:r>
          </a:p>
        </p:txBody>
      </p:sp>
    </p:spTree>
    <p:extLst>
      <p:ext uri="{BB962C8B-B14F-4D97-AF65-F5344CB8AC3E}">
        <p14:creationId xmlns:p14="http://schemas.microsoft.com/office/powerpoint/2010/main" val="9758716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228DD-4867-B480-2FA4-83A6DF23CF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229012-8CB2-F19F-AEA5-BEC51196B66B}"/>
              </a:ext>
            </a:extLst>
          </p:cNvPr>
          <p:cNvSpPr>
            <a:spLocks noGrp="1"/>
          </p:cNvSpPr>
          <p:nvPr>
            <p:ph type="title"/>
          </p:nvPr>
        </p:nvSpPr>
        <p:spPr>
          <a:xfrm>
            <a:off x="230204" y="1372494"/>
            <a:ext cx="11617291" cy="648072"/>
          </a:xfrm>
        </p:spPr>
        <p:txBody>
          <a:bodyPr/>
          <a:lstStyle/>
          <a:p>
            <a:r>
              <a:rPr lang="en-NZ" sz="3600">
                <a:solidFill>
                  <a:schemeClr val="accent1"/>
                </a:solidFill>
              </a:rPr>
              <a:t>Main Areas of Change</a:t>
            </a:r>
          </a:p>
        </p:txBody>
      </p:sp>
      <p:sp>
        <p:nvSpPr>
          <p:cNvPr id="3" name="Content Placeholder 2">
            <a:extLst>
              <a:ext uri="{FF2B5EF4-FFF2-40B4-BE49-F238E27FC236}">
                <a16:creationId xmlns:a16="http://schemas.microsoft.com/office/drawing/2014/main" id="{6A6844E9-A32E-C838-705B-4A3ADA5F6D8D}"/>
              </a:ext>
            </a:extLst>
          </p:cNvPr>
          <p:cNvSpPr txBox="1">
            <a:spLocks/>
          </p:cNvSpPr>
          <p:nvPr/>
        </p:nvSpPr>
        <p:spPr>
          <a:xfrm>
            <a:off x="1001958" y="3593966"/>
            <a:ext cx="10260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NZ" sz="2000"/>
              <a:t>Privacy and cyber security</a:t>
            </a:r>
          </a:p>
        </p:txBody>
      </p:sp>
      <p:sp>
        <p:nvSpPr>
          <p:cNvPr id="31" name="Content Placeholder 2">
            <a:extLst>
              <a:ext uri="{FF2B5EF4-FFF2-40B4-BE49-F238E27FC236}">
                <a16:creationId xmlns:a16="http://schemas.microsoft.com/office/drawing/2014/main" id="{86600351-7EF4-1D4A-FA62-4BB0358566D3}"/>
              </a:ext>
            </a:extLst>
          </p:cNvPr>
          <p:cNvSpPr txBox="1">
            <a:spLocks/>
          </p:cNvSpPr>
          <p:nvPr/>
        </p:nvSpPr>
        <p:spPr>
          <a:xfrm>
            <a:off x="1001958" y="2845176"/>
            <a:ext cx="10260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Performance, reporting and assurance</a:t>
            </a:r>
          </a:p>
        </p:txBody>
      </p:sp>
      <p:sp>
        <p:nvSpPr>
          <p:cNvPr id="41" name="Content Placeholder 2">
            <a:extLst>
              <a:ext uri="{FF2B5EF4-FFF2-40B4-BE49-F238E27FC236}">
                <a16:creationId xmlns:a16="http://schemas.microsoft.com/office/drawing/2014/main" id="{10045343-5DA7-8E70-CB1E-E053C14786FF}"/>
              </a:ext>
            </a:extLst>
          </p:cNvPr>
          <p:cNvSpPr txBox="1">
            <a:spLocks/>
          </p:cNvSpPr>
          <p:nvPr/>
        </p:nvSpPr>
        <p:spPr>
          <a:xfrm>
            <a:off x="1001958" y="2096386"/>
            <a:ext cx="10260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Safeguarding and quality</a:t>
            </a:r>
            <a:endParaRPr lang="en-NZ" sz="1800"/>
          </a:p>
        </p:txBody>
      </p:sp>
      <p:sp>
        <p:nvSpPr>
          <p:cNvPr id="10" name="Content Placeholder 2">
            <a:extLst>
              <a:ext uri="{FF2B5EF4-FFF2-40B4-BE49-F238E27FC236}">
                <a16:creationId xmlns:a16="http://schemas.microsoft.com/office/drawing/2014/main" id="{E15CBC33-E1BE-F3FF-9EE1-DA6A4544668F}"/>
              </a:ext>
            </a:extLst>
          </p:cNvPr>
          <p:cNvSpPr txBox="1">
            <a:spLocks/>
          </p:cNvSpPr>
          <p:nvPr/>
        </p:nvSpPr>
        <p:spPr>
          <a:xfrm>
            <a:off x="1001958" y="4339120"/>
            <a:ext cx="10260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Funding and commercial arrangements</a:t>
            </a:r>
          </a:p>
        </p:txBody>
      </p:sp>
      <p:sp>
        <p:nvSpPr>
          <p:cNvPr id="5" name="Content Placeholder 2">
            <a:extLst>
              <a:ext uri="{FF2B5EF4-FFF2-40B4-BE49-F238E27FC236}">
                <a16:creationId xmlns:a16="http://schemas.microsoft.com/office/drawing/2014/main" id="{E19D5E89-891D-C30E-F72B-162A71877253}"/>
              </a:ext>
            </a:extLst>
          </p:cNvPr>
          <p:cNvSpPr txBox="1">
            <a:spLocks/>
          </p:cNvSpPr>
          <p:nvPr/>
        </p:nvSpPr>
        <p:spPr>
          <a:xfrm>
            <a:off x="1001958" y="5084274"/>
            <a:ext cx="10260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Intellectual property</a:t>
            </a:r>
          </a:p>
        </p:txBody>
      </p:sp>
      <p:sp>
        <p:nvSpPr>
          <p:cNvPr id="6" name="Content Placeholder 2">
            <a:extLst>
              <a:ext uri="{FF2B5EF4-FFF2-40B4-BE49-F238E27FC236}">
                <a16:creationId xmlns:a16="http://schemas.microsoft.com/office/drawing/2014/main" id="{DD357315-8B01-247D-4EF9-C20DF4F162A0}"/>
              </a:ext>
            </a:extLst>
          </p:cNvPr>
          <p:cNvSpPr txBox="1">
            <a:spLocks/>
          </p:cNvSpPr>
          <p:nvPr/>
        </p:nvSpPr>
        <p:spPr>
          <a:xfrm>
            <a:off x="1001958" y="5829428"/>
            <a:ext cx="10260000" cy="723772"/>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Delivery of  safe, person-</a:t>
            </a:r>
            <a:r>
              <a:rPr lang="en-US" sz="2000" err="1"/>
              <a:t>centred</a:t>
            </a:r>
            <a:r>
              <a:rPr lang="en-US" sz="2000"/>
              <a:t> services that are culturally responsive and aligned with Enabling Good Lives, Te Tiriti, and required standards.</a:t>
            </a:r>
          </a:p>
        </p:txBody>
      </p:sp>
    </p:spTree>
    <p:extLst>
      <p:ext uri="{BB962C8B-B14F-4D97-AF65-F5344CB8AC3E}">
        <p14:creationId xmlns:p14="http://schemas.microsoft.com/office/powerpoint/2010/main" val="2479998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B0E83-D18A-E8ED-01F1-C394936301DD}"/>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C1DCF3CB-8AB4-6BD2-BF5C-89E723D5E754}"/>
              </a:ext>
            </a:extLst>
          </p:cNvPr>
          <p:cNvSpPr/>
          <p:nvPr/>
        </p:nvSpPr>
        <p:spPr>
          <a:xfrm>
            <a:off x="1969402" y="2152650"/>
            <a:ext cx="4157443"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itle 2">
            <a:extLst>
              <a:ext uri="{FF2B5EF4-FFF2-40B4-BE49-F238E27FC236}">
                <a16:creationId xmlns:a16="http://schemas.microsoft.com/office/drawing/2014/main" id="{D85D1672-F01F-1A36-86B1-3153DED9652E}"/>
              </a:ext>
            </a:extLst>
          </p:cNvPr>
          <p:cNvSpPr>
            <a:spLocks noGrp="1"/>
          </p:cNvSpPr>
          <p:nvPr>
            <p:ph type="title"/>
          </p:nvPr>
        </p:nvSpPr>
        <p:spPr>
          <a:xfrm>
            <a:off x="220679" y="885266"/>
            <a:ext cx="11617291" cy="648072"/>
          </a:xfrm>
        </p:spPr>
        <p:txBody>
          <a:bodyPr/>
          <a:lstStyle/>
          <a:p>
            <a:r>
              <a:rPr lang="en-US" sz="3600"/>
              <a:t>Safeguarding and Quality</a:t>
            </a:r>
            <a:endParaRPr lang="en-NZ" sz="3600"/>
          </a:p>
        </p:txBody>
      </p:sp>
      <p:sp>
        <p:nvSpPr>
          <p:cNvPr id="22" name="Rectangle: Diagonal Corners Rounded 21">
            <a:extLst>
              <a:ext uri="{FF2B5EF4-FFF2-40B4-BE49-F238E27FC236}">
                <a16:creationId xmlns:a16="http://schemas.microsoft.com/office/drawing/2014/main" id="{E9E5CC64-7BF2-CF48-A39B-20905CDF4CA1}"/>
              </a:ext>
            </a:extLst>
          </p:cNvPr>
          <p:cNvSpPr/>
          <p:nvPr/>
        </p:nvSpPr>
        <p:spPr>
          <a:xfrm>
            <a:off x="704849" y="1828799"/>
            <a:ext cx="6686551" cy="4276726"/>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What is changing?</a:t>
            </a:r>
          </a:p>
          <a:p>
            <a:pPr algn="ct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Clearer safeguarding expectations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Stronger workforce requirements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Improved incident management provisions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More clarity on the requirements for record keeping </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Greater focus on continuous improvement</a:t>
            </a:r>
          </a:p>
        </p:txBody>
      </p:sp>
      <p:sp>
        <p:nvSpPr>
          <p:cNvPr id="25" name="Rectangle: Rounded Corners 24">
            <a:extLst>
              <a:ext uri="{FF2B5EF4-FFF2-40B4-BE49-F238E27FC236}">
                <a16:creationId xmlns:a16="http://schemas.microsoft.com/office/drawing/2014/main" id="{776EF1DF-2738-B906-9543-DF9B2EBEC2BA}"/>
              </a:ext>
            </a:extLst>
          </p:cNvPr>
          <p:cNvSpPr/>
          <p:nvPr/>
        </p:nvSpPr>
        <p:spPr>
          <a:xfrm>
            <a:off x="8267699" y="2152650"/>
            <a:ext cx="2771777"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Rectangle: Diagonal Corners Rounded 26">
            <a:extLst>
              <a:ext uri="{FF2B5EF4-FFF2-40B4-BE49-F238E27FC236}">
                <a16:creationId xmlns:a16="http://schemas.microsoft.com/office/drawing/2014/main" id="{C20C5FD9-C6FA-DB07-1280-8DEBFE8C7398}"/>
              </a:ext>
            </a:extLst>
          </p:cNvPr>
          <p:cNvSpPr/>
          <p:nvPr/>
        </p:nvSpPr>
        <p:spPr>
          <a:xfrm>
            <a:off x="7715249" y="1828798"/>
            <a:ext cx="3800476" cy="4276725"/>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Why?</a:t>
            </a:r>
          </a:p>
          <a:p>
            <a:pPr algn="ctr">
              <a:lnSpc>
                <a:spcPct val="150000"/>
              </a:lnSpc>
            </a:pP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To prevent abuse and support safe, high-quality services and stronger safeguarding.</a:t>
            </a:r>
          </a:p>
        </p:txBody>
      </p:sp>
    </p:spTree>
    <p:extLst>
      <p:ext uri="{BB962C8B-B14F-4D97-AF65-F5344CB8AC3E}">
        <p14:creationId xmlns:p14="http://schemas.microsoft.com/office/powerpoint/2010/main" val="7050453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19018-0322-7DE4-7B69-2F9531E7961E}"/>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1B33A048-40D5-9731-03BA-48FE17393A44}"/>
              </a:ext>
            </a:extLst>
          </p:cNvPr>
          <p:cNvSpPr/>
          <p:nvPr/>
        </p:nvSpPr>
        <p:spPr>
          <a:xfrm>
            <a:off x="1485900" y="2191310"/>
            <a:ext cx="4791075"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itle 2">
            <a:extLst>
              <a:ext uri="{FF2B5EF4-FFF2-40B4-BE49-F238E27FC236}">
                <a16:creationId xmlns:a16="http://schemas.microsoft.com/office/drawing/2014/main" id="{68DB9586-63C9-1B31-0C40-36858DE5343B}"/>
              </a:ext>
            </a:extLst>
          </p:cNvPr>
          <p:cNvSpPr>
            <a:spLocks noGrp="1"/>
          </p:cNvSpPr>
          <p:nvPr>
            <p:ph type="title"/>
          </p:nvPr>
        </p:nvSpPr>
        <p:spPr>
          <a:xfrm>
            <a:off x="220679" y="885266"/>
            <a:ext cx="11617291" cy="648072"/>
          </a:xfrm>
        </p:spPr>
        <p:txBody>
          <a:bodyPr/>
          <a:lstStyle/>
          <a:p>
            <a:r>
              <a:rPr lang="en-US" sz="3600"/>
              <a:t>Safeguarding and Quality</a:t>
            </a:r>
            <a:endParaRPr lang="en-NZ" sz="3600"/>
          </a:p>
        </p:txBody>
      </p:sp>
      <p:sp>
        <p:nvSpPr>
          <p:cNvPr id="22" name="Rectangle: Diagonal Corners Rounded 21">
            <a:extLst>
              <a:ext uri="{FF2B5EF4-FFF2-40B4-BE49-F238E27FC236}">
                <a16:creationId xmlns:a16="http://schemas.microsoft.com/office/drawing/2014/main" id="{FBA4E7FE-2396-1E4E-4F28-F074D1F0DF7D}"/>
              </a:ext>
            </a:extLst>
          </p:cNvPr>
          <p:cNvSpPr/>
          <p:nvPr/>
        </p:nvSpPr>
        <p:spPr>
          <a:xfrm>
            <a:off x="538161" y="1867459"/>
            <a:ext cx="6686551" cy="4257116"/>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What does this mean for providers?</a:t>
            </a:r>
          </a:p>
          <a:p>
            <a:pPr algn="ctr"/>
            <a:endParaRPr lang="en-US" sz="2000">
              <a:solidFill>
                <a:schemeClr val="tx1"/>
              </a:solidFill>
            </a:endParaRPr>
          </a:p>
          <a:p>
            <a:r>
              <a:rPr lang="en-US" sz="2000" b="1">
                <a:solidFill>
                  <a:schemeClr val="tx1"/>
                </a:solidFill>
              </a:rPr>
              <a:t>You may need to:</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Review workforce processes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Review, maintain and provide evidence of training</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Ensure incidents are recorded and managed appropriately</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Continue quality improvement activities</a:t>
            </a:r>
          </a:p>
        </p:txBody>
      </p:sp>
      <p:sp>
        <p:nvSpPr>
          <p:cNvPr id="25" name="Rectangle: Rounded Corners 24">
            <a:extLst>
              <a:ext uri="{FF2B5EF4-FFF2-40B4-BE49-F238E27FC236}">
                <a16:creationId xmlns:a16="http://schemas.microsoft.com/office/drawing/2014/main" id="{A352C72B-214A-5AAE-CC53-80DF3614F785}"/>
              </a:ext>
            </a:extLst>
          </p:cNvPr>
          <p:cNvSpPr/>
          <p:nvPr/>
        </p:nvSpPr>
        <p:spPr>
          <a:xfrm>
            <a:off x="8258175" y="2191310"/>
            <a:ext cx="2352676"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Rectangle: Diagonal Corners Rounded 26">
            <a:extLst>
              <a:ext uri="{FF2B5EF4-FFF2-40B4-BE49-F238E27FC236}">
                <a16:creationId xmlns:a16="http://schemas.microsoft.com/office/drawing/2014/main" id="{633BCBB5-DD8A-0BEA-A8CA-17E2B9C59C96}"/>
              </a:ext>
            </a:extLst>
          </p:cNvPr>
          <p:cNvSpPr/>
          <p:nvPr/>
        </p:nvSpPr>
        <p:spPr>
          <a:xfrm>
            <a:off x="7534274" y="1867459"/>
            <a:ext cx="3800476" cy="4257116"/>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Key message</a:t>
            </a:r>
          </a:p>
          <a:p>
            <a:pPr algn="ctr">
              <a:lnSpc>
                <a:spcPct val="150000"/>
              </a:lnSpc>
            </a:pP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Many DSS providers already do these things. </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The new agreement helps to clarify these expectations.</a:t>
            </a:r>
          </a:p>
        </p:txBody>
      </p:sp>
    </p:spTree>
    <p:extLst>
      <p:ext uri="{BB962C8B-B14F-4D97-AF65-F5344CB8AC3E}">
        <p14:creationId xmlns:p14="http://schemas.microsoft.com/office/powerpoint/2010/main" val="3754495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85F5C-37A9-AA99-637D-36C83E33F5C1}"/>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319EEA80-B11A-3608-E1C8-D1E685EDA70E}"/>
              </a:ext>
            </a:extLst>
          </p:cNvPr>
          <p:cNvSpPr/>
          <p:nvPr/>
        </p:nvSpPr>
        <p:spPr>
          <a:xfrm>
            <a:off x="1707466" y="2114550"/>
            <a:ext cx="4157443"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itle 2">
            <a:extLst>
              <a:ext uri="{FF2B5EF4-FFF2-40B4-BE49-F238E27FC236}">
                <a16:creationId xmlns:a16="http://schemas.microsoft.com/office/drawing/2014/main" id="{2E60F61E-F911-7186-4A83-B5F9C1B7D2E4}"/>
              </a:ext>
            </a:extLst>
          </p:cNvPr>
          <p:cNvSpPr>
            <a:spLocks noGrp="1"/>
          </p:cNvSpPr>
          <p:nvPr>
            <p:ph type="title"/>
          </p:nvPr>
        </p:nvSpPr>
        <p:spPr>
          <a:xfrm>
            <a:off x="201629" y="918602"/>
            <a:ext cx="11617291" cy="648072"/>
          </a:xfrm>
        </p:spPr>
        <p:txBody>
          <a:bodyPr/>
          <a:lstStyle/>
          <a:p>
            <a:r>
              <a:rPr lang="en-US" sz="3600"/>
              <a:t>Performance, Reporting and Assurance</a:t>
            </a:r>
            <a:endParaRPr lang="en-NZ" sz="3600"/>
          </a:p>
        </p:txBody>
      </p:sp>
      <p:sp>
        <p:nvSpPr>
          <p:cNvPr id="25" name="Rectangle: Rounded Corners 24">
            <a:extLst>
              <a:ext uri="{FF2B5EF4-FFF2-40B4-BE49-F238E27FC236}">
                <a16:creationId xmlns:a16="http://schemas.microsoft.com/office/drawing/2014/main" id="{C84C389F-1B93-7E31-6E0E-8F586E5EBCB9}"/>
              </a:ext>
            </a:extLst>
          </p:cNvPr>
          <p:cNvSpPr/>
          <p:nvPr/>
        </p:nvSpPr>
        <p:spPr>
          <a:xfrm>
            <a:off x="8105775" y="2114550"/>
            <a:ext cx="2495550"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Rectangle: Diagonal Corners Rounded 21">
            <a:extLst>
              <a:ext uri="{FF2B5EF4-FFF2-40B4-BE49-F238E27FC236}">
                <a16:creationId xmlns:a16="http://schemas.microsoft.com/office/drawing/2014/main" id="{94971A78-387E-8E3C-7529-24E11B974136}"/>
              </a:ext>
            </a:extLst>
          </p:cNvPr>
          <p:cNvSpPr/>
          <p:nvPr/>
        </p:nvSpPr>
        <p:spPr>
          <a:xfrm>
            <a:off x="666750" y="1857374"/>
            <a:ext cx="6238876" cy="4419601"/>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lIns="91440" tIns="36000" rIns="91440" bIns="45720" rtlCol="0" anchor="t" anchorCtr="0"/>
          <a:lstStyle/>
          <a:p>
            <a:pPr algn="ctr">
              <a:lnSpc>
                <a:spcPct val="150000"/>
              </a:lnSpc>
            </a:pPr>
            <a:r>
              <a:rPr lang="en-US" sz="2000">
                <a:solidFill>
                  <a:schemeClr val="tx1"/>
                </a:solidFill>
              </a:rPr>
              <a:t>What is changing?</a:t>
            </a:r>
          </a:p>
          <a:p>
            <a:pPr algn="ct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Monitoring and reporting requirements </a:t>
            </a:r>
            <a:r>
              <a:rPr lang="en-US" sz="1600">
                <a:solidFill>
                  <a:schemeClr val="tx1"/>
                </a:solidFill>
              </a:rPr>
              <a:t>e.g.</a:t>
            </a:r>
            <a:endParaRPr lang="en-US" sz="1600">
              <a:solidFill>
                <a:schemeClr val="tx1"/>
              </a:solidFill>
              <a:ea typeface="Roboto"/>
              <a:cs typeface="Roboto"/>
            </a:endParaRPr>
          </a:p>
          <a:p>
            <a:pPr marL="1257300" lvl="2" indent="-342900">
              <a:lnSpc>
                <a:spcPct val="150000"/>
              </a:lnSpc>
              <a:buBlip>
                <a:blip>
                  <a:extLst>
                    <a:ext uri="{96DAC541-7B7A-43D3-8B79-37D633B846F1}">
                      <asvg:svgBlip xmlns:asvg="http://schemas.microsoft.com/office/drawing/2016/SVG/main" r:embed="rId3"/>
                    </a:ext>
                  </a:extLst>
                </a:blip>
              </a:buBlip>
            </a:pPr>
            <a:r>
              <a:rPr lang="en-US" sz="1600">
                <a:solidFill>
                  <a:schemeClr val="tx1"/>
                </a:solidFill>
              </a:rPr>
              <a:t>Financial Reporting</a:t>
            </a:r>
            <a:endParaRPr lang="en-US" sz="1600">
              <a:solidFill>
                <a:schemeClr val="tx1"/>
              </a:solidFill>
              <a:ea typeface="Roboto"/>
              <a:cs typeface="Roboto"/>
            </a:endParaRPr>
          </a:p>
          <a:p>
            <a:pPr marL="1257300" lvl="2" indent="-342900">
              <a:lnSpc>
                <a:spcPct val="150000"/>
              </a:lnSpc>
              <a:buBlip>
                <a:blip>
                  <a:extLst>
                    <a:ext uri="{96DAC541-7B7A-43D3-8B79-37D633B846F1}">
                      <asvg:svgBlip xmlns:asvg="http://schemas.microsoft.com/office/drawing/2016/SVG/main" r:embed="rId3"/>
                    </a:ext>
                  </a:extLst>
                </a:blip>
              </a:buBlip>
            </a:pPr>
            <a:r>
              <a:rPr lang="en-US" sz="1600">
                <a:solidFill>
                  <a:schemeClr val="tx1"/>
                </a:solidFill>
              </a:rPr>
              <a:t>Audits </a:t>
            </a:r>
            <a:endParaRPr lang="en-US" sz="1600">
              <a:solidFill>
                <a:schemeClr val="tx1"/>
              </a:solidFill>
              <a:ea typeface="Roboto"/>
              <a:cs typeface="Roboto"/>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Increased oversight</a:t>
            </a:r>
            <a:endParaRPr lang="en-US" sz="2000">
              <a:solidFill>
                <a:schemeClr val="tx1"/>
              </a:solidFill>
              <a:ea typeface="Roboto"/>
              <a:cs typeface="Roboto"/>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More structured reporting</a:t>
            </a:r>
            <a:endParaRPr lang="en-US" sz="2000">
              <a:solidFill>
                <a:schemeClr val="tx1"/>
              </a:solidFill>
              <a:ea typeface="Roboto"/>
              <a:cs typeface="Roboto"/>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Earlier intervention if issues arise</a:t>
            </a:r>
            <a:endParaRPr lang="en-US" sz="2000">
              <a:solidFill>
                <a:schemeClr val="tx1"/>
              </a:solidFill>
              <a:ea typeface="Roboto"/>
              <a:cs typeface="Roboto"/>
            </a:endParaRPr>
          </a:p>
        </p:txBody>
      </p:sp>
      <p:sp>
        <p:nvSpPr>
          <p:cNvPr id="27" name="Rectangle: Diagonal Corners Rounded 26">
            <a:extLst>
              <a:ext uri="{FF2B5EF4-FFF2-40B4-BE49-F238E27FC236}">
                <a16:creationId xmlns:a16="http://schemas.microsoft.com/office/drawing/2014/main" id="{24042DB2-CFB4-F432-1F0E-D068AA4EE6AB}"/>
              </a:ext>
            </a:extLst>
          </p:cNvPr>
          <p:cNvSpPr/>
          <p:nvPr/>
        </p:nvSpPr>
        <p:spPr>
          <a:xfrm>
            <a:off x="7234237" y="1857374"/>
            <a:ext cx="4238625" cy="4419601"/>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36000" rtlCol="0" anchor="t" anchorCtr="0"/>
          <a:lstStyle/>
          <a:p>
            <a:pPr algn="ctr">
              <a:lnSpc>
                <a:spcPct val="150000"/>
              </a:lnSpc>
            </a:pPr>
            <a:r>
              <a:rPr lang="en-US" sz="2000">
                <a:solidFill>
                  <a:schemeClr val="tx1"/>
                </a:solidFill>
              </a:rPr>
              <a:t>Why?</a:t>
            </a:r>
          </a:p>
          <a:p>
            <a:pPr algn="ctr">
              <a:lnSpc>
                <a:spcPct val="150000"/>
              </a:lnSpc>
            </a:pP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Earlier intervention if issues arise</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Improved improve transparency accountability and assurance across publicly funded services.</a:t>
            </a:r>
          </a:p>
        </p:txBody>
      </p:sp>
    </p:spTree>
    <p:extLst>
      <p:ext uri="{BB962C8B-B14F-4D97-AF65-F5344CB8AC3E}">
        <p14:creationId xmlns:p14="http://schemas.microsoft.com/office/powerpoint/2010/main" val="35462405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7A687-477F-9AE6-647B-2A007A127525}"/>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68F3C84B-E6BD-37C5-FD69-14C84D1F5D1B}"/>
              </a:ext>
            </a:extLst>
          </p:cNvPr>
          <p:cNvSpPr/>
          <p:nvPr/>
        </p:nvSpPr>
        <p:spPr>
          <a:xfrm>
            <a:off x="1652588" y="2371725"/>
            <a:ext cx="4381500"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itle 2">
            <a:extLst>
              <a:ext uri="{FF2B5EF4-FFF2-40B4-BE49-F238E27FC236}">
                <a16:creationId xmlns:a16="http://schemas.microsoft.com/office/drawing/2014/main" id="{613F1EB3-A431-1C95-8330-8089AFC57EA7}"/>
              </a:ext>
            </a:extLst>
          </p:cNvPr>
          <p:cNvSpPr>
            <a:spLocks noGrp="1"/>
          </p:cNvSpPr>
          <p:nvPr>
            <p:ph type="title"/>
          </p:nvPr>
        </p:nvSpPr>
        <p:spPr>
          <a:xfrm>
            <a:off x="287354" y="1018989"/>
            <a:ext cx="11617291" cy="648072"/>
          </a:xfrm>
        </p:spPr>
        <p:txBody>
          <a:bodyPr/>
          <a:lstStyle/>
          <a:p>
            <a:r>
              <a:rPr lang="en-US" sz="3600"/>
              <a:t>Performance, Reporting and Assurance</a:t>
            </a:r>
            <a:endParaRPr lang="en-NZ" sz="3600"/>
          </a:p>
        </p:txBody>
      </p:sp>
      <p:sp>
        <p:nvSpPr>
          <p:cNvPr id="25" name="Rectangle: Rounded Corners 24">
            <a:extLst>
              <a:ext uri="{FF2B5EF4-FFF2-40B4-BE49-F238E27FC236}">
                <a16:creationId xmlns:a16="http://schemas.microsoft.com/office/drawing/2014/main" id="{A345474A-467E-5164-7C06-FC4DC7558679}"/>
              </a:ext>
            </a:extLst>
          </p:cNvPr>
          <p:cNvSpPr/>
          <p:nvPr/>
        </p:nvSpPr>
        <p:spPr>
          <a:xfrm>
            <a:off x="8196262" y="2371725"/>
            <a:ext cx="2428876"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Rectangle: Diagonal Corners Rounded 21">
            <a:extLst>
              <a:ext uri="{FF2B5EF4-FFF2-40B4-BE49-F238E27FC236}">
                <a16:creationId xmlns:a16="http://schemas.microsoft.com/office/drawing/2014/main" id="{DEF96148-8448-42F2-6208-8735EA00056E}"/>
              </a:ext>
            </a:extLst>
          </p:cNvPr>
          <p:cNvSpPr/>
          <p:nvPr/>
        </p:nvSpPr>
        <p:spPr>
          <a:xfrm>
            <a:off x="723900" y="2076449"/>
            <a:ext cx="6257926" cy="3438526"/>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What does this mean for providers?</a:t>
            </a:r>
          </a:p>
          <a:p>
            <a:pPr algn="ct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Clearer reporting expectations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Earlier identification of risks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Better visibility of performance expectations</a:t>
            </a:r>
          </a:p>
        </p:txBody>
      </p:sp>
      <p:sp>
        <p:nvSpPr>
          <p:cNvPr id="27" name="Rectangle: Diagonal Corners Rounded 26">
            <a:extLst>
              <a:ext uri="{FF2B5EF4-FFF2-40B4-BE49-F238E27FC236}">
                <a16:creationId xmlns:a16="http://schemas.microsoft.com/office/drawing/2014/main" id="{C6002F8A-5C6C-3F7E-2314-29F98C4D850F}"/>
              </a:ext>
            </a:extLst>
          </p:cNvPr>
          <p:cNvSpPr/>
          <p:nvPr/>
        </p:nvSpPr>
        <p:spPr>
          <a:xfrm>
            <a:off x="7286625" y="2076448"/>
            <a:ext cx="4248150" cy="3438527"/>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Key message</a:t>
            </a:r>
          </a:p>
          <a:p>
            <a:pPr algn="ctr">
              <a:lnSpc>
                <a:spcPct val="150000"/>
              </a:lnSpc>
            </a:pP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The focus is improvement.</a:t>
            </a:r>
          </a:p>
        </p:txBody>
      </p:sp>
    </p:spTree>
    <p:extLst>
      <p:ext uri="{BB962C8B-B14F-4D97-AF65-F5344CB8AC3E}">
        <p14:creationId xmlns:p14="http://schemas.microsoft.com/office/powerpoint/2010/main" val="1658140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84A12-43DA-EE5C-E73D-DB06FCCD9853}"/>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3476F2E0-08F3-83E4-28AE-E97F8CF4FB4C}"/>
              </a:ext>
            </a:extLst>
          </p:cNvPr>
          <p:cNvSpPr/>
          <p:nvPr/>
        </p:nvSpPr>
        <p:spPr>
          <a:xfrm>
            <a:off x="1485900" y="2191310"/>
            <a:ext cx="4791075"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itle 2">
            <a:extLst>
              <a:ext uri="{FF2B5EF4-FFF2-40B4-BE49-F238E27FC236}">
                <a16:creationId xmlns:a16="http://schemas.microsoft.com/office/drawing/2014/main" id="{7153A80F-BB38-A9DD-575C-64384A8A92E6}"/>
              </a:ext>
            </a:extLst>
          </p:cNvPr>
          <p:cNvSpPr>
            <a:spLocks noGrp="1"/>
          </p:cNvSpPr>
          <p:nvPr>
            <p:ph type="title"/>
          </p:nvPr>
        </p:nvSpPr>
        <p:spPr>
          <a:xfrm>
            <a:off x="220679" y="885266"/>
            <a:ext cx="11617291" cy="648072"/>
          </a:xfrm>
        </p:spPr>
        <p:txBody>
          <a:bodyPr/>
          <a:lstStyle/>
          <a:p>
            <a:r>
              <a:rPr lang="en-US" sz="3600"/>
              <a:t>Privacy, information and cyber security</a:t>
            </a:r>
            <a:endParaRPr lang="en-NZ" sz="3600"/>
          </a:p>
        </p:txBody>
      </p:sp>
      <p:sp>
        <p:nvSpPr>
          <p:cNvPr id="22" name="Rectangle: Diagonal Corners Rounded 21">
            <a:extLst>
              <a:ext uri="{FF2B5EF4-FFF2-40B4-BE49-F238E27FC236}">
                <a16:creationId xmlns:a16="http://schemas.microsoft.com/office/drawing/2014/main" id="{B2C15DC7-D573-B62A-C3E6-CF2988B3DDC6}"/>
              </a:ext>
            </a:extLst>
          </p:cNvPr>
          <p:cNvSpPr/>
          <p:nvPr/>
        </p:nvSpPr>
        <p:spPr>
          <a:xfrm>
            <a:off x="538161" y="1867459"/>
            <a:ext cx="6686551" cy="4257116"/>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What does this mean for providers?</a:t>
            </a:r>
          </a:p>
          <a:p>
            <a:pPr algn="ctr"/>
            <a:endParaRPr lang="en-US" sz="2000">
              <a:solidFill>
                <a:schemeClr val="tx1"/>
              </a:solidFill>
            </a:endParaRPr>
          </a:p>
          <a:p>
            <a:r>
              <a:rPr lang="en-US" sz="2000" b="1">
                <a:solidFill>
                  <a:schemeClr val="tx1"/>
                </a:solidFill>
              </a:rPr>
              <a:t>Providers should consider their:</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Privacy policies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Information handling practices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Security controls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Arrangements for responding to incidents</a:t>
            </a:r>
          </a:p>
        </p:txBody>
      </p:sp>
      <p:sp>
        <p:nvSpPr>
          <p:cNvPr id="25" name="Rectangle: Rounded Corners 24">
            <a:extLst>
              <a:ext uri="{FF2B5EF4-FFF2-40B4-BE49-F238E27FC236}">
                <a16:creationId xmlns:a16="http://schemas.microsoft.com/office/drawing/2014/main" id="{F1109834-ECB5-2ECC-1D19-A431504A1992}"/>
              </a:ext>
            </a:extLst>
          </p:cNvPr>
          <p:cNvSpPr/>
          <p:nvPr/>
        </p:nvSpPr>
        <p:spPr>
          <a:xfrm>
            <a:off x="8258175" y="2191310"/>
            <a:ext cx="2352676"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Rectangle: Diagonal Corners Rounded 26">
            <a:extLst>
              <a:ext uri="{FF2B5EF4-FFF2-40B4-BE49-F238E27FC236}">
                <a16:creationId xmlns:a16="http://schemas.microsoft.com/office/drawing/2014/main" id="{BD3A4987-470D-6528-C32C-5C4DD53763BA}"/>
              </a:ext>
            </a:extLst>
          </p:cNvPr>
          <p:cNvSpPr/>
          <p:nvPr/>
        </p:nvSpPr>
        <p:spPr>
          <a:xfrm>
            <a:off x="7534274" y="1867459"/>
            <a:ext cx="3800476" cy="4257116"/>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Key message</a:t>
            </a:r>
          </a:p>
          <a:p>
            <a:pPr>
              <a:lnSpc>
                <a:spcPct val="150000"/>
              </a:lnSpc>
            </a:pPr>
            <a:endParaRPr lang="en-US" sz="2000">
              <a:solidFill>
                <a:schemeClr val="tx1"/>
              </a:solidFill>
            </a:endParaRPr>
          </a:p>
          <a:p>
            <a:pPr>
              <a:lnSpc>
                <a:spcPct val="150000"/>
              </a:lnSpc>
            </a:pPr>
            <a:r>
              <a:rPr lang="en-US" sz="2000">
                <a:solidFill>
                  <a:schemeClr val="tx1"/>
                </a:solidFill>
              </a:rPr>
              <a:t>We need to keeping personal information safe secure and make sure it is only used for the purpose that was intended.</a:t>
            </a:r>
          </a:p>
        </p:txBody>
      </p:sp>
    </p:spTree>
    <p:extLst>
      <p:ext uri="{BB962C8B-B14F-4D97-AF65-F5344CB8AC3E}">
        <p14:creationId xmlns:p14="http://schemas.microsoft.com/office/powerpoint/2010/main" val="1826360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37C4F-695D-5693-D18D-6CEEC7A9DC54}"/>
            </a:ext>
          </a:extLst>
        </p:cNvPr>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042BB69C-B2F2-B5BE-61E6-98D73F8C23F1}"/>
              </a:ext>
            </a:extLst>
          </p:cNvPr>
          <p:cNvSpPr/>
          <p:nvPr/>
        </p:nvSpPr>
        <p:spPr>
          <a:xfrm>
            <a:off x="1969402" y="2152650"/>
            <a:ext cx="4157443"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itle 2">
            <a:extLst>
              <a:ext uri="{FF2B5EF4-FFF2-40B4-BE49-F238E27FC236}">
                <a16:creationId xmlns:a16="http://schemas.microsoft.com/office/drawing/2014/main" id="{9D6BE250-32B1-5150-625C-BA162504496D}"/>
              </a:ext>
            </a:extLst>
          </p:cNvPr>
          <p:cNvSpPr>
            <a:spLocks noGrp="1"/>
          </p:cNvSpPr>
          <p:nvPr>
            <p:ph type="title"/>
          </p:nvPr>
        </p:nvSpPr>
        <p:spPr>
          <a:xfrm>
            <a:off x="220679" y="885266"/>
            <a:ext cx="11617291" cy="648072"/>
          </a:xfrm>
        </p:spPr>
        <p:txBody>
          <a:bodyPr/>
          <a:lstStyle/>
          <a:p>
            <a:r>
              <a:rPr lang="en-US" sz="3600"/>
              <a:t>Funding and Commercial Arrangements</a:t>
            </a:r>
            <a:endParaRPr lang="en-NZ" sz="3600"/>
          </a:p>
        </p:txBody>
      </p:sp>
      <p:sp>
        <p:nvSpPr>
          <p:cNvPr id="22" name="Rectangle: Diagonal Corners Rounded 21">
            <a:extLst>
              <a:ext uri="{FF2B5EF4-FFF2-40B4-BE49-F238E27FC236}">
                <a16:creationId xmlns:a16="http://schemas.microsoft.com/office/drawing/2014/main" id="{A52B3FE6-E3BB-CFF9-528B-2676064707C4}"/>
              </a:ext>
            </a:extLst>
          </p:cNvPr>
          <p:cNvSpPr/>
          <p:nvPr/>
        </p:nvSpPr>
        <p:spPr>
          <a:xfrm>
            <a:off x="704849" y="1828799"/>
            <a:ext cx="6686551" cy="4276726"/>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What has changed:</a:t>
            </a:r>
          </a:p>
          <a:p>
            <a:pPr algn="ctr"/>
            <a:endParaRPr lang="en-US" sz="2000">
              <a:solidFill>
                <a:schemeClr val="tx1"/>
              </a:solidFill>
            </a:endParaRPr>
          </a:p>
          <a:p>
            <a:pPr>
              <a:lnSpc>
                <a:spcPct val="150000"/>
              </a:lnSpc>
            </a:pPr>
            <a:r>
              <a:rPr lang="en-US" sz="2000" b="1">
                <a:solidFill>
                  <a:schemeClr val="tx1"/>
                </a:solidFill>
              </a:rPr>
              <a:t>We have included details about:</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Economic benefits </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Overpayments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Extraordinary costs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Contract administration processes</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Supporting Transition </a:t>
            </a:r>
          </a:p>
        </p:txBody>
      </p:sp>
      <p:sp>
        <p:nvSpPr>
          <p:cNvPr id="25" name="Rectangle: Rounded Corners 24">
            <a:extLst>
              <a:ext uri="{FF2B5EF4-FFF2-40B4-BE49-F238E27FC236}">
                <a16:creationId xmlns:a16="http://schemas.microsoft.com/office/drawing/2014/main" id="{CDB67EF0-E1FD-BFC3-0DAD-26D26B179657}"/>
              </a:ext>
            </a:extLst>
          </p:cNvPr>
          <p:cNvSpPr/>
          <p:nvPr/>
        </p:nvSpPr>
        <p:spPr>
          <a:xfrm>
            <a:off x="8267699" y="2152650"/>
            <a:ext cx="2771777" cy="49530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7" name="Rectangle: Diagonal Corners Rounded 26">
            <a:extLst>
              <a:ext uri="{FF2B5EF4-FFF2-40B4-BE49-F238E27FC236}">
                <a16:creationId xmlns:a16="http://schemas.microsoft.com/office/drawing/2014/main" id="{3E50167E-08E7-C7B5-EA60-6B18613C6656}"/>
              </a:ext>
            </a:extLst>
          </p:cNvPr>
          <p:cNvSpPr/>
          <p:nvPr/>
        </p:nvSpPr>
        <p:spPr>
          <a:xfrm>
            <a:off x="7715249" y="1828798"/>
            <a:ext cx="3800476" cy="4276725"/>
          </a:xfrm>
          <a:prstGeom prst="round2DiagRect">
            <a:avLst/>
          </a:prstGeom>
          <a:noFill/>
          <a:ln>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tIns="108000" rtlCol="0" anchor="t" anchorCtr="0"/>
          <a:lstStyle/>
          <a:p>
            <a:pPr algn="ctr">
              <a:lnSpc>
                <a:spcPct val="150000"/>
              </a:lnSpc>
            </a:pPr>
            <a:r>
              <a:rPr lang="en-US" sz="2000">
                <a:solidFill>
                  <a:schemeClr val="tx1"/>
                </a:solidFill>
              </a:rPr>
              <a:t>What it means:</a:t>
            </a:r>
          </a:p>
          <a:p>
            <a:pPr algn="ctr">
              <a:lnSpc>
                <a:spcPct val="150000"/>
              </a:lnSpc>
            </a:pPr>
            <a:endParaRPr lang="en-US" sz="2000">
              <a:solidFill>
                <a:schemeClr val="tx1"/>
              </a:solidFill>
            </a:endParaRP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Improved transparency</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Reduced uncertainty</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Greater consistency</a:t>
            </a:r>
          </a:p>
          <a:p>
            <a:pPr marL="342900" indent="-342900">
              <a:lnSpc>
                <a:spcPct val="150000"/>
              </a:lnSpc>
              <a:buBlip>
                <a:blip>
                  <a:extLst>
                    <a:ext uri="{96DAC541-7B7A-43D3-8B79-37D633B846F1}">
                      <asvg:svgBlip xmlns:asvg="http://schemas.microsoft.com/office/drawing/2016/SVG/main" r:embed="rId3"/>
                    </a:ext>
                  </a:extLst>
                </a:blip>
              </a:buBlip>
            </a:pPr>
            <a:r>
              <a:rPr lang="en-US" sz="2000">
                <a:solidFill>
                  <a:schemeClr val="tx1"/>
                </a:solidFill>
              </a:rPr>
              <a:t>Clarified processes when issues arise</a:t>
            </a:r>
          </a:p>
        </p:txBody>
      </p:sp>
    </p:spTree>
    <p:extLst>
      <p:ext uri="{BB962C8B-B14F-4D97-AF65-F5344CB8AC3E}">
        <p14:creationId xmlns:p14="http://schemas.microsoft.com/office/powerpoint/2010/main" val="92771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92607-7BBB-E9EE-5A6F-CC0048947345}"/>
              </a:ext>
            </a:extLst>
          </p:cNvPr>
          <p:cNvSpPr>
            <a:spLocks noGrp="1"/>
          </p:cNvSpPr>
          <p:nvPr>
            <p:ph type="title"/>
          </p:nvPr>
        </p:nvSpPr>
        <p:spPr>
          <a:xfrm>
            <a:off x="287354" y="893040"/>
            <a:ext cx="11617291" cy="648072"/>
          </a:xfrm>
        </p:spPr>
        <p:txBody>
          <a:bodyPr/>
          <a:lstStyle/>
          <a:p>
            <a:r>
              <a:rPr lang="en-NZ" sz="3600"/>
              <a:t>Intellectual Property (IP)</a:t>
            </a:r>
          </a:p>
        </p:txBody>
      </p:sp>
      <p:sp>
        <p:nvSpPr>
          <p:cNvPr id="3" name="Content Placeholder 2">
            <a:extLst>
              <a:ext uri="{FF2B5EF4-FFF2-40B4-BE49-F238E27FC236}">
                <a16:creationId xmlns:a16="http://schemas.microsoft.com/office/drawing/2014/main" id="{A919ABC1-82FC-E55E-A9CD-3C78D1D48723}"/>
              </a:ext>
            </a:extLst>
          </p:cNvPr>
          <p:cNvSpPr>
            <a:spLocks noGrp="1"/>
          </p:cNvSpPr>
          <p:nvPr>
            <p:ph idx="1"/>
          </p:nvPr>
        </p:nvSpPr>
        <p:spPr>
          <a:xfrm>
            <a:off x="287353" y="1541112"/>
            <a:ext cx="11617291" cy="4715516"/>
          </a:xfrm>
        </p:spPr>
        <p:txBody>
          <a:bodyPr/>
          <a:lstStyle/>
          <a:p>
            <a:pPr marL="0" indent="0">
              <a:buNone/>
            </a:pPr>
            <a:r>
              <a:rPr lang="en-US" sz="2000">
                <a:latin typeface="+mn-lt"/>
              </a:rPr>
              <a:t>New intellectual property created through DSS-funded services will generally belong to DSS, while providers retain ownership of their existing intellectual property. This supports the sharing and reuse of publicly funded resources across the disability support system.</a:t>
            </a:r>
          </a:p>
          <a:p>
            <a:pPr marL="0" indent="0">
              <a:buNone/>
            </a:pPr>
            <a:endParaRPr lang="en-US" sz="800" b="1">
              <a:latin typeface="+mn-lt"/>
            </a:endParaRPr>
          </a:p>
          <a:p>
            <a:pPr marL="0" indent="0">
              <a:buNone/>
            </a:pPr>
            <a:r>
              <a:rPr lang="en-US" sz="2000" b="1">
                <a:latin typeface="+mn-lt"/>
              </a:rPr>
              <a:t>Examples:</a:t>
            </a:r>
          </a:p>
          <a:p>
            <a:pPr marL="0" indent="0">
              <a:buNone/>
            </a:pPr>
            <a:endParaRPr lang="en-US" sz="800" b="1">
              <a:latin typeface="+mn-lt"/>
            </a:endParaRPr>
          </a:p>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prstClr val="black"/>
                </a:solidFill>
                <a:effectLst/>
                <a:uLnTx/>
                <a:uFillTx/>
                <a:latin typeface="+mn-lt"/>
                <a:ea typeface="Verdana" panose="020B0604030504040204" pitchFamily="34" charset="0"/>
              </a:rPr>
              <a:t>Generally belongs to DSS</a:t>
            </a:r>
          </a:p>
          <a:p>
            <a:pPr marR="0" lvl="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a:ln>
                  <a:noFill/>
                </a:ln>
                <a:solidFill>
                  <a:prstClr val="black"/>
                </a:solidFill>
                <a:effectLst/>
                <a:uLnTx/>
                <a:uFillTx/>
                <a:latin typeface="+mn-lt"/>
                <a:ea typeface="Verdana" panose="020B0604030504040204" pitchFamily="34" charset="0"/>
              </a:rPr>
              <a:t>New guides and toolkits created under a DSS contract</a:t>
            </a:r>
          </a:p>
          <a:p>
            <a:pPr marR="0" lvl="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a:ln>
                  <a:noFill/>
                </a:ln>
                <a:solidFill>
                  <a:prstClr val="black"/>
                </a:solidFill>
                <a:effectLst/>
                <a:uLnTx/>
                <a:uFillTx/>
                <a:latin typeface="+mn-lt"/>
                <a:ea typeface="Verdana" panose="020B0604030504040204" pitchFamily="34" charset="0"/>
              </a:rPr>
              <a:t>New training materials produced for the service</a:t>
            </a:r>
          </a:p>
          <a:p>
            <a:pPr marR="0" lvl="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2000" b="0" i="0" u="none" strike="noStrike" kern="1200" cap="none" spc="0" normalizeH="0" baseline="0" noProof="0">
                <a:ln>
                  <a:noFill/>
                </a:ln>
                <a:solidFill>
                  <a:prstClr val="black"/>
                </a:solidFill>
                <a:effectLst/>
                <a:uLnTx/>
                <a:uFillTx/>
                <a:latin typeface="+mn-lt"/>
                <a:ea typeface="Verdana" panose="020B0604030504040204" pitchFamily="34" charset="0"/>
              </a:rPr>
              <a:t>New services or resources developed using DSS funding</a:t>
            </a:r>
          </a:p>
          <a:p>
            <a:pPr marR="0" lvl="0" algn="l"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endParaRPr lang="en-NZ" sz="800">
              <a:solidFill>
                <a:prstClr val="black"/>
              </a:solidFill>
              <a:latin typeface="+mn-lt"/>
            </a:endParaRPr>
          </a:p>
          <a:p>
            <a:pPr marL="0" indent="0">
              <a:buNone/>
            </a:pPr>
            <a:r>
              <a:rPr lang="en-US" sz="2000" b="1">
                <a:latin typeface="+mn-lt"/>
              </a:rPr>
              <a:t>Remains the Provider’s</a:t>
            </a:r>
          </a:p>
          <a:p>
            <a:pPr>
              <a:buFont typeface="Wingdings" panose="05000000000000000000" pitchFamily="2" charset="2"/>
              <a:buChar char="ü"/>
            </a:pPr>
            <a:r>
              <a:rPr lang="en-US" sz="2000">
                <a:latin typeface="+mn-lt"/>
              </a:rPr>
              <a:t>Existing tools, methodologies and training </a:t>
            </a:r>
            <a:r>
              <a:rPr lang="en-US" sz="2000" err="1">
                <a:latin typeface="+mn-lt"/>
              </a:rPr>
              <a:t>programmes</a:t>
            </a:r>
            <a:endParaRPr lang="en-US" sz="2000">
              <a:latin typeface="+mn-lt"/>
            </a:endParaRPr>
          </a:p>
          <a:p>
            <a:pPr>
              <a:buFont typeface="Wingdings" panose="05000000000000000000" pitchFamily="2" charset="2"/>
              <a:buChar char="ü"/>
            </a:pPr>
            <a:r>
              <a:rPr lang="en-US" sz="2000">
                <a:latin typeface="+mn-lt"/>
              </a:rPr>
              <a:t>Existing systems and resources</a:t>
            </a:r>
          </a:p>
          <a:p>
            <a:pPr>
              <a:buFont typeface="Wingdings" panose="05000000000000000000" pitchFamily="2" charset="2"/>
              <a:buChar char="ü"/>
            </a:pPr>
            <a:r>
              <a:rPr lang="en-US" sz="2000">
                <a:latin typeface="+mn-lt"/>
              </a:rPr>
              <a:t>Experience, expertise and </a:t>
            </a:r>
            <a:r>
              <a:rPr lang="en-US" sz="2000" err="1">
                <a:latin typeface="+mn-lt"/>
              </a:rPr>
              <a:t>organisational</a:t>
            </a:r>
            <a:r>
              <a:rPr lang="en-US" sz="2000">
                <a:latin typeface="+mn-lt"/>
              </a:rPr>
              <a:t> knowledge</a:t>
            </a:r>
          </a:p>
        </p:txBody>
      </p:sp>
    </p:spTree>
    <p:extLst>
      <p:ext uri="{BB962C8B-B14F-4D97-AF65-F5344CB8AC3E}">
        <p14:creationId xmlns:p14="http://schemas.microsoft.com/office/powerpoint/2010/main" val="10098454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96EC2-C372-A762-EFAA-7CE8EF19C8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5AD333-C878-C0ED-CD3A-36245B2D78CF}"/>
              </a:ext>
            </a:extLst>
          </p:cNvPr>
          <p:cNvSpPr>
            <a:spLocks noGrp="1"/>
          </p:cNvSpPr>
          <p:nvPr>
            <p:ph type="title"/>
          </p:nvPr>
        </p:nvSpPr>
        <p:spPr>
          <a:xfrm>
            <a:off x="239348" y="959715"/>
            <a:ext cx="11617291" cy="648072"/>
          </a:xfrm>
        </p:spPr>
        <p:txBody>
          <a:bodyPr/>
          <a:lstStyle/>
          <a:p>
            <a:r>
              <a:rPr lang="en-US" sz="3600"/>
              <a:t>Using IP Created Under the Contract</a:t>
            </a:r>
            <a:endParaRPr lang="en-NZ" sz="3600"/>
          </a:p>
        </p:txBody>
      </p:sp>
      <p:sp>
        <p:nvSpPr>
          <p:cNvPr id="3" name="Content Placeholder 2">
            <a:extLst>
              <a:ext uri="{FF2B5EF4-FFF2-40B4-BE49-F238E27FC236}">
                <a16:creationId xmlns:a16="http://schemas.microsoft.com/office/drawing/2014/main" id="{188E5F8A-61BA-549B-EBEF-F5684DED359F}"/>
              </a:ext>
            </a:extLst>
          </p:cNvPr>
          <p:cNvSpPr>
            <a:spLocks noGrp="1"/>
          </p:cNvSpPr>
          <p:nvPr>
            <p:ph idx="1"/>
          </p:nvPr>
        </p:nvSpPr>
        <p:spPr>
          <a:xfrm>
            <a:off x="239348" y="1769765"/>
            <a:ext cx="11617291" cy="4715516"/>
          </a:xfrm>
        </p:spPr>
        <p:txBody>
          <a:bodyPr/>
          <a:lstStyle/>
          <a:p>
            <a:pPr marL="0" indent="0">
              <a:lnSpc>
                <a:spcPct val="150000"/>
              </a:lnSpc>
              <a:buNone/>
            </a:pPr>
            <a:r>
              <a:rPr lang="en-US" sz="2000"/>
              <a:t>Providers can ask DSS for permission to use intellectual property created through the contract.</a:t>
            </a:r>
          </a:p>
          <a:p>
            <a:pPr marL="0" indent="0">
              <a:lnSpc>
                <a:spcPct val="150000"/>
              </a:lnSpc>
              <a:buNone/>
            </a:pPr>
            <a:r>
              <a:rPr lang="en-US" sz="2000" b="1"/>
              <a:t>DSS will not unreasonably withhold permission.</a:t>
            </a:r>
            <a:endParaRPr lang="en-US" sz="2000"/>
          </a:p>
          <a:p>
            <a:pPr marL="0" indent="0">
              <a:lnSpc>
                <a:spcPct val="150000"/>
              </a:lnSpc>
              <a:buNone/>
            </a:pPr>
            <a:r>
              <a:rPr lang="en-US" sz="2000" b="1"/>
              <a:t>Examples</a:t>
            </a:r>
          </a:p>
          <a:p>
            <a:pPr>
              <a:lnSpc>
                <a:spcPct val="150000"/>
              </a:lnSpc>
              <a:buFont typeface="Wingdings" panose="05000000000000000000" pitchFamily="2" charset="2"/>
              <a:buChar char="ü"/>
            </a:pPr>
            <a:r>
              <a:rPr lang="en-US" sz="2000"/>
              <a:t>Using a contract-funded resource in another disability service.</a:t>
            </a:r>
          </a:p>
          <a:p>
            <a:pPr>
              <a:lnSpc>
                <a:spcPct val="150000"/>
              </a:lnSpc>
              <a:buFont typeface="Wingdings" panose="05000000000000000000" pitchFamily="2" charset="2"/>
              <a:buChar char="ü"/>
            </a:pPr>
            <a:r>
              <a:rPr lang="en-US" sz="2000"/>
              <a:t>Adapting a tool or guide to improve services.</a:t>
            </a:r>
          </a:p>
          <a:p>
            <a:pPr>
              <a:lnSpc>
                <a:spcPct val="150000"/>
              </a:lnSpc>
              <a:buFont typeface="Wingdings" panose="05000000000000000000" pitchFamily="2" charset="2"/>
              <a:buChar char="ü"/>
            </a:pPr>
            <a:r>
              <a:rPr lang="en-US" sz="2000"/>
              <a:t>Sharing resources that help improve outcomes for disabled people.</a:t>
            </a:r>
          </a:p>
          <a:p>
            <a:pPr>
              <a:lnSpc>
                <a:spcPct val="150000"/>
              </a:lnSpc>
              <a:buBlip>
                <a:blip>
                  <a:extLst>
                    <a:ext uri="{96DAC541-7B7A-43D3-8B79-37D633B846F1}">
                      <asvg:svgBlip xmlns:asvg="http://schemas.microsoft.com/office/drawing/2016/SVG/main" r:embed="rId2"/>
                    </a:ext>
                  </a:extLst>
                </a:blip>
              </a:buBlip>
            </a:pPr>
            <a:r>
              <a:rPr lang="en-US" sz="2000"/>
              <a:t>Selling publicly funded intellectual property as an exclusive commercial product.</a:t>
            </a:r>
          </a:p>
          <a:p>
            <a:pPr>
              <a:lnSpc>
                <a:spcPct val="150000"/>
              </a:lnSpc>
              <a:buBlip>
                <a:blip>
                  <a:extLst>
                    <a:ext uri="{96DAC541-7B7A-43D3-8B79-37D633B846F1}">
                      <asvg:svgBlip xmlns:asvg="http://schemas.microsoft.com/office/drawing/2016/SVG/main" r:embed="rId2"/>
                    </a:ext>
                  </a:extLst>
                </a:blip>
              </a:buBlip>
            </a:pPr>
            <a:r>
              <a:rPr lang="en-US" sz="2000"/>
              <a:t>Preventing DSS or others from using resources developed with public funding.</a:t>
            </a:r>
          </a:p>
        </p:txBody>
      </p:sp>
    </p:spTree>
    <p:extLst>
      <p:ext uri="{BB962C8B-B14F-4D97-AF65-F5344CB8AC3E}">
        <p14:creationId xmlns:p14="http://schemas.microsoft.com/office/powerpoint/2010/main" val="2844663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4F2B1-9F0B-03D0-C102-854174C8CE3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EE7A32-C303-04DE-DD9B-62CDCF8B8987}"/>
              </a:ext>
            </a:extLst>
          </p:cNvPr>
          <p:cNvSpPr>
            <a:spLocks noGrp="1"/>
          </p:cNvSpPr>
          <p:nvPr>
            <p:ph type="title"/>
          </p:nvPr>
        </p:nvSpPr>
        <p:spPr>
          <a:xfrm>
            <a:off x="405359" y="1955701"/>
            <a:ext cx="5823991" cy="1333156"/>
          </a:xfrm>
        </p:spPr>
        <p:txBody>
          <a:bodyPr>
            <a:normAutofit/>
          </a:bodyPr>
          <a:lstStyle/>
          <a:p>
            <a:pPr>
              <a:lnSpc>
                <a:spcPct val="90000"/>
              </a:lnSpc>
            </a:pPr>
            <a:r>
              <a:rPr lang="en-US"/>
              <a:t>What isn’t changing?</a:t>
            </a:r>
            <a:endParaRPr lang="en-NZ"/>
          </a:p>
        </p:txBody>
      </p:sp>
    </p:spTree>
    <p:extLst>
      <p:ext uri="{BB962C8B-B14F-4D97-AF65-F5344CB8AC3E}">
        <p14:creationId xmlns:p14="http://schemas.microsoft.com/office/powerpoint/2010/main" val="10697207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5D313-67CC-C26D-B290-25A6EC8446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7C4AC1-26EF-33D0-7DDD-2AF64CE1B945}"/>
              </a:ext>
            </a:extLst>
          </p:cNvPr>
          <p:cNvSpPr>
            <a:spLocks noGrp="1"/>
          </p:cNvSpPr>
          <p:nvPr>
            <p:ph type="title"/>
          </p:nvPr>
        </p:nvSpPr>
        <p:spPr>
          <a:xfrm>
            <a:off x="287354" y="1583948"/>
            <a:ext cx="11617291" cy="648072"/>
          </a:xfrm>
        </p:spPr>
        <p:txBody>
          <a:bodyPr/>
          <a:lstStyle/>
          <a:p>
            <a:r>
              <a:rPr lang="en-NZ" sz="3600">
                <a:solidFill>
                  <a:schemeClr val="accent1"/>
                </a:solidFill>
              </a:rPr>
              <a:t>What isn’t changing? </a:t>
            </a:r>
          </a:p>
        </p:txBody>
      </p:sp>
      <p:sp>
        <p:nvSpPr>
          <p:cNvPr id="3" name="Content Placeholder 2">
            <a:extLst>
              <a:ext uri="{FF2B5EF4-FFF2-40B4-BE49-F238E27FC236}">
                <a16:creationId xmlns:a16="http://schemas.microsoft.com/office/drawing/2014/main" id="{DE0CDB72-F63E-865C-ADA8-D1B0631FE720}"/>
              </a:ext>
            </a:extLst>
          </p:cNvPr>
          <p:cNvSpPr txBox="1">
            <a:spLocks/>
          </p:cNvSpPr>
          <p:nvPr/>
        </p:nvSpPr>
        <p:spPr>
          <a:xfrm>
            <a:off x="1002000" y="4093838"/>
            <a:ext cx="10188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Service specifications remain the key source of service requirements</a:t>
            </a:r>
          </a:p>
        </p:txBody>
      </p:sp>
      <p:sp>
        <p:nvSpPr>
          <p:cNvPr id="31" name="Content Placeholder 2">
            <a:extLst>
              <a:ext uri="{FF2B5EF4-FFF2-40B4-BE49-F238E27FC236}">
                <a16:creationId xmlns:a16="http://schemas.microsoft.com/office/drawing/2014/main" id="{A4B18532-6ADE-9DD0-5082-E3422FA6DE3A}"/>
              </a:ext>
            </a:extLst>
          </p:cNvPr>
          <p:cNvSpPr txBox="1">
            <a:spLocks/>
          </p:cNvSpPr>
          <p:nvPr/>
        </p:nvSpPr>
        <p:spPr>
          <a:xfrm>
            <a:off x="1002000" y="3317616"/>
            <a:ext cx="10188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Provider expertise and innovation</a:t>
            </a:r>
          </a:p>
        </p:txBody>
      </p:sp>
      <p:sp>
        <p:nvSpPr>
          <p:cNvPr id="41" name="Content Placeholder 2">
            <a:extLst>
              <a:ext uri="{FF2B5EF4-FFF2-40B4-BE49-F238E27FC236}">
                <a16:creationId xmlns:a16="http://schemas.microsoft.com/office/drawing/2014/main" id="{BA09D6B3-1E10-8244-0F02-27FDA038BFD4}"/>
              </a:ext>
            </a:extLst>
          </p:cNvPr>
          <p:cNvSpPr txBox="1">
            <a:spLocks/>
          </p:cNvSpPr>
          <p:nvPr/>
        </p:nvSpPr>
        <p:spPr>
          <a:xfrm>
            <a:off x="1002000" y="2541394"/>
            <a:ext cx="10188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Person-</a:t>
            </a:r>
            <a:r>
              <a:rPr lang="en-US" sz="2000" err="1"/>
              <a:t>centred</a:t>
            </a:r>
            <a:r>
              <a:rPr lang="en-US" sz="2000"/>
              <a:t> support and services</a:t>
            </a:r>
          </a:p>
        </p:txBody>
      </p:sp>
      <p:sp>
        <p:nvSpPr>
          <p:cNvPr id="10" name="Content Placeholder 2">
            <a:extLst>
              <a:ext uri="{FF2B5EF4-FFF2-40B4-BE49-F238E27FC236}">
                <a16:creationId xmlns:a16="http://schemas.microsoft.com/office/drawing/2014/main" id="{18F43C20-59B3-25BA-9748-A247CC742D63}"/>
              </a:ext>
            </a:extLst>
          </p:cNvPr>
          <p:cNvSpPr txBox="1">
            <a:spLocks/>
          </p:cNvSpPr>
          <p:nvPr/>
        </p:nvSpPr>
        <p:spPr>
          <a:xfrm>
            <a:off x="1002000" y="4870060"/>
            <a:ext cx="10188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Partnership remains important</a:t>
            </a:r>
          </a:p>
        </p:txBody>
      </p:sp>
      <p:sp>
        <p:nvSpPr>
          <p:cNvPr id="5" name="Content Placeholder 2">
            <a:extLst>
              <a:ext uri="{FF2B5EF4-FFF2-40B4-BE49-F238E27FC236}">
                <a16:creationId xmlns:a16="http://schemas.microsoft.com/office/drawing/2014/main" id="{922B6272-2E92-12F4-A586-917658FFF7A2}"/>
              </a:ext>
            </a:extLst>
          </p:cNvPr>
          <p:cNvSpPr txBox="1">
            <a:spLocks/>
          </p:cNvSpPr>
          <p:nvPr/>
        </p:nvSpPr>
        <p:spPr>
          <a:xfrm>
            <a:off x="1002000" y="5646282"/>
            <a:ext cx="10188000" cy="540000"/>
          </a:xfrm>
          <a:prstGeom prst="roundRect">
            <a:avLst/>
          </a:prstGeom>
          <a:solidFill>
            <a:schemeClr val="accent1">
              <a:lumMod val="20000"/>
              <a:lumOff val="80000"/>
            </a:schemeClr>
          </a:solidFill>
          <a:ln w="28575">
            <a:noFill/>
          </a:ln>
        </p:spPr>
        <p:txBody>
          <a:bodyPr lIns="144000" tIns="72000" rIns="144000" bIns="72000"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j-lt"/>
                <a:ea typeface="Verdana" panose="020B0604030504040204" pitchFamily="34" charset="0"/>
                <a:cs typeface="Verdana" panose="020B060403050404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j-lt"/>
                <a:ea typeface="Verdana" panose="020B0604030504040204" pitchFamily="34" charset="0"/>
                <a:cs typeface="Verdana" panose="020B060403050404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j-lt"/>
                <a:ea typeface="Verdana" panose="020B0604030504040204" pitchFamily="34" charset="0"/>
                <a:cs typeface="Verdana" panose="020B060403050404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j-lt"/>
                <a:ea typeface="Verdana" panose="020B0604030504040204" pitchFamily="34" charset="0"/>
                <a:cs typeface="Verdana" panose="020B060403050404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spcBef>
                <a:spcPts val="1200"/>
              </a:spcBef>
              <a:buNone/>
            </a:pPr>
            <a:r>
              <a:rPr lang="en-US" sz="2000"/>
              <a:t>Focus on outcomes</a:t>
            </a:r>
          </a:p>
        </p:txBody>
      </p:sp>
    </p:spTree>
    <p:extLst>
      <p:ext uri="{BB962C8B-B14F-4D97-AF65-F5344CB8AC3E}">
        <p14:creationId xmlns:p14="http://schemas.microsoft.com/office/powerpoint/2010/main" val="23651063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624CFB-ECE2-82FD-2905-663ED04DDB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8E9C4CA-2E94-9739-C989-6A943CA4B478}"/>
              </a:ext>
            </a:extLst>
          </p:cNvPr>
          <p:cNvSpPr>
            <a:spLocks noGrp="1"/>
          </p:cNvSpPr>
          <p:nvPr>
            <p:ph type="title"/>
          </p:nvPr>
        </p:nvSpPr>
        <p:spPr>
          <a:xfrm>
            <a:off x="405359" y="1955701"/>
            <a:ext cx="5823991" cy="1333156"/>
          </a:xfrm>
        </p:spPr>
        <p:txBody>
          <a:bodyPr>
            <a:normAutofit/>
          </a:bodyPr>
          <a:lstStyle/>
          <a:p>
            <a:pPr>
              <a:lnSpc>
                <a:spcPct val="90000"/>
              </a:lnSpc>
            </a:pPr>
            <a:r>
              <a:rPr lang="en-NZ">
                <a:ea typeface="Verdana"/>
              </a:rPr>
              <a:t>Support for providers</a:t>
            </a:r>
            <a:endParaRPr lang="en-NZ"/>
          </a:p>
        </p:txBody>
      </p:sp>
    </p:spTree>
    <p:extLst>
      <p:ext uri="{BB962C8B-B14F-4D97-AF65-F5344CB8AC3E}">
        <p14:creationId xmlns:p14="http://schemas.microsoft.com/office/powerpoint/2010/main" val="792908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22C31-1F37-BB73-B6A0-CD1A48EBE2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A81DF-7025-BD24-ED50-AE0B2315F88E}"/>
              </a:ext>
            </a:extLst>
          </p:cNvPr>
          <p:cNvSpPr>
            <a:spLocks noGrp="1"/>
          </p:cNvSpPr>
          <p:nvPr>
            <p:ph type="title"/>
          </p:nvPr>
        </p:nvSpPr>
        <p:spPr/>
        <p:txBody>
          <a:bodyPr/>
          <a:lstStyle/>
          <a:p>
            <a:r>
              <a:rPr lang="en-US" sz="3600"/>
              <a:t>DSS support for the implementation</a:t>
            </a:r>
            <a:endParaRPr lang="en-NZ" sz="3600"/>
          </a:p>
        </p:txBody>
      </p:sp>
      <p:sp>
        <p:nvSpPr>
          <p:cNvPr id="3" name="Content Placeholder 2">
            <a:extLst>
              <a:ext uri="{FF2B5EF4-FFF2-40B4-BE49-F238E27FC236}">
                <a16:creationId xmlns:a16="http://schemas.microsoft.com/office/drawing/2014/main" id="{E70EF012-E866-AB54-C410-93EE8B3B5479}"/>
              </a:ext>
            </a:extLst>
          </p:cNvPr>
          <p:cNvSpPr>
            <a:spLocks noGrp="1"/>
          </p:cNvSpPr>
          <p:nvPr>
            <p:ph idx="1"/>
          </p:nvPr>
        </p:nvSpPr>
        <p:spPr>
          <a:xfrm>
            <a:off x="239349" y="1922165"/>
            <a:ext cx="11617291" cy="4715516"/>
          </a:xfrm>
        </p:spPr>
        <p:txBody>
          <a:bodyPr/>
          <a:lstStyle/>
          <a:p>
            <a:pPr marL="0" indent="0">
              <a:buNone/>
            </a:pPr>
            <a:r>
              <a:rPr lang="en-US" sz="2200" b="1"/>
              <a:t>Resources &amp; Support</a:t>
            </a:r>
          </a:p>
          <a:p>
            <a:pPr marL="0" indent="0">
              <a:buNone/>
            </a:pPr>
            <a:endParaRPr lang="en-US" sz="2200" b="1"/>
          </a:p>
          <a:p>
            <a:pPr marL="0" indent="0">
              <a:buNone/>
            </a:pPr>
            <a:r>
              <a:rPr lang="en-US" sz="2200"/>
              <a:t>The DSS website will be the main source of information for updates and guidance. This includes:</a:t>
            </a:r>
          </a:p>
          <a:p>
            <a:r>
              <a:rPr lang="en-US" sz="2200"/>
              <a:t>Updated contract page</a:t>
            </a:r>
          </a:p>
          <a:p>
            <a:r>
              <a:rPr lang="en-US" sz="2200"/>
              <a:t>New dedicated webpage to provide information about the new contract including: </a:t>
            </a:r>
          </a:p>
          <a:p>
            <a:pPr lvl="1"/>
            <a:r>
              <a:rPr lang="en-US" sz="1800"/>
              <a:t>New contract documents </a:t>
            </a:r>
          </a:p>
          <a:p>
            <a:pPr lvl="1"/>
            <a:r>
              <a:rPr lang="en-US" sz="1800"/>
              <a:t>Summary of changes</a:t>
            </a:r>
          </a:p>
          <a:p>
            <a:pPr lvl="1"/>
            <a:r>
              <a:rPr lang="en-US" sz="1800"/>
              <a:t>Frequently asked questions and FAQs</a:t>
            </a:r>
          </a:p>
          <a:p>
            <a:pPr lvl="1"/>
            <a:r>
              <a:rPr lang="en-US" sz="1800"/>
              <a:t>Webinar slides available after the session</a:t>
            </a:r>
          </a:p>
          <a:p>
            <a:pPr marL="0" indent="0">
              <a:buNone/>
            </a:pPr>
            <a:endParaRPr lang="en-US" sz="2200"/>
          </a:p>
          <a:p>
            <a:pPr marL="0" indent="0">
              <a:buNone/>
            </a:pPr>
            <a:r>
              <a:rPr lang="en-US" sz="2200"/>
              <a:t>Contract managers are your key point of contact for additional support and communication.</a:t>
            </a:r>
          </a:p>
        </p:txBody>
      </p:sp>
    </p:spTree>
    <p:extLst>
      <p:ext uri="{BB962C8B-B14F-4D97-AF65-F5344CB8AC3E}">
        <p14:creationId xmlns:p14="http://schemas.microsoft.com/office/powerpoint/2010/main" val="31503873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22E56-FDA8-9732-29BF-2F64ECC752EB}"/>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742DA49C-957A-337C-4F93-2BD1E2CEEC6E}"/>
              </a:ext>
            </a:extLst>
          </p:cNvPr>
          <p:cNvPicPr>
            <a:picLocks noChangeAspect="1"/>
          </p:cNvPicPr>
          <p:nvPr/>
        </p:nvPicPr>
        <p:blipFill>
          <a:blip r:embed="rId3"/>
          <a:stretch>
            <a:fillRect/>
          </a:stretch>
        </p:blipFill>
        <p:spPr>
          <a:xfrm>
            <a:off x="0" y="0"/>
            <a:ext cx="7354824" cy="6769912"/>
          </a:xfrm>
          <a:prstGeom prst="rect">
            <a:avLst/>
          </a:prstGeom>
        </p:spPr>
      </p:pic>
      <p:sp>
        <p:nvSpPr>
          <p:cNvPr id="17" name="Title 8">
            <a:extLst>
              <a:ext uri="{FF2B5EF4-FFF2-40B4-BE49-F238E27FC236}">
                <a16:creationId xmlns:a16="http://schemas.microsoft.com/office/drawing/2014/main" id="{65CED35B-31F3-B70A-0BFD-EF4A8A306A73}"/>
              </a:ext>
            </a:extLst>
          </p:cNvPr>
          <p:cNvSpPr>
            <a:spLocks noGrp="1"/>
          </p:cNvSpPr>
          <p:nvPr>
            <p:ph type="title"/>
          </p:nvPr>
        </p:nvSpPr>
        <p:spPr>
          <a:xfrm>
            <a:off x="8001992" y="1"/>
            <a:ext cx="4190008" cy="1773936"/>
          </a:xfrm>
          <a:solidFill>
            <a:schemeClr val="accent1">
              <a:lumMod val="20000"/>
              <a:lumOff val="80000"/>
            </a:schemeClr>
          </a:solidFill>
        </p:spPr>
        <p:txBody>
          <a:bodyPr vert="horz" anchor="t" anchorCtr="0"/>
          <a:lstStyle/>
          <a:p>
            <a:pPr>
              <a:lnSpc>
                <a:spcPct val="150000"/>
              </a:lnSpc>
            </a:pPr>
            <a:r>
              <a:rPr lang="en-US" sz="1800" b="0">
                <a:solidFill>
                  <a:schemeClr val="tx1"/>
                </a:solidFill>
              </a:rPr>
              <a:t>Updated DSS Contracts webpage</a:t>
            </a:r>
            <a:br>
              <a:rPr lang="en-US" sz="1800" b="0">
                <a:solidFill>
                  <a:schemeClr val="tx1"/>
                </a:solidFill>
              </a:rPr>
            </a:br>
            <a:r>
              <a:rPr lang="en-NZ" sz="1800">
                <a:hlinkClick r:id="rId4"/>
              </a:rPr>
              <a:t>Contract information for providers | Disability Support Services</a:t>
            </a:r>
            <a:r>
              <a:rPr lang="en-US" sz="1800" b="0">
                <a:solidFill>
                  <a:schemeClr val="tx1"/>
                </a:solidFill>
              </a:rPr>
              <a:t>  </a:t>
            </a:r>
            <a:br>
              <a:rPr lang="en-US" sz="2800">
                <a:solidFill>
                  <a:schemeClr val="tx1"/>
                </a:solidFill>
              </a:rPr>
            </a:br>
            <a:endParaRPr lang="en-NZ" sz="2800">
              <a:solidFill>
                <a:schemeClr val="tx1"/>
              </a:solidFill>
            </a:endParaRPr>
          </a:p>
        </p:txBody>
      </p:sp>
    </p:spTree>
    <p:extLst>
      <p:ext uri="{BB962C8B-B14F-4D97-AF65-F5344CB8AC3E}">
        <p14:creationId xmlns:p14="http://schemas.microsoft.com/office/powerpoint/2010/main" val="871250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EB779-FB7D-D040-46FC-CD5BECC0A3C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902CF6E-95AE-A8D3-0A45-8C7338E136C6}"/>
              </a:ext>
            </a:extLst>
          </p:cNvPr>
          <p:cNvSpPr>
            <a:spLocks noGrp="1"/>
          </p:cNvSpPr>
          <p:nvPr>
            <p:ph type="title"/>
          </p:nvPr>
        </p:nvSpPr>
        <p:spPr>
          <a:xfrm>
            <a:off x="215495" y="2058237"/>
            <a:ext cx="1796185" cy="2187759"/>
          </a:xfrm>
        </p:spPr>
        <p:txBody>
          <a:bodyPr/>
          <a:lstStyle/>
          <a:p>
            <a:br>
              <a:rPr lang="en-US"/>
            </a:br>
            <a:endParaRPr lang="en-NZ"/>
          </a:p>
        </p:txBody>
      </p:sp>
      <p:pic>
        <p:nvPicPr>
          <p:cNvPr id="3" name="Picture 2">
            <a:extLst>
              <a:ext uri="{FF2B5EF4-FFF2-40B4-BE49-F238E27FC236}">
                <a16:creationId xmlns:a16="http://schemas.microsoft.com/office/drawing/2014/main" id="{DF63FDE5-E3CB-E8C1-DD8A-A6E055635347}"/>
              </a:ext>
            </a:extLst>
          </p:cNvPr>
          <p:cNvPicPr>
            <a:picLocks noChangeAspect="1"/>
          </p:cNvPicPr>
          <p:nvPr/>
        </p:nvPicPr>
        <p:blipFill>
          <a:blip r:embed="rId2"/>
          <a:stretch>
            <a:fillRect/>
          </a:stretch>
        </p:blipFill>
        <p:spPr>
          <a:xfrm>
            <a:off x="3925" y="-1"/>
            <a:ext cx="9970313" cy="6731926"/>
          </a:xfrm>
          <a:prstGeom prst="rect">
            <a:avLst/>
          </a:prstGeom>
        </p:spPr>
      </p:pic>
      <p:sp>
        <p:nvSpPr>
          <p:cNvPr id="5" name="Title 8">
            <a:extLst>
              <a:ext uri="{FF2B5EF4-FFF2-40B4-BE49-F238E27FC236}">
                <a16:creationId xmlns:a16="http://schemas.microsoft.com/office/drawing/2014/main" id="{E785D7A6-7ACF-80E6-A140-C26C69B806F0}"/>
              </a:ext>
            </a:extLst>
          </p:cNvPr>
          <p:cNvSpPr txBox="1">
            <a:spLocks/>
          </p:cNvSpPr>
          <p:nvPr/>
        </p:nvSpPr>
        <p:spPr>
          <a:xfrm>
            <a:off x="9973645" y="3812"/>
            <a:ext cx="2220562" cy="6728114"/>
          </a:xfrm>
          <a:prstGeom prst="rect">
            <a:avLst/>
          </a:prstGeom>
          <a:solidFill>
            <a:schemeClr val="accent1">
              <a:lumMod val="20000"/>
              <a:lumOff val="80000"/>
            </a:schemeClr>
          </a:solidFill>
        </p:spPr>
        <p:txBody>
          <a:bodyPr vert="horz" anchor="t" anchorCtr="0"/>
          <a:lstStyle>
            <a:lvl1pPr algn="l" defTabSz="914400" rtl="0" eaLnBrk="1" latinLnBrk="0" hangingPunct="1">
              <a:spcBef>
                <a:spcPct val="0"/>
              </a:spcBef>
              <a:buNone/>
              <a:tabLst>
                <a:tab pos="3405188" algn="l"/>
              </a:tabLst>
              <a:defRPr sz="4400" b="1" i="0" kern="1200">
                <a:solidFill>
                  <a:schemeClr val="accent1"/>
                </a:solidFill>
                <a:latin typeface="+mj-lt"/>
                <a:ea typeface="Verdana" panose="020B0604030504040204" pitchFamily="34" charset="0"/>
                <a:cs typeface="Verdana" panose="020B0604030504040204" pitchFamily="34" charset="0"/>
              </a:defRPr>
            </a:lvl1pPr>
          </a:lstStyle>
          <a:p>
            <a:pPr>
              <a:lnSpc>
                <a:spcPct val="150000"/>
              </a:lnSpc>
            </a:pPr>
            <a:r>
              <a:rPr lang="en-US" sz="1800">
                <a:solidFill>
                  <a:schemeClr val="tx1"/>
                </a:solidFill>
              </a:rPr>
              <a:t>NEW</a:t>
            </a:r>
            <a:br>
              <a:rPr lang="en-US" sz="1800" b="0">
                <a:solidFill>
                  <a:schemeClr val="tx1"/>
                </a:solidFill>
              </a:rPr>
            </a:br>
            <a:r>
              <a:rPr lang="en-US" sz="1800" b="0">
                <a:solidFill>
                  <a:schemeClr val="tx1"/>
                </a:solidFill>
              </a:rPr>
              <a:t>Temporary</a:t>
            </a:r>
            <a:br>
              <a:rPr lang="en-US" sz="1800" b="0">
                <a:solidFill>
                  <a:schemeClr val="tx1"/>
                </a:solidFill>
              </a:rPr>
            </a:br>
            <a:r>
              <a:rPr lang="en-US" sz="1800" b="0">
                <a:solidFill>
                  <a:schemeClr val="tx1"/>
                </a:solidFill>
              </a:rPr>
              <a:t>webpage to support transition </a:t>
            </a:r>
            <a:endParaRPr lang="en-NZ" sz="2800">
              <a:solidFill>
                <a:schemeClr val="tx1"/>
              </a:solidFill>
            </a:endParaRPr>
          </a:p>
        </p:txBody>
      </p:sp>
      <p:sp>
        <p:nvSpPr>
          <p:cNvPr id="2" name="Rectangle 1">
            <a:extLst>
              <a:ext uri="{FF2B5EF4-FFF2-40B4-BE49-F238E27FC236}">
                <a16:creationId xmlns:a16="http://schemas.microsoft.com/office/drawing/2014/main" id="{61714B91-92F8-DB38-2240-0533834A8806}"/>
              </a:ext>
            </a:extLst>
          </p:cNvPr>
          <p:cNvSpPr/>
          <p:nvPr/>
        </p:nvSpPr>
        <p:spPr>
          <a:xfrm rot="19612098">
            <a:off x="914400" y="3243943"/>
            <a:ext cx="5910943" cy="1175657"/>
          </a:xfrm>
          <a:prstGeom prst="rect">
            <a:avLst/>
          </a:prstGeom>
          <a:no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5000" b="1">
                <a:solidFill>
                  <a:schemeClr val="tx1">
                    <a:lumMod val="50000"/>
                    <a:lumOff val="50000"/>
                  </a:schemeClr>
                </a:solidFill>
              </a:rPr>
              <a:t>Mock up only</a:t>
            </a:r>
            <a:endParaRPr lang="en-NZ" sz="5000" b="1">
              <a:solidFill>
                <a:schemeClr val="tx1">
                  <a:lumMod val="50000"/>
                  <a:lumOff val="50000"/>
                </a:schemeClr>
              </a:solidFill>
            </a:endParaRPr>
          </a:p>
        </p:txBody>
      </p:sp>
    </p:spTree>
    <p:extLst>
      <p:ext uri="{BB962C8B-B14F-4D97-AF65-F5344CB8AC3E}">
        <p14:creationId xmlns:p14="http://schemas.microsoft.com/office/powerpoint/2010/main" val="24997853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DC0F8-D289-0B5B-2460-8612F2879A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3BC591-B224-DA9F-4CD5-05491D532C9F}"/>
              </a:ext>
            </a:extLst>
          </p:cNvPr>
          <p:cNvSpPr>
            <a:spLocks noGrp="1"/>
          </p:cNvSpPr>
          <p:nvPr>
            <p:ph type="title"/>
          </p:nvPr>
        </p:nvSpPr>
        <p:spPr>
          <a:xfrm>
            <a:off x="427076" y="2016280"/>
            <a:ext cx="4776531" cy="1333156"/>
          </a:xfrm>
        </p:spPr>
        <p:txBody>
          <a:bodyPr/>
          <a:lstStyle/>
          <a:p>
            <a:r>
              <a:rPr lang="en-NZ"/>
              <a:t>Implementation </a:t>
            </a:r>
          </a:p>
        </p:txBody>
      </p:sp>
    </p:spTree>
    <p:extLst>
      <p:ext uri="{BB962C8B-B14F-4D97-AF65-F5344CB8AC3E}">
        <p14:creationId xmlns:p14="http://schemas.microsoft.com/office/powerpoint/2010/main" val="489548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577A8-D87D-B1F9-8F52-B9FA88C620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B7D4D5-37FA-45C7-FA46-39CFD200A544}"/>
              </a:ext>
            </a:extLst>
          </p:cNvPr>
          <p:cNvSpPr>
            <a:spLocks noGrp="1"/>
          </p:cNvSpPr>
          <p:nvPr>
            <p:ph type="title"/>
          </p:nvPr>
        </p:nvSpPr>
        <p:spPr>
          <a:xfrm>
            <a:off x="287353" y="997815"/>
            <a:ext cx="11617291" cy="648072"/>
          </a:xfrm>
        </p:spPr>
        <p:txBody>
          <a:bodyPr/>
          <a:lstStyle/>
          <a:p>
            <a:r>
              <a:rPr lang="en-US" sz="3600"/>
              <a:t>Timings </a:t>
            </a:r>
            <a:endParaRPr lang="en-NZ" sz="3600"/>
          </a:p>
        </p:txBody>
      </p:sp>
      <p:sp>
        <p:nvSpPr>
          <p:cNvPr id="3" name="Content Placeholder 2">
            <a:extLst>
              <a:ext uri="{FF2B5EF4-FFF2-40B4-BE49-F238E27FC236}">
                <a16:creationId xmlns:a16="http://schemas.microsoft.com/office/drawing/2014/main" id="{A19D58A7-E7AF-5F89-BB08-E11E202B70B6}"/>
              </a:ext>
            </a:extLst>
          </p:cNvPr>
          <p:cNvSpPr>
            <a:spLocks noGrp="1"/>
          </p:cNvSpPr>
          <p:nvPr>
            <p:ph idx="1"/>
          </p:nvPr>
        </p:nvSpPr>
        <p:spPr>
          <a:xfrm>
            <a:off x="287354" y="1996059"/>
            <a:ext cx="11617291" cy="4086406"/>
          </a:xfrm>
        </p:spPr>
        <p:txBody>
          <a:bodyPr/>
          <a:lstStyle/>
          <a:p>
            <a:pPr marL="0" indent="0">
              <a:buNone/>
            </a:pPr>
            <a:r>
              <a:rPr lang="en-US" sz="2200" b="1"/>
              <a:t>Mid Sept</a:t>
            </a:r>
            <a:r>
              <a:rPr lang="en-US" sz="2200"/>
              <a:t>	DSS Outcome Agreement and Terms &amp; Conditions content finalised</a:t>
            </a:r>
          </a:p>
          <a:p>
            <a:pPr marL="0" indent="0">
              <a:buNone/>
            </a:pPr>
            <a:endParaRPr lang="en-US" sz="400"/>
          </a:p>
          <a:p>
            <a:pPr marL="0" indent="0">
              <a:buNone/>
            </a:pPr>
            <a:r>
              <a:rPr lang="en-US" sz="2200" b="1"/>
              <a:t>10 Sept</a:t>
            </a:r>
            <a:r>
              <a:rPr lang="en-US" sz="2200"/>
              <a:t>	Outcome agreement details in DSS Provider Newsletter</a:t>
            </a:r>
          </a:p>
          <a:p>
            <a:pPr marL="0" indent="0">
              <a:buNone/>
            </a:pPr>
            <a:endParaRPr lang="en-US" sz="400"/>
          </a:p>
          <a:p>
            <a:pPr marL="0" indent="0">
              <a:buNone/>
            </a:pPr>
            <a:endParaRPr lang="en-US" sz="400"/>
          </a:p>
          <a:p>
            <a:pPr marL="0" indent="0">
              <a:buNone/>
            </a:pPr>
            <a:r>
              <a:rPr lang="en-US" sz="2200" b="1"/>
              <a:t>11 Sept	</a:t>
            </a:r>
            <a:r>
              <a:rPr lang="en-US" sz="2200"/>
              <a:t>Providers receive Registration details of Provider webinar</a:t>
            </a:r>
          </a:p>
          <a:p>
            <a:pPr marL="0" indent="0">
              <a:buNone/>
            </a:pPr>
            <a:endParaRPr lang="en-US" sz="400"/>
          </a:p>
          <a:p>
            <a:pPr marL="0" indent="0">
              <a:buNone/>
            </a:pPr>
            <a:r>
              <a:rPr lang="en-US" sz="2200" b="1"/>
              <a:t>6 Oct 		Provider Webinar</a:t>
            </a:r>
          </a:p>
          <a:p>
            <a:pPr marL="0" indent="0">
              <a:buNone/>
            </a:pPr>
            <a:endParaRPr lang="en-US" sz="400" b="1"/>
          </a:p>
          <a:p>
            <a:pPr marL="0" indent="0">
              <a:buNone/>
            </a:pPr>
            <a:r>
              <a:rPr lang="en-US" sz="2200" b="1"/>
              <a:t>8 Oct</a:t>
            </a:r>
            <a:r>
              <a:rPr lang="en-US" sz="2200" b="1">
                <a:solidFill>
                  <a:srgbClr val="FF0000"/>
                </a:solidFill>
              </a:rPr>
              <a:t>		</a:t>
            </a:r>
            <a:r>
              <a:rPr lang="en-US" sz="2200"/>
              <a:t>Temporary website page goes live</a:t>
            </a:r>
          </a:p>
          <a:p>
            <a:pPr marL="0" indent="0">
              <a:buNone/>
            </a:pPr>
            <a:endParaRPr lang="en-US" sz="2200"/>
          </a:p>
          <a:p>
            <a:pPr marL="0" indent="0">
              <a:buNone/>
            </a:pPr>
            <a:r>
              <a:rPr lang="en-US" sz="2200"/>
              <a:t>November onwards - contracts will start to transition to the new DSS Outcome Agreement as renewals/externals and recommissioning activities occur</a:t>
            </a:r>
          </a:p>
          <a:p>
            <a:pPr marL="0" indent="0">
              <a:buNone/>
            </a:pPr>
            <a:endParaRPr lang="en-US" sz="2200"/>
          </a:p>
        </p:txBody>
      </p:sp>
    </p:spTree>
    <p:extLst>
      <p:ext uri="{BB962C8B-B14F-4D97-AF65-F5344CB8AC3E}">
        <p14:creationId xmlns:p14="http://schemas.microsoft.com/office/powerpoint/2010/main" val="35107021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954C4-0122-E01F-DD65-D2D6FA9F9F38}"/>
            </a:ext>
          </a:extLst>
        </p:cNvPr>
        <p:cNvGrpSpPr/>
        <p:nvPr/>
      </p:nvGrpSpPr>
      <p:grpSpPr>
        <a:xfrm>
          <a:off x="0" y="0"/>
          <a:ext cx="0" cy="0"/>
          <a:chOff x="0" y="0"/>
          <a:chExt cx="0" cy="0"/>
        </a:xfrm>
      </p:grpSpPr>
      <p:sp>
        <p:nvSpPr>
          <p:cNvPr id="65" name="Rectangle: Rounded Corners 64">
            <a:extLst>
              <a:ext uri="{FF2B5EF4-FFF2-40B4-BE49-F238E27FC236}">
                <a16:creationId xmlns:a16="http://schemas.microsoft.com/office/drawing/2014/main" id="{F79B2D10-D84C-99EE-D054-9033B99EA4F2}"/>
              </a:ext>
            </a:extLst>
          </p:cNvPr>
          <p:cNvSpPr/>
          <p:nvPr/>
        </p:nvSpPr>
        <p:spPr>
          <a:xfrm>
            <a:off x="6056579" y="3680376"/>
            <a:ext cx="4821936" cy="2069592"/>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1980000" numCol="1" rtlCol="0" anchor="ctr"/>
          <a:lstStyle/>
          <a:p>
            <a:r>
              <a:rPr lang="en-US" sz="1600">
                <a:solidFill>
                  <a:schemeClr val="tx1"/>
                </a:solidFill>
              </a:rPr>
              <a:t>DSS will contact providers when the updated contract suite becomes relevant to their individual contract arrangements.</a:t>
            </a:r>
            <a:endParaRPr lang="en-NZ" sz="1200">
              <a:solidFill>
                <a:schemeClr val="tx1"/>
              </a:solidFill>
            </a:endParaRPr>
          </a:p>
        </p:txBody>
      </p:sp>
      <p:sp>
        <p:nvSpPr>
          <p:cNvPr id="63" name="Rectangle: Rounded Corners 62">
            <a:extLst>
              <a:ext uri="{FF2B5EF4-FFF2-40B4-BE49-F238E27FC236}">
                <a16:creationId xmlns:a16="http://schemas.microsoft.com/office/drawing/2014/main" id="{24FBDA5F-8055-7D2C-443D-10D694785A57}"/>
              </a:ext>
            </a:extLst>
          </p:cNvPr>
          <p:cNvSpPr/>
          <p:nvPr/>
        </p:nvSpPr>
        <p:spPr>
          <a:xfrm>
            <a:off x="1124712" y="3674934"/>
            <a:ext cx="4821936" cy="2069592"/>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1980000" numCol="1" rtlCol="0" anchor="ctr"/>
          <a:lstStyle/>
          <a:p>
            <a:r>
              <a:rPr lang="en-US" sz="1600">
                <a:solidFill>
                  <a:schemeClr val="tx1"/>
                </a:solidFill>
              </a:rPr>
              <a:t>Existing contracts will remain in place for now.</a:t>
            </a:r>
          </a:p>
          <a:p>
            <a:endParaRPr lang="en-US" sz="1200">
              <a:solidFill>
                <a:schemeClr val="tx1"/>
              </a:solidFill>
            </a:endParaRPr>
          </a:p>
          <a:p>
            <a:r>
              <a:rPr lang="en-US" sz="1200">
                <a:solidFill>
                  <a:schemeClr val="tx1"/>
                </a:solidFill>
              </a:rPr>
              <a:t>Implementation will occur progressively over time.</a:t>
            </a:r>
            <a:endParaRPr lang="en-NZ" sz="1200">
              <a:solidFill>
                <a:schemeClr val="tx1"/>
              </a:solidFill>
            </a:endParaRPr>
          </a:p>
        </p:txBody>
      </p:sp>
      <p:sp>
        <p:nvSpPr>
          <p:cNvPr id="61" name="Rectangle: Rounded Corners 60">
            <a:extLst>
              <a:ext uri="{FF2B5EF4-FFF2-40B4-BE49-F238E27FC236}">
                <a16:creationId xmlns:a16="http://schemas.microsoft.com/office/drawing/2014/main" id="{9EA9ABB5-E170-F343-9320-1FB1306E3A02}"/>
              </a:ext>
            </a:extLst>
          </p:cNvPr>
          <p:cNvSpPr/>
          <p:nvPr/>
        </p:nvSpPr>
        <p:spPr>
          <a:xfrm>
            <a:off x="6062215" y="1499616"/>
            <a:ext cx="4821936" cy="2069592"/>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1980000" numCol="1" rtlCol="0" anchor="ctr"/>
          <a:lstStyle/>
          <a:p>
            <a:r>
              <a:rPr lang="en-US" sz="1600">
                <a:solidFill>
                  <a:schemeClr val="tx1"/>
                </a:solidFill>
              </a:rPr>
              <a:t>Where possible, transition will align with contract renewals, extensions or recommissioning activities.</a:t>
            </a:r>
            <a:endParaRPr lang="en-NZ" sz="1200">
              <a:solidFill>
                <a:schemeClr val="tx1"/>
              </a:solidFill>
            </a:endParaRPr>
          </a:p>
        </p:txBody>
      </p:sp>
      <p:sp>
        <p:nvSpPr>
          <p:cNvPr id="4" name="Rectangle: Rounded Corners 3">
            <a:extLst>
              <a:ext uri="{FF2B5EF4-FFF2-40B4-BE49-F238E27FC236}">
                <a16:creationId xmlns:a16="http://schemas.microsoft.com/office/drawing/2014/main" id="{07D7BBFA-49C6-1084-5A2F-79403F34DADF}"/>
              </a:ext>
            </a:extLst>
          </p:cNvPr>
          <p:cNvSpPr/>
          <p:nvPr/>
        </p:nvSpPr>
        <p:spPr>
          <a:xfrm>
            <a:off x="1124712" y="1499616"/>
            <a:ext cx="4821936" cy="2069592"/>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1980000" numCol="1" rtlCol="0" anchor="ctr"/>
          <a:lstStyle/>
          <a:p>
            <a:r>
              <a:rPr lang="en-US" sz="1600">
                <a:solidFill>
                  <a:schemeClr val="tx1"/>
                </a:solidFill>
              </a:rPr>
              <a:t>Only Providers contracted under an Outcome Agreement with be impacted.</a:t>
            </a:r>
          </a:p>
          <a:p>
            <a:endParaRPr lang="en-US" sz="1200">
              <a:solidFill>
                <a:schemeClr val="tx1"/>
              </a:solidFill>
            </a:endParaRPr>
          </a:p>
          <a:p>
            <a:r>
              <a:rPr lang="en-US" sz="1200">
                <a:solidFill>
                  <a:schemeClr val="tx1"/>
                </a:solidFill>
              </a:rPr>
              <a:t>(e.g. not Providers delivering services under a panel Agreement)</a:t>
            </a:r>
            <a:endParaRPr lang="en-NZ" sz="1200">
              <a:solidFill>
                <a:schemeClr val="tx1"/>
              </a:solidFill>
            </a:endParaRPr>
          </a:p>
        </p:txBody>
      </p:sp>
      <p:sp>
        <p:nvSpPr>
          <p:cNvPr id="14" name="Rectangle: Rounded Corners 13">
            <a:extLst>
              <a:ext uri="{FF2B5EF4-FFF2-40B4-BE49-F238E27FC236}">
                <a16:creationId xmlns:a16="http://schemas.microsoft.com/office/drawing/2014/main" id="{1ADBFF84-D747-7B28-F845-D9DED38205EE}"/>
              </a:ext>
            </a:extLst>
          </p:cNvPr>
          <p:cNvSpPr/>
          <p:nvPr/>
        </p:nvSpPr>
        <p:spPr>
          <a:xfrm>
            <a:off x="1914906" y="5924883"/>
            <a:ext cx="8362188" cy="673608"/>
          </a:xfrm>
          <a:prstGeom prst="roundRect">
            <a:avLst/>
          </a:prstGeom>
          <a:solidFill>
            <a:schemeClr val="accent1">
              <a:lumMod val="20000"/>
              <a:lumOff val="8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lIns="648000" rtlCol="0" anchor="ctr"/>
          <a:lstStyle/>
          <a:p>
            <a:r>
              <a:rPr lang="en-US" sz="1600">
                <a:solidFill>
                  <a:schemeClr val="tx1"/>
                </a:solidFill>
              </a:rPr>
              <a:t>We will continue to work with you to make this transition clear and straightforward.</a:t>
            </a:r>
            <a:endParaRPr lang="en-NZ" sz="1600">
              <a:solidFill>
                <a:schemeClr val="tx1"/>
              </a:solidFill>
            </a:endParaRPr>
          </a:p>
        </p:txBody>
      </p:sp>
      <p:grpSp>
        <p:nvGrpSpPr>
          <p:cNvPr id="37" name="Group 36">
            <a:extLst>
              <a:ext uri="{FF2B5EF4-FFF2-40B4-BE49-F238E27FC236}">
                <a16:creationId xmlns:a16="http://schemas.microsoft.com/office/drawing/2014/main" id="{CD45F3A7-B857-A4AA-8110-4624A4852A48}"/>
              </a:ext>
            </a:extLst>
          </p:cNvPr>
          <p:cNvGrpSpPr/>
          <p:nvPr/>
        </p:nvGrpSpPr>
        <p:grpSpPr>
          <a:xfrm>
            <a:off x="1434533" y="1817646"/>
            <a:ext cx="1368000" cy="1368000"/>
            <a:chOff x="1461601" y="1882151"/>
            <a:chExt cx="1620001" cy="1620000"/>
          </a:xfrm>
        </p:grpSpPr>
        <p:sp>
          <p:nvSpPr>
            <p:cNvPr id="38" name="Oval 37">
              <a:extLst>
                <a:ext uri="{FF2B5EF4-FFF2-40B4-BE49-F238E27FC236}">
                  <a16:creationId xmlns:a16="http://schemas.microsoft.com/office/drawing/2014/main" id="{D8A2D086-7F71-EA7F-D1F8-CE28D2046B5B}"/>
                </a:ext>
              </a:extLst>
            </p:cNvPr>
            <p:cNvSpPr/>
            <p:nvPr/>
          </p:nvSpPr>
          <p:spPr>
            <a:xfrm>
              <a:off x="1461601" y="1882151"/>
              <a:ext cx="1620001" cy="1620000"/>
            </a:xfrm>
            <a:prstGeom prst="ellipse">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39" name="Graphic 38" descr="Contract outline">
              <a:extLst>
                <a:ext uri="{FF2B5EF4-FFF2-40B4-BE49-F238E27FC236}">
                  <a16:creationId xmlns:a16="http://schemas.microsoft.com/office/drawing/2014/main" id="{16E59514-EA4A-AF6F-C5C3-88054910C4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598456" y="2075032"/>
              <a:ext cx="1157696" cy="1157697"/>
            </a:xfrm>
            <a:prstGeom prst="rect">
              <a:avLst/>
            </a:prstGeom>
          </p:spPr>
        </p:pic>
        <p:pic>
          <p:nvPicPr>
            <p:cNvPr id="40" name="Graphic 39" descr="User with solid fill">
              <a:extLst>
                <a:ext uri="{FF2B5EF4-FFF2-40B4-BE49-F238E27FC236}">
                  <a16:creationId xmlns:a16="http://schemas.microsoft.com/office/drawing/2014/main" id="{3150AC7F-EE42-DA85-EC08-6BB0BBAB758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299308" y="2611387"/>
              <a:ext cx="589782" cy="672909"/>
            </a:xfrm>
            <a:prstGeom prst="rect">
              <a:avLst/>
            </a:prstGeom>
          </p:spPr>
        </p:pic>
      </p:grpSp>
      <p:grpSp>
        <p:nvGrpSpPr>
          <p:cNvPr id="41" name="Group 40">
            <a:extLst>
              <a:ext uri="{FF2B5EF4-FFF2-40B4-BE49-F238E27FC236}">
                <a16:creationId xmlns:a16="http://schemas.microsoft.com/office/drawing/2014/main" id="{92585803-247B-AA97-6BA1-C79072B09558}"/>
              </a:ext>
            </a:extLst>
          </p:cNvPr>
          <p:cNvGrpSpPr/>
          <p:nvPr/>
        </p:nvGrpSpPr>
        <p:grpSpPr>
          <a:xfrm>
            <a:off x="6294114" y="1817646"/>
            <a:ext cx="1368000" cy="1368000"/>
            <a:chOff x="3525549" y="3121424"/>
            <a:chExt cx="1620000" cy="1620000"/>
          </a:xfrm>
        </p:grpSpPr>
        <p:sp>
          <p:nvSpPr>
            <p:cNvPr id="42" name="Oval 41">
              <a:extLst>
                <a:ext uri="{FF2B5EF4-FFF2-40B4-BE49-F238E27FC236}">
                  <a16:creationId xmlns:a16="http://schemas.microsoft.com/office/drawing/2014/main" id="{ABCF9E9A-A4A7-9229-E9C9-DD5C2792A88E}"/>
                </a:ext>
              </a:extLst>
            </p:cNvPr>
            <p:cNvSpPr/>
            <p:nvPr/>
          </p:nvSpPr>
          <p:spPr>
            <a:xfrm>
              <a:off x="3525549" y="3121424"/>
              <a:ext cx="1620000" cy="1620000"/>
            </a:xfrm>
            <a:prstGeom prst="ellipse">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43" name="Graphic 42" descr="Daily calendar outline">
              <a:extLst>
                <a:ext uri="{FF2B5EF4-FFF2-40B4-BE49-F238E27FC236}">
                  <a16:creationId xmlns:a16="http://schemas.microsoft.com/office/drawing/2014/main" id="{E4173AF6-5726-2CD2-7D43-531242B7048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45953" y="3314304"/>
              <a:ext cx="1165139" cy="1165139"/>
            </a:xfrm>
            <a:prstGeom prst="rect">
              <a:avLst/>
            </a:prstGeom>
          </p:spPr>
        </p:pic>
        <p:grpSp>
          <p:nvGrpSpPr>
            <p:cNvPr id="44" name="Group 43">
              <a:extLst>
                <a:ext uri="{FF2B5EF4-FFF2-40B4-BE49-F238E27FC236}">
                  <a16:creationId xmlns:a16="http://schemas.microsoft.com/office/drawing/2014/main" id="{6C5B887A-4A81-2E13-D38B-2C3D471C4D3D}"/>
                </a:ext>
              </a:extLst>
            </p:cNvPr>
            <p:cNvGrpSpPr/>
            <p:nvPr/>
          </p:nvGrpSpPr>
          <p:grpSpPr>
            <a:xfrm>
              <a:off x="4537085" y="4129921"/>
              <a:ext cx="287999" cy="288000"/>
              <a:chOff x="6516075" y="4195338"/>
              <a:chExt cx="298959" cy="311838"/>
            </a:xfrm>
          </p:grpSpPr>
          <p:sp>
            <p:nvSpPr>
              <p:cNvPr id="45" name="Oval 44">
                <a:extLst>
                  <a:ext uri="{FF2B5EF4-FFF2-40B4-BE49-F238E27FC236}">
                    <a16:creationId xmlns:a16="http://schemas.microsoft.com/office/drawing/2014/main" id="{4D9CE386-928C-1E63-6260-FC815E01C429}"/>
                  </a:ext>
                </a:extLst>
              </p:cNvPr>
              <p:cNvSpPr/>
              <p:nvPr/>
            </p:nvSpPr>
            <p:spPr>
              <a:xfrm>
                <a:off x="6516075" y="4195338"/>
                <a:ext cx="298959" cy="311838"/>
              </a:xfrm>
              <a:prstGeom prst="ellipse">
                <a:avLst/>
              </a:prstGeom>
              <a:solidFill>
                <a:schemeClr val="accent1">
                  <a:lumMod val="60000"/>
                  <a:lumOff val="40000"/>
                </a:schemeClr>
              </a:solidFill>
              <a:ln w="127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grpSp>
            <p:nvGrpSpPr>
              <p:cNvPr id="46" name="Graphic 42" descr="Badge Tick outline">
                <a:extLst>
                  <a:ext uri="{FF2B5EF4-FFF2-40B4-BE49-F238E27FC236}">
                    <a16:creationId xmlns:a16="http://schemas.microsoft.com/office/drawing/2014/main" id="{FD240BCF-111C-5480-B095-F200A3563FD9}"/>
                  </a:ext>
                </a:extLst>
              </p:cNvPr>
              <p:cNvGrpSpPr/>
              <p:nvPr/>
            </p:nvGrpSpPr>
            <p:grpSpPr>
              <a:xfrm>
                <a:off x="6532899" y="4213534"/>
                <a:ext cx="261589" cy="272859"/>
                <a:chOff x="6453489" y="4695262"/>
                <a:chExt cx="261589" cy="272859"/>
              </a:xfrm>
              <a:solidFill>
                <a:schemeClr val="bg1"/>
              </a:solidFill>
            </p:grpSpPr>
            <p:sp>
              <p:nvSpPr>
                <p:cNvPr id="47" name="Freeform: Shape 46">
                  <a:extLst>
                    <a:ext uri="{FF2B5EF4-FFF2-40B4-BE49-F238E27FC236}">
                      <a16:creationId xmlns:a16="http://schemas.microsoft.com/office/drawing/2014/main" id="{0C762997-6522-5936-7F18-5A5442402AB0}"/>
                    </a:ext>
                  </a:extLst>
                </p:cNvPr>
                <p:cNvSpPr/>
                <p:nvPr/>
              </p:nvSpPr>
              <p:spPr>
                <a:xfrm>
                  <a:off x="6453489" y="4695262"/>
                  <a:ext cx="261589" cy="272859"/>
                </a:xfrm>
                <a:custGeom>
                  <a:avLst/>
                  <a:gdLst>
                    <a:gd name="csX0" fmla="*/ 154234 w 308468"/>
                    <a:gd name="csY0" fmla="*/ 0 h 308468"/>
                    <a:gd name="csX1" fmla="*/ 0 w 308468"/>
                    <a:gd name="csY1" fmla="*/ 154234 h 308468"/>
                    <a:gd name="csX2" fmla="*/ 154234 w 308468"/>
                    <a:gd name="csY2" fmla="*/ 308469 h 308468"/>
                    <a:gd name="csX3" fmla="*/ 308469 w 308468"/>
                    <a:gd name="csY3" fmla="*/ 154234 h 308468"/>
                    <a:gd name="csX4" fmla="*/ 154234 w 308468"/>
                    <a:gd name="csY4" fmla="*/ 0 h 308468"/>
                    <a:gd name="csX5" fmla="*/ 154234 w 308468"/>
                    <a:gd name="csY5" fmla="*/ 296130 h 308468"/>
                    <a:gd name="csX6" fmla="*/ 12339 w 308468"/>
                    <a:gd name="csY6" fmla="*/ 154234 h 308468"/>
                    <a:gd name="csX7" fmla="*/ 154234 w 308468"/>
                    <a:gd name="csY7" fmla="*/ 12339 h 308468"/>
                    <a:gd name="csX8" fmla="*/ 296130 w 308468"/>
                    <a:gd name="csY8" fmla="*/ 154234 h 308468"/>
                    <a:gd name="csX9" fmla="*/ 296130 w 308468"/>
                    <a:gd name="csY9" fmla="*/ 154234 h 308468"/>
                    <a:gd name="csX10" fmla="*/ 154234 w 308468"/>
                    <a:gd name="csY10" fmla="*/ 296130 h 3084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08468" h="308468">
                      <a:moveTo>
                        <a:pt x="154234" y="0"/>
                      </a:moveTo>
                      <a:cubicBezTo>
                        <a:pt x="69097" y="0"/>
                        <a:pt x="0" y="69097"/>
                        <a:pt x="0" y="154234"/>
                      </a:cubicBezTo>
                      <a:cubicBezTo>
                        <a:pt x="0" y="239372"/>
                        <a:pt x="69097" y="308469"/>
                        <a:pt x="154234" y="308469"/>
                      </a:cubicBezTo>
                      <a:cubicBezTo>
                        <a:pt x="239372" y="308469"/>
                        <a:pt x="308469" y="239372"/>
                        <a:pt x="308469" y="154234"/>
                      </a:cubicBezTo>
                      <a:cubicBezTo>
                        <a:pt x="308469" y="69097"/>
                        <a:pt x="239372" y="0"/>
                        <a:pt x="154234" y="0"/>
                      </a:cubicBezTo>
                      <a:close/>
                      <a:moveTo>
                        <a:pt x="154234" y="296130"/>
                      </a:moveTo>
                      <a:cubicBezTo>
                        <a:pt x="75883" y="296130"/>
                        <a:pt x="12339" y="232585"/>
                        <a:pt x="12339" y="154234"/>
                      </a:cubicBezTo>
                      <a:cubicBezTo>
                        <a:pt x="12339" y="75883"/>
                        <a:pt x="75883" y="12339"/>
                        <a:pt x="154234" y="12339"/>
                      </a:cubicBezTo>
                      <a:cubicBezTo>
                        <a:pt x="232585" y="12339"/>
                        <a:pt x="296130" y="75883"/>
                        <a:pt x="296130" y="154234"/>
                      </a:cubicBezTo>
                      <a:lnTo>
                        <a:pt x="296130" y="154234"/>
                      </a:lnTo>
                      <a:cubicBezTo>
                        <a:pt x="296130" y="232585"/>
                        <a:pt x="232585" y="296130"/>
                        <a:pt x="154234" y="296130"/>
                      </a:cubicBezTo>
                      <a:close/>
                    </a:path>
                  </a:pathLst>
                </a:custGeom>
                <a:grpFill/>
                <a:ln w="3175" cap="flat">
                  <a:solidFill>
                    <a:schemeClr val="bg1"/>
                  </a:solidFill>
                  <a:prstDash val="solid"/>
                  <a:miter/>
                </a:ln>
              </p:spPr>
              <p:txBody>
                <a:bodyPr/>
                <a:lstStyle/>
                <a:p>
                  <a:endParaRPr lang="en-NZ"/>
                </a:p>
              </p:txBody>
            </p:sp>
            <p:sp>
              <p:nvSpPr>
                <p:cNvPr id="48" name="Freeform: Shape 47">
                  <a:extLst>
                    <a:ext uri="{FF2B5EF4-FFF2-40B4-BE49-F238E27FC236}">
                      <a16:creationId xmlns:a16="http://schemas.microsoft.com/office/drawing/2014/main" id="{097D096A-DA99-DD50-FED5-151D130A3BFF}"/>
                    </a:ext>
                  </a:extLst>
                </p:cNvPr>
                <p:cNvSpPr/>
                <p:nvPr/>
              </p:nvSpPr>
              <p:spPr>
                <a:xfrm>
                  <a:off x="6504561" y="4783185"/>
                  <a:ext cx="162871" cy="111665"/>
                </a:xfrm>
                <a:custGeom>
                  <a:avLst/>
                  <a:gdLst>
                    <a:gd name="csX0" fmla="*/ 59843 w 162871"/>
                    <a:gd name="csY0" fmla="*/ 94391 h 111665"/>
                    <a:gd name="csX1" fmla="*/ 8637 w 162871"/>
                    <a:gd name="csY1" fmla="*/ 43186 h 111665"/>
                    <a:gd name="csX2" fmla="*/ 0 w 162871"/>
                    <a:gd name="csY2" fmla="*/ 51823 h 111665"/>
                    <a:gd name="csX3" fmla="*/ 59843 w 162871"/>
                    <a:gd name="csY3" fmla="*/ 111666 h 111665"/>
                    <a:gd name="csX4" fmla="*/ 162872 w 162871"/>
                    <a:gd name="csY4" fmla="*/ 8637 h 111665"/>
                    <a:gd name="csX5" fmla="*/ 154234 w 162871"/>
                    <a:gd name="csY5" fmla="*/ 0 h 111665"/>
                  </a:gdLst>
                  <a:ahLst/>
                  <a:cxnLst>
                    <a:cxn ang="0">
                      <a:pos x="csX0" y="csY0"/>
                    </a:cxn>
                    <a:cxn ang="0">
                      <a:pos x="csX1" y="csY1"/>
                    </a:cxn>
                    <a:cxn ang="0">
                      <a:pos x="csX2" y="csY2"/>
                    </a:cxn>
                    <a:cxn ang="0">
                      <a:pos x="csX3" y="csY3"/>
                    </a:cxn>
                    <a:cxn ang="0">
                      <a:pos x="csX4" y="csY4"/>
                    </a:cxn>
                    <a:cxn ang="0">
                      <a:pos x="csX5" y="csY5"/>
                    </a:cxn>
                  </a:cxnLst>
                  <a:rect l="l" t="t" r="r" b="b"/>
                  <a:pathLst>
                    <a:path w="162871" h="111665">
                      <a:moveTo>
                        <a:pt x="59843" y="94391"/>
                      </a:moveTo>
                      <a:lnTo>
                        <a:pt x="8637" y="43186"/>
                      </a:lnTo>
                      <a:lnTo>
                        <a:pt x="0" y="51823"/>
                      </a:lnTo>
                      <a:lnTo>
                        <a:pt x="59843" y="111666"/>
                      </a:lnTo>
                      <a:lnTo>
                        <a:pt x="162872" y="8637"/>
                      </a:lnTo>
                      <a:lnTo>
                        <a:pt x="154234" y="0"/>
                      </a:lnTo>
                      <a:close/>
                    </a:path>
                  </a:pathLst>
                </a:custGeom>
                <a:grpFill/>
                <a:ln w="6152" cap="flat">
                  <a:solidFill>
                    <a:schemeClr val="bg1"/>
                  </a:solidFill>
                  <a:prstDash val="solid"/>
                  <a:miter/>
                </a:ln>
              </p:spPr>
              <p:txBody>
                <a:bodyPr/>
                <a:lstStyle/>
                <a:p>
                  <a:endParaRPr lang="en-NZ"/>
                </a:p>
              </p:txBody>
            </p:sp>
          </p:grpSp>
        </p:grpSp>
      </p:grpSp>
      <p:grpSp>
        <p:nvGrpSpPr>
          <p:cNvPr id="49" name="Group 48">
            <a:extLst>
              <a:ext uri="{FF2B5EF4-FFF2-40B4-BE49-F238E27FC236}">
                <a16:creationId xmlns:a16="http://schemas.microsoft.com/office/drawing/2014/main" id="{07F4D9C0-23DF-2ACC-CD3D-1B3CD2C663C0}"/>
              </a:ext>
            </a:extLst>
          </p:cNvPr>
          <p:cNvGrpSpPr/>
          <p:nvPr/>
        </p:nvGrpSpPr>
        <p:grpSpPr>
          <a:xfrm>
            <a:off x="1434533" y="3990384"/>
            <a:ext cx="1368000" cy="1368000"/>
            <a:chOff x="5508618" y="1903259"/>
            <a:chExt cx="1620000" cy="1620000"/>
          </a:xfrm>
        </p:grpSpPr>
        <p:sp>
          <p:nvSpPr>
            <p:cNvPr id="50" name="Oval 49">
              <a:extLst>
                <a:ext uri="{FF2B5EF4-FFF2-40B4-BE49-F238E27FC236}">
                  <a16:creationId xmlns:a16="http://schemas.microsoft.com/office/drawing/2014/main" id="{FCC304DF-C4E8-57BD-1E7A-ED80993B095A}"/>
                </a:ext>
              </a:extLst>
            </p:cNvPr>
            <p:cNvSpPr/>
            <p:nvPr/>
          </p:nvSpPr>
          <p:spPr>
            <a:xfrm>
              <a:off x="5508618" y="1903259"/>
              <a:ext cx="1620000" cy="1620000"/>
            </a:xfrm>
            <a:prstGeom prst="ellipse">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51" name="Graphic 50" descr="Clock outline">
              <a:extLst>
                <a:ext uri="{FF2B5EF4-FFF2-40B4-BE49-F238E27FC236}">
                  <a16:creationId xmlns:a16="http://schemas.microsoft.com/office/drawing/2014/main" id="{F28A188F-3C10-F9A3-F3FF-821EDEA1035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8799" y="2033440"/>
              <a:ext cx="1359639" cy="1359639"/>
            </a:xfrm>
            <a:prstGeom prst="rect">
              <a:avLst/>
            </a:prstGeom>
          </p:spPr>
        </p:pic>
      </p:grpSp>
      <p:grpSp>
        <p:nvGrpSpPr>
          <p:cNvPr id="52" name="Group 51">
            <a:extLst>
              <a:ext uri="{FF2B5EF4-FFF2-40B4-BE49-F238E27FC236}">
                <a16:creationId xmlns:a16="http://schemas.microsoft.com/office/drawing/2014/main" id="{0FAF69A5-5B3D-649C-1F62-3254FF9C8B8F}"/>
              </a:ext>
            </a:extLst>
          </p:cNvPr>
          <p:cNvGrpSpPr/>
          <p:nvPr/>
        </p:nvGrpSpPr>
        <p:grpSpPr>
          <a:xfrm>
            <a:off x="6294114" y="3990384"/>
            <a:ext cx="1368000" cy="1368000"/>
            <a:chOff x="1367304" y="3695031"/>
            <a:chExt cx="1620000" cy="1620000"/>
          </a:xfrm>
        </p:grpSpPr>
        <p:sp>
          <p:nvSpPr>
            <p:cNvPr id="53" name="Oval 52">
              <a:extLst>
                <a:ext uri="{FF2B5EF4-FFF2-40B4-BE49-F238E27FC236}">
                  <a16:creationId xmlns:a16="http://schemas.microsoft.com/office/drawing/2014/main" id="{786951B7-203C-15FC-8721-99C9DBF414F2}"/>
                </a:ext>
              </a:extLst>
            </p:cNvPr>
            <p:cNvSpPr/>
            <p:nvPr/>
          </p:nvSpPr>
          <p:spPr>
            <a:xfrm>
              <a:off x="1367304" y="3695031"/>
              <a:ext cx="1620000" cy="1620000"/>
            </a:xfrm>
            <a:prstGeom prst="ellipse">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54" name="Graphic 53" descr="Customer review outline">
              <a:extLst>
                <a:ext uri="{FF2B5EF4-FFF2-40B4-BE49-F238E27FC236}">
                  <a16:creationId xmlns:a16="http://schemas.microsoft.com/office/drawing/2014/main" id="{44AF43A8-B470-F0F5-25B5-7A6B4882F70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45105" y="3908612"/>
              <a:ext cx="1211047" cy="1211047"/>
            </a:xfrm>
            <a:prstGeom prst="rect">
              <a:avLst/>
            </a:prstGeom>
          </p:spPr>
        </p:pic>
      </p:grpSp>
      <p:cxnSp>
        <p:nvCxnSpPr>
          <p:cNvPr id="56" name="Straight Connector 55">
            <a:extLst>
              <a:ext uri="{FF2B5EF4-FFF2-40B4-BE49-F238E27FC236}">
                <a16:creationId xmlns:a16="http://schemas.microsoft.com/office/drawing/2014/main" id="{26328B84-1E32-4D74-F645-479BBFF68A07}"/>
              </a:ext>
            </a:extLst>
          </p:cNvPr>
          <p:cNvCxnSpPr/>
          <p:nvPr/>
        </p:nvCxnSpPr>
        <p:spPr>
          <a:xfrm>
            <a:off x="3057525" y="1817646"/>
            <a:ext cx="0" cy="1368000"/>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B42D7C31-828D-C777-795F-3D4C61BB988F}"/>
              </a:ext>
            </a:extLst>
          </p:cNvPr>
          <p:cNvCxnSpPr/>
          <p:nvPr/>
        </p:nvCxnSpPr>
        <p:spPr>
          <a:xfrm>
            <a:off x="3057525" y="3990384"/>
            <a:ext cx="0" cy="1368000"/>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BFB8082-F579-6667-5CFB-DC426348A0D8}"/>
              </a:ext>
            </a:extLst>
          </p:cNvPr>
          <p:cNvCxnSpPr/>
          <p:nvPr/>
        </p:nvCxnSpPr>
        <p:spPr>
          <a:xfrm>
            <a:off x="7877175" y="3990384"/>
            <a:ext cx="0" cy="1368000"/>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A5ADF89-7112-2854-7A6D-0F41795E6652}"/>
              </a:ext>
            </a:extLst>
          </p:cNvPr>
          <p:cNvCxnSpPr/>
          <p:nvPr/>
        </p:nvCxnSpPr>
        <p:spPr>
          <a:xfrm>
            <a:off x="7877175" y="1850412"/>
            <a:ext cx="0" cy="1368000"/>
          </a:xfrm>
          <a:prstGeom prst="line">
            <a:avLst/>
          </a:prstGeom>
          <a:ln w="28575">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grpSp>
        <p:nvGrpSpPr>
          <p:cNvPr id="70" name="Group 69">
            <a:extLst>
              <a:ext uri="{FF2B5EF4-FFF2-40B4-BE49-F238E27FC236}">
                <a16:creationId xmlns:a16="http://schemas.microsoft.com/office/drawing/2014/main" id="{1E62EF3D-4828-4489-98E7-B42D1C43013B}"/>
              </a:ext>
            </a:extLst>
          </p:cNvPr>
          <p:cNvGrpSpPr/>
          <p:nvPr/>
        </p:nvGrpSpPr>
        <p:grpSpPr>
          <a:xfrm>
            <a:off x="2067135" y="6045687"/>
            <a:ext cx="432000" cy="432000"/>
            <a:chOff x="8120365" y="2732126"/>
            <a:chExt cx="1368000" cy="1368000"/>
          </a:xfrm>
        </p:grpSpPr>
        <p:sp>
          <p:nvSpPr>
            <p:cNvPr id="71" name="Oval 70">
              <a:extLst>
                <a:ext uri="{FF2B5EF4-FFF2-40B4-BE49-F238E27FC236}">
                  <a16:creationId xmlns:a16="http://schemas.microsoft.com/office/drawing/2014/main" id="{F5E69D54-0188-EDD8-5319-C04A09D0D9F0}"/>
                </a:ext>
              </a:extLst>
            </p:cNvPr>
            <p:cNvSpPr/>
            <p:nvPr/>
          </p:nvSpPr>
          <p:spPr>
            <a:xfrm>
              <a:off x="8120365" y="2732126"/>
              <a:ext cx="1368000" cy="1368000"/>
            </a:xfrm>
            <a:prstGeom prst="ellipse">
              <a:avLst/>
            </a:prstGeom>
            <a:solidFill>
              <a:schemeClr val="accent1">
                <a:lumMod val="60000"/>
                <a:lumOff val="40000"/>
              </a:schemeClr>
            </a:solidFill>
            <a:ln w="127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grpSp>
          <p:nvGrpSpPr>
            <p:cNvPr id="72" name="Graphic 68" descr="Information outline">
              <a:extLst>
                <a:ext uri="{FF2B5EF4-FFF2-40B4-BE49-F238E27FC236}">
                  <a16:creationId xmlns:a16="http://schemas.microsoft.com/office/drawing/2014/main" id="{9E15FAF6-FD02-AE3D-1799-8C2DE04CB736}"/>
                </a:ext>
              </a:extLst>
            </p:cNvPr>
            <p:cNvGrpSpPr/>
            <p:nvPr/>
          </p:nvGrpSpPr>
          <p:grpSpPr>
            <a:xfrm>
              <a:off x="8234365" y="2846126"/>
              <a:ext cx="1139370" cy="1139370"/>
              <a:chOff x="8234365" y="2846126"/>
              <a:chExt cx="1139370" cy="1139370"/>
            </a:xfrm>
            <a:solidFill>
              <a:schemeClr val="bg1"/>
            </a:solidFill>
          </p:grpSpPr>
          <p:sp>
            <p:nvSpPr>
              <p:cNvPr id="73" name="Freeform: Shape 72">
                <a:extLst>
                  <a:ext uri="{FF2B5EF4-FFF2-40B4-BE49-F238E27FC236}">
                    <a16:creationId xmlns:a16="http://schemas.microsoft.com/office/drawing/2014/main" id="{1BA379CE-43B8-E91F-794C-DB3453A50B83}"/>
                  </a:ext>
                </a:extLst>
              </p:cNvPr>
              <p:cNvSpPr/>
              <p:nvPr/>
            </p:nvSpPr>
            <p:spPr>
              <a:xfrm>
                <a:off x="8234365" y="2846126"/>
                <a:ext cx="1139370" cy="1139370"/>
              </a:xfrm>
              <a:custGeom>
                <a:avLst/>
                <a:gdLst>
                  <a:gd name="csX0" fmla="*/ 569685 w 1139370"/>
                  <a:gd name="csY0" fmla="*/ 0 h 1139370"/>
                  <a:gd name="csX1" fmla="*/ 0 w 1139370"/>
                  <a:gd name="csY1" fmla="*/ 569685 h 1139370"/>
                  <a:gd name="csX2" fmla="*/ 569685 w 1139370"/>
                  <a:gd name="csY2" fmla="*/ 1139370 h 1139370"/>
                  <a:gd name="csX3" fmla="*/ 1139370 w 1139370"/>
                  <a:gd name="csY3" fmla="*/ 569685 h 1139370"/>
                  <a:gd name="csX4" fmla="*/ 570195 w 1139370"/>
                  <a:gd name="csY4" fmla="*/ 0 h 1139370"/>
                  <a:gd name="csX5" fmla="*/ 569685 w 1139370"/>
                  <a:gd name="csY5" fmla="*/ 0 h 1139370"/>
                  <a:gd name="csX6" fmla="*/ 569685 w 1139370"/>
                  <a:gd name="csY6" fmla="*/ 1109370 h 1139370"/>
                  <a:gd name="csX7" fmla="*/ 30000 w 1139370"/>
                  <a:gd name="csY7" fmla="*/ 569685 h 1139370"/>
                  <a:gd name="csX8" fmla="*/ 569685 w 1139370"/>
                  <a:gd name="csY8" fmla="*/ 30000 h 1139370"/>
                  <a:gd name="csX9" fmla="*/ 1109370 w 1139370"/>
                  <a:gd name="csY9" fmla="*/ 569685 h 1139370"/>
                  <a:gd name="csX10" fmla="*/ 569685 w 1139370"/>
                  <a:gd name="csY10" fmla="*/ 1109370 h 11393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39370" h="1139370">
                    <a:moveTo>
                      <a:pt x="569685" y="0"/>
                    </a:moveTo>
                    <a:cubicBezTo>
                      <a:pt x="255057" y="0"/>
                      <a:pt x="0" y="255057"/>
                      <a:pt x="0" y="569685"/>
                    </a:cubicBezTo>
                    <a:cubicBezTo>
                      <a:pt x="0" y="884313"/>
                      <a:pt x="255057" y="1139370"/>
                      <a:pt x="569685" y="1139370"/>
                    </a:cubicBezTo>
                    <a:cubicBezTo>
                      <a:pt x="884313" y="1139370"/>
                      <a:pt x="1139370" y="884313"/>
                      <a:pt x="1139370" y="569685"/>
                    </a:cubicBezTo>
                    <a:cubicBezTo>
                      <a:pt x="1139511" y="255198"/>
                      <a:pt x="884682" y="141"/>
                      <a:pt x="570195" y="0"/>
                    </a:cubicBezTo>
                    <a:cubicBezTo>
                      <a:pt x="570026" y="0"/>
                      <a:pt x="569855" y="0"/>
                      <a:pt x="569685" y="0"/>
                    </a:cubicBezTo>
                    <a:close/>
                    <a:moveTo>
                      <a:pt x="569685" y="1109370"/>
                    </a:moveTo>
                    <a:cubicBezTo>
                      <a:pt x="271625" y="1109370"/>
                      <a:pt x="30000" y="867746"/>
                      <a:pt x="30000" y="569685"/>
                    </a:cubicBezTo>
                    <a:cubicBezTo>
                      <a:pt x="30000" y="271625"/>
                      <a:pt x="271625" y="30000"/>
                      <a:pt x="569685" y="30000"/>
                    </a:cubicBezTo>
                    <a:cubicBezTo>
                      <a:pt x="867746" y="30000"/>
                      <a:pt x="1109370" y="271625"/>
                      <a:pt x="1109370" y="569685"/>
                    </a:cubicBezTo>
                    <a:cubicBezTo>
                      <a:pt x="1109031" y="867605"/>
                      <a:pt x="867605" y="1109031"/>
                      <a:pt x="569685" y="1109370"/>
                    </a:cubicBezTo>
                    <a:close/>
                  </a:path>
                </a:pathLst>
              </a:custGeom>
              <a:solidFill>
                <a:schemeClr val="bg1"/>
              </a:solidFill>
              <a:ln w="12700" cap="flat">
                <a:solidFill>
                  <a:srgbClr val="F7FDF1"/>
                </a:solidFill>
                <a:prstDash val="solid"/>
                <a:miter/>
              </a:ln>
            </p:spPr>
            <p:txBody>
              <a:bodyPr/>
              <a:lstStyle/>
              <a:p>
                <a:endParaRPr lang="en-NZ"/>
              </a:p>
            </p:txBody>
          </p:sp>
          <p:sp>
            <p:nvSpPr>
              <p:cNvPr id="74" name="Freeform: Shape 73">
                <a:extLst>
                  <a:ext uri="{FF2B5EF4-FFF2-40B4-BE49-F238E27FC236}">
                    <a16:creationId xmlns:a16="http://schemas.microsoft.com/office/drawing/2014/main" id="{B0A28CE1-5942-27B4-168C-8F40855E5CD1}"/>
                  </a:ext>
                </a:extLst>
              </p:cNvPr>
              <p:cNvSpPr/>
              <p:nvPr/>
            </p:nvSpPr>
            <p:spPr>
              <a:xfrm>
                <a:off x="8684365" y="3221126"/>
                <a:ext cx="240000" cy="510000"/>
              </a:xfrm>
              <a:custGeom>
                <a:avLst/>
                <a:gdLst>
                  <a:gd name="csX0" fmla="*/ 135000 w 240000"/>
                  <a:gd name="csY0" fmla="*/ 0 h 510000"/>
                  <a:gd name="csX1" fmla="*/ 15000 w 240000"/>
                  <a:gd name="csY1" fmla="*/ 0 h 510000"/>
                  <a:gd name="csX2" fmla="*/ 15000 w 240000"/>
                  <a:gd name="csY2" fmla="*/ 30000 h 510000"/>
                  <a:gd name="csX3" fmla="*/ 105000 w 240000"/>
                  <a:gd name="csY3" fmla="*/ 30000 h 510000"/>
                  <a:gd name="csX4" fmla="*/ 105000 w 240000"/>
                  <a:gd name="csY4" fmla="*/ 480000 h 510000"/>
                  <a:gd name="csX5" fmla="*/ 0 w 240000"/>
                  <a:gd name="csY5" fmla="*/ 480000 h 510000"/>
                  <a:gd name="csX6" fmla="*/ 0 w 240000"/>
                  <a:gd name="csY6" fmla="*/ 510000 h 510000"/>
                  <a:gd name="csX7" fmla="*/ 240000 w 240000"/>
                  <a:gd name="csY7" fmla="*/ 510000 h 510000"/>
                  <a:gd name="csX8" fmla="*/ 240000 w 240000"/>
                  <a:gd name="csY8" fmla="*/ 480000 h 510000"/>
                  <a:gd name="csX9" fmla="*/ 135000 w 240000"/>
                  <a:gd name="csY9" fmla="*/ 480000 h 510000"/>
                  <a:gd name="csX10" fmla="*/ 135000 w 240000"/>
                  <a:gd name="csY10" fmla="*/ 0 h 51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0000" h="510000">
                    <a:moveTo>
                      <a:pt x="135000" y="0"/>
                    </a:moveTo>
                    <a:lnTo>
                      <a:pt x="15000" y="0"/>
                    </a:lnTo>
                    <a:lnTo>
                      <a:pt x="15000" y="30000"/>
                    </a:lnTo>
                    <a:lnTo>
                      <a:pt x="105000" y="30000"/>
                    </a:lnTo>
                    <a:lnTo>
                      <a:pt x="105000" y="480000"/>
                    </a:lnTo>
                    <a:lnTo>
                      <a:pt x="0" y="480000"/>
                    </a:lnTo>
                    <a:lnTo>
                      <a:pt x="0" y="510000"/>
                    </a:lnTo>
                    <a:lnTo>
                      <a:pt x="240000" y="510000"/>
                    </a:lnTo>
                    <a:lnTo>
                      <a:pt x="240000" y="480000"/>
                    </a:lnTo>
                    <a:lnTo>
                      <a:pt x="135000" y="480000"/>
                    </a:lnTo>
                    <a:lnTo>
                      <a:pt x="135000" y="0"/>
                    </a:lnTo>
                    <a:close/>
                  </a:path>
                </a:pathLst>
              </a:custGeom>
              <a:solidFill>
                <a:schemeClr val="bg1"/>
              </a:solidFill>
              <a:ln w="12700" cap="flat">
                <a:solidFill>
                  <a:srgbClr val="F7FDF1"/>
                </a:solidFill>
                <a:prstDash val="solid"/>
                <a:miter/>
              </a:ln>
            </p:spPr>
            <p:txBody>
              <a:bodyPr/>
              <a:lstStyle/>
              <a:p>
                <a:endParaRPr lang="en-NZ"/>
              </a:p>
            </p:txBody>
          </p:sp>
          <p:sp>
            <p:nvSpPr>
              <p:cNvPr id="75" name="Oval 74">
                <a:extLst>
                  <a:ext uri="{FF2B5EF4-FFF2-40B4-BE49-F238E27FC236}">
                    <a16:creationId xmlns:a16="http://schemas.microsoft.com/office/drawing/2014/main" id="{8AA1E28F-A80E-EB31-05ED-BB8592C6B6D8}"/>
                  </a:ext>
                </a:extLst>
              </p:cNvPr>
              <p:cNvSpPr/>
              <p:nvPr/>
            </p:nvSpPr>
            <p:spPr>
              <a:xfrm>
                <a:off x="8752825" y="3059876"/>
                <a:ext cx="67500" cy="67500"/>
              </a:xfrm>
              <a:prstGeom prst="ellipse">
                <a:avLst/>
              </a:prstGeom>
              <a:solidFill>
                <a:schemeClr val="bg1"/>
              </a:solidFill>
              <a:ln w="12700" cap="flat">
                <a:solidFill>
                  <a:srgbClr val="F7FDF1"/>
                </a:solidFill>
                <a:prstDash val="solid"/>
                <a:miter/>
              </a:ln>
            </p:spPr>
            <p:txBody>
              <a:bodyPr/>
              <a:lstStyle/>
              <a:p>
                <a:endParaRPr lang="en-NZ"/>
              </a:p>
            </p:txBody>
          </p:sp>
        </p:grpSp>
      </p:grpSp>
      <p:sp>
        <p:nvSpPr>
          <p:cNvPr id="2" name="Star: 4 Points 1">
            <a:extLst>
              <a:ext uri="{FF2B5EF4-FFF2-40B4-BE49-F238E27FC236}">
                <a16:creationId xmlns:a16="http://schemas.microsoft.com/office/drawing/2014/main" id="{A9383A9B-1B55-5F5D-419E-35D2DAC661BE}"/>
              </a:ext>
            </a:extLst>
          </p:cNvPr>
          <p:cNvSpPr/>
          <p:nvPr/>
        </p:nvSpPr>
        <p:spPr>
          <a:xfrm>
            <a:off x="5743576" y="3363384"/>
            <a:ext cx="501778" cy="533400"/>
          </a:xfrm>
          <a:prstGeom prst="star4">
            <a:avLst/>
          </a:prstGeom>
          <a:solidFill>
            <a:schemeClr val="accent1">
              <a:lumMod val="20000"/>
              <a:lumOff val="80000"/>
            </a:schemeClr>
          </a:solid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18496319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EC2BC-5256-A0D8-F466-24566AA125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3A335F-23ED-F6C3-3A73-6A1E201FBB4D}"/>
              </a:ext>
            </a:extLst>
          </p:cNvPr>
          <p:cNvSpPr>
            <a:spLocks noGrp="1"/>
          </p:cNvSpPr>
          <p:nvPr>
            <p:ph type="title"/>
          </p:nvPr>
        </p:nvSpPr>
        <p:spPr>
          <a:xfrm>
            <a:off x="427076" y="2016280"/>
            <a:ext cx="4776531" cy="1333156"/>
          </a:xfrm>
        </p:spPr>
        <p:txBody>
          <a:bodyPr/>
          <a:lstStyle/>
          <a:p>
            <a:r>
              <a:rPr lang="en-NZ"/>
              <a:t>Patai? </a:t>
            </a:r>
          </a:p>
        </p:txBody>
      </p:sp>
    </p:spTree>
    <p:extLst>
      <p:ext uri="{BB962C8B-B14F-4D97-AF65-F5344CB8AC3E}">
        <p14:creationId xmlns:p14="http://schemas.microsoft.com/office/powerpoint/2010/main" val="39733508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46320-15C4-C0EB-29C8-430ED8F871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A2CE8-44D4-FD9A-881E-6F31595E244C}"/>
              </a:ext>
            </a:extLst>
          </p:cNvPr>
          <p:cNvSpPr>
            <a:spLocks noGrp="1"/>
          </p:cNvSpPr>
          <p:nvPr>
            <p:ph type="title"/>
          </p:nvPr>
        </p:nvSpPr>
        <p:spPr>
          <a:xfrm>
            <a:off x="211917" y="1706149"/>
            <a:ext cx="11617291" cy="648072"/>
          </a:xfrm>
        </p:spPr>
        <p:txBody>
          <a:bodyPr lIns="91440" tIns="45720" rIns="91440" bIns="45720" anchor="t"/>
          <a:lstStyle/>
          <a:p>
            <a:r>
              <a:rPr lang="en-US" sz="3600">
                <a:solidFill>
                  <a:schemeClr val="accent1">
                    <a:lumMod val="75000"/>
                  </a:schemeClr>
                </a:solidFill>
              </a:rPr>
              <a:t>More questions?</a:t>
            </a:r>
            <a:endParaRPr lang="en-NZ" sz="3600">
              <a:solidFill>
                <a:schemeClr val="accent1">
                  <a:lumMod val="75000"/>
                </a:schemeClr>
              </a:solidFill>
            </a:endParaRPr>
          </a:p>
        </p:txBody>
      </p:sp>
      <p:sp>
        <p:nvSpPr>
          <p:cNvPr id="4" name="TextBox 3">
            <a:extLst>
              <a:ext uri="{FF2B5EF4-FFF2-40B4-BE49-F238E27FC236}">
                <a16:creationId xmlns:a16="http://schemas.microsoft.com/office/drawing/2014/main" id="{7038E5A1-DCB9-229B-90A2-4B2D98508F48}"/>
              </a:ext>
            </a:extLst>
          </p:cNvPr>
          <p:cNvSpPr txBox="1"/>
          <p:nvPr/>
        </p:nvSpPr>
        <p:spPr>
          <a:xfrm>
            <a:off x="6865749" y="2354221"/>
            <a:ext cx="432858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Roboto"/>
                <a:cs typeface="Roboto"/>
              </a:rPr>
              <a:t>Closing Karakia</a:t>
            </a:r>
          </a:p>
          <a:p>
            <a:endParaRPr lang="en-US" sz="2000">
              <a:ea typeface="Roboto"/>
              <a:cs typeface="Roboto"/>
            </a:endParaRPr>
          </a:p>
          <a:p>
            <a:r>
              <a:rPr lang="en-US" sz="2000">
                <a:ea typeface="+mn-lt"/>
                <a:cs typeface="+mn-lt"/>
              </a:rPr>
              <a:t>Kia </a:t>
            </a:r>
            <a:r>
              <a:rPr lang="en-US" sz="2000" err="1">
                <a:ea typeface="+mn-lt"/>
                <a:cs typeface="+mn-lt"/>
              </a:rPr>
              <a:t>whakairia</a:t>
            </a:r>
            <a:r>
              <a:rPr lang="en-US" sz="2000">
                <a:ea typeface="+mn-lt"/>
                <a:cs typeface="+mn-lt"/>
              </a:rPr>
              <a:t> </a:t>
            </a:r>
            <a:r>
              <a:rPr lang="en-US" sz="2000" err="1">
                <a:ea typeface="+mn-lt"/>
                <a:cs typeface="+mn-lt"/>
              </a:rPr>
              <a:t>te</a:t>
            </a:r>
            <a:r>
              <a:rPr lang="en-US" sz="2000">
                <a:ea typeface="+mn-lt"/>
                <a:cs typeface="+mn-lt"/>
              </a:rPr>
              <a:t> </a:t>
            </a:r>
            <a:r>
              <a:rPr lang="en-US" sz="2000" err="1">
                <a:ea typeface="+mn-lt"/>
                <a:cs typeface="+mn-lt"/>
              </a:rPr>
              <a:t>tapu</a:t>
            </a:r>
            <a:r>
              <a:rPr lang="en-US" sz="2000">
                <a:ea typeface="+mn-lt"/>
                <a:cs typeface="+mn-lt"/>
              </a:rPr>
              <a:t> </a:t>
            </a:r>
          </a:p>
          <a:p>
            <a:r>
              <a:rPr lang="en-US" sz="2000">
                <a:ea typeface="+mn-lt"/>
                <a:cs typeface="+mn-lt"/>
              </a:rPr>
              <a:t>Kia </a:t>
            </a:r>
            <a:r>
              <a:rPr lang="en-US" sz="2000" err="1">
                <a:ea typeface="+mn-lt"/>
                <a:cs typeface="+mn-lt"/>
              </a:rPr>
              <a:t>watea</a:t>
            </a:r>
            <a:r>
              <a:rPr lang="en-US" sz="2000">
                <a:ea typeface="+mn-lt"/>
                <a:cs typeface="+mn-lt"/>
              </a:rPr>
              <a:t> ai </a:t>
            </a:r>
            <a:r>
              <a:rPr lang="en-US" sz="2000" err="1">
                <a:ea typeface="+mn-lt"/>
                <a:cs typeface="+mn-lt"/>
              </a:rPr>
              <a:t>te</a:t>
            </a:r>
            <a:r>
              <a:rPr lang="en-US" sz="2000">
                <a:ea typeface="+mn-lt"/>
                <a:cs typeface="+mn-lt"/>
              </a:rPr>
              <a:t> </a:t>
            </a:r>
            <a:r>
              <a:rPr lang="en-US" sz="2000" err="1">
                <a:ea typeface="+mn-lt"/>
                <a:cs typeface="+mn-lt"/>
              </a:rPr>
              <a:t>ara</a:t>
            </a:r>
            <a:r>
              <a:rPr lang="en-US" sz="2000">
                <a:ea typeface="+mn-lt"/>
                <a:cs typeface="+mn-lt"/>
              </a:rPr>
              <a:t> </a:t>
            </a:r>
          </a:p>
          <a:p>
            <a:r>
              <a:rPr lang="en-US" sz="2000">
                <a:ea typeface="+mn-lt"/>
                <a:cs typeface="+mn-lt"/>
              </a:rPr>
              <a:t>Kia </a:t>
            </a:r>
            <a:r>
              <a:rPr lang="en-US" sz="2000" err="1">
                <a:ea typeface="+mn-lt"/>
                <a:cs typeface="+mn-lt"/>
              </a:rPr>
              <a:t>tūruki</a:t>
            </a:r>
            <a:r>
              <a:rPr lang="en-US" sz="2000">
                <a:ea typeface="+mn-lt"/>
                <a:cs typeface="+mn-lt"/>
              </a:rPr>
              <a:t> </a:t>
            </a:r>
            <a:r>
              <a:rPr lang="en-US" sz="2000" err="1">
                <a:ea typeface="+mn-lt"/>
                <a:cs typeface="+mn-lt"/>
              </a:rPr>
              <a:t>whakataha</a:t>
            </a:r>
            <a:r>
              <a:rPr lang="en-US" sz="2000">
                <a:ea typeface="+mn-lt"/>
                <a:cs typeface="+mn-lt"/>
              </a:rPr>
              <a:t> ai </a:t>
            </a:r>
          </a:p>
          <a:p>
            <a:r>
              <a:rPr lang="en-US" sz="2000">
                <a:ea typeface="+mn-lt"/>
                <a:cs typeface="+mn-lt"/>
              </a:rPr>
              <a:t>Kia </a:t>
            </a:r>
            <a:r>
              <a:rPr lang="en-US" sz="2000" err="1">
                <a:ea typeface="+mn-lt"/>
                <a:cs typeface="+mn-lt"/>
              </a:rPr>
              <a:t>tūruki</a:t>
            </a:r>
            <a:r>
              <a:rPr lang="en-US" sz="2000">
                <a:ea typeface="+mn-lt"/>
                <a:cs typeface="+mn-lt"/>
              </a:rPr>
              <a:t> </a:t>
            </a:r>
            <a:r>
              <a:rPr lang="en-US" sz="2000" err="1">
                <a:ea typeface="+mn-lt"/>
                <a:cs typeface="+mn-lt"/>
              </a:rPr>
              <a:t>whakataha</a:t>
            </a:r>
            <a:r>
              <a:rPr lang="en-US" sz="2000">
                <a:ea typeface="+mn-lt"/>
                <a:cs typeface="+mn-lt"/>
              </a:rPr>
              <a:t> ai </a:t>
            </a:r>
          </a:p>
          <a:p>
            <a:r>
              <a:rPr lang="en-US" sz="2000">
                <a:ea typeface="+mn-lt"/>
                <a:cs typeface="+mn-lt"/>
              </a:rPr>
              <a:t>Haumi e, Hui e, </a:t>
            </a:r>
            <a:r>
              <a:rPr lang="en-US" sz="2000" err="1">
                <a:ea typeface="+mn-lt"/>
                <a:cs typeface="+mn-lt"/>
              </a:rPr>
              <a:t>Tāiki</a:t>
            </a:r>
            <a:r>
              <a:rPr lang="en-US" sz="2000">
                <a:ea typeface="+mn-lt"/>
                <a:cs typeface="+mn-lt"/>
              </a:rPr>
              <a:t> e!</a:t>
            </a:r>
            <a:endParaRPr lang="en-US" sz="2000">
              <a:ea typeface="Roboto"/>
              <a:cs typeface="Roboto"/>
            </a:endParaRPr>
          </a:p>
        </p:txBody>
      </p:sp>
      <p:cxnSp>
        <p:nvCxnSpPr>
          <p:cNvPr id="7" name="Straight Arrow Connector 6">
            <a:extLst>
              <a:ext uri="{FF2B5EF4-FFF2-40B4-BE49-F238E27FC236}">
                <a16:creationId xmlns:a16="http://schemas.microsoft.com/office/drawing/2014/main" id="{143B3B94-C030-5F47-9F2A-5C85F133E381}"/>
              </a:ext>
            </a:extLst>
          </p:cNvPr>
          <p:cNvCxnSpPr/>
          <p:nvPr/>
        </p:nvCxnSpPr>
        <p:spPr>
          <a:xfrm>
            <a:off x="6915149" y="2495868"/>
            <a:ext cx="6349" cy="3651249"/>
          </a:xfrm>
          <a:prstGeom prst="straightConnector1">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C5A1268-5E73-5442-7028-635A99877882}"/>
              </a:ext>
            </a:extLst>
          </p:cNvPr>
          <p:cNvSpPr txBox="1"/>
          <p:nvPr/>
        </p:nvSpPr>
        <p:spPr>
          <a:xfrm>
            <a:off x="211917" y="2644229"/>
            <a:ext cx="5823991" cy="400110"/>
          </a:xfrm>
          <a:prstGeom prst="rect">
            <a:avLst/>
          </a:prstGeom>
          <a:noFill/>
        </p:spPr>
        <p:txBody>
          <a:bodyPr wrap="square" lIns="91440" tIns="45720" rIns="91440" bIns="45720" rtlCol="0" anchor="t">
            <a:spAutoFit/>
          </a:bodyPr>
          <a:lstStyle/>
          <a:p>
            <a:r>
              <a:rPr lang="en-NZ" sz="2000"/>
              <a:t>Talk to your Contracts and Funding Manager</a:t>
            </a:r>
            <a:endParaRPr lang="en-NZ" sz="2000">
              <a:ea typeface="+mn-lt"/>
              <a:cs typeface="+mn-lt"/>
            </a:endParaRPr>
          </a:p>
        </p:txBody>
      </p:sp>
      <p:sp>
        <p:nvSpPr>
          <p:cNvPr id="8" name="TextBox 7">
            <a:extLst>
              <a:ext uri="{FF2B5EF4-FFF2-40B4-BE49-F238E27FC236}">
                <a16:creationId xmlns:a16="http://schemas.microsoft.com/office/drawing/2014/main" id="{E6B86B14-7DB9-3BB6-161A-E51F7DCC8953}"/>
              </a:ext>
            </a:extLst>
          </p:cNvPr>
          <p:cNvSpPr txBox="1"/>
          <p:nvPr/>
        </p:nvSpPr>
        <p:spPr>
          <a:xfrm>
            <a:off x="211917" y="3305830"/>
            <a:ext cx="5681116" cy="1015663"/>
          </a:xfrm>
          <a:prstGeom prst="rect">
            <a:avLst/>
          </a:prstGeom>
          <a:noFill/>
        </p:spPr>
        <p:txBody>
          <a:bodyPr wrap="square" lIns="91440" tIns="45720" rIns="91440" bIns="45720" rtlCol="0" anchor="t">
            <a:spAutoFit/>
          </a:bodyPr>
          <a:lstStyle/>
          <a:p>
            <a:r>
              <a:rPr lang="en-NZ" sz="2000"/>
              <a:t>You can also reach out to the DSS Procurement and Commercial Team at: </a:t>
            </a:r>
            <a:r>
              <a:rPr lang="en-NZ" sz="2000">
                <a:hlinkClick r:id="rId3" tooltip="mailto:dss_procurement@msd.govt.nz"/>
              </a:rPr>
              <a:t>DSS_procurement@msd.govt.nz</a:t>
            </a:r>
            <a:r>
              <a:rPr lang="en-NZ" sz="2000"/>
              <a:t> </a:t>
            </a:r>
            <a:endParaRPr lang="en-NZ" sz="2000">
              <a:ea typeface="+mn-lt"/>
              <a:cs typeface="+mn-lt"/>
            </a:endParaRPr>
          </a:p>
        </p:txBody>
      </p:sp>
    </p:spTree>
    <p:extLst>
      <p:ext uri="{BB962C8B-B14F-4D97-AF65-F5344CB8AC3E}">
        <p14:creationId xmlns:p14="http://schemas.microsoft.com/office/powerpoint/2010/main" val="3226842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462707"/>
      </p:ext>
    </p:extLst>
  </p:cSld>
  <p:clrMapOvr>
    <a:masterClrMapping/>
  </p:clrMapOvr>
</p:sld>
</file>

<file path=ppt/theme/theme1.xml><?xml version="1.0" encoding="utf-8"?>
<a:theme xmlns:a="http://schemas.openxmlformats.org/drawingml/2006/main" name="1_Office Theme">
  <a:themeElements>
    <a:clrScheme name="DSS colours">
      <a:dk1>
        <a:sysClr val="windowText" lastClr="000000"/>
      </a:dk1>
      <a:lt1>
        <a:sysClr val="window" lastClr="FFFFFF"/>
      </a:lt1>
      <a:dk2>
        <a:srgbClr val="2C602F"/>
      </a:dk2>
      <a:lt2>
        <a:srgbClr val="D4F2B6"/>
      </a:lt2>
      <a:accent1>
        <a:srgbClr val="5C9A42"/>
      </a:accent1>
      <a:accent2>
        <a:srgbClr val="BD982F"/>
      </a:accent2>
      <a:accent3>
        <a:srgbClr val="327D92"/>
      </a:accent3>
      <a:accent4>
        <a:srgbClr val="594512"/>
      </a:accent4>
      <a:accent5>
        <a:srgbClr val="1F5B99"/>
      </a:accent5>
      <a:accent6>
        <a:srgbClr val="F9D8DA"/>
      </a:accent6>
      <a:hlink>
        <a:srgbClr val="0000FF"/>
      </a:hlink>
      <a:folHlink>
        <a:srgbClr val="800080"/>
      </a:folHlink>
    </a:clrScheme>
    <a:fontScheme name="DSS fontse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aed45a74-31c9-4715-a377-56897b6cfcef">INFO-202352379-38462</_dlc_DocId>
    <_ip_UnifiedCompliancePolicyUIAction xmlns="http://schemas.microsoft.com/sharepoint/v3" xsi:nil="true"/>
    <_dlc_DocIdUrl xmlns="aed45a74-31c9-4715-a377-56897b6cfcef">
      <Url>https://msdgovtnz.sharepoint.com/sites/WRK-DSS-Commissioning/_layouts/15/DocIdRedir.aspx?ID=INFO-202352379-38462</Url>
      <Description>INFO-202352379-38462</Description>
    </_dlc_DocIdUrl>
    <_ip_UnifiedCompliancePolicyProperties xmlns="http://schemas.microsoft.com/sharepoint/v3" xsi:nil="true"/>
    <lcf76f155ced4ddcb4097134ff3c332f xmlns="e9b6d559-bb22-4e22-baf6-bfd707bfba85">
      <Terms xmlns="http://schemas.microsoft.com/office/infopath/2007/PartnerControls"/>
    </lcf76f155ced4ddcb4097134ff3c332f>
    <TaxCatchAll xmlns="24a4208d-6389-4ccf-93db-5bf6e7a6ca4d">
      <Value>12</Value>
    </TaxCatchAll>
    <Nnote xmlns="e9b6d559-bb22-4e22-baf6-bfd707bfba85" xsi:nil="true"/>
    <i0f84bba906045b4af568ee102a52dcb xmlns="aed45a74-31c9-4715-a377-56897b6cfcef">
      <Terms xmlns="http://schemas.microsoft.com/office/infopath/2007/PartnerControls">
        <TermInfo xmlns="http://schemas.microsoft.com/office/infopath/2007/PartnerControls">
          <TermName xmlns="http://schemas.microsoft.com/office/infopath/2007/PartnerControls">Committees and Meetings</TermName>
          <TermId xmlns="http://schemas.microsoft.com/office/infopath/2007/PartnerControls">834282f2-243a-474b-a3e0-442c19276e88</TermId>
        </TermInfo>
      </Terms>
    </i0f84bba906045b4af568ee102a52dcb>
    <ProviderNumber xmlns="e9b6d559-bb22-4e22-baf6-bfd707bfba85"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E01718345484946A03102F44121B52A" ma:contentTypeVersion="21" ma:contentTypeDescription="Create a new document." ma:contentTypeScope="" ma:versionID="b65437bb68bea5bf01fc0ba69a84a7b2">
  <xsd:schema xmlns:xsd="http://www.w3.org/2001/XMLSchema" xmlns:xs="http://www.w3.org/2001/XMLSchema" xmlns:p="http://schemas.microsoft.com/office/2006/metadata/properties" xmlns:ns1="http://schemas.microsoft.com/sharepoint/v3" xmlns:ns2="aed45a74-31c9-4715-a377-56897b6cfcef" xmlns:ns3="e9b6d559-bb22-4e22-baf6-bfd707bfba85" xmlns:ns4="24a4208d-6389-4ccf-93db-5bf6e7a6ca4d" targetNamespace="http://schemas.microsoft.com/office/2006/metadata/properties" ma:root="true" ma:fieldsID="55995c45fd82c569c8e4c286745e7f84" ns1:_="" ns2:_="" ns3:_="" ns4:_="">
    <xsd:import namespace="http://schemas.microsoft.com/sharepoint/v3"/>
    <xsd:import namespace="aed45a74-31c9-4715-a377-56897b6cfcef"/>
    <xsd:import namespace="e9b6d559-bb22-4e22-baf6-bfd707bfba85"/>
    <xsd:import namespace="24a4208d-6389-4ccf-93db-5bf6e7a6ca4d"/>
    <xsd:element name="properties">
      <xsd:complexType>
        <xsd:sequence>
          <xsd:element name="documentManagement">
            <xsd:complexType>
              <xsd:all>
                <xsd:element ref="ns2:_dlc_DocId" minOccurs="0"/>
                <xsd:element ref="ns2:_dlc_DocIdUrl" minOccurs="0"/>
                <xsd:element ref="ns2:_dlc_DocIdPersistId" minOccurs="0"/>
                <xsd:element ref="ns1:_ip_UnifiedCompliancePolicyProperties" minOccurs="0"/>
                <xsd:element ref="ns1:_ip_UnifiedCompliancePolicyUIAction"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4:TaxCatchAll" minOccurs="0"/>
                <xsd:element ref="ns3:MediaServiceOCR" minOccurs="0"/>
                <xsd:element ref="ns3:MediaServiceBillingMetadata" minOccurs="0"/>
                <xsd:element ref="ns2:i0f84bba906045b4af568ee102a52dcb" minOccurs="0"/>
                <xsd:element ref="ns3:MediaServiceLocation" minOccurs="0"/>
                <xsd:element ref="ns3:Nnote" minOccurs="0"/>
                <xsd:element ref="ns3:Provider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d45a74-31c9-4715-a377-56897b6cfce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i0f84bba906045b4af568ee102a52dcb" ma:index="27" nillable="true" ma:taxonomy="true" ma:internalName="i0f84bba906045b4af568ee102a52dcb" ma:taxonomyFieldName="RevIMBCS" ma:displayName="AvePoint Classification" ma:indexed="true" ma:default="" ma:fieldId="{20f84bba-9060-45b4-af56-8ee102a52dcb}" ma:sspId="a5349594-bd3e-4347-a84f-2427756b12f8" ma:termSetId="fbce3037-032f-41d5-bff0-b061471b1420"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9b6d559-bb22-4e22-baf6-bfd707bfba85" elementFormDefault="qualified">
    <xsd:import namespace="http://schemas.microsoft.com/office/2006/documentManagement/types"/>
    <xsd:import namespace="http://schemas.microsoft.com/office/infopath/2007/PartnerControls"/>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5349594-bd3e-4347-a84f-2427756b12f8"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8" nillable="true" ma:displayName="Location" ma:indexed="true" ma:internalName="MediaServiceLocation" ma:readOnly="true">
      <xsd:simpleType>
        <xsd:restriction base="dms:Text"/>
      </xsd:simpleType>
    </xsd:element>
    <xsd:element name="Nnote" ma:index="29" nillable="true" ma:displayName="Note" ma:format="Dropdown" ma:internalName="Nnote">
      <xsd:simpleType>
        <xsd:restriction base="dms:Note">
          <xsd:maxLength value="255"/>
        </xsd:restriction>
      </xsd:simpleType>
    </xsd:element>
    <xsd:element name="ProviderNumber" ma:index="30" nillable="true" ma:displayName="Provider Number" ma:format="Dropdown" ma:internalName="ProviderNumber">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4a4208d-6389-4ccf-93db-5bf6e7a6ca4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96e7faeb-3acd-48b1-8016-764ff3e99473}" ma:internalName="TaxCatchAll" ma:showField="CatchAllData" ma:web="aed45a74-31c9-4715-a377-56897b6cfc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742879-85AE-4638-817A-B2EAFB233522}">
  <ds:schemaRefs>
    <ds:schemaRef ds:uri="http://schemas.microsoft.com/sharepoint/events"/>
  </ds:schemaRefs>
</ds:datastoreItem>
</file>

<file path=customXml/itemProps2.xml><?xml version="1.0" encoding="utf-8"?>
<ds:datastoreItem xmlns:ds="http://schemas.openxmlformats.org/officeDocument/2006/customXml" ds:itemID="{83D29B75-5DC1-436A-89CD-303961D2FA14}">
  <ds:schemaRefs>
    <ds:schemaRef ds:uri="http://schemas.microsoft.com/sharepoint/v3/contenttype/forms"/>
  </ds:schemaRefs>
</ds:datastoreItem>
</file>

<file path=customXml/itemProps3.xml><?xml version="1.0" encoding="utf-8"?>
<ds:datastoreItem xmlns:ds="http://schemas.openxmlformats.org/officeDocument/2006/customXml" ds:itemID="{F04843BE-7EAA-4279-8114-2FA5A3EC2BCA}">
  <ds:schemaRefs>
    <ds:schemaRef ds:uri="24a4208d-6389-4ccf-93db-5bf6e7a6ca4d"/>
    <ds:schemaRef ds:uri="aed45a74-31c9-4715-a377-56897b6cfcef"/>
    <ds:schemaRef ds:uri="e9b6d559-bb22-4e22-baf6-bfd707bfba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E0CEBA82-6952-4214-9CA9-22827299FD7D}">
  <ds:schemaRefs>
    <ds:schemaRef ds:uri="24a4208d-6389-4ccf-93db-5bf6e7a6ca4d"/>
    <ds:schemaRef ds:uri="aed45a74-31c9-4715-a377-56897b6cfcef"/>
    <ds:schemaRef ds:uri="e9b6d559-bb22-4e22-baf6-bfd707bfba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35</Slides>
  <Notes>29</Notes>
  <HiddenSlides>0</HiddenSlide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1_Office Theme</vt:lpstr>
      <vt:lpstr>PowerPoint Presentation</vt:lpstr>
      <vt:lpstr>Welcome and opening Karakia</vt:lpstr>
      <vt:lpstr>Introduction and Overview</vt:lpstr>
      <vt:lpstr>About Disability Support Services</vt:lpstr>
      <vt:lpstr>Disability Support Services</vt:lpstr>
      <vt:lpstr>What documents make up an Outcome Agreement?</vt:lpstr>
      <vt:lpstr>Outcome agreements</vt:lpstr>
      <vt:lpstr>The Outcome Agreement Package</vt:lpstr>
      <vt:lpstr>Outcome Agreement structure </vt:lpstr>
      <vt:lpstr>Why Are We Making Changes?</vt:lpstr>
      <vt:lpstr>Previous feedback from Providers</vt:lpstr>
      <vt:lpstr>Other Drivers for Change</vt:lpstr>
      <vt:lpstr>What are these changes trying to achieve?</vt:lpstr>
      <vt:lpstr>Key Changes</vt:lpstr>
      <vt:lpstr>Main Areas of Change</vt:lpstr>
      <vt:lpstr>Safeguarding and Quality</vt:lpstr>
      <vt:lpstr>Safeguarding and Quality</vt:lpstr>
      <vt:lpstr>Performance, Reporting and Assurance</vt:lpstr>
      <vt:lpstr>Performance, Reporting and Assurance</vt:lpstr>
      <vt:lpstr>Privacy, information and cyber security</vt:lpstr>
      <vt:lpstr>Funding and Commercial Arrangements</vt:lpstr>
      <vt:lpstr>Intellectual Property (IP)</vt:lpstr>
      <vt:lpstr>Using IP Created Under the Contract</vt:lpstr>
      <vt:lpstr>What isn’t changing?</vt:lpstr>
      <vt:lpstr>What isn’t changing? </vt:lpstr>
      <vt:lpstr>Support for providers</vt:lpstr>
      <vt:lpstr>DSS support for the implementation</vt:lpstr>
      <vt:lpstr>Updated DSS Contracts webpage Contract information for providers | Disability Support Services   </vt:lpstr>
      <vt:lpstr> </vt:lpstr>
      <vt:lpstr>Implementation </vt:lpstr>
      <vt:lpstr>Timings </vt:lpstr>
      <vt:lpstr>PowerPoint Presentation</vt:lpstr>
      <vt:lpstr>Patai? </vt:lpstr>
      <vt:lpstr>More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Hiscox</dc:creator>
  <cp:revision>2</cp:revision>
  <cp:lastPrinted>2026-10-05T20:18:51Z</cp:lastPrinted>
  <dcterms:created xsi:type="dcterms:W3CDTF">2025-04-08T01:27:36Z</dcterms:created>
  <dcterms:modified xsi:type="dcterms:W3CDTF">2026-10-06T01:17:36Z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3e46a9-9901-46e9-bfae-bb6189d4cb66_Enabled">
    <vt:lpwstr>true</vt:lpwstr>
  </property>
  <property fmtid="{D5CDD505-2E9C-101B-9397-08002B2CF9AE}" pid="3" name="MSIP_Label_f43e46a9-9901-46e9-bfae-bb6189d4cb66_SetDate">
    <vt:lpwstr>2025-04-08T01:29:45Z</vt:lpwstr>
  </property>
  <property fmtid="{D5CDD505-2E9C-101B-9397-08002B2CF9AE}" pid="4" name="MSIP_Label_f43e46a9-9901-46e9-bfae-bb6189d4cb66_Method">
    <vt:lpwstr>Standard</vt:lpwstr>
  </property>
  <property fmtid="{D5CDD505-2E9C-101B-9397-08002B2CF9AE}" pid="5" name="MSIP_Label_f43e46a9-9901-46e9-bfae-bb6189d4cb66_Name">
    <vt:lpwstr>In-confidence</vt:lpwstr>
  </property>
  <property fmtid="{D5CDD505-2E9C-101B-9397-08002B2CF9AE}" pid="6" name="MSIP_Label_f43e46a9-9901-46e9-bfae-bb6189d4cb66_SiteId">
    <vt:lpwstr>e40c4f52-99bd-4d4f-bf7e-d001a2ca6556</vt:lpwstr>
  </property>
  <property fmtid="{D5CDD505-2E9C-101B-9397-08002B2CF9AE}" pid="7" name="MSIP_Label_f43e46a9-9901-46e9-bfae-bb6189d4cb66_ActionId">
    <vt:lpwstr>bd9f1b2c-8f01-414b-b241-b496b93d8abc</vt:lpwstr>
  </property>
  <property fmtid="{D5CDD505-2E9C-101B-9397-08002B2CF9AE}" pid="8" name="MSIP_Label_f43e46a9-9901-46e9-bfae-bb6189d4cb66_ContentBits">
    <vt:lpwstr>1</vt:lpwstr>
  </property>
  <property fmtid="{D5CDD505-2E9C-101B-9397-08002B2CF9AE}" pid="9" name="ClassificationContentMarkingHeaderLocations">
    <vt:lpwstr>1_Office Theme:3</vt:lpwstr>
  </property>
  <property fmtid="{D5CDD505-2E9C-101B-9397-08002B2CF9AE}" pid="10" name="ClassificationContentMarkingHeaderText">
    <vt:lpwstr>IN-CONFIDENCE</vt:lpwstr>
  </property>
  <property fmtid="{D5CDD505-2E9C-101B-9397-08002B2CF9AE}" pid="11" name="MediaServiceImageTags">
    <vt:lpwstr/>
  </property>
  <property fmtid="{D5CDD505-2E9C-101B-9397-08002B2CF9AE}" pid="12" name="ContentTypeId">
    <vt:lpwstr>0x0101001E01718345484946A03102F44121B52A</vt:lpwstr>
  </property>
  <property fmtid="{D5CDD505-2E9C-101B-9397-08002B2CF9AE}" pid="13" name="abe53b9722184f3a80529765dd5eb953">
    <vt:lpwstr/>
  </property>
  <property fmtid="{D5CDD505-2E9C-101B-9397-08002B2CF9AE}" pid="14" name="ObjectiveFolderPath">
    <vt:lpwstr/>
  </property>
  <property fmtid="{D5CDD505-2E9C-101B-9397-08002B2CF9AE}" pid="15" name="Topic">
    <vt:lpwstr/>
  </property>
  <property fmtid="{D5CDD505-2E9C-101B-9397-08002B2CF9AE}" pid="16" name="m9723a55395648e4be2eca5940cd18ad">
    <vt:lpwstr/>
  </property>
  <property fmtid="{D5CDD505-2E9C-101B-9397-08002B2CF9AE}" pid="17" name="n3e7d51dc9ed4717829e532813330b6f">
    <vt:lpwstr/>
  </property>
  <property fmtid="{D5CDD505-2E9C-101B-9397-08002B2CF9AE}" pid="18" name="BCS">
    <vt:lpwstr/>
  </property>
  <property fmtid="{D5CDD505-2E9C-101B-9397-08002B2CF9AE}" pid="19" name="DocumentType">
    <vt:lpwstr/>
  </property>
  <property fmtid="{D5CDD505-2E9C-101B-9397-08002B2CF9AE}" pid="20" name="b1b07801cc1f48bc97eb71b42ffad3e3">
    <vt:lpwstr/>
  </property>
  <property fmtid="{D5CDD505-2E9C-101B-9397-08002B2CF9AE}" pid="21" name="RevIMBCS">
    <vt:lpwstr>12;#Committees and Meetings|834282f2-243a-474b-a3e0-442c19276e88</vt:lpwstr>
  </property>
  <property fmtid="{D5CDD505-2E9C-101B-9397-08002B2CF9AE}" pid="22" name="_dlc_DocIdItemGuid">
    <vt:lpwstr>ede5a9c0-18d5-4100-92d3-05ca08478680</vt:lpwstr>
  </property>
</Properties>
</file>