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7" r:id="rId2"/>
    <p:sldId id="256" r:id="rId3"/>
  </p:sldIdLst>
  <p:sldSz cx="12801600" cy="9601200" type="A3"/>
  <p:notesSz cx="6807200" cy="9939338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93296810-A885-4BE3-A3E7-6D5BEEA58F35}" styleName="Medium Style 2 - Accent 6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6">
              <a:tint val="20000"/>
            </a:schemeClr>
          </a:solidFill>
        </a:fill>
      </a:tcStyle>
    </a:wholeTbl>
    <a:band1H>
      <a:tcStyle>
        <a:tcBdr/>
        <a:fill>
          <a:solidFill>
            <a:schemeClr val="accent6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6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6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6"/>
          </a:solidFill>
        </a:fill>
      </a:tcStyle>
    </a:firstRow>
  </a:tblStyle>
  <a:tblStyle styleId="{10A1B5D5-9B99-4C35-A422-299274C87663}" styleName="Medium Style 1 - Accent 6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6"/>
              </a:solidFill>
            </a:ln>
          </a:left>
          <a:right>
            <a:ln w="12700" cmpd="sng">
              <a:solidFill>
                <a:schemeClr val="accent6"/>
              </a:solidFill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 w="12700" cmpd="sng">
              <a:solidFill>
                <a:schemeClr val="accent6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6">
              <a:tint val="20000"/>
            </a:schemeClr>
          </a:solidFill>
        </a:fill>
      </a:tcStyle>
    </a:band1H>
    <a:band1V>
      <a:tcStyle>
        <a:tcBdr/>
        <a:fill>
          <a:solidFill>
            <a:schemeClr val="accent6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6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6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66" d="100"/>
          <a:sy n="66" d="100"/>
        </p:scale>
        <p:origin x="544" y="-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960120" y="1571308"/>
            <a:ext cx="10881360" cy="3342640"/>
          </a:xfrm>
        </p:spPr>
        <p:txBody>
          <a:bodyPr anchor="b"/>
          <a:lstStyle>
            <a:lvl1pPr algn="ctr"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600200" y="5042853"/>
            <a:ext cx="9601200" cy="2318067"/>
          </a:xfrm>
        </p:spPr>
        <p:txBody>
          <a:bodyPr/>
          <a:lstStyle>
            <a:lvl1pPr marL="0" indent="0" algn="ctr">
              <a:buNone/>
              <a:defRPr sz="3360"/>
            </a:lvl1pPr>
            <a:lvl2pPr marL="640080" indent="0" algn="ctr">
              <a:buNone/>
              <a:defRPr sz="2800"/>
            </a:lvl2pPr>
            <a:lvl3pPr marL="1280160" indent="0" algn="ctr">
              <a:buNone/>
              <a:defRPr sz="2520"/>
            </a:lvl3pPr>
            <a:lvl4pPr marL="1920240" indent="0" algn="ctr">
              <a:buNone/>
              <a:defRPr sz="2240"/>
            </a:lvl4pPr>
            <a:lvl5pPr marL="2560320" indent="0" algn="ctr">
              <a:buNone/>
              <a:defRPr sz="2240"/>
            </a:lvl5pPr>
            <a:lvl6pPr marL="3200400" indent="0" algn="ctr">
              <a:buNone/>
              <a:defRPr sz="2240"/>
            </a:lvl6pPr>
            <a:lvl7pPr marL="3840480" indent="0" algn="ctr">
              <a:buNone/>
              <a:defRPr sz="2240"/>
            </a:lvl7pPr>
            <a:lvl8pPr marL="4480560" indent="0" algn="ctr">
              <a:buNone/>
              <a:defRPr sz="2240"/>
            </a:lvl8pPr>
            <a:lvl9pPr marL="5120640" indent="0" algn="ctr">
              <a:buNone/>
              <a:defRPr sz="224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00797274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65460812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9161146" y="511175"/>
            <a:ext cx="2760345" cy="8136573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80111" y="511175"/>
            <a:ext cx="8121015" cy="8136573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40468918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86598546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73443" y="2393635"/>
            <a:ext cx="11041380" cy="3993832"/>
          </a:xfrm>
        </p:spPr>
        <p:txBody>
          <a:bodyPr anchor="b"/>
          <a:lstStyle>
            <a:lvl1pPr>
              <a:defRPr sz="8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73443" y="6425250"/>
            <a:ext cx="11041380" cy="2100262"/>
          </a:xfrm>
        </p:spPr>
        <p:txBody>
          <a:bodyPr/>
          <a:lstStyle>
            <a:lvl1pPr marL="0" indent="0">
              <a:buNone/>
              <a:defRPr sz="3360">
                <a:solidFill>
                  <a:schemeClr val="tx1">
                    <a:tint val="82000"/>
                  </a:schemeClr>
                </a:solidFill>
              </a:defRPr>
            </a:lvl1pPr>
            <a:lvl2pPr marL="640080" indent="0">
              <a:buNone/>
              <a:defRPr sz="2800">
                <a:solidFill>
                  <a:schemeClr val="tx1">
                    <a:tint val="82000"/>
                  </a:schemeClr>
                </a:solidFill>
              </a:defRPr>
            </a:lvl2pPr>
            <a:lvl3pPr marL="1280160" indent="0">
              <a:buNone/>
              <a:defRPr sz="2520">
                <a:solidFill>
                  <a:schemeClr val="tx1">
                    <a:tint val="82000"/>
                  </a:schemeClr>
                </a:solidFill>
              </a:defRPr>
            </a:lvl3pPr>
            <a:lvl4pPr marL="19202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4pPr>
            <a:lvl5pPr marL="256032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5pPr>
            <a:lvl6pPr marL="320040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6pPr>
            <a:lvl7pPr marL="384048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7pPr>
            <a:lvl8pPr marL="448056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8pPr>
            <a:lvl9pPr marL="5120640" indent="0">
              <a:buNone/>
              <a:defRPr sz="224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339452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801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480810" y="2555875"/>
            <a:ext cx="5440680" cy="609187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76656378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7" y="511177"/>
            <a:ext cx="11041380" cy="1855788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1779" y="2353628"/>
            <a:ext cx="5415676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81779" y="3507105"/>
            <a:ext cx="5415676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480811" y="2353628"/>
            <a:ext cx="5442347" cy="1153477"/>
          </a:xfrm>
        </p:spPr>
        <p:txBody>
          <a:bodyPr anchor="b"/>
          <a:lstStyle>
            <a:lvl1pPr marL="0" indent="0">
              <a:buNone/>
              <a:defRPr sz="3360" b="1"/>
            </a:lvl1pPr>
            <a:lvl2pPr marL="640080" indent="0">
              <a:buNone/>
              <a:defRPr sz="2800" b="1"/>
            </a:lvl2pPr>
            <a:lvl3pPr marL="1280160" indent="0">
              <a:buNone/>
              <a:defRPr sz="2520" b="1"/>
            </a:lvl3pPr>
            <a:lvl4pPr marL="1920240" indent="0">
              <a:buNone/>
              <a:defRPr sz="2240" b="1"/>
            </a:lvl4pPr>
            <a:lvl5pPr marL="2560320" indent="0">
              <a:buNone/>
              <a:defRPr sz="2240" b="1"/>
            </a:lvl5pPr>
            <a:lvl6pPr marL="3200400" indent="0">
              <a:buNone/>
              <a:defRPr sz="2240" b="1"/>
            </a:lvl6pPr>
            <a:lvl7pPr marL="3840480" indent="0">
              <a:buNone/>
              <a:defRPr sz="2240" b="1"/>
            </a:lvl7pPr>
            <a:lvl8pPr marL="4480560" indent="0">
              <a:buNone/>
              <a:defRPr sz="2240" b="1"/>
            </a:lvl8pPr>
            <a:lvl9pPr marL="5120640" indent="0">
              <a:buNone/>
              <a:defRPr sz="224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480811" y="3507105"/>
            <a:ext cx="5442347" cy="515842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1012473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378743642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90832247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2347" y="1382397"/>
            <a:ext cx="6480810" cy="6823075"/>
          </a:xfrm>
        </p:spPr>
        <p:txBody>
          <a:bodyPr/>
          <a:lstStyle>
            <a:lvl1pPr>
              <a:defRPr sz="4480"/>
            </a:lvl1pPr>
            <a:lvl2pPr>
              <a:defRPr sz="3920"/>
            </a:lvl2pPr>
            <a:lvl3pPr>
              <a:defRPr sz="3360"/>
            </a:lvl3pPr>
            <a:lvl4pPr>
              <a:defRPr sz="2800"/>
            </a:lvl4pPr>
            <a:lvl5pPr>
              <a:defRPr sz="2800"/>
            </a:lvl5pPr>
            <a:lvl6pPr>
              <a:defRPr sz="2800"/>
            </a:lvl6pPr>
            <a:lvl7pPr>
              <a:defRPr sz="2800"/>
            </a:lvl7pPr>
            <a:lvl8pPr>
              <a:defRPr sz="2800"/>
            </a:lvl8pPr>
            <a:lvl9pPr>
              <a:defRPr sz="2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144852364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1778" y="640080"/>
            <a:ext cx="4128849" cy="2240280"/>
          </a:xfrm>
        </p:spPr>
        <p:txBody>
          <a:bodyPr anchor="b"/>
          <a:lstStyle>
            <a:lvl1pPr>
              <a:defRPr sz="448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42347" y="1382397"/>
            <a:ext cx="6480810" cy="6823075"/>
          </a:xfrm>
        </p:spPr>
        <p:txBody>
          <a:bodyPr anchor="t"/>
          <a:lstStyle>
            <a:lvl1pPr marL="0" indent="0">
              <a:buNone/>
              <a:defRPr sz="4480"/>
            </a:lvl1pPr>
            <a:lvl2pPr marL="640080" indent="0">
              <a:buNone/>
              <a:defRPr sz="3920"/>
            </a:lvl2pPr>
            <a:lvl3pPr marL="1280160" indent="0">
              <a:buNone/>
              <a:defRPr sz="3360"/>
            </a:lvl3pPr>
            <a:lvl4pPr marL="1920240" indent="0">
              <a:buNone/>
              <a:defRPr sz="2800"/>
            </a:lvl4pPr>
            <a:lvl5pPr marL="2560320" indent="0">
              <a:buNone/>
              <a:defRPr sz="2800"/>
            </a:lvl5pPr>
            <a:lvl6pPr marL="3200400" indent="0">
              <a:buNone/>
              <a:defRPr sz="2800"/>
            </a:lvl6pPr>
            <a:lvl7pPr marL="3840480" indent="0">
              <a:buNone/>
              <a:defRPr sz="2800"/>
            </a:lvl7pPr>
            <a:lvl8pPr marL="4480560" indent="0">
              <a:buNone/>
              <a:defRPr sz="2800"/>
            </a:lvl8pPr>
            <a:lvl9pPr marL="5120640" indent="0">
              <a:buNone/>
              <a:defRPr sz="28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81778" y="2880360"/>
            <a:ext cx="4128849" cy="5336223"/>
          </a:xfrm>
        </p:spPr>
        <p:txBody>
          <a:bodyPr/>
          <a:lstStyle>
            <a:lvl1pPr marL="0" indent="0">
              <a:buNone/>
              <a:defRPr sz="2240"/>
            </a:lvl1pPr>
            <a:lvl2pPr marL="640080" indent="0">
              <a:buNone/>
              <a:defRPr sz="1960"/>
            </a:lvl2pPr>
            <a:lvl3pPr marL="1280160" indent="0">
              <a:buNone/>
              <a:defRPr sz="1680"/>
            </a:lvl3pPr>
            <a:lvl4pPr marL="1920240" indent="0">
              <a:buNone/>
              <a:defRPr sz="1400"/>
            </a:lvl4pPr>
            <a:lvl5pPr marL="2560320" indent="0">
              <a:buNone/>
              <a:defRPr sz="1400"/>
            </a:lvl5pPr>
            <a:lvl6pPr marL="3200400" indent="0">
              <a:buNone/>
              <a:defRPr sz="1400"/>
            </a:lvl6pPr>
            <a:lvl7pPr marL="3840480" indent="0">
              <a:buNone/>
              <a:defRPr sz="1400"/>
            </a:lvl7pPr>
            <a:lvl8pPr marL="4480560" indent="0">
              <a:buNone/>
              <a:defRPr sz="1400"/>
            </a:lvl8pPr>
            <a:lvl9pPr marL="5120640" indent="0">
              <a:buNone/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NZ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</p:spTree>
    <p:extLst>
      <p:ext uri="{BB962C8B-B14F-4D97-AF65-F5344CB8AC3E}">
        <p14:creationId xmlns:p14="http://schemas.microsoft.com/office/powerpoint/2010/main" val="25571691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80110" y="511177"/>
            <a:ext cx="11041380" cy="1855788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80110" y="2555875"/>
            <a:ext cx="11041380" cy="609187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8011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D27AD3D-59D3-40A3-A6EA-2FF847A8EE2D}" type="datetimeFigureOut">
              <a:rPr lang="en-NZ" smtClean="0"/>
              <a:t>1/04/2026</a:t>
            </a:fld>
            <a:endParaRPr lang="en-NZ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240530" y="8898892"/>
            <a:ext cx="432054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NZ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041130" y="8898892"/>
            <a:ext cx="2880360" cy="51117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68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0308958-78B2-4C75-8C6A-B873F783F04C}" type="slidenum">
              <a:rPr lang="en-NZ" smtClean="0"/>
              <a:t>‹#›</a:t>
            </a:fld>
            <a:endParaRPr lang="en-NZ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13BCA41-04C5-E9B3-76E5-2738CF86F705}"/>
              </a:ext>
            </a:extLst>
          </p:cNvPr>
          <p:cNvSpPr txBox="1"/>
          <p:nvPr userDrawn="1">
            <p:extLst>
              <p:ext uri="{1162E1C5-73C7-4A58-AE30-91384D911F3F}">
                <p184:classification xmlns:p184="http://schemas.microsoft.com/office/powerpoint/2018/4/main" val="hdr"/>
              </p:ext>
            </p:extLst>
          </p:nvPr>
        </p:nvSpPr>
        <p:spPr>
          <a:xfrm>
            <a:off x="5985637" y="63500"/>
            <a:ext cx="858838" cy="152400"/>
          </a:xfrm>
          <a:prstGeom prst="rect">
            <a:avLst/>
          </a:prstGeom>
        </p:spPr>
        <p:txBody>
          <a:bodyPr horzOverflow="overflow" lIns="0" tIns="0" rIns="0" bIns="0">
            <a:spAutoFit/>
          </a:bodyPr>
          <a:lstStyle/>
          <a:p>
            <a:pPr algn="l"/>
            <a:r>
              <a:rPr lang="en-NZ" sz="1000">
                <a:solidFill>
                  <a:srgbClr val="000000">
                    <a:alpha val="50000"/>
                  </a:srgbClr>
                </a:solidFill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IN-CONFIDENCE</a:t>
            </a:r>
          </a:p>
        </p:txBody>
      </p:sp>
    </p:spTree>
    <p:extLst>
      <p:ext uri="{BB962C8B-B14F-4D97-AF65-F5344CB8AC3E}">
        <p14:creationId xmlns:p14="http://schemas.microsoft.com/office/powerpoint/2010/main" val="21789292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1280160" rtl="0" eaLnBrk="1" latinLnBrk="0" hangingPunct="1">
        <a:lnSpc>
          <a:spcPct val="90000"/>
        </a:lnSpc>
        <a:spcBef>
          <a:spcPct val="0"/>
        </a:spcBef>
        <a:buNone/>
        <a:defRPr sz="616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20040" indent="-320040" algn="l" defTabSz="1280160" rtl="0" eaLnBrk="1" latinLnBrk="0" hangingPunct="1">
        <a:lnSpc>
          <a:spcPct val="90000"/>
        </a:lnSpc>
        <a:spcBef>
          <a:spcPts val="1400"/>
        </a:spcBef>
        <a:buFont typeface="Arial" panose="020B0604020202020204" pitchFamily="34" charset="0"/>
        <a:buChar char="•"/>
        <a:defRPr sz="3920" kern="1200">
          <a:solidFill>
            <a:schemeClr val="tx1"/>
          </a:solidFill>
          <a:latin typeface="+mn-lt"/>
          <a:ea typeface="+mn-ea"/>
          <a:cs typeface="+mn-cs"/>
        </a:defRPr>
      </a:lvl1pPr>
      <a:lvl2pPr marL="9601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3360" kern="1200">
          <a:solidFill>
            <a:schemeClr val="tx1"/>
          </a:solidFill>
          <a:latin typeface="+mn-lt"/>
          <a:ea typeface="+mn-ea"/>
          <a:cs typeface="+mn-cs"/>
        </a:defRPr>
      </a:lvl2pPr>
      <a:lvl3pPr marL="16002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3pPr>
      <a:lvl4pPr marL="22402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88036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52044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416052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80060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440680" indent="-320040" algn="l" defTabSz="1280160" rtl="0" eaLnBrk="1" latinLnBrk="0" hangingPunct="1">
        <a:lnSpc>
          <a:spcPct val="90000"/>
        </a:lnSpc>
        <a:spcBef>
          <a:spcPts val="700"/>
        </a:spcBef>
        <a:buFont typeface="Arial" panose="020B0604020202020204" pitchFamily="34" charset="0"/>
        <a:buChar char="•"/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2pPr>
      <a:lvl3pPr marL="12801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3pPr>
      <a:lvl4pPr marL="19202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4pPr>
      <a:lvl5pPr marL="256032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5pPr>
      <a:lvl6pPr marL="320040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6pPr>
      <a:lvl7pPr marL="384048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7pPr>
      <a:lvl8pPr marL="448056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8pPr>
      <a:lvl9pPr marL="5120640" algn="l" defTabSz="1280160" rtl="0" eaLnBrk="1" latinLnBrk="0" hangingPunct="1">
        <a:defRPr sz="252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B4FEED7-9DF2-EE5C-AE2B-F51D992CEAC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>
            <a:extLst>
              <a:ext uri="{FF2B5EF4-FFF2-40B4-BE49-F238E27FC236}">
                <a16:creationId xmlns:a16="http://schemas.microsoft.com/office/drawing/2014/main" id="{C5769F62-71E2-59B9-AC6D-997D79220593}"/>
              </a:ext>
            </a:extLst>
          </p:cNvPr>
          <p:cNvSpPr/>
          <p:nvPr/>
        </p:nvSpPr>
        <p:spPr>
          <a:xfrm>
            <a:off x="109728" y="23071"/>
            <a:ext cx="9555480" cy="7529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 sz="1131"/>
          </a:p>
        </p:txBody>
      </p:sp>
      <p:pic>
        <p:nvPicPr>
          <p:cNvPr id="3" name="Picture 2">
            <a:extLst>
              <a:ext uri="{FF2B5EF4-FFF2-40B4-BE49-F238E27FC236}">
                <a16:creationId xmlns:a16="http://schemas.microsoft.com/office/drawing/2014/main" id="{C1EEF160-991F-0A81-ECFD-EBF4EE26C0D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" y="89361"/>
            <a:ext cx="12582144" cy="736189"/>
          </a:xfrm>
          <a:prstGeom prst="rect">
            <a:avLst/>
          </a:prstGeom>
        </p:spPr>
      </p:pic>
      <p:sp>
        <p:nvSpPr>
          <p:cNvPr id="5" name="Rectangle 4">
            <a:extLst>
              <a:ext uri="{FF2B5EF4-FFF2-40B4-BE49-F238E27FC236}">
                <a16:creationId xmlns:a16="http://schemas.microsoft.com/office/drawing/2014/main" id="{E584C20C-0196-261D-1245-7BF08B46B161}"/>
              </a:ext>
            </a:extLst>
          </p:cNvPr>
          <p:cNvSpPr/>
          <p:nvPr/>
        </p:nvSpPr>
        <p:spPr>
          <a:xfrm>
            <a:off x="5871411" y="23071"/>
            <a:ext cx="1792705" cy="752929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NZ"/>
          </a:p>
        </p:txBody>
      </p:sp>
      <p:sp>
        <p:nvSpPr>
          <p:cNvPr id="6" name="Title 1">
            <a:extLst>
              <a:ext uri="{FF2B5EF4-FFF2-40B4-BE49-F238E27FC236}">
                <a16:creationId xmlns:a16="http://schemas.microsoft.com/office/drawing/2014/main" id="{946044BC-773D-196C-CA98-5ED3389F0DA9}"/>
              </a:ext>
            </a:extLst>
          </p:cNvPr>
          <p:cNvSpPr txBox="1">
            <a:spLocks/>
          </p:cNvSpPr>
          <p:nvPr/>
        </p:nvSpPr>
        <p:spPr>
          <a:xfrm>
            <a:off x="3964375" y="228770"/>
            <a:ext cx="4196789" cy="529561"/>
          </a:xfrm>
          <a:prstGeom prst="rect">
            <a:avLst/>
          </a:prstGeom>
          <a:solidFill>
            <a:sysClr val="window" lastClr="FFFFFF"/>
          </a:solidFill>
        </p:spPr>
        <p:txBody>
          <a:bodyPr lIns="65314" tIns="32657" rIns="65314" bIns="32657" anchor="ctr"/>
          <a:lstStyle>
            <a:lvl1pPr algn="l" defTabSz="466549" rtl="0" eaLnBrk="1" latinLnBrk="0" hangingPunct="1">
              <a:spcBef>
                <a:spcPct val="0"/>
              </a:spcBef>
              <a:buNone/>
              <a:tabLst>
                <a:tab pos="1737410" algn="l"/>
              </a:tabLst>
              <a:defRPr sz="2245" b="1" i="0" kern="1200">
                <a:solidFill>
                  <a:schemeClr val="accent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algn="ctr" defTabSz="46654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37410" algn="l"/>
              </a:tabLst>
              <a:defRPr/>
            </a:pPr>
            <a:r>
              <a:rPr kumimoji="0" lang="en-US" sz="3200" b="1" i="0" u="none" strike="noStrike" kern="1200" cap="none" spc="0" normalizeH="0" baseline="0" noProof="0" dirty="0">
                <a:ln>
                  <a:noFill/>
                </a:ln>
                <a:solidFill>
                  <a:srgbClr val="5C9A42"/>
                </a:solidFill>
                <a:effectLst/>
                <a:uLnTx/>
                <a:uFillTx/>
                <a:latin typeface="Roboto"/>
                <a:ea typeface="Verdana"/>
              </a:rPr>
              <a:t>MyDSS Funding Plan</a:t>
            </a:r>
            <a:endParaRPr kumimoji="0" lang="en-NZ" sz="3200" b="1" i="0" u="none" strike="noStrike" kern="1200" cap="none" spc="0" normalizeH="0" baseline="0" noProof="0" dirty="0">
              <a:ln>
                <a:noFill/>
              </a:ln>
              <a:solidFill>
                <a:srgbClr val="5C9A42"/>
              </a:solidFill>
              <a:effectLst/>
              <a:uLnTx/>
              <a:uFillTx/>
              <a:latin typeface="Roboto"/>
              <a:ea typeface="Verdana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2B856B96-3515-9668-BC1B-928EC1FF5C2C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96994848"/>
              </p:ext>
            </p:extLst>
          </p:nvPr>
        </p:nvGraphicFramePr>
        <p:xfrm>
          <a:off x="453604" y="1503948"/>
          <a:ext cx="11915514" cy="7334678"/>
        </p:xfrm>
        <a:graphic>
          <a:graphicData uri="http://schemas.openxmlformats.org/drawingml/2006/table">
            <a:tbl>
              <a:tblPr firstRow="1" firstCol="1" bandRow="1">
                <a:tableStyleId>{10A1B5D5-9B99-4C35-A422-299274C87663}</a:tableStyleId>
              </a:tblPr>
              <a:tblGrid>
                <a:gridCol w="702096">
                  <a:extLst>
                    <a:ext uri="{9D8B030D-6E8A-4147-A177-3AD203B41FA5}">
                      <a16:colId xmlns:a16="http://schemas.microsoft.com/office/drawing/2014/main" val="1133532320"/>
                    </a:ext>
                  </a:extLst>
                </a:gridCol>
                <a:gridCol w="1147018">
                  <a:extLst>
                    <a:ext uri="{9D8B030D-6E8A-4147-A177-3AD203B41FA5}">
                      <a16:colId xmlns:a16="http://schemas.microsoft.com/office/drawing/2014/main" val="13959599"/>
                    </a:ext>
                  </a:extLst>
                </a:gridCol>
                <a:gridCol w="2064850">
                  <a:extLst>
                    <a:ext uri="{9D8B030D-6E8A-4147-A177-3AD203B41FA5}">
                      <a16:colId xmlns:a16="http://schemas.microsoft.com/office/drawing/2014/main" val="158725055"/>
                    </a:ext>
                  </a:extLst>
                </a:gridCol>
                <a:gridCol w="800155">
                  <a:extLst>
                    <a:ext uri="{9D8B030D-6E8A-4147-A177-3AD203B41FA5}">
                      <a16:colId xmlns:a16="http://schemas.microsoft.com/office/drawing/2014/main" val="1601290269"/>
                    </a:ext>
                  </a:extLst>
                </a:gridCol>
                <a:gridCol w="800155">
                  <a:extLst>
                    <a:ext uri="{9D8B030D-6E8A-4147-A177-3AD203B41FA5}">
                      <a16:colId xmlns:a16="http://schemas.microsoft.com/office/drawing/2014/main" val="4087558247"/>
                    </a:ext>
                  </a:extLst>
                </a:gridCol>
                <a:gridCol w="800155">
                  <a:extLst>
                    <a:ext uri="{9D8B030D-6E8A-4147-A177-3AD203B41FA5}">
                      <a16:colId xmlns:a16="http://schemas.microsoft.com/office/drawing/2014/main" val="1107159043"/>
                    </a:ext>
                  </a:extLst>
                </a:gridCol>
                <a:gridCol w="800155">
                  <a:extLst>
                    <a:ext uri="{9D8B030D-6E8A-4147-A177-3AD203B41FA5}">
                      <a16:colId xmlns:a16="http://schemas.microsoft.com/office/drawing/2014/main" val="2955225341"/>
                    </a:ext>
                  </a:extLst>
                </a:gridCol>
                <a:gridCol w="800155">
                  <a:extLst>
                    <a:ext uri="{9D8B030D-6E8A-4147-A177-3AD203B41FA5}">
                      <a16:colId xmlns:a16="http://schemas.microsoft.com/office/drawing/2014/main" val="2849738785"/>
                    </a:ext>
                  </a:extLst>
                </a:gridCol>
                <a:gridCol w="689932">
                  <a:extLst>
                    <a:ext uri="{9D8B030D-6E8A-4147-A177-3AD203B41FA5}">
                      <a16:colId xmlns:a16="http://schemas.microsoft.com/office/drawing/2014/main" val="55727737"/>
                    </a:ext>
                  </a:extLst>
                </a:gridCol>
                <a:gridCol w="910378">
                  <a:extLst>
                    <a:ext uri="{9D8B030D-6E8A-4147-A177-3AD203B41FA5}">
                      <a16:colId xmlns:a16="http://schemas.microsoft.com/office/drawing/2014/main" val="1455362278"/>
                    </a:ext>
                  </a:extLst>
                </a:gridCol>
                <a:gridCol w="800155">
                  <a:extLst>
                    <a:ext uri="{9D8B030D-6E8A-4147-A177-3AD203B41FA5}">
                      <a16:colId xmlns:a16="http://schemas.microsoft.com/office/drawing/2014/main" val="2254983423"/>
                    </a:ext>
                  </a:extLst>
                </a:gridCol>
                <a:gridCol w="800155">
                  <a:extLst>
                    <a:ext uri="{9D8B030D-6E8A-4147-A177-3AD203B41FA5}">
                      <a16:colId xmlns:a16="http://schemas.microsoft.com/office/drawing/2014/main" val="1417015563"/>
                    </a:ext>
                  </a:extLst>
                </a:gridCol>
                <a:gridCol w="800155">
                  <a:extLst>
                    <a:ext uri="{9D8B030D-6E8A-4147-A177-3AD203B41FA5}">
                      <a16:colId xmlns:a16="http://schemas.microsoft.com/office/drawing/2014/main" val="1267936044"/>
                    </a:ext>
                  </a:extLst>
                </a:gridCol>
              </a:tblGrid>
              <a:tr h="380798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50" dirty="0">
                          <a:effectLst/>
                        </a:rPr>
                        <a:t>Area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50">
                          <a:effectLst/>
                        </a:rPr>
                        <a:t>Purpose</a:t>
                      </a:r>
                      <a:endParaRPr lang="en-NZ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Support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Start Date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End Date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How many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>
                          <a:effectLst/>
                        </a:rPr>
                        <a:t>Unit Type</a:t>
                      </a:r>
                      <a:endParaRPr lang="en-NZ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Frequency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Unit Cost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>
                          <a:effectLst/>
                        </a:rPr>
                        <a:t>Management</a:t>
                      </a:r>
                      <a:endParaRPr lang="en-NZ" sz="10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Total Cost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Annualised Cost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1000" dirty="0">
                          <a:effectLst/>
                        </a:rPr>
                        <a:t>Category</a:t>
                      </a:r>
                      <a:endParaRPr lang="en-NZ" sz="10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 anchor="ctr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34196715"/>
                  </a:ext>
                </a:extLst>
              </a:tr>
              <a:tr h="139077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8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8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8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8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2985073"/>
                  </a:ext>
                </a:extLst>
              </a:tr>
              <a:tr h="139077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8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8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8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8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278538515"/>
                  </a:ext>
                </a:extLst>
              </a:tr>
              <a:tr h="139077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28559750"/>
                  </a:ext>
                </a:extLst>
              </a:tr>
              <a:tr h="139077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6346817"/>
                  </a:ext>
                </a:extLst>
              </a:tr>
              <a:tr h="1390776"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>
                          <a:effectLst/>
                        </a:rPr>
                        <a:t> </a:t>
                      </a:r>
                      <a:endParaRPr lang="en-NZ" sz="70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20000"/>
                        </a:lnSpc>
                        <a:spcAft>
                          <a:spcPts val="600"/>
                        </a:spcAft>
                        <a:buNone/>
                      </a:pPr>
                      <a:r>
                        <a:rPr lang="en-NZ" sz="700" dirty="0">
                          <a:effectLst/>
                        </a:rPr>
                        <a:t> </a:t>
                      </a:r>
                      <a:endParaRPr lang="en-NZ" sz="700" dirty="0">
                        <a:effectLst/>
                        <a:latin typeface="Verdana" panose="020B0604030504040204" pitchFamily="34" charset="0"/>
                        <a:ea typeface="Calibri" panose="020F0502020204030204" pitchFamily="34" charset="0"/>
                        <a:cs typeface="Arial" panose="020B0604020202020204" pitchFamily="34" charset="0"/>
                      </a:endParaRPr>
                    </a:p>
                  </a:txBody>
                  <a:tcPr marL="49575" marR="49575" marT="0" marB="0">
                    <a:lnL w="12700" cap="flat" cmpd="sng" algn="ctr">
                      <a:solidFill>
                        <a:schemeClr val="bg1">
                          <a:lumMod val="8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accent6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028601230"/>
                  </a:ext>
                </a:extLst>
              </a:tr>
            </a:tbl>
          </a:graphicData>
        </a:graphic>
      </p:graphicFrame>
      <p:sp>
        <p:nvSpPr>
          <p:cNvPr id="8" name="Title 1">
            <a:extLst>
              <a:ext uri="{FF2B5EF4-FFF2-40B4-BE49-F238E27FC236}">
                <a16:creationId xmlns:a16="http://schemas.microsoft.com/office/drawing/2014/main" id="{E2CD8097-1DD9-35EE-16F4-08E897EA70E4}"/>
              </a:ext>
            </a:extLst>
          </p:cNvPr>
          <p:cNvSpPr txBox="1">
            <a:spLocks/>
          </p:cNvSpPr>
          <p:nvPr/>
        </p:nvSpPr>
        <p:spPr>
          <a:xfrm>
            <a:off x="2759552" y="1038127"/>
            <a:ext cx="1356146" cy="385459"/>
          </a:xfrm>
          <a:prstGeom prst="rect">
            <a:avLst/>
          </a:prstGeom>
          <a:solidFill>
            <a:sysClr val="window" lastClr="FFFFFF"/>
          </a:solidFill>
        </p:spPr>
        <p:txBody>
          <a:bodyPr lIns="65314" tIns="32657" rIns="65314" bIns="32657" anchor="ctr"/>
          <a:lstStyle>
            <a:lvl1pPr algn="l" defTabSz="466549" rtl="0" eaLnBrk="1" latinLnBrk="0" hangingPunct="1">
              <a:spcBef>
                <a:spcPct val="0"/>
              </a:spcBef>
              <a:buNone/>
              <a:tabLst>
                <a:tab pos="1737410" algn="l"/>
              </a:tabLst>
              <a:defRPr sz="2245" b="1" i="0" kern="1200">
                <a:solidFill>
                  <a:schemeClr val="accent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defTabSz="46654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37410" algn="l"/>
              </a:tabLst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C9A42"/>
                </a:solidFill>
                <a:effectLst/>
                <a:uLnTx/>
                <a:uFillTx/>
                <a:latin typeface="Roboto"/>
                <a:ea typeface="Verdana"/>
              </a:rPr>
              <a:t>Name:</a:t>
            </a:r>
            <a:b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C9A42"/>
                </a:solidFill>
                <a:effectLst/>
                <a:uLnTx/>
                <a:uFillTx/>
                <a:latin typeface="Roboto"/>
                <a:ea typeface="Verdana"/>
              </a:rPr>
            </a:br>
            <a:endParaRPr kumimoji="0" lang="en-NZ" sz="1100" b="1" i="0" u="none" strike="noStrike" kern="1200" cap="none" spc="0" normalizeH="0" baseline="0" noProof="0" dirty="0">
              <a:ln>
                <a:noFill/>
              </a:ln>
              <a:solidFill>
                <a:srgbClr val="5C9A42"/>
              </a:solidFill>
              <a:effectLst/>
              <a:uLnTx/>
              <a:uFillTx/>
              <a:latin typeface="Roboto"/>
              <a:ea typeface="Verdana"/>
            </a:endParaRP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BFE046AC-B940-4C81-B021-275696C728BC}"/>
              </a:ext>
            </a:extLst>
          </p:cNvPr>
          <p:cNvSpPr txBox="1"/>
          <p:nvPr/>
        </p:nvSpPr>
        <p:spPr>
          <a:xfrm>
            <a:off x="5572515" y="1037592"/>
            <a:ext cx="1626870" cy="2616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C9A42"/>
                </a:solidFill>
                <a:effectLst/>
                <a:uLnTx/>
                <a:uFillTx/>
                <a:latin typeface="Roboto"/>
                <a:ea typeface="Verdana"/>
              </a:rPr>
              <a:t>Date Completed:</a:t>
            </a:r>
            <a:endParaRPr lang="en-NZ" sz="1100" dirty="0"/>
          </a:p>
        </p:txBody>
      </p:sp>
      <p:sp>
        <p:nvSpPr>
          <p:cNvPr id="4" name="Title 1">
            <a:extLst>
              <a:ext uri="{FF2B5EF4-FFF2-40B4-BE49-F238E27FC236}">
                <a16:creationId xmlns:a16="http://schemas.microsoft.com/office/drawing/2014/main" id="{AD70C0B6-EDAE-6D4C-D93A-84274115FFDC}"/>
              </a:ext>
            </a:extLst>
          </p:cNvPr>
          <p:cNvSpPr txBox="1">
            <a:spLocks/>
          </p:cNvSpPr>
          <p:nvPr/>
        </p:nvSpPr>
        <p:spPr>
          <a:xfrm>
            <a:off x="453604" y="960457"/>
            <a:ext cx="1356146" cy="385459"/>
          </a:xfrm>
          <a:prstGeom prst="rect">
            <a:avLst/>
          </a:prstGeom>
          <a:solidFill>
            <a:sysClr val="window" lastClr="FFFFFF"/>
          </a:solidFill>
        </p:spPr>
        <p:txBody>
          <a:bodyPr lIns="65314" tIns="32657" rIns="65314" bIns="32657" anchor="ctr"/>
          <a:lstStyle>
            <a:lvl1pPr algn="l" defTabSz="466549" rtl="0" eaLnBrk="1" latinLnBrk="0" hangingPunct="1">
              <a:spcBef>
                <a:spcPct val="0"/>
              </a:spcBef>
              <a:buNone/>
              <a:tabLst>
                <a:tab pos="1737410" algn="l"/>
              </a:tabLst>
              <a:defRPr sz="2245" b="1" i="0" kern="1200">
                <a:solidFill>
                  <a:schemeClr val="accent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marL="0" marR="0" lvl="0" indent="0" defTabSz="46654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37410" algn="l"/>
              </a:tabLst>
              <a:defRPr/>
            </a:pPr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C9A42"/>
                </a:solidFill>
                <a:effectLst/>
                <a:uLnTx/>
                <a:uFillTx/>
                <a:latin typeface="Roboto"/>
                <a:ea typeface="Verdana"/>
              </a:rPr>
              <a:t>NHI:</a:t>
            </a:r>
            <a:endParaRPr kumimoji="0" lang="en-NZ" sz="1100" b="1" i="0" u="none" strike="noStrike" kern="1200" cap="none" spc="0" normalizeH="0" baseline="0" noProof="0" dirty="0">
              <a:ln>
                <a:noFill/>
              </a:ln>
              <a:solidFill>
                <a:srgbClr val="5C9A42"/>
              </a:solidFill>
              <a:effectLst/>
              <a:uLnTx/>
              <a:uFillTx/>
              <a:latin typeface="Roboto"/>
              <a:ea typeface="Verdana"/>
            </a:endParaRP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1FF4AC8E-4578-0E31-5388-AC1E244DA94A}"/>
              </a:ext>
            </a:extLst>
          </p:cNvPr>
          <p:cNvSpPr txBox="1"/>
          <p:nvPr/>
        </p:nvSpPr>
        <p:spPr>
          <a:xfrm>
            <a:off x="8756873" y="1030296"/>
            <a:ext cx="1626870" cy="261610"/>
          </a:xfrm>
          <a:prstGeom prst="rect">
            <a:avLst/>
          </a:prstGeom>
          <a:noFill/>
        </p:spPr>
        <p:txBody>
          <a:bodyPr wrap="square" anchor="ctr">
            <a:spAutoFit/>
          </a:bodyPr>
          <a:lstStyle/>
          <a:p>
            <a:r>
              <a:rPr kumimoji="0" lang="en-US" sz="1100" b="1" i="0" u="none" strike="noStrike" kern="1200" cap="none" spc="0" normalizeH="0" baseline="0" noProof="0" dirty="0">
                <a:ln>
                  <a:noFill/>
                </a:ln>
                <a:solidFill>
                  <a:srgbClr val="5C9A42"/>
                </a:solidFill>
                <a:effectLst/>
                <a:uLnTx/>
                <a:uFillTx/>
                <a:latin typeface="Roboto"/>
                <a:ea typeface="Verdana"/>
              </a:rPr>
              <a:t>Completed By:</a:t>
            </a:r>
            <a:endParaRPr lang="en-NZ" sz="1100" dirty="0"/>
          </a:p>
        </p:txBody>
      </p:sp>
    </p:spTree>
    <p:extLst>
      <p:ext uri="{BB962C8B-B14F-4D97-AF65-F5344CB8AC3E}">
        <p14:creationId xmlns:p14="http://schemas.microsoft.com/office/powerpoint/2010/main" val="343555740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0BDFF886-A9CA-F798-E3EE-EF1C1A993C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09728" y="89361"/>
            <a:ext cx="12582144" cy="736189"/>
          </a:xfrm>
          <a:prstGeom prst="rect">
            <a:avLst/>
          </a:prstGeom>
        </p:spPr>
      </p:pic>
      <p:sp>
        <p:nvSpPr>
          <p:cNvPr id="5" name="Title 1">
            <a:extLst>
              <a:ext uri="{FF2B5EF4-FFF2-40B4-BE49-F238E27FC236}">
                <a16:creationId xmlns:a16="http://schemas.microsoft.com/office/drawing/2014/main" id="{1E51D21F-3F5F-F8A4-068E-CBA9D5FCEDF0}"/>
              </a:ext>
            </a:extLst>
          </p:cNvPr>
          <p:cNvSpPr txBox="1">
            <a:spLocks/>
          </p:cNvSpPr>
          <p:nvPr/>
        </p:nvSpPr>
        <p:spPr>
          <a:xfrm>
            <a:off x="4173682" y="89361"/>
            <a:ext cx="4196789" cy="989219"/>
          </a:xfrm>
          <a:prstGeom prst="rect">
            <a:avLst/>
          </a:prstGeom>
          <a:solidFill>
            <a:sysClr val="window" lastClr="FFFFFF"/>
          </a:solidFill>
        </p:spPr>
        <p:txBody>
          <a:bodyPr lIns="65314" tIns="32657" rIns="65314" bIns="32657" anchor="ctr"/>
          <a:lstStyle>
            <a:lvl1pPr algn="l" defTabSz="466549" rtl="0" eaLnBrk="1" latinLnBrk="0" hangingPunct="1">
              <a:spcBef>
                <a:spcPct val="0"/>
              </a:spcBef>
              <a:buNone/>
              <a:tabLst>
                <a:tab pos="1737410" algn="l"/>
              </a:tabLst>
              <a:defRPr sz="2245" b="1" i="0" kern="1200">
                <a:solidFill>
                  <a:schemeClr val="accent1"/>
                </a:solidFill>
                <a:latin typeface="+mj-lt"/>
                <a:ea typeface="Verdana" panose="020B0604030504040204" pitchFamily="34" charset="0"/>
                <a:cs typeface="Verdana" panose="020B0604030504040204" pitchFamily="34" charset="0"/>
              </a:defRPr>
            </a:lvl1pPr>
          </a:lstStyle>
          <a:p>
            <a:pPr algn="ctr"/>
            <a:r>
              <a:rPr lang="en-US" sz="2800" dirty="0">
                <a:solidFill>
                  <a:srgbClr val="5C9A42"/>
                </a:solidFill>
                <a:latin typeface="Roboto"/>
                <a:ea typeface="Verdana"/>
              </a:rPr>
              <a:t>MyDSS Funding Plan</a:t>
            </a:r>
            <a:endParaRPr lang="en-NZ" sz="2800" dirty="0">
              <a:solidFill>
                <a:srgbClr val="5C9A42"/>
              </a:solidFill>
              <a:latin typeface="Roboto"/>
              <a:ea typeface="Verdana"/>
            </a:endParaRPr>
          </a:p>
          <a:p>
            <a:pPr marL="0" marR="0" lvl="0" indent="0" algn="ctr" defTabSz="466549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>
                <a:tab pos="1737410" algn="l"/>
              </a:tabLst>
              <a:defRPr/>
            </a:pPr>
            <a:r>
              <a:rPr lang="en-US" sz="2800" dirty="0">
                <a:solidFill>
                  <a:srgbClr val="5C9A42"/>
                </a:solidFill>
                <a:latin typeface="Roboto"/>
                <a:ea typeface="Verdana"/>
              </a:rPr>
              <a:t>Information Guide</a:t>
            </a:r>
            <a:endParaRPr kumimoji="0" lang="en-NZ" sz="2800" b="1" i="0" u="none" strike="noStrike" kern="1200" cap="none" spc="0" normalizeH="0" baseline="0" noProof="0" dirty="0">
              <a:ln>
                <a:noFill/>
              </a:ln>
              <a:solidFill>
                <a:srgbClr val="5C9A42"/>
              </a:solidFill>
              <a:effectLst/>
              <a:uLnTx/>
              <a:uFillTx/>
              <a:latin typeface="Roboto"/>
              <a:ea typeface="Verdana"/>
            </a:endParaRPr>
          </a:p>
        </p:txBody>
      </p:sp>
      <p:graphicFrame>
        <p:nvGraphicFramePr>
          <p:cNvPr id="7" name="Table 6">
            <a:extLst>
              <a:ext uri="{FF2B5EF4-FFF2-40B4-BE49-F238E27FC236}">
                <a16:creationId xmlns:a16="http://schemas.microsoft.com/office/drawing/2014/main" id="{C8524BCA-B586-88AD-4355-293DD560048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61831151"/>
              </p:ext>
            </p:extLst>
          </p:nvPr>
        </p:nvGraphicFramePr>
        <p:xfrm>
          <a:off x="9818554" y="1336937"/>
          <a:ext cx="2628900" cy="3365850"/>
        </p:xfrm>
        <a:graphic>
          <a:graphicData uri="http://schemas.openxmlformats.org/drawingml/2006/table">
            <a:tbl>
              <a:tblPr/>
              <a:tblGrid>
                <a:gridCol w="2628900">
                  <a:extLst>
                    <a:ext uri="{9D8B030D-6E8A-4147-A177-3AD203B41FA5}">
                      <a16:colId xmlns:a16="http://schemas.microsoft.com/office/drawing/2014/main" val="3730271840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Categorisation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56221838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Prohibited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4814238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Technology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88216825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Activities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5286044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Learning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483181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Household Costs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20268039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Wellbeing and Adaptation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1520121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Healthcare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8473195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Labour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2556704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Transport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8886084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Items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7133908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Management and Administration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77539147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Therapy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96198749"/>
                  </a:ext>
                </a:extLst>
              </a:tr>
            </a:tbl>
          </a:graphicData>
        </a:graphic>
      </p:graphicFrame>
      <p:graphicFrame>
        <p:nvGraphicFramePr>
          <p:cNvPr id="8" name="Table 7">
            <a:extLst>
              <a:ext uri="{FF2B5EF4-FFF2-40B4-BE49-F238E27FC236}">
                <a16:creationId xmlns:a16="http://schemas.microsoft.com/office/drawing/2014/main" id="{35D08699-C29D-217F-A9BC-10CA013F588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44039659"/>
              </p:ext>
            </p:extLst>
          </p:nvPr>
        </p:nvGraphicFramePr>
        <p:xfrm>
          <a:off x="419660" y="1336937"/>
          <a:ext cx="5644588" cy="7506269"/>
        </p:xfrm>
        <a:graphic>
          <a:graphicData uri="http://schemas.openxmlformats.org/drawingml/2006/table">
            <a:tbl>
              <a:tblPr/>
              <a:tblGrid>
                <a:gridCol w="1587587">
                  <a:extLst>
                    <a:ext uri="{9D8B030D-6E8A-4147-A177-3AD203B41FA5}">
                      <a16:colId xmlns:a16="http://schemas.microsoft.com/office/drawing/2014/main" val="917114126"/>
                    </a:ext>
                  </a:extLst>
                </a:gridCol>
                <a:gridCol w="4057001">
                  <a:extLst>
                    <a:ext uri="{9D8B030D-6E8A-4147-A177-3AD203B41FA5}">
                      <a16:colId xmlns:a16="http://schemas.microsoft.com/office/drawing/2014/main" val="3852634801"/>
                    </a:ext>
                  </a:extLst>
                </a:gridCol>
              </a:tblGrid>
              <a:tr h="284423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Area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100" b="1" i="0" u="none" strike="noStrike" dirty="0">
                          <a:solidFill>
                            <a:schemeClr val="bg1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Purpose</a:t>
                      </a:r>
                    </a:p>
                  </a:txBody>
                  <a:tcPr marL="56192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67797801"/>
                  </a:ext>
                </a:extLst>
              </a:tr>
              <a:tr h="305865">
                <a:tc rowSpan="4">
                  <a:txBody>
                    <a:bodyPr/>
                    <a:lstStyle/>
                    <a:p>
                      <a:pPr marL="72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Daily routines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Making harder parts of the day easier  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02869069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Preparing myself for my day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552362982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Having my own evening routine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585950750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Settling in and feeling safe for the night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70237450"/>
                  </a:ext>
                </a:extLst>
              </a:tr>
              <a:tr h="305865">
                <a:tc rowSpan="2">
                  <a:txBody>
                    <a:bodyPr/>
                    <a:lstStyle/>
                    <a:p>
                      <a:pPr marL="72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Managing my home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Having my space and making a space mine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25328978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Being responsible for my home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592961767"/>
                  </a:ext>
                </a:extLst>
              </a:tr>
              <a:tr h="305865">
                <a:tc rowSpan="4">
                  <a:txBody>
                    <a:bodyPr/>
                    <a:lstStyle/>
                    <a:p>
                      <a:pPr marL="72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Sustaining whānau wellbeing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Building predictability and control over day-to-day schedules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2310708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Supporting others to be available to us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723352887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Building and maintaining whanau wellbeing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87636590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Taking a more substantial break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509410217"/>
                  </a:ext>
                </a:extLst>
              </a:tr>
              <a:tr h="305865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Connecting with others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Maintaining connection with people important to me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60311796"/>
                  </a:ext>
                </a:extLst>
              </a:tr>
              <a:tr h="305865">
                <a:tc rowSpan="5">
                  <a:txBody>
                    <a:bodyPr/>
                    <a:lstStyle/>
                    <a:p>
                      <a:pPr marL="72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Building capability and independence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Developing life skills for the future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95973983"/>
                  </a:ext>
                </a:extLst>
              </a:tr>
              <a:tr h="424434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Building my capability and confidence to support or live with disability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93305475"/>
                  </a:ext>
                </a:extLst>
              </a:tr>
              <a:tr h="430614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Making and communicating decisions and things that are important to me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760774335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Developing skills to set our child up well for school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0905624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Safeguarding my privacy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95908719"/>
                  </a:ext>
                </a:extLst>
              </a:tr>
              <a:tr h="430614"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Creating opportunities for the future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Building on my strengths and interests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136011259"/>
                  </a:ext>
                </a:extLst>
              </a:tr>
              <a:tr h="305865">
                <a:tc rowSpan="5">
                  <a:txBody>
                    <a:bodyPr/>
                    <a:lstStyle/>
                    <a:p>
                      <a:pPr marL="72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Safeguarding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Feeling safe and being safe, day-to-day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69377694"/>
                  </a:ext>
                </a:extLst>
              </a:tr>
              <a:tr h="430614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Supporting me to manage my emotions in a way that is safe for me and for others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494179322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Exploring my environment safely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92359182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Doing things that keep me well 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979752184"/>
                  </a:ext>
                </a:extLst>
              </a:tr>
              <a:tr h="305865">
                <a:tc vMerge="1">
                  <a:txBody>
                    <a:bodyPr/>
                    <a:lstStyle/>
                    <a:p>
                      <a:endParaRPr lang="en-NZ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72000" algn="l" fontAlgn="ctr"/>
                      <a:r>
                        <a:rPr lang="en-US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Developing and managing appropriate boundaries</a:t>
                      </a:r>
                    </a:p>
                  </a:txBody>
                  <a:tcPr marL="6244" marR="6244" marT="6244" marB="44954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2F2F2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3313898"/>
                  </a:ext>
                </a:extLst>
              </a:tr>
            </a:tbl>
          </a:graphicData>
        </a:graphic>
      </p:graphicFrame>
      <p:graphicFrame>
        <p:nvGraphicFramePr>
          <p:cNvPr id="9" name="Table 8">
            <a:extLst>
              <a:ext uri="{FF2B5EF4-FFF2-40B4-BE49-F238E27FC236}">
                <a16:creationId xmlns:a16="http://schemas.microsoft.com/office/drawing/2014/main" id="{98D06F30-463F-CF5D-6A7D-D77CFDA197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11667031"/>
              </p:ext>
            </p:extLst>
          </p:nvPr>
        </p:nvGraphicFramePr>
        <p:xfrm>
          <a:off x="6272077" y="3345902"/>
          <a:ext cx="939800" cy="1526890"/>
        </p:xfrm>
        <a:graphic>
          <a:graphicData uri="http://schemas.openxmlformats.org/drawingml/2006/table">
            <a:tbl>
              <a:tblPr/>
              <a:tblGrid>
                <a:gridCol w="939800">
                  <a:extLst>
                    <a:ext uri="{9D8B030D-6E8A-4147-A177-3AD203B41FA5}">
                      <a16:colId xmlns:a16="http://schemas.microsoft.com/office/drawing/2014/main" val="4202906667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Unit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151851023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Hour(s)</a:t>
                      </a:r>
                      <a:b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endParaRPr lang="en-NZ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269876858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Half Day(s)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0738307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Day(s)</a:t>
                      </a:r>
                      <a:b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</a:br>
                      <a:endParaRPr lang="en-NZ" sz="1000" b="0" i="0" u="none" strike="noStrike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355533603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Unit(s)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053832186"/>
                  </a:ext>
                </a:extLst>
              </a:tr>
            </a:tbl>
          </a:graphicData>
        </a:graphic>
      </p:graphicFrame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301F4A1-8B77-EA1D-AF54-6A89A6FE978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417700641"/>
              </p:ext>
            </p:extLst>
          </p:nvPr>
        </p:nvGraphicFramePr>
        <p:xfrm>
          <a:off x="6272077" y="1336937"/>
          <a:ext cx="939800" cy="1822800"/>
        </p:xfrm>
        <a:graphic>
          <a:graphicData uri="http://schemas.openxmlformats.org/drawingml/2006/table">
            <a:tbl>
              <a:tblPr/>
              <a:tblGrid>
                <a:gridCol w="939800">
                  <a:extLst>
                    <a:ext uri="{9D8B030D-6E8A-4147-A177-3AD203B41FA5}">
                      <a16:colId xmlns:a16="http://schemas.microsoft.com/office/drawing/2014/main" val="4088831622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Frequency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050579499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Daily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67712459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Weekly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116375800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 err="1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WeeklySetup</a:t>
                      </a:r>
                      <a:endParaRPr lang="en-NZ" sz="1000" b="0" i="0" u="none" strike="noStrike" dirty="0">
                        <a:solidFill>
                          <a:srgbClr val="000000"/>
                        </a:solidFill>
                        <a:effectLst/>
                        <a:latin typeface="Roboto" panose="02000000000000000000" pitchFamily="2" charset="0"/>
                        <a:ea typeface="Roboto" panose="02000000000000000000" pitchFamily="2" charset="0"/>
                        <a:cs typeface="Roboto" panose="02000000000000000000" pitchFamily="2" charset="0"/>
                      </a:endParaRP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16438636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Yearly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4786181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OneOff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8429072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/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Allocated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09622604"/>
                  </a:ext>
                </a:extLst>
              </a:tr>
            </a:tbl>
          </a:graphicData>
        </a:graphic>
      </p:graphicFrame>
      <p:graphicFrame>
        <p:nvGraphicFramePr>
          <p:cNvPr id="11" name="Table 10">
            <a:extLst>
              <a:ext uri="{FF2B5EF4-FFF2-40B4-BE49-F238E27FC236}">
                <a16:creationId xmlns:a16="http://schemas.microsoft.com/office/drawing/2014/main" id="{74D1D1CB-C231-B7D5-D2D2-C5C9C01913F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700923028"/>
              </p:ext>
            </p:extLst>
          </p:nvPr>
        </p:nvGraphicFramePr>
        <p:xfrm>
          <a:off x="7419706" y="1336937"/>
          <a:ext cx="2191019" cy="1308450"/>
        </p:xfrm>
        <a:graphic>
          <a:graphicData uri="http://schemas.openxmlformats.org/drawingml/2006/table">
            <a:tbl>
              <a:tblPr/>
              <a:tblGrid>
                <a:gridCol w="2191019">
                  <a:extLst>
                    <a:ext uri="{9D8B030D-6E8A-4147-A177-3AD203B41FA5}">
                      <a16:colId xmlns:a16="http://schemas.microsoft.com/office/drawing/2014/main" val="4279690345"/>
                    </a:ext>
                  </a:extLst>
                </a:gridCol>
              </a:tblGrid>
              <a:tr h="298800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1" i="0" u="none" strike="noStrike" dirty="0">
                          <a:solidFill>
                            <a:srgbClr val="FFFFFF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Management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6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016578645"/>
                  </a:ext>
                </a:extLst>
              </a:tr>
              <a:tr h="238125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Self managed - Host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314353221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Self managed - Carer Support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136674149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0" i="0" u="none" strike="noStrike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Provider managed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432620047"/>
                  </a:ext>
                </a:extLst>
              </a:tr>
              <a:tr h="257175">
                <a:tc>
                  <a:txBody>
                    <a:bodyPr/>
                    <a:lstStyle/>
                    <a:p>
                      <a:pPr marL="36000" algn="l" fontAlgn="ctr">
                        <a:spcBef>
                          <a:spcPts val="0"/>
                        </a:spcBef>
                      </a:pPr>
                      <a:r>
                        <a:rPr lang="en-NZ" sz="1000" b="0" i="0" u="none" strike="noStrike" dirty="0">
                          <a:solidFill>
                            <a:srgbClr val="000000"/>
                          </a:solidFill>
                          <a:effectLst/>
                          <a:latin typeface="Roboto" panose="02000000000000000000" pitchFamily="2" charset="0"/>
                          <a:ea typeface="Roboto" panose="02000000000000000000" pitchFamily="2" charset="0"/>
                          <a:cs typeface="Roboto" panose="02000000000000000000" pitchFamily="2" charset="0"/>
                        </a:rPr>
                        <a:t>Other</a:t>
                      </a:r>
                    </a:p>
                  </a:txBody>
                  <a:tcPr marL="6350" marR="6350" marT="6350" anchor="ctr">
                    <a:lnL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bg1">
                          <a:lumMod val="65000"/>
                        </a:schemeClr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709023102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104258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1422</TotalTime>
  <Words>322</Words>
  <Application>Microsoft Office PowerPoint</Application>
  <PresentationFormat>A3 Paper (297x420 mm)</PresentationFormat>
  <Paragraphs>128</Paragraphs>
  <Slides>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9" baseType="lpstr">
      <vt:lpstr>Aptos</vt:lpstr>
      <vt:lpstr>Aptos Display</vt:lpstr>
      <vt:lpstr>Arial</vt:lpstr>
      <vt:lpstr>Calibri</vt:lpstr>
      <vt:lpstr>Roboto</vt:lpstr>
      <vt:lpstr>Verdana</vt:lpstr>
      <vt:lpstr>Office Theme</vt:lpstr>
      <vt:lpstr>PowerPoint Presentation</vt:lpstr>
      <vt:lpstr>PowerPoint Presentation</vt:lpstr>
    </vt:vector>
  </TitlesOfParts>
  <Company>Ministry of Social Development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Cameron Mackintosh</dc:creator>
  <cp:lastModifiedBy>Cameron Mackintosh</cp:lastModifiedBy>
  <cp:revision>3</cp:revision>
  <cp:lastPrinted>2026-03-05T02:11:13Z</cp:lastPrinted>
  <dcterms:created xsi:type="dcterms:W3CDTF">2026-03-03T20:46:03Z</dcterms:created>
  <dcterms:modified xsi:type="dcterms:W3CDTF">2026-04-01T01:25:20Z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MSIP_Label_f43e46a9-9901-46e9-bfae-bb6189d4cb66_Enabled">
    <vt:lpwstr>true</vt:lpwstr>
  </property>
  <property fmtid="{D5CDD505-2E9C-101B-9397-08002B2CF9AE}" pid="3" name="MSIP_Label_f43e46a9-9901-46e9-bfae-bb6189d4cb66_SetDate">
    <vt:lpwstr>2026-03-04T02:58:17Z</vt:lpwstr>
  </property>
  <property fmtid="{D5CDD505-2E9C-101B-9397-08002B2CF9AE}" pid="4" name="MSIP_Label_f43e46a9-9901-46e9-bfae-bb6189d4cb66_Method">
    <vt:lpwstr>Standard</vt:lpwstr>
  </property>
  <property fmtid="{D5CDD505-2E9C-101B-9397-08002B2CF9AE}" pid="5" name="MSIP_Label_f43e46a9-9901-46e9-bfae-bb6189d4cb66_Name">
    <vt:lpwstr>In-confidence</vt:lpwstr>
  </property>
  <property fmtid="{D5CDD505-2E9C-101B-9397-08002B2CF9AE}" pid="6" name="MSIP_Label_f43e46a9-9901-46e9-bfae-bb6189d4cb66_SiteId">
    <vt:lpwstr>e40c4f52-99bd-4d4f-bf7e-d001a2ca6556</vt:lpwstr>
  </property>
  <property fmtid="{D5CDD505-2E9C-101B-9397-08002B2CF9AE}" pid="7" name="MSIP_Label_f43e46a9-9901-46e9-bfae-bb6189d4cb66_ActionId">
    <vt:lpwstr>f8cc8eb3-f718-4417-8306-fc631179af73</vt:lpwstr>
  </property>
  <property fmtid="{D5CDD505-2E9C-101B-9397-08002B2CF9AE}" pid="8" name="MSIP_Label_f43e46a9-9901-46e9-bfae-bb6189d4cb66_ContentBits">
    <vt:lpwstr>1</vt:lpwstr>
  </property>
  <property fmtid="{D5CDD505-2E9C-101B-9397-08002B2CF9AE}" pid="9" name="MSIP_Label_f43e46a9-9901-46e9-bfae-bb6189d4cb66_Tag">
    <vt:lpwstr>10, 3, 0, 1</vt:lpwstr>
  </property>
  <property fmtid="{D5CDD505-2E9C-101B-9397-08002B2CF9AE}" pid="10" name="ClassificationContentMarkingHeaderLocations">
    <vt:lpwstr>Office Theme:8</vt:lpwstr>
  </property>
  <property fmtid="{D5CDD505-2E9C-101B-9397-08002B2CF9AE}" pid="11" name="ClassificationContentMarkingHeaderText">
    <vt:lpwstr>IN-CONFIDENCE</vt:lpwstr>
  </property>
</Properties>
</file>