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modernComment_2DC_E50E7AD0.xml" ContentType="application/vnd.ms-powerpoint.comment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omments/modernComment_2F2_26CAEF3F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5"/>
  </p:sldMasterIdLst>
  <p:notesMasterIdLst>
    <p:notesMasterId r:id="rId32"/>
  </p:notesMasterIdLst>
  <p:sldIdLst>
    <p:sldId id="670" r:id="rId6"/>
    <p:sldId id="743" r:id="rId7"/>
    <p:sldId id="748" r:id="rId8"/>
    <p:sldId id="728" r:id="rId9"/>
    <p:sldId id="746" r:id="rId10"/>
    <p:sldId id="777" r:id="rId11"/>
    <p:sldId id="731" r:id="rId12"/>
    <p:sldId id="745" r:id="rId13"/>
    <p:sldId id="778" r:id="rId14"/>
    <p:sldId id="779" r:id="rId15"/>
    <p:sldId id="770" r:id="rId16"/>
    <p:sldId id="773" r:id="rId17"/>
    <p:sldId id="772" r:id="rId18"/>
    <p:sldId id="768" r:id="rId19"/>
    <p:sldId id="769" r:id="rId20"/>
    <p:sldId id="751" r:id="rId21"/>
    <p:sldId id="759" r:id="rId22"/>
    <p:sldId id="776" r:id="rId23"/>
    <p:sldId id="735" r:id="rId24"/>
    <p:sldId id="752" r:id="rId25"/>
    <p:sldId id="732" r:id="rId26"/>
    <p:sldId id="757" r:id="rId27"/>
    <p:sldId id="774" r:id="rId28"/>
    <p:sldId id="753" r:id="rId29"/>
    <p:sldId id="754" r:id="rId30"/>
    <p:sldId id="750" r:id="rId31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99BB927-E20C-4AB5-B4C8-FE8FEF68DF8E}">
          <p14:sldIdLst>
            <p14:sldId id="670"/>
            <p14:sldId id="743"/>
            <p14:sldId id="748"/>
          </p14:sldIdLst>
        </p14:section>
        <p14:section name="General Updates" id="{30A7E407-0506-4B69-94C5-AA492C196E32}">
          <p14:sldIdLst>
            <p14:sldId id="728"/>
            <p14:sldId id="746"/>
            <p14:sldId id="777"/>
            <p14:sldId id="731"/>
            <p14:sldId id="745"/>
          </p14:sldIdLst>
        </p14:section>
        <p14:section name="Assessment Updates" id="{1E58C24F-2F26-4C5B-A59F-8F59A0A06EA7}">
          <p14:sldIdLst>
            <p14:sldId id="778"/>
            <p14:sldId id="779"/>
            <p14:sldId id="770"/>
            <p14:sldId id="773"/>
            <p14:sldId id="772"/>
            <p14:sldId id="768"/>
            <p14:sldId id="769"/>
          </p14:sldIdLst>
        </p14:section>
        <p14:section name="Assessment Updates (cont)" id="{E2B37FC2-A34A-4331-BA89-D62D73A0AF00}">
          <p14:sldIdLst>
            <p14:sldId id="751"/>
            <p14:sldId id="759"/>
            <p14:sldId id="776"/>
            <p14:sldId id="735"/>
            <p14:sldId id="752"/>
            <p14:sldId id="732"/>
            <p14:sldId id="757"/>
            <p14:sldId id="774"/>
          </p14:sldIdLst>
        </p14:section>
        <p14:section name="MyDSS Funding Plan" id="{1D01C326-AA5E-4B88-A6CD-07EF0F84C331}">
          <p14:sldIdLst>
            <p14:sldId id="753"/>
            <p14:sldId id="754"/>
            <p14:sldId id="750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AA50A1-1C49-53EF-8E05-3834D0424B7E}" name="Cameron Mackintosh" initials="CM" userId="S::cameron.mackintosh007@msd.govt.nz::cf441462-a72f-422d-b2ad-c45212d636f7" providerId="AD"/>
  <p188:author id="{FB048BE5-BA0E-90DD-DCBD-97FCB759F3F4}" name="Cameron Mackintosh" initials="CM" userId="S::Cameron.Mackintosh007@msd.govt.nz::cf441462-a72f-422d-b2ad-c45212d636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F0A"/>
    <a:srgbClr val="5C9A42"/>
    <a:srgbClr val="F1F8EE"/>
    <a:srgbClr val="F8F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5A2AB4-5117-F6F6-4285-5D5DA1ED5528}" v="57" dt="2026-07-14T08:44:17.008"/>
    <p1510:client id="{A7C4F645-4060-40AF-BE95-B7980613F64C}" v="15" dt="2026-07-14T08:54:38.941"/>
    <p1510:client id="{C5A7CD58-9237-43BD-93DA-327C0B3B985A}" v="2424" dt="2026-07-14T20:34:00.018"/>
    <p1510:client id="{CBD62BAC-0841-1294-EF01-FD745E68A749}" v="2" dt="2026-07-14T21:04:41.740"/>
  </p1510:revLst>
</p1510:revInfo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omments/modernComment_2DC_E50E7AD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CB334CB-8AD3-411E-8167-32F2980C33AF}" authorId="{D2AA50A1-1C49-53EF-8E05-3834D0424B7E}" status="resolved" created="2026-07-06T20:28:23.170" complete="100000">
    <pc:sldMkLst xmlns:pc="http://schemas.microsoft.com/office/powerpoint/2013/main/command">
      <pc:docMk/>
      <pc:sldMk cId="3842931408" sldId="732"/>
    </pc:sldMkLst>
    <p188:txBody>
      <a:bodyPr/>
      <a:lstStyle/>
      <a:p>
        <a:r>
          <a:rPr lang="en-US"/>
          <a:t>Show where the assessments page is first</a:t>
        </a:r>
      </a:p>
    </p188:txBody>
  </p188:cm>
</p188:cmLst>
</file>

<file path=ppt/comments/modernComment_2F2_26CAEF3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4B4E9D1-91EA-459C-9AD0-2A97A822B503}" authorId="{D2AA50A1-1C49-53EF-8E05-3834D0424B7E}" status="resolved" created="2026-07-06T20:36:23.22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650833727" sldId="754"/>
      <ac:spMk id="12" creationId="{E32D3A30-EF31-40B4-B0EB-49A70CC1FA51}"/>
    </ac:deMkLst>
    <p188:txBody>
      <a:bodyPr/>
      <a:lstStyle/>
      <a:p>
        <a:r>
          <a:rPr lang="en-US"/>
          <a:t>Keen to add a note here around "You can't make a new plan while another was is in Progress."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070D4-07A4-4EE9-9D7A-15F7492D5057}" type="datetimeFigureOut">
              <a:rPr lang="en-NZ" smtClean="0"/>
              <a:t>14/07/2026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CCBE9-C0CE-4FF1-B832-D3A5B9665F8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39642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74946-2D2E-F2EA-A230-6B9C518C7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9D6C39-5863-1D26-339D-995B659016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5DF895-E811-AEE1-4410-691A82B6C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9E7523-E6B9-3744-F115-353A14A55E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56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FA8D4-717C-B5E6-96FB-B20CFDEC3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C54621-C9FA-D4EA-4B3C-1D02EA51E5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34F384-29E8-A45D-E458-A1B1DDF004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449B75-02F5-1A98-473B-865405EED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73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954-5429-FB81-0861-7CFACFA25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AFB876-B7C5-8980-975C-185C9F8313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A7A783-7F33-BAC3-06B9-CCFB46228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71550-8EB9-E049-3655-0D30FFDCE7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777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2B2E8-B7F6-6328-1B4B-84A23E3EB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20EA77-D94C-FFB5-14DB-392ACE46B5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7FA7CE-0AD5-B7EF-03AC-F3BDADEC4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DBB696-5CF8-729A-43F3-8B6268BA5D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366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B5128-DA61-18E3-4D94-A74EF38F1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D697C8-EBA2-336A-B646-2B51CD27B0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989D80-941F-137C-B021-120EC30EAB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58D913-EB01-AC07-E230-ED2B4D493B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2597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F2A94-356E-2969-41C2-B66E4FFDB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FDF98C-02E1-2423-836A-C15D7B876E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740372-20AE-D93B-E28B-176DC7DCB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26F633-8D2F-F16A-86F9-1E5B936C4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4325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10C5A-FF41-BEBC-683D-39126AADA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0E2188-9210-34AA-2A77-88370C7637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4E13BB-750A-E02D-2F91-08869475B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EBABC1-EAA7-AD2A-A227-D1BAD7460E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829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7F380-7794-BC38-6D63-4CC0CFE4A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4B138A-D551-2AD6-BB06-6755CD2B73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714D8E-68A0-6285-617A-3F7B588F0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8E170-2DBB-566A-FD29-C75D0FE07C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7381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DDD9D-C83E-1715-4975-E5B1ED77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D5EA63-62FC-F7C2-7772-1A491117EF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2209A0-FB63-70CF-79E4-ADD234E9AC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633990-0546-B5CD-8F24-948491BDDE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0549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6A749-9CAD-E9D6-7071-345A40E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DDC62D-74E0-D9AF-AB0A-1F087981BB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83D4CC-2437-02C8-F9A7-B12F43C683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87634-4579-D2C2-53E2-79231003F1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2356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4345B-C920-486F-1BA9-AB2D8A6E2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993A4C-6463-2AE3-9384-FC3CE9CB03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8E3B25-B030-5FE7-BA0E-8D54FE70DC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6EC947-83AA-373B-CD30-D71BBE1C65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853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E590F-B5E7-E6D9-2A2F-2F59A0588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EB5B13-AACD-B2B0-2816-1886491FF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76E0BD-4C0D-10D2-3275-525BADCC98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A216C-1693-7007-A84C-D3203F7E1F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7104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A3FB2-DC13-D1DA-50FA-8521B04E6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9ADE99-F05D-2A29-AB22-58D2B9499F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B6F929-CFC7-4E0C-14CE-0E84B4172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3E5AD-4F0F-11CD-53A2-997D26ADEE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55281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FF4E1-5B1C-22B0-5272-F1F4DB2D0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4629E1-A1F1-CB2E-8BCB-0CFED12613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B3EB3E-023E-CFED-A5D4-509D6C9686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FFD8D-6D72-7CEF-8E15-C0C3528D5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6302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4482B-E3BF-9901-6664-FEE3CB06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743B3A-8E28-B17E-EF9B-31D8A477C4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864E19-3C93-4C20-0778-0B2DD44404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0715F3-A853-E0DA-B6A0-2F9A58EA24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7713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3619E-5633-E86A-569A-5511D63C4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CA5F3E-33A6-B7F6-0B35-DDB98962F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6D962F-5DD7-8708-C4F0-B194AB0C8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1E332E-0892-37FD-DEA7-4777EAA5A3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6005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81053-DF5F-BA8E-FC89-4FEFF9A5B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FA4554-0763-26FF-B19D-C8BC34E8C2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65CBD1-76F0-3B9C-8BED-5E8C421BBF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080E7-3F94-62ED-B8C1-9FEC33E212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3478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2BA83-4E96-7D62-1E97-57FFCE4F9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896CC0-72AD-7655-9632-31BB619B3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74FC78-81D3-6F96-F32F-55B3C049A5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59BBD-13DA-E6EF-4C26-71BD19217D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7403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38A0A-47A6-48F1-6FFC-3D3079FD2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ECA43E-42CE-F82B-E70D-011019EEB1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DBD94-CE35-C25D-1E1F-ABF806E05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691CB0-18A1-1A01-21B6-A1A7D45EE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688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997B5-5276-2BA9-80A5-6F4F687DF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5FC099-26E3-5ACD-D9F1-C08DAE2970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5BE9FD-0F1E-910F-BA5E-4038F736F0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AEE28-82CE-44E1-2266-F544C192B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694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9BDDF-3FDA-EABD-F068-9C98BF5A2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9724BF-5794-BDD4-88AC-913D1C5F3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EEADB4-DDAC-0292-F154-5F0FE3ABCC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BAB80-9EEF-F3BB-462B-B1F959390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0397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4F307-5241-7CAD-8F99-90BC4C7F9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05C952-4E31-CEE0-C36E-C10EC2C3A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6AC582-FD8B-7A7D-B6AE-802A015A3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BF2984-A87F-6987-AFEE-AA9B2C7D0A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161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1B1C4-2327-39B6-9F55-428A3C58B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C87C19-F4DF-99AF-BCB6-CD5041E45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6FFD65-261E-2119-033C-19A80E16FB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8485C-3CD3-43FE-FE96-1DB0819347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094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3602F-3F54-2A7B-3F73-70F9D24E7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913D4D-B938-2015-6FE0-D039FDFC95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200150" y="1143000"/>
            <a:ext cx="4457700" cy="3086100"/>
          </a:xfrm>
        </p:spPr>
        <p:txBody>
          <a:bodyPr/>
          <a:lstStyle/>
          <a:p>
            <a:endParaRPr lang="en-NZ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264A91-65ED-84D1-4ACE-92E18F474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1C8D2-1F03-D0D0-6675-3B5588990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8044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5AD72C6-AD7A-42F2-B765-111551AD1E10}" type="slidenum">
              <a:rPr kumimoji="0" lang="en-NZ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80442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NZ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893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SS holding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7524A7-84AF-D043-DE66-318FF0894366}"/>
              </a:ext>
            </a:extLst>
          </p:cNvPr>
          <p:cNvSpPr/>
          <p:nvPr/>
        </p:nvSpPr>
        <p:spPr>
          <a:xfrm>
            <a:off x="191891" y="188914"/>
            <a:ext cx="9529662" cy="6450426"/>
          </a:xfrm>
          <a:prstGeom prst="rect">
            <a:avLst/>
          </a:prstGeom>
          <a:solidFill>
            <a:srgbClr val="F3F9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463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FE703D-2EF4-6C5E-1D96-42E30A8DBA90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5643"/>
          <a:stretch/>
        </p:blipFill>
        <p:spPr>
          <a:xfrm>
            <a:off x="2659825" y="2130847"/>
            <a:ext cx="4659199" cy="1550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22FA70-32B9-7596-1988-7112AE2C31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50"/>
          <a:stretch/>
        </p:blipFill>
        <p:spPr bwMode="auto">
          <a:xfrm>
            <a:off x="6669486" y="5495002"/>
            <a:ext cx="3236514" cy="12463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362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Light Green Circular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2">
            <a:extLst>
              <a:ext uri="{FF2B5EF4-FFF2-40B4-BE49-F238E27FC236}">
                <a16:creationId xmlns:a16="http://schemas.microsoft.com/office/drawing/2014/main" id="{61C9D974-FEA0-F7C1-F7DE-9BC40EC7AD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>
            <a:off x="0" y="-1191"/>
            <a:ext cx="9906000" cy="68306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58" y="501030"/>
            <a:ext cx="4680843" cy="2927970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9ADAEF-E074-2B1B-2B95-AD5223A050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B989C26-6DFF-3B24-22C0-2E0C917B7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7CAA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315589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Dark Green Circular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2">
            <a:extLst>
              <a:ext uri="{FF2B5EF4-FFF2-40B4-BE49-F238E27FC236}">
                <a16:creationId xmlns:a16="http://schemas.microsoft.com/office/drawing/2014/main" id="{B99A2424-1D19-DDED-B33F-43D498218C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>
            <a:off x="0" y="-1191"/>
            <a:ext cx="9906000" cy="683061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25053AD-BDE1-FFAA-B664-FFAE61CF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58" y="501030"/>
            <a:ext cx="4680843" cy="2927970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710F26-AD12-7F14-B199-96DD89F838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9F0E4D1-D464-D271-CF45-7CCB4B39A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537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1242641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Blue Circular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2">
            <a:extLst>
              <a:ext uri="{FF2B5EF4-FFF2-40B4-BE49-F238E27FC236}">
                <a16:creationId xmlns:a16="http://schemas.microsoft.com/office/drawing/2014/main" id="{B99A2424-1D19-DDED-B33F-43D498218C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>
            <a:off x="0" y="-1191"/>
            <a:ext cx="9906000" cy="683061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25053AD-BDE1-FFAA-B664-FFAE61CF2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58" y="501030"/>
            <a:ext cx="4680843" cy="2927970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710F26-AD12-7F14-B199-96DD89F838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9F0E4D1-D464-D271-CF45-7CCB4B39A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1F58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592749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Dark Purple Circular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2">
            <a:extLst>
              <a:ext uri="{FF2B5EF4-FFF2-40B4-BE49-F238E27FC236}">
                <a16:creationId xmlns:a16="http://schemas.microsoft.com/office/drawing/2014/main" id="{E2C2261B-603B-5CD9-A59A-64E55C76BE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>
            <a:off x="0" y="-1191"/>
            <a:ext cx="9906000" cy="6830616"/>
          </a:xfrm>
          <a:prstGeom prst="rect">
            <a:avLst/>
          </a:prstGeom>
          <a:solidFill>
            <a:schemeClr val="accent5"/>
          </a:solidFill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17805C3-5938-D3EB-4145-B0A6D8C3B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58" y="501030"/>
            <a:ext cx="4680843" cy="2927970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F035E7-F266-D054-1018-B407208B3D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497AA5-8517-03BE-A922-FC0E8CCA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5F3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1529334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Bright Pink Circular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2">
            <a:extLst>
              <a:ext uri="{FF2B5EF4-FFF2-40B4-BE49-F238E27FC236}">
                <a16:creationId xmlns:a16="http://schemas.microsoft.com/office/drawing/2014/main" id="{E2C2261B-603B-5CD9-A59A-64E55C76BE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>
            <a:off x="0" y="-1191"/>
            <a:ext cx="9906000" cy="6830616"/>
          </a:xfrm>
          <a:prstGeom prst="rect">
            <a:avLst/>
          </a:prstGeom>
          <a:solidFill>
            <a:schemeClr val="accent5"/>
          </a:solidFill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17805C3-5938-D3EB-4145-B0A6D8C3B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58" y="501030"/>
            <a:ext cx="4680843" cy="2927970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BF035E7-F266-D054-1018-B407208B3D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497AA5-8517-03BE-A922-FC0E8CCA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D61A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2669290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Light Green 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een and black background&#10;&#10;Description automatically generated">
            <a:extLst>
              <a:ext uri="{FF2B5EF4-FFF2-40B4-BE49-F238E27FC236}">
                <a16:creationId xmlns:a16="http://schemas.microsoft.com/office/drawing/2014/main" id="{05894F90-4E3B-9084-AE22-866F9759B2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5D2EFD6-6D4C-CD5A-F48E-822DDF58E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158" y="333685"/>
            <a:ext cx="4112162" cy="1798579"/>
          </a:xfrm>
          <a:prstGeom prst="rect">
            <a:avLst/>
          </a:prstGeom>
        </p:spPr>
        <p:txBody>
          <a:bodyPr lIns="0" tIns="0" rIns="0" bIns="180000" anchor="b" anchorCtr="0"/>
          <a:lstStyle>
            <a:lvl1pPr algn="l"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8FF8C88-2942-1CAC-AC75-1C7F06098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158" y="2166427"/>
            <a:ext cx="4112162" cy="121548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9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463B69-2337-DDA1-92A9-0DD2043C2A1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53000" y="388621"/>
            <a:ext cx="4768553" cy="5378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3DA8E-C001-8C8A-5308-288C77FD8F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5227429" y="5871195"/>
            <a:ext cx="4494124" cy="8823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373876-A01E-788B-3B4D-87B755472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600474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Dark Green 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894F90-4E3B-9084-AE22-866F9759B2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9906000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5D2EFD6-6D4C-CD5A-F48E-822DDF58E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158" y="333685"/>
            <a:ext cx="4112162" cy="1798579"/>
          </a:xfrm>
          <a:prstGeom prst="rect">
            <a:avLst/>
          </a:prstGeom>
        </p:spPr>
        <p:txBody>
          <a:bodyPr lIns="0" tIns="0" rIns="0" bIns="180000" anchor="b" anchorCtr="0"/>
          <a:lstStyle>
            <a:lvl1pPr algn="l"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8FF8C88-2942-1CAC-AC75-1C7F06098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158" y="2166427"/>
            <a:ext cx="4112162" cy="121548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9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463B69-2337-DDA1-92A9-0DD2043C2A1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53000" y="388621"/>
            <a:ext cx="4768553" cy="5378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3DA8E-C001-8C8A-5308-288C77FD8F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5227429" y="5871195"/>
            <a:ext cx="4494124" cy="8823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373876-A01E-788B-3B4D-87B755472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2A6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619084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Blue 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0AFB00-4BD6-9759-BDBA-72B702FB6E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9906000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BAC37B-94FA-AC2B-E5BE-E92941E431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5227429" y="5871195"/>
            <a:ext cx="4494124" cy="8823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4013E75-EDA4-62D4-302E-FAC12C65A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1F58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5D2EFD6-6D4C-CD5A-F48E-822DDF58E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158" y="401261"/>
            <a:ext cx="3861752" cy="1734167"/>
          </a:xfrm>
          <a:prstGeom prst="rect">
            <a:avLst/>
          </a:prstGeom>
        </p:spPr>
        <p:txBody>
          <a:bodyPr lIns="0" tIns="0" rIns="0" bIns="180000" anchor="b" anchorCtr="0"/>
          <a:lstStyle>
            <a:lvl1pPr algn="l"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8FF8C88-2942-1CAC-AC75-1C7F06098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158" y="2167423"/>
            <a:ext cx="3861752" cy="1273350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9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463B69-2337-DDA1-92A9-0DD2043C2A1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53000" y="396813"/>
            <a:ext cx="4953000" cy="53699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85698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Dark Purple 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894F90-4E3B-9084-AE22-866F9759B2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9906000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5D2EFD6-6D4C-CD5A-F48E-822DDF58E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158" y="333685"/>
            <a:ext cx="4112162" cy="1798579"/>
          </a:xfrm>
          <a:prstGeom prst="rect">
            <a:avLst/>
          </a:prstGeom>
        </p:spPr>
        <p:txBody>
          <a:bodyPr lIns="0" tIns="0" rIns="0" bIns="180000" anchor="b" anchorCtr="0"/>
          <a:lstStyle>
            <a:lvl1pPr algn="l"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8FF8C88-2942-1CAC-AC75-1C7F06098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158" y="2166427"/>
            <a:ext cx="4112162" cy="121548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9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463B69-2337-DDA1-92A9-0DD2043C2A1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53000" y="388621"/>
            <a:ext cx="4768553" cy="5378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3DA8E-C001-8C8A-5308-288C77FD8F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5227429" y="5871195"/>
            <a:ext cx="4494124" cy="8823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373876-A01E-788B-3B4D-87B755472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5E3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1975848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Bright Pink 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894F90-4E3B-9084-AE22-866F9759B2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9905998" cy="685799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5D2EFD6-6D4C-CD5A-F48E-822DDF58E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158" y="333685"/>
            <a:ext cx="4112162" cy="1798579"/>
          </a:xfrm>
          <a:prstGeom prst="rect">
            <a:avLst/>
          </a:prstGeom>
        </p:spPr>
        <p:txBody>
          <a:bodyPr lIns="0" tIns="0" rIns="0" bIns="180000" anchor="b" anchorCtr="0"/>
          <a:lstStyle>
            <a:lvl1pPr algn="l"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8FF8C88-2942-1CAC-AC75-1C7F06098B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158" y="2166427"/>
            <a:ext cx="4112162" cy="1215486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95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71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144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8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57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28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0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8463B69-2337-DDA1-92A9-0DD2043C2A1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953000" y="388621"/>
            <a:ext cx="4768553" cy="5378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3DA8E-C001-8C8A-5308-288C77FD8F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5227429" y="5871195"/>
            <a:ext cx="4494124" cy="8823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D373876-A01E-788B-3B4D-87B755472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D61A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1653939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SS holding t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8ED691-3848-70EB-7A7B-F7570FE1E744}"/>
              </a:ext>
            </a:extLst>
          </p:cNvPr>
          <p:cNvSpPr/>
          <p:nvPr/>
        </p:nvSpPr>
        <p:spPr>
          <a:xfrm>
            <a:off x="191891" y="188914"/>
            <a:ext cx="9529662" cy="6460365"/>
          </a:xfrm>
          <a:prstGeom prst="rect">
            <a:avLst/>
          </a:prstGeom>
          <a:solidFill>
            <a:srgbClr val="F2F2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463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FE703D-2EF4-6C5E-1D96-42E30A8DBA90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5643"/>
          <a:stretch/>
        </p:blipFill>
        <p:spPr>
          <a:xfrm>
            <a:off x="2659825" y="2130847"/>
            <a:ext cx="4659199" cy="1550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22FA70-32B9-7596-1988-7112AE2C31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50"/>
          <a:stretch/>
        </p:blipFill>
        <p:spPr bwMode="auto">
          <a:xfrm>
            <a:off x="6669486" y="5495002"/>
            <a:ext cx="3236514" cy="12463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0830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Light Gree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35857B-93CA-AA4A-AC1C-8E0581EAB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45978"/>
            <a:ext cx="9906000" cy="116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1F451C-642D-4D14-7C89-BC01BFD0A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71" y="374654"/>
            <a:ext cx="9527082" cy="64807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575" b="1" i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AF4EE1-A70C-A2B2-0851-CA2AA1672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471" y="1203754"/>
            <a:ext cx="9527082" cy="471551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471543-ABAD-8F76-0264-BE2288077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41"/>
          <a:stretch/>
        </p:blipFill>
        <p:spPr>
          <a:xfrm>
            <a:off x="195748" y="5919270"/>
            <a:ext cx="2013154" cy="882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6DF26B-FD4D-05A2-5BF6-9C836FBDB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2" r="2869"/>
          <a:stretch/>
        </p:blipFill>
        <p:spPr>
          <a:xfrm>
            <a:off x="7708399" y="5919270"/>
            <a:ext cx="2013154" cy="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7459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Dk Gree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A1F451C-642D-4D14-7C89-BC01BFD0A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71" y="374654"/>
            <a:ext cx="9527082" cy="64807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575" b="1" i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AF4EE1-A70C-A2B2-0851-CA2AA1672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471" y="1203754"/>
            <a:ext cx="9527082" cy="471551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471543-ABAD-8F76-0264-BE2288077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41"/>
          <a:stretch/>
        </p:blipFill>
        <p:spPr>
          <a:xfrm>
            <a:off x="195748" y="5919270"/>
            <a:ext cx="2013154" cy="882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6DF26B-FD4D-05A2-5BF6-9C836FBDB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2" r="2869"/>
          <a:stretch/>
        </p:blipFill>
        <p:spPr>
          <a:xfrm>
            <a:off x="7708399" y="5919270"/>
            <a:ext cx="2013154" cy="88236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C1F721B-DD46-2222-5187-FC30D67F7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2A6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2559203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Blue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A1F451C-642D-4D14-7C89-BC01BFD0A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71" y="374654"/>
            <a:ext cx="9527082" cy="64807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575" b="1" i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AF4EE1-A70C-A2B2-0851-CA2AA1672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471" y="1203754"/>
            <a:ext cx="9527082" cy="471551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471543-ABAD-8F76-0264-BE2288077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41"/>
          <a:stretch/>
        </p:blipFill>
        <p:spPr>
          <a:xfrm>
            <a:off x="195748" y="5919270"/>
            <a:ext cx="2013154" cy="882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6DF26B-FD4D-05A2-5BF6-9C836FBDB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2" r="2869"/>
          <a:stretch/>
        </p:blipFill>
        <p:spPr>
          <a:xfrm>
            <a:off x="7708399" y="5919270"/>
            <a:ext cx="2013154" cy="88236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628DC8C-A51C-42D0-E5E5-79CDA52B4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1F58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4163782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Purple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A1F451C-642D-4D14-7C89-BC01BFD0A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71" y="374654"/>
            <a:ext cx="9527082" cy="64807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575" b="1" i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AF4EE1-A70C-A2B2-0851-CA2AA1672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471" y="1203754"/>
            <a:ext cx="9527082" cy="471551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471543-ABAD-8F76-0264-BE2288077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41"/>
          <a:stretch/>
        </p:blipFill>
        <p:spPr>
          <a:xfrm>
            <a:off x="195748" y="5919270"/>
            <a:ext cx="2013154" cy="882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6DF26B-FD4D-05A2-5BF6-9C836FBDB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2" r="2869"/>
          <a:stretch/>
        </p:blipFill>
        <p:spPr>
          <a:xfrm>
            <a:off x="7708399" y="5919270"/>
            <a:ext cx="2013154" cy="8823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9927460-2FC0-B416-31D3-1034A3454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5E3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10108068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Pink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A1F451C-642D-4D14-7C89-BC01BFD0A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71" y="374654"/>
            <a:ext cx="9527082" cy="64807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575" b="1" i="0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AF4EE1-A70C-A2B2-0851-CA2AA1672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471" y="1203754"/>
            <a:ext cx="9527082" cy="471551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0471543-ABAD-8F76-0264-BE2288077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41"/>
          <a:stretch/>
        </p:blipFill>
        <p:spPr>
          <a:xfrm>
            <a:off x="195748" y="5919270"/>
            <a:ext cx="2013154" cy="882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6DF26B-FD4D-05A2-5BF6-9C836FBDB9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72" r="2869"/>
          <a:stretch/>
        </p:blipFill>
        <p:spPr>
          <a:xfrm>
            <a:off x="7708399" y="5919270"/>
            <a:ext cx="2013154" cy="88236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99F9850-5E75-A6F7-7CA2-4EBA894EE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D61A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26610821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Green Title an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21E12B0-883A-8A8D-AADC-DD02ADDAC831}"/>
              </a:ext>
            </a:extLst>
          </p:cNvPr>
          <p:cNvSpPr/>
          <p:nvPr/>
        </p:nvSpPr>
        <p:spPr>
          <a:xfrm>
            <a:off x="0" y="5868391"/>
            <a:ext cx="9906000" cy="882362"/>
          </a:xfrm>
          <a:prstGeom prst="rect">
            <a:avLst/>
          </a:prstGeom>
          <a:solidFill>
            <a:srgbClr val="F3FB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463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03" y="499071"/>
            <a:ext cx="9439049" cy="64807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3900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504" y="1533526"/>
            <a:ext cx="9439049" cy="417574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8AD8D1B-669C-4576-CBE5-F4516A6EC0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7C6283-5959-C98E-C1DA-250EC247D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9C2D29C-BE65-9299-1FE9-ED3A4B2E3A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46216" y="5865783"/>
            <a:ext cx="3359785" cy="86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72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32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ability Support Services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8CB257D-B557-22D4-29FA-01A5A8E8DA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" y="4"/>
            <a:ext cx="9905381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35DEEF-32BC-80CF-240B-98EC2F55D7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8780" y="345410"/>
            <a:ext cx="1947265" cy="70732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4FE703D-2EF4-6C5E-1D96-42E30A8DBA9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25643"/>
          <a:stretch/>
        </p:blipFill>
        <p:spPr>
          <a:xfrm>
            <a:off x="2659829" y="2130847"/>
            <a:ext cx="4659199" cy="15505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B6EE282-D236-954B-1E11-DE5FC0297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96744"/>
            <a:ext cx="9906000" cy="188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7"/>
          </a:p>
        </p:txBody>
      </p:sp>
    </p:spTree>
    <p:extLst>
      <p:ext uri="{BB962C8B-B14F-4D97-AF65-F5344CB8AC3E}">
        <p14:creationId xmlns:p14="http://schemas.microsoft.com/office/powerpoint/2010/main" val="28920239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Green Heading Content slide No 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35857B-93CA-AA4A-AC1C-8E0581EAB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768753"/>
            <a:ext cx="9906000" cy="1166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47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1F451C-642D-4D14-7C89-BC01BFD0A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74" y="764325"/>
            <a:ext cx="9439049" cy="648072"/>
          </a:xfrm>
          <a:prstGeom prst="rect">
            <a:avLst/>
          </a:prstGeom>
        </p:spPr>
        <p:txBody>
          <a:bodyPr/>
          <a:lstStyle>
            <a:lvl1pPr algn="l">
              <a:tabLst>
                <a:tab pos="1411681" algn="l"/>
              </a:tabLst>
              <a:defRPr sz="1824" b="1" i="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AF4EE1-A70C-A2B2-0851-CA2AA1672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474" y="1560472"/>
            <a:ext cx="9439049" cy="471551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21535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SS holding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8ED691-3848-70EB-7A7B-F7570FE1E744}"/>
              </a:ext>
            </a:extLst>
          </p:cNvPr>
          <p:cNvSpPr/>
          <p:nvPr/>
        </p:nvSpPr>
        <p:spPr>
          <a:xfrm>
            <a:off x="191891" y="188914"/>
            <a:ext cx="9529662" cy="6460365"/>
          </a:xfrm>
          <a:prstGeom prst="rect">
            <a:avLst/>
          </a:prstGeom>
          <a:solidFill>
            <a:srgbClr val="F1EB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463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FE703D-2EF4-6C5E-1D96-42E30A8DBA90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5643"/>
          <a:stretch/>
        </p:blipFill>
        <p:spPr>
          <a:xfrm>
            <a:off x="2659825" y="2130847"/>
            <a:ext cx="4659199" cy="1550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22FA70-32B9-7596-1988-7112AE2C31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50"/>
          <a:stretch/>
        </p:blipFill>
        <p:spPr bwMode="auto">
          <a:xfrm>
            <a:off x="6669486" y="5495002"/>
            <a:ext cx="3236514" cy="12463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036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SS holding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44FE703D-2EF4-6C5E-1D96-42E30A8DBA90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b="25643"/>
          <a:stretch/>
        </p:blipFill>
        <p:spPr>
          <a:xfrm>
            <a:off x="2659825" y="2130847"/>
            <a:ext cx="4659199" cy="15505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B22FA70-32B9-7596-1988-7112AE2C31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50"/>
          <a:stretch/>
        </p:blipFill>
        <p:spPr bwMode="auto">
          <a:xfrm>
            <a:off x="6669486" y="5495002"/>
            <a:ext cx="3236514" cy="12463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4822F09-572C-ADA5-5ABF-461354E18CC7}"/>
              </a:ext>
            </a:extLst>
          </p:cNvPr>
          <p:cNvSpPr/>
          <p:nvPr/>
        </p:nvSpPr>
        <p:spPr>
          <a:xfrm>
            <a:off x="126161" y="155275"/>
            <a:ext cx="9595270" cy="819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sz="1463"/>
          </a:p>
        </p:txBody>
      </p:sp>
    </p:spTree>
    <p:extLst>
      <p:ext uri="{BB962C8B-B14F-4D97-AF65-F5344CB8AC3E}">
        <p14:creationId xmlns:p14="http://schemas.microsoft.com/office/powerpoint/2010/main" val="1754281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Light Green Titl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2">
            <a:extLst>
              <a:ext uri="{FF2B5EF4-FFF2-40B4-BE49-F238E27FC236}">
                <a16:creationId xmlns:a16="http://schemas.microsoft.com/office/drawing/2014/main" id="{61C9D974-FEA0-F7C1-F7DE-9BC40EC7AD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 rot="10800000" flipH="1">
            <a:off x="0" y="0"/>
            <a:ext cx="9906000" cy="68306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58" y="2184400"/>
            <a:ext cx="4880338" cy="326813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4388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989C26-6DFF-3B24-22C0-2E0C917B7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7CAA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F2BF72-0705-C31C-A111-E0AEB98F17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610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ark Green Titl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2">
            <a:extLst>
              <a:ext uri="{FF2B5EF4-FFF2-40B4-BE49-F238E27FC236}">
                <a16:creationId xmlns:a16="http://schemas.microsoft.com/office/drawing/2014/main" id="{61C9D974-FEA0-F7C1-F7DE-9BC40EC7AD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 rot="10800000" flipH="1">
            <a:off x="0" y="0"/>
            <a:ext cx="9906000" cy="68306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58" y="2184400"/>
            <a:ext cx="4880338" cy="326813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4388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989C26-6DFF-3B24-22C0-2E0C917B7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537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F2BF72-0705-C31C-A111-E0AEB98F17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71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Blue Titl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2">
            <a:extLst>
              <a:ext uri="{FF2B5EF4-FFF2-40B4-BE49-F238E27FC236}">
                <a16:creationId xmlns:a16="http://schemas.microsoft.com/office/drawing/2014/main" id="{61C9D974-FEA0-F7C1-F7DE-9BC40EC7AD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 rot="10800000" flipH="1">
            <a:off x="0" y="0"/>
            <a:ext cx="9906000" cy="68306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58" y="2184400"/>
            <a:ext cx="4880338" cy="326813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4388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989C26-6DFF-3B24-22C0-2E0C917B7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1F58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F2BF72-0705-C31C-A111-E0AEB98F17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36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Purple Titl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2">
            <a:extLst>
              <a:ext uri="{FF2B5EF4-FFF2-40B4-BE49-F238E27FC236}">
                <a16:creationId xmlns:a16="http://schemas.microsoft.com/office/drawing/2014/main" id="{61C9D974-FEA0-F7C1-F7DE-9BC40EC7AD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 rot="10800000" flipH="1">
            <a:off x="0" y="0"/>
            <a:ext cx="9906000" cy="68306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58" y="2184400"/>
            <a:ext cx="4880338" cy="326813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4388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989C26-6DFF-3B24-22C0-2E0C917B7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5F3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F2BF72-0705-C31C-A111-E0AEB98F17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98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Pink Title 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2">
            <a:extLst>
              <a:ext uri="{FF2B5EF4-FFF2-40B4-BE49-F238E27FC236}">
                <a16:creationId xmlns:a16="http://schemas.microsoft.com/office/drawing/2014/main" id="{61C9D974-FEA0-F7C1-F7DE-9BC40EC7AD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" b="168"/>
          <a:stretch/>
        </p:blipFill>
        <p:spPr>
          <a:xfrm rot="10800000" flipH="1">
            <a:off x="0" y="0"/>
            <a:ext cx="9906000" cy="68306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58" y="2184400"/>
            <a:ext cx="4880338" cy="3268132"/>
          </a:xfrm>
          <a:prstGeom prst="rect">
            <a:avLst/>
          </a:prstGeom>
        </p:spPr>
        <p:txBody>
          <a:bodyPr/>
          <a:lstStyle>
            <a:lvl1pPr algn="l">
              <a:tabLst>
                <a:tab pos="2766715" algn="l"/>
              </a:tabLst>
              <a:defRPr sz="4388" b="1" i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B989C26-6DFF-3B24-22C0-2E0C917B7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734507"/>
            <a:ext cx="9906000" cy="123493"/>
          </a:xfrm>
          <a:prstGeom prst="rect">
            <a:avLst/>
          </a:prstGeom>
          <a:solidFill>
            <a:srgbClr val="D61A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3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F2BF72-0705-C31C-A111-E0AEB98F17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704"/>
          <a:stretch/>
        </p:blipFill>
        <p:spPr>
          <a:xfrm>
            <a:off x="195748" y="5852145"/>
            <a:ext cx="4494124" cy="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48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46B38B-874D-5763-2B1B-9ECC25863C0D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9126490" y="-324533"/>
            <a:ext cx="697806" cy="125099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NZ" sz="813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IN-CONFIDENCE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2FAB6C-CD75-891F-A284-E12F55546F2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571826" y="63503"/>
            <a:ext cx="782936" cy="125099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NZ" sz="813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IN-CONFIDENCE</a:t>
            </a:r>
          </a:p>
        </p:txBody>
      </p:sp>
    </p:spTree>
    <p:extLst>
      <p:ext uri="{BB962C8B-B14F-4D97-AF65-F5344CB8AC3E}">
        <p14:creationId xmlns:p14="http://schemas.microsoft.com/office/powerpoint/2010/main" val="2750286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697" r:id="rId21"/>
    <p:sldLayoutId id="2147483698" r:id="rId22"/>
    <p:sldLayoutId id="2147483699" r:id="rId23"/>
    <p:sldLayoutId id="2147483700" r:id="rId24"/>
    <p:sldLayoutId id="2147483701" r:id="rId25"/>
    <p:sldLayoutId id="2147483702" r:id="rId26"/>
    <p:sldLayoutId id="2147483703" r:id="rId27"/>
  </p:sldLayoutIdLst>
  <p:txStyles>
    <p:titleStyle>
      <a:lvl1pPr algn="ctr" defTabSz="742950" rtl="0" eaLnBrk="1" latinLnBrk="0" hangingPunct="1"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8606" indent="-278606" algn="l" defTabSz="74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03647" indent="-232172" algn="l" defTabSz="742950" rtl="0" eaLnBrk="1" latinLnBrk="0" hangingPunct="1">
        <a:spcBef>
          <a:spcPct val="20000"/>
        </a:spcBef>
        <a:buFont typeface="Arial" panose="020B0604020202020204" pitchFamily="34" charset="0"/>
        <a:buChar char="–"/>
        <a:defRPr sz="2275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28688" indent="-185738" algn="l" defTabSz="74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300163" indent="-185738" algn="l" defTabSz="74295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25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671638" indent="-185738" algn="l" defTabSz="742950" rtl="0" eaLnBrk="1" latinLnBrk="0" hangingPunct="1">
        <a:spcBef>
          <a:spcPct val="20000"/>
        </a:spcBef>
        <a:buFont typeface="Arial" panose="020B0604020202020204" pitchFamily="34" charset="0"/>
        <a:buChar char="»"/>
        <a:defRPr sz="1625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043113" indent="-185738" algn="l" defTabSz="74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537">
          <p15:clr>
            <a:srgbClr val="F26B43"/>
          </p15:clr>
        </p15:guide>
        <p15:guide id="5" orient="horz" pos="119">
          <p15:clr>
            <a:srgbClr val="F26B43"/>
          </p15:clr>
        </p15:guide>
        <p15:guide id="6" orient="horz" pos="420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5.png"/><Relationship Id="rId4" Type="http://schemas.openxmlformats.org/officeDocument/2006/relationships/hyperlink" Target="mailto:DSS_IndicativeRangeSupport@msd.govt.nz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Relationship Id="rId9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DC_E50E7AD0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3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8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F2_26CAEF3F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9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dss_testing@msd.govt.nz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slide" Target="slide16.xml"/><Relationship Id="rId7" Type="http://schemas.openxmlformats.org/officeDocument/2006/relationships/slide" Target="slide2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slide" Target="slide21.xml"/><Relationship Id="rId5" Type="http://schemas.openxmlformats.org/officeDocument/2006/relationships/slide" Target="slide20.xml"/><Relationship Id="rId10" Type="http://schemas.openxmlformats.org/officeDocument/2006/relationships/image" Target="../media/image23.png"/><Relationship Id="rId4" Type="http://schemas.openxmlformats.org/officeDocument/2006/relationships/slide" Target="slide19.xml"/><Relationship Id="rId9" Type="http://schemas.openxmlformats.org/officeDocument/2006/relationships/slide" Target="slide2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6.svg"/><Relationship Id="rId5" Type="http://schemas.openxmlformats.org/officeDocument/2006/relationships/image" Target="../media/image25.sv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64BA26B-C72F-1568-7721-1040094D2F1E}"/>
              </a:ext>
            </a:extLst>
          </p:cNvPr>
          <p:cNvSpPr txBox="1"/>
          <p:nvPr/>
        </p:nvSpPr>
        <p:spPr>
          <a:xfrm>
            <a:off x="1547812" y="3807280"/>
            <a:ext cx="5009016" cy="3424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653608">
              <a:defRPr/>
            </a:pPr>
            <a:r>
              <a:rPr lang="en-NZ" sz="1600" b="1">
                <a:solidFill>
                  <a:srgbClr val="2C602F"/>
                </a:solidFill>
                <a:latin typeface="Roboto"/>
              </a:rPr>
              <a:t>Web App Release 4 – Training Pack </a:t>
            </a:r>
            <a:endParaRPr lang="en-NZ" sz="1625" b="1">
              <a:solidFill>
                <a:srgbClr val="2C602F"/>
              </a:solidFill>
              <a:latin typeface="Roboto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5374A7-9CF0-C932-4A98-FDB0E68DC9C2}"/>
              </a:ext>
            </a:extLst>
          </p:cNvPr>
          <p:cNvSpPr/>
          <p:nvPr/>
        </p:nvSpPr>
        <p:spPr>
          <a:xfrm>
            <a:off x="3025973" y="2368749"/>
            <a:ext cx="4426744" cy="1307902"/>
          </a:xfrm>
          <a:prstGeom prst="rect">
            <a:avLst/>
          </a:prstGeom>
          <a:solidFill>
            <a:srgbClr val="DDF5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608">
              <a:defRPr/>
            </a:pPr>
            <a:endParaRPr lang="en-NZ" sz="1287">
              <a:solidFill>
                <a:prstClr val="white"/>
              </a:solidFill>
              <a:latin typeface="Roboto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9A707E-A8D2-E64F-241A-EC93CD0A0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772" y="2105621"/>
            <a:ext cx="4570583" cy="148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78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72F96-586C-9A08-6422-58A5879FC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6331562D-D7C4-19E2-345C-1AF5124721D9}"/>
              </a:ext>
            </a:extLst>
          </p:cNvPr>
          <p:cNvSpPr txBox="1">
            <a:spLocks/>
          </p:cNvSpPr>
          <p:nvPr/>
        </p:nvSpPr>
        <p:spPr>
          <a:xfrm>
            <a:off x="1279480" y="95451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872E432-9682-DF0F-F06F-BF9C6717A941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E01B904-0F1F-1843-886F-938AA51B9D03}"/>
              </a:ext>
            </a:extLst>
          </p:cNvPr>
          <p:cNvSpPr txBox="1">
            <a:spLocks/>
          </p:cNvSpPr>
          <p:nvPr/>
        </p:nvSpPr>
        <p:spPr>
          <a:xfrm>
            <a:off x="567864" y="947243"/>
            <a:ext cx="7818211" cy="466380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30">
                <a:solidFill>
                  <a:srgbClr val="5C9A42"/>
                </a:solidFill>
                <a:latin typeface="Roboto"/>
                <a:ea typeface="Verdana"/>
              </a:rPr>
              <a:t>Responding to feedback - New/Updated Questions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574662-EA58-E2BF-AAE7-46C134E1306D}"/>
              </a:ext>
            </a:extLst>
          </p:cNvPr>
          <p:cNvSpPr txBox="1"/>
          <p:nvPr/>
        </p:nvSpPr>
        <p:spPr>
          <a:xfrm>
            <a:off x="568083" y="1682656"/>
            <a:ext cx="390888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600" b="1">
                <a:solidFill>
                  <a:srgbClr val="5C9A42"/>
                </a:solidFill>
              </a:rPr>
              <a:t>Reflections</a:t>
            </a:r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7D068D3-04CA-72F5-AD6B-82F4FEB810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CE1499A-9D53-4507-6E24-76CAEB7A82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BCE2279-2092-DF55-5AA4-1A3B3B9EB2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45121"/>
              </p:ext>
            </p:extLst>
          </p:nvPr>
        </p:nvGraphicFramePr>
        <p:xfrm>
          <a:off x="882994" y="2185499"/>
          <a:ext cx="7984781" cy="3725258"/>
        </p:xfrm>
        <a:graphic>
          <a:graphicData uri="http://schemas.openxmlformats.org/drawingml/2006/table">
            <a:tbl>
              <a:tblPr/>
              <a:tblGrid>
                <a:gridCol w="3903041">
                  <a:extLst>
                    <a:ext uri="{9D8B030D-6E8A-4147-A177-3AD203B41FA5}">
                      <a16:colId xmlns:a16="http://schemas.microsoft.com/office/drawing/2014/main" val="462352162"/>
                    </a:ext>
                  </a:extLst>
                </a:gridCol>
                <a:gridCol w="4081740">
                  <a:extLst>
                    <a:ext uri="{9D8B030D-6E8A-4147-A177-3AD203B41FA5}">
                      <a16:colId xmlns:a16="http://schemas.microsoft.com/office/drawing/2014/main" val="3617683066"/>
                    </a:ext>
                  </a:extLst>
                </a:gridCol>
              </a:tblGrid>
              <a:tr h="197190">
                <a:tc>
                  <a:txBody>
                    <a:bodyPr/>
                    <a:lstStyle/>
                    <a:p>
                      <a:pPr marL="0" indent="90488" algn="l" defTabSz="742950" rtl="0" eaLnBrk="1" fontAlgn="b" latinLnBrk="0" hangingPunct="1">
                        <a:spcAft>
                          <a:spcPts val="1200"/>
                        </a:spcAft>
                        <a:buNone/>
                      </a:pPr>
                      <a:r>
                        <a:rPr lang="en-NZ" sz="1463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you said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90488" algn="l" defTabSz="742950" rtl="0" eaLnBrk="1" fontAlgn="b" latinLnBrk="0" hangingPunct="1">
                        <a:spcAft>
                          <a:spcPts val="1200"/>
                        </a:spcAft>
                        <a:buNone/>
                      </a:pPr>
                      <a:r>
                        <a:rPr lang="en-NZ" sz="1463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we've done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018393"/>
                  </a:ext>
                </a:extLst>
              </a:tr>
              <a:tr h="1621347">
                <a:tc>
                  <a:txBody>
                    <a:bodyPr/>
                    <a:lstStyle/>
                    <a:p>
                      <a:pPr marL="90488" indent="0" algn="l" fontAlgn="t">
                        <a:buNone/>
                      </a:pPr>
                      <a:r>
                        <a:rPr lang="en-NZ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needs to be clarity about when the question is asking about the contribution of primary caregivers', immediate family etc, and extended support networks being available to support primary caregiver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0" algn="l" defTabSz="742950" rtl="0" eaLnBrk="1" fontAlgn="t" latinLnBrk="0" hangingPunct="1">
                        <a:buNone/>
                      </a:pPr>
                      <a:r>
                        <a:rPr lang="en-NZ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Split into two questions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122461"/>
                  </a:ext>
                </a:extLst>
              </a:tr>
              <a:tr h="1107831">
                <a:tc>
                  <a:txBody>
                    <a:bodyPr/>
                    <a:lstStyle/>
                    <a:p>
                      <a:pPr marL="90488" indent="0" algn="l" defTabSz="742950" rtl="0" eaLnBrk="1" fontAlgn="t" latinLnBrk="0" hangingPunct="1">
                        <a:buNone/>
                      </a:pPr>
                      <a:r>
                        <a:rPr lang="en-NZ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needs to be more distinction between Behaviour reflection question and support profile question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0" algn="l" defTabSz="742950" rtl="0" eaLnBrk="1" fontAlgn="t" latinLnBrk="0" hangingPunct="1">
                        <a:buNone/>
                      </a:pPr>
                      <a:r>
                        <a:rPr lang="en-NZ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Rewritten this question to ask about behaviour that is time consuming or intensive to manage, rather than 'unsafe'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386498"/>
                  </a:ext>
                </a:extLst>
              </a:tr>
              <a:tr h="763606">
                <a:tc>
                  <a:txBody>
                    <a:bodyPr/>
                    <a:lstStyle/>
                    <a:p>
                      <a:pPr marL="90488" indent="0" algn="l" defTabSz="742950" rtl="0" eaLnBrk="1" fontAlgn="t" latinLnBrk="0" hangingPunct="1">
                        <a:buNone/>
                      </a:pPr>
                      <a:r>
                        <a:rPr lang="en-NZ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are too many ideas in some questions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0" algn="l" defTabSz="742950" rtl="0" eaLnBrk="1" fontAlgn="t" latinLnBrk="0" hangingPunct="1">
                        <a:buNone/>
                      </a:pPr>
                      <a:r>
                        <a:rPr lang="en-NZ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Edited the community engagement question, to reduce the number of ideas involved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6154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355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58723-4104-1000-4A4B-CC2B89088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469F7BC-CE66-8587-EB01-B5AC57F45667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46654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37410" algn="l"/>
              </a:tabLst>
              <a:defRPr/>
            </a:pPr>
            <a:r>
              <a:rPr kumimoji="0" lang="en-NZ" sz="1950" b="1" i="0" u="none" strike="noStrike" kern="1200" cap="none" spc="0" normalizeH="0" baseline="0" noProof="0">
                <a:ln>
                  <a:noFill/>
                </a:ln>
                <a:solidFill>
                  <a:srgbClr val="5C9A42"/>
                </a:solidFill>
                <a:effectLst/>
                <a:uLnTx/>
                <a:uFillTx/>
                <a:latin typeface="Roboto"/>
                <a:ea typeface="Verdana"/>
              </a:rPr>
              <a:t>Web App Release 4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D3D3D8E-1739-494E-D4F0-E6136317274A}"/>
              </a:ext>
            </a:extLst>
          </p:cNvPr>
          <p:cNvSpPr txBox="1">
            <a:spLocks/>
          </p:cNvSpPr>
          <p:nvPr/>
        </p:nvSpPr>
        <p:spPr>
          <a:xfrm>
            <a:off x="489369" y="783039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46654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737410" algn="l"/>
              </a:tabLst>
              <a:defRPr/>
            </a:pPr>
            <a:r>
              <a:rPr kumimoji="0" lang="en-NZ" sz="1625" b="1" i="0" u="none" strike="noStrike" kern="1200" cap="none" spc="0" normalizeH="0" baseline="0" noProof="0">
                <a:ln>
                  <a:noFill/>
                </a:ln>
                <a:solidFill>
                  <a:srgbClr val="5C9A42"/>
                </a:solidFill>
                <a:effectLst/>
                <a:uLnTx/>
                <a:uFillTx/>
                <a:latin typeface="Roboto"/>
                <a:ea typeface="Verdana"/>
              </a:rPr>
              <a:t>New Questions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C8ED745-5C89-2DFC-23B6-BDD1A1689B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7C1A539-1DB3-0776-7CEB-D0440023BE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DD64FFF-43DC-07CB-D02F-EEB267E13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014715"/>
              </p:ext>
            </p:extLst>
          </p:nvPr>
        </p:nvGraphicFramePr>
        <p:xfrm>
          <a:off x="489369" y="1362034"/>
          <a:ext cx="9025710" cy="50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3657">
                  <a:extLst>
                    <a:ext uri="{9D8B030D-6E8A-4147-A177-3AD203B41FA5}">
                      <a16:colId xmlns:a16="http://schemas.microsoft.com/office/drawing/2014/main" val="2931412115"/>
                    </a:ext>
                  </a:extLst>
                </a:gridCol>
                <a:gridCol w="1445542">
                  <a:extLst>
                    <a:ext uri="{9D8B030D-6E8A-4147-A177-3AD203B41FA5}">
                      <a16:colId xmlns:a16="http://schemas.microsoft.com/office/drawing/2014/main" val="1416415993"/>
                    </a:ext>
                  </a:extLst>
                </a:gridCol>
                <a:gridCol w="6376511">
                  <a:extLst>
                    <a:ext uri="{9D8B030D-6E8A-4147-A177-3AD203B41FA5}">
                      <a16:colId xmlns:a16="http://schemas.microsoft.com/office/drawing/2014/main" val="1262920400"/>
                    </a:ext>
                  </a:extLst>
                </a:gridCol>
              </a:tblGrid>
              <a:tr h="20398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solidFill>
                            <a:schemeClr val="bg1"/>
                          </a:solidFill>
                          <a:effectLst/>
                        </a:rPr>
                        <a:t>Life Stage 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solidFill>
                            <a:schemeClr val="bg1"/>
                          </a:solidFill>
                          <a:effectLst/>
                        </a:rPr>
                        <a:t>Question Type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00">
                          <a:solidFill>
                            <a:schemeClr val="bg1"/>
                          </a:solidFill>
                          <a:effectLst/>
                        </a:rPr>
                        <a:t>Question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314512"/>
                  </a:ext>
                </a:extLst>
              </a:tr>
              <a:tr h="302400">
                <a:tc rowSpan="4">
                  <a:txBody>
                    <a:bodyPr/>
                    <a:lstStyle/>
                    <a:p>
                      <a:pPr>
                        <a:buNone/>
                      </a:pPr>
                      <a:endParaRPr lang="en-US" sz="950" b="1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en-US" sz="950" b="1">
                          <a:effectLst/>
                        </a:rPr>
                        <a:t>Before school </a:t>
                      </a:r>
                    </a:p>
                    <a:p>
                      <a:pPr>
                        <a:buNone/>
                      </a:pPr>
                      <a:endParaRPr lang="en-US" sz="950" b="1"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Reflection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We are [ ] available to provide the level of support our child requires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1805812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8FAF7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 b="0">
                          <a:effectLst/>
                        </a:rPr>
                        <a:t>Support Profile</a:t>
                      </a:r>
                      <a:br>
                        <a:rPr lang="en-US" sz="950">
                          <a:effectLst/>
                        </a:rPr>
                      </a:br>
                      <a:br>
                        <a:rPr lang="en-US" sz="950">
                          <a:effectLst/>
                        </a:rPr>
                      </a:br>
                      <a:r>
                        <a:rPr lang="en-US" sz="950">
                          <a:effectLst/>
                        </a:rPr>
                        <a:t>(Mobility and Balance)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I [ ] experience challenges with balance, or other harms related to my mobility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80338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8F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This might occur []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859371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8F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Supporting me to be safe requires [ ] at the times I'm most likely to experience this risk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6275590"/>
                  </a:ext>
                </a:extLst>
              </a:tr>
              <a:tr h="302400">
                <a:tc rowSpan="4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 b="1">
                          <a:effectLst/>
                        </a:rPr>
                        <a:t>School to end of intermediate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Reflection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We are [ ] available to provide the level of support our child requires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506918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Support Profile</a:t>
                      </a:r>
                    </a:p>
                    <a:p>
                      <a:pPr>
                        <a:buNone/>
                      </a:pPr>
                      <a:endParaRPr lang="en-US" sz="95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(Mobility and Balance)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I [ ] experience challenges with balance, or other harms related to my mobility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821934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I can experience these events at least [ ]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8567643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Supporting me to be safe requires [ ] at the times I'm most likely to experience this risk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2865638"/>
                  </a:ext>
                </a:extLst>
              </a:tr>
              <a:tr h="302400">
                <a:tc rowSpan="4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 b="1">
                          <a:effectLst/>
                        </a:rPr>
                        <a:t>High school to leaving school</a:t>
                      </a:r>
                      <a:endParaRPr lang="en-US" sz="950" b="1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Reflection​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I can [ ] draw on my extended network for support, when those who usually support me are less available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20131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 sz="800"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8FAF7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Support Profile</a:t>
                      </a:r>
                    </a:p>
                    <a:p>
                      <a:pPr>
                        <a:buNone/>
                      </a:pPr>
                      <a:endParaRPr lang="en-US" sz="95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(Mobility and Balance)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I [ ] experience challenges with falls, balance, or other harms related to my mobility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625840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 sz="800"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8F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>
                          <a:effectLst/>
                        </a:rPr>
                        <a:t>These events occur [ ].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162093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 sz="800">
                        <a:effectLst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rgbClr val="F8F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742950" rtl="0" eaLnBrk="1" latinLnBrk="0" hangingPunct="1">
                        <a:buNone/>
                      </a:pPr>
                      <a:r>
                        <a:rPr lang="en-US" sz="95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Supporting me to be safe requires [ ] at the times I'm most likely to experience this risk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291385"/>
                  </a:ext>
                </a:extLst>
              </a:tr>
              <a:tr h="302400">
                <a:tc rowSpan="4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950" b="1">
                          <a:effectLst/>
                        </a:rPr>
                        <a:t>Adulthood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42950" rtl="0" eaLnBrk="1" latinLnBrk="0" hangingPunct="1">
                        <a:buNone/>
                      </a:pPr>
                      <a:r>
                        <a:rPr lang="en-US" sz="95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Reflection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95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lang="en-US" sz="95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[ ] draw on my extended network for support, when those who usually support me are less available</a:t>
                      </a:r>
                      <a:endParaRPr lang="en-NZ" sz="95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4591994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algn="l" defTabSz="742950" rtl="0" eaLnBrk="1" latinLnBrk="0" hangingPunct="1">
                        <a:buNone/>
                      </a:pPr>
                      <a:r>
                        <a:rPr lang="en-US" sz="95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 Profile</a:t>
                      </a:r>
                    </a:p>
                    <a:p>
                      <a:pPr marL="0" algn="l" defTabSz="742950" rtl="0" eaLnBrk="1" latinLnBrk="0" hangingPunct="1">
                        <a:buNone/>
                      </a:pPr>
                      <a:endParaRPr lang="en-US" sz="95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742950" rtl="0" eaLnBrk="1" latinLnBrk="0" hangingPunct="1">
                        <a:buNone/>
                      </a:pPr>
                      <a:r>
                        <a:rPr lang="en-US" sz="950">
                          <a:effectLst/>
                        </a:rPr>
                        <a:t>(Mobility and Balance)</a:t>
                      </a:r>
                      <a:endParaRPr lang="en-US" sz="95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5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[ ] experience challenges with falls, balance, or other harms related to my mobility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532493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42950" rtl="0" eaLnBrk="1" latinLnBrk="0" hangingPunct="1">
                        <a:buNone/>
                      </a:pPr>
                      <a:r>
                        <a:rPr lang="en-US" sz="95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might occur []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415834"/>
                  </a:ext>
                </a:extLst>
              </a:tr>
              <a:tr h="302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742950" rtl="0" eaLnBrk="1" latinLnBrk="0" hangingPunct="1">
                        <a:buNone/>
                      </a:pPr>
                      <a:r>
                        <a:rPr lang="en-US" sz="95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Supporting me to be safe requires [ ] at the times I'm most likely to experience this risk</a:t>
                      </a: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032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196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8A1B-525E-F565-EB47-0A2F49FD6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42C6CBE-14FD-BE4D-D282-6C8750BF099A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253AD6C-2FF4-146C-0AA8-54E5A002D7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79CCC10-6831-69F9-26A3-440ECF9B67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47BC7C0-3BA2-FC42-6062-3A7BF289CC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226666"/>
              </p:ext>
            </p:extLst>
          </p:nvPr>
        </p:nvGraphicFramePr>
        <p:xfrm>
          <a:off x="408142" y="1380926"/>
          <a:ext cx="8916833" cy="5000129"/>
        </p:xfrm>
        <a:graphic>
          <a:graphicData uri="http://schemas.openxmlformats.org/drawingml/2006/table">
            <a:tbl>
              <a:tblPr/>
              <a:tblGrid>
                <a:gridCol w="890306">
                  <a:extLst>
                    <a:ext uri="{9D8B030D-6E8A-4147-A177-3AD203B41FA5}">
                      <a16:colId xmlns:a16="http://schemas.microsoft.com/office/drawing/2014/main" val="2856938574"/>
                    </a:ext>
                  </a:extLst>
                </a:gridCol>
                <a:gridCol w="1320927">
                  <a:extLst>
                    <a:ext uri="{9D8B030D-6E8A-4147-A177-3AD203B41FA5}">
                      <a16:colId xmlns:a16="http://schemas.microsoft.com/office/drawing/2014/main" val="3135663817"/>
                    </a:ext>
                  </a:extLst>
                </a:gridCol>
                <a:gridCol w="2739090">
                  <a:extLst>
                    <a:ext uri="{9D8B030D-6E8A-4147-A177-3AD203B41FA5}">
                      <a16:colId xmlns:a16="http://schemas.microsoft.com/office/drawing/2014/main" val="535799136"/>
                    </a:ext>
                  </a:extLst>
                </a:gridCol>
                <a:gridCol w="2796792">
                  <a:extLst>
                    <a:ext uri="{9D8B030D-6E8A-4147-A177-3AD203B41FA5}">
                      <a16:colId xmlns:a16="http://schemas.microsoft.com/office/drawing/2014/main" val="3834449803"/>
                    </a:ext>
                  </a:extLst>
                </a:gridCol>
                <a:gridCol w="1169718">
                  <a:extLst>
                    <a:ext uri="{9D8B030D-6E8A-4147-A177-3AD203B41FA5}">
                      <a16:colId xmlns:a16="http://schemas.microsoft.com/office/drawing/2014/main" val="190896867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Question Type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Category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Current Question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defTabSz="742950" rtl="0" eaLnBrk="1" fontAlgn="ctr" latinLnBrk="0" hangingPunct="1">
                        <a:buNone/>
                      </a:pPr>
                      <a:r>
                        <a:rPr lang="en-NZ" sz="8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Updated Question</a:t>
                      </a: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defTabSz="742950" rtl="0" eaLnBrk="1" fontAlgn="ctr" latinLnBrk="0" hangingPunct="1">
                        <a:buNone/>
                      </a:pPr>
                      <a:r>
                        <a:rPr lang="en-US" sz="8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Updates</a:t>
                      </a: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519750"/>
                  </a:ext>
                </a:extLst>
              </a:tr>
              <a:tr h="432024">
                <a:tc rowSpan="3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u="none" strike="noStrike">
                          <a:effectLst/>
                        </a:rPr>
                        <a:t>Reflection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Developing and expressing my identity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have [] enduring roles and activities that support me to demonstrate my strengths, be valued, and maintain connection with others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 have [] enduring roles and activities that support me to demonstrate my strengths and maintain connection with others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197879"/>
                  </a:ext>
                </a:extLst>
              </a:tr>
              <a:tr h="3521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Preparing me to have a wide range of options 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 way I express my emotions [ ] is in a way that is safe for me and for others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  way I express my emotions [] is in a way that is time consuming or intensive to manage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732941"/>
                  </a:ext>
                </a:extLst>
              </a:tr>
              <a:tr h="5230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Creating sustainable expectations of care for the future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There are people in my life who [ ] are available to provide the level of support I require to achieve the things that are important to me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There are people in my life who [] are available to provide the level of practical support I require to achieve the things that are important to me.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451759"/>
                  </a:ext>
                </a:extLst>
              </a:tr>
              <a:tr h="351090">
                <a:tc rowSpan="10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Profile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 of People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many people do you usually require to carry out support?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37831154"/>
                  </a:ext>
                </a:extLst>
              </a:tr>
              <a:tr h="3521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Expressing myself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These events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09190578"/>
                  </a:ext>
                </a:extLst>
              </a:tr>
              <a:tr h="3521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Expressing myself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35531362"/>
                  </a:ext>
                </a:extLst>
              </a:tr>
              <a:tr h="3510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can experience acute medical events (eg. seizure, aspiration risk etc.) at least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 can experience acute risks of physical harm at least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0895022"/>
                  </a:ext>
                </a:extLst>
              </a:tr>
              <a:tr h="3510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These events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65495339"/>
                  </a:ext>
                </a:extLst>
              </a:tr>
              <a:tr h="3510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48482775"/>
                  </a:ext>
                </a:extLst>
              </a:tr>
              <a:tr h="3510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Exploring my environment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This might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8581905"/>
                  </a:ext>
                </a:extLst>
              </a:tr>
              <a:tr h="35109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Exploring my environment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8084780"/>
                  </a:ext>
                </a:extLst>
              </a:tr>
              <a:tr h="351090">
                <a:tc vMerge="1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7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Managing boundaries with others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This might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72235866"/>
                  </a:ext>
                </a:extLst>
              </a:tr>
              <a:tr h="351090">
                <a:tc vMerge="1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7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Managing boundaries with others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49871616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BA90826-34AC-FECA-AF98-487B271D36C9}"/>
              </a:ext>
            </a:extLst>
          </p:cNvPr>
          <p:cNvSpPr txBox="1">
            <a:spLocks/>
          </p:cNvSpPr>
          <p:nvPr/>
        </p:nvSpPr>
        <p:spPr>
          <a:xfrm>
            <a:off x="489368" y="783039"/>
            <a:ext cx="5225631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ea typeface="Verdana"/>
              </a:rPr>
              <a:t>Updated Questions – Adulthood</a:t>
            </a:r>
          </a:p>
        </p:txBody>
      </p:sp>
    </p:spTree>
    <p:extLst>
      <p:ext uri="{BB962C8B-B14F-4D97-AF65-F5344CB8AC3E}">
        <p14:creationId xmlns:p14="http://schemas.microsoft.com/office/powerpoint/2010/main" val="1439029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640D4-F38B-72FD-CF05-DD739F8E9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73A4752-51D9-2638-B747-BA96DC3EE323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CE96ED0-0E3C-62F3-6F9C-986050F229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59DA893-8C8F-6B0F-CD45-6EE9034B3E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6FFF884-7829-D7D7-915F-763C1856B1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6508994"/>
              </p:ext>
            </p:extLst>
          </p:nvPr>
        </p:nvGraphicFramePr>
        <p:xfrm>
          <a:off x="408142" y="1380926"/>
          <a:ext cx="8916833" cy="4874718"/>
        </p:xfrm>
        <a:graphic>
          <a:graphicData uri="http://schemas.openxmlformats.org/drawingml/2006/table">
            <a:tbl>
              <a:tblPr/>
              <a:tblGrid>
                <a:gridCol w="890306">
                  <a:extLst>
                    <a:ext uri="{9D8B030D-6E8A-4147-A177-3AD203B41FA5}">
                      <a16:colId xmlns:a16="http://schemas.microsoft.com/office/drawing/2014/main" val="2856938574"/>
                    </a:ext>
                  </a:extLst>
                </a:gridCol>
                <a:gridCol w="1320927">
                  <a:extLst>
                    <a:ext uri="{9D8B030D-6E8A-4147-A177-3AD203B41FA5}">
                      <a16:colId xmlns:a16="http://schemas.microsoft.com/office/drawing/2014/main" val="3135663817"/>
                    </a:ext>
                  </a:extLst>
                </a:gridCol>
                <a:gridCol w="2739090">
                  <a:extLst>
                    <a:ext uri="{9D8B030D-6E8A-4147-A177-3AD203B41FA5}">
                      <a16:colId xmlns:a16="http://schemas.microsoft.com/office/drawing/2014/main" val="535799136"/>
                    </a:ext>
                  </a:extLst>
                </a:gridCol>
                <a:gridCol w="2796792">
                  <a:extLst>
                    <a:ext uri="{9D8B030D-6E8A-4147-A177-3AD203B41FA5}">
                      <a16:colId xmlns:a16="http://schemas.microsoft.com/office/drawing/2014/main" val="3834449803"/>
                    </a:ext>
                  </a:extLst>
                </a:gridCol>
                <a:gridCol w="1169718">
                  <a:extLst>
                    <a:ext uri="{9D8B030D-6E8A-4147-A177-3AD203B41FA5}">
                      <a16:colId xmlns:a16="http://schemas.microsoft.com/office/drawing/2014/main" val="190896867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Question Type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Category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Current Question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defTabSz="742950" rtl="0" eaLnBrk="1" fontAlgn="ctr" latinLnBrk="0" hangingPunct="1">
                        <a:buNone/>
                      </a:pPr>
                      <a:r>
                        <a:rPr lang="en-NZ" sz="8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Updated Question</a:t>
                      </a: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defTabSz="742950" rtl="0" eaLnBrk="1" fontAlgn="ctr" latinLnBrk="0" hangingPunct="1">
                        <a:buNone/>
                      </a:pPr>
                      <a:r>
                        <a:rPr lang="en-US" sz="8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Updates</a:t>
                      </a: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519750"/>
                  </a:ext>
                </a:extLst>
              </a:tr>
              <a:tr h="354840">
                <a:tc rowSpan="3"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u="none" strike="noStrike">
                          <a:effectLst/>
                        </a:rPr>
                        <a:t>Reflection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Developing and expressing my identity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am [] developing and pursuing my interests, in ways which can create opportunities to build on them and be valued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 am [ ] developing and pursuing my interests, in ways which create opportunities to build on them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197879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Preparing me to have a wide range of options 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 way I express my emotions [ ] is in a way that is safe for me and for others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  way I express my emotions [] is in a way that is time consuming or intensive to manage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732941"/>
                  </a:ext>
                </a:extLst>
              </a:tr>
              <a:tr h="43663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Creating sustainable expectations of care for the future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There are people in my life who [ ] are available to provide the level of support I require to achieve the things that are important to me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There are people in my life who [] are available to provide the level of practical support I require to achieve the things that are important to me.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451759"/>
                  </a:ext>
                </a:extLst>
              </a:tr>
              <a:tr h="354840">
                <a:tc rowSpan="10"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Profile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 of People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many people do you usually require to carry out support?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37831154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Expressing myself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These events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09190578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Expressing myself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35531362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can experience acute medical events (eg. seizure, aspiration risk etc.) at least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 can experience acute risks of physical harm at least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0895022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These events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65495339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48482775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Exploring my environment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This might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8581905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Exploring my environment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8084780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7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Managing boundaries with others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This might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marR="0" lvl="0" indent="0" algn="l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17551176"/>
                  </a:ext>
                </a:extLst>
              </a:tr>
              <a:tr h="354840">
                <a:tc vMerge="1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75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marR="0" lvl="0" indent="0" algn="l" defTabSz="74295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Managing boundaries with others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556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73956532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BCD9C39D-E7C7-8EBD-AFB0-C2A1BD979095}"/>
              </a:ext>
            </a:extLst>
          </p:cNvPr>
          <p:cNvSpPr txBox="1">
            <a:spLocks/>
          </p:cNvSpPr>
          <p:nvPr/>
        </p:nvSpPr>
        <p:spPr>
          <a:xfrm>
            <a:off x="489368" y="783039"/>
            <a:ext cx="5225631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ea typeface="Verdana"/>
              </a:rPr>
              <a:t>Updated Questions – Highschool to Leaving School</a:t>
            </a:r>
          </a:p>
        </p:txBody>
      </p:sp>
    </p:spTree>
    <p:extLst>
      <p:ext uri="{BB962C8B-B14F-4D97-AF65-F5344CB8AC3E}">
        <p14:creationId xmlns:p14="http://schemas.microsoft.com/office/powerpoint/2010/main" val="228240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FCF4-4D12-FBBF-2C6A-56A7524AA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1EEF3B8-9C89-B9E8-E6C7-43CCE3A539BB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C25FFA2-8CAC-8386-61C1-81B6A3536B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A6B6C2E-1DED-1535-146F-730768B47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2D42432-FDDC-D406-56A0-A5692370D6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674207"/>
              </p:ext>
            </p:extLst>
          </p:nvPr>
        </p:nvGraphicFramePr>
        <p:xfrm>
          <a:off x="408142" y="1380926"/>
          <a:ext cx="8916833" cy="5029370"/>
        </p:xfrm>
        <a:graphic>
          <a:graphicData uri="http://schemas.openxmlformats.org/drawingml/2006/table">
            <a:tbl>
              <a:tblPr/>
              <a:tblGrid>
                <a:gridCol w="890306">
                  <a:extLst>
                    <a:ext uri="{9D8B030D-6E8A-4147-A177-3AD203B41FA5}">
                      <a16:colId xmlns:a16="http://schemas.microsoft.com/office/drawing/2014/main" val="2856938574"/>
                    </a:ext>
                  </a:extLst>
                </a:gridCol>
                <a:gridCol w="1320927">
                  <a:extLst>
                    <a:ext uri="{9D8B030D-6E8A-4147-A177-3AD203B41FA5}">
                      <a16:colId xmlns:a16="http://schemas.microsoft.com/office/drawing/2014/main" val="3135663817"/>
                    </a:ext>
                  </a:extLst>
                </a:gridCol>
                <a:gridCol w="2739090">
                  <a:extLst>
                    <a:ext uri="{9D8B030D-6E8A-4147-A177-3AD203B41FA5}">
                      <a16:colId xmlns:a16="http://schemas.microsoft.com/office/drawing/2014/main" val="535799136"/>
                    </a:ext>
                  </a:extLst>
                </a:gridCol>
                <a:gridCol w="2796792">
                  <a:extLst>
                    <a:ext uri="{9D8B030D-6E8A-4147-A177-3AD203B41FA5}">
                      <a16:colId xmlns:a16="http://schemas.microsoft.com/office/drawing/2014/main" val="3834449803"/>
                    </a:ext>
                  </a:extLst>
                </a:gridCol>
                <a:gridCol w="1169718">
                  <a:extLst>
                    <a:ext uri="{9D8B030D-6E8A-4147-A177-3AD203B41FA5}">
                      <a16:colId xmlns:a16="http://schemas.microsoft.com/office/drawing/2014/main" val="190896867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Question Type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Category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Current Question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defTabSz="742950" rtl="0" eaLnBrk="1" fontAlgn="ctr" latinLnBrk="0" hangingPunct="1">
                        <a:buNone/>
                      </a:pPr>
                      <a:r>
                        <a:rPr lang="en-NZ" sz="8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Updated Question</a:t>
                      </a: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defTabSz="742950" rtl="0" eaLnBrk="1" fontAlgn="ctr" latinLnBrk="0" hangingPunct="1">
                        <a:buNone/>
                      </a:pPr>
                      <a:r>
                        <a:rPr lang="en-US" sz="8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Updates</a:t>
                      </a: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519750"/>
                  </a:ext>
                </a:extLst>
              </a:tr>
              <a:tr h="582010">
                <a:tc rowSpan="3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u="none" strike="noStrike">
                          <a:effectLst/>
                        </a:rPr>
                        <a:t>Reflection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Developing and expressing my identity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am [] developing and pursuing my interests, in ways which can create opportunties to build on them and be valued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 am [ ] developing and pursuing my interests, in ways which create opportunities to build on them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197879"/>
                  </a:ext>
                </a:extLst>
              </a:tr>
              <a:tr h="5820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Preparing me to have a wide range of options 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Our child [] expresses their emotions in a way that is safe for them and for others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Our child [] expresses their emotions in a way that is time consuming or intensive to manage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732941"/>
                  </a:ext>
                </a:extLst>
              </a:tr>
              <a:tr h="5820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Creating sustainable expectations of care for the future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Family and friends are [] available to support our child and us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Extended family and friends are [ ] available to support our child and us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451759"/>
                  </a:ext>
                </a:extLst>
              </a:tr>
              <a:tr h="390664">
                <a:tc rowSpan="8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Profile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 of People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many people do you usually require to carry out support?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37831154"/>
                  </a:ext>
                </a:extLst>
              </a:tr>
              <a:tr h="37967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Expressing myself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These events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09190578"/>
                  </a:ext>
                </a:extLst>
              </a:tr>
              <a:tr h="3906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Expressing myself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35531362"/>
                  </a:ext>
                </a:extLst>
              </a:tr>
              <a:tr h="3906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can experience acute medical events (eg. seizure, aspiration risk etc.) at least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 can experience acute risks of physical harm at least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0895022"/>
                  </a:ext>
                </a:extLst>
              </a:tr>
              <a:tr h="37967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These events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65495339"/>
                  </a:ext>
                </a:extLst>
              </a:tr>
              <a:tr h="3906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48482775"/>
                  </a:ext>
                </a:extLst>
              </a:tr>
              <a:tr h="3906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Exploring my environment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This might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8581905"/>
                  </a:ext>
                </a:extLst>
              </a:tr>
              <a:tr h="39066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Exploring my environment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8084780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5D6F4134-11CF-EFEA-1D88-40AEEEB9DC12}"/>
              </a:ext>
            </a:extLst>
          </p:cNvPr>
          <p:cNvSpPr txBox="1">
            <a:spLocks/>
          </p:cNvSpPr>
          <p:nvPr/>
        </p:nvSpPr>
        <p:spPr>
          <a:xfrm>
            <a:off x="489368" y="783039"/>
            <a:ext cx="5225631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ea typeface="Verdana"/>
              </a:rPr>
              <a:t>Updated Questions – School to end of intermediate</a:t>
            </a:r>
          </a:p>
        </p:txBody>
      </p:sp>
    </p:spTree>
    <p:extLst>
      <p:ext uri="{BB962C8B-B14F-4D97-AF65-F5344CB8AC3E}">
        <p14:creationId xmlns:p14="http://schemas.microsoft.com/office/powerpoint/2010/main" val="1288508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0F15B-197E-7E3D-A2CB-6AF28A836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3BA7401-5FB7-23EE-E195-B4B95E2B9D6E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CCB5EE5-3C55-55D0-0E93-8EA187C9BA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652BE25-4A4D-B8D6-9948-2B86FD64F1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A4F2D60-B21D-55B6-062C-159BAB7EE6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980654"/>
              </p:ext>
            </p:extLst>
          </p:nvPr>
        </p:nvGraphicFramePr>
        <p:xfrm>
          <a:off x="408142" y="1380925"/>
          <a:ext cx="8821583" cy="4814296"/>
        </p:xfrm>
        <a:graphic>
          <a:graphicData uri="http://schemas.openxmlformats.org/drawingml/2006/table">
            <a:tbl>
              <a:tblPr/>
              <a:tblGrid>
                <a:gridCol w="877733">
                  <a:extLst>
                    <a:ext uri="{9D8B030D-6E8A-4147-A177-3AD203B41FA5}">
                      <a16:colId xmlns:a16="http://schemas.microsoft.com/office/drawing/2014/main" val="2856938574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3135663817"/>
                    </a:ext>
                  </a:extLst>
                </a:gridCol>
                <a:gridCol w="2752725">
                  <a:extLst>
                    <a:ext uri="{9D8B030D-6E8A-4147-A177-3AD203B41FA5}">
                      <a16:colId xmlns:a16="http://schemas.microsoft.com/office/drawing/2014/main" val="535799136"/>
                    </a:ext>
                  </a:extLst>
                </a:gridCol>
                <a:gridCol w="2728977">
                  <a:extLst>
                    <a:ext uri="{9D8B030D-6E8A-4147-A177-3AD203B41FA5}">
                      <a16:colId xmlns:a16="http://schemas.microsoft.com/office/drawing/2014/main" val="3834449803"/>
                    </a:ext>
                  </a:extLst>
                </a:gridCol>
                <a:gridCol w="1157223">
                  <a:extLst>
                    <a:ext uri="{9D8B030D-6E8A-4147-A177-3AD203B41FA5}">
                      <a16:colId xmlns:a16="http://schemas.microsoft.com/office/drawing/2014/main" val="1908968677"/>
                    </a:ext>
                  </a:extLst>
                </a:gridCol>
              </a:tblGrid>
              <a:tr h="180000"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Question Type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Category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1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Current Question</a:t>
                      </a:r>
                      <a:endParaRPr lang="en-NZ" sz="8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defTabSz="742950" rtl="0" eaLnBrk="1" fontAlgn="ctr" latinLnBrk="0" hangingPunct="1">
                        <a:buNone/>
                      </a:pPr>
                      <a:r>
                        <a:rPr lang="en-NZ" sz="8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Updated Question</a:t>
                      </a: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defTabSz="742950" rtl="0" eaLnBrk="1" fontAlgn="ctr" latinLnBrk="0" hangingPunct="1">
                        <a:buNone/>
                      </a:pPr>
                      <a:r>
                        <a:rPr lang="en-US" sz="800" b="1" u="none" strike="noStrike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Updates</a:t>
                      </a:r>
                    </a:p>
                  </a:txBody>
                  <a:tcPr marL="711" marR="711" marT="711" marB="0" anchor="ctr">
                    <a:solidFill>
                      <a:srgbClr val="5C9A4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519750"/>
                  </a:ext>
                </a:extLst>
              </a:tr>
              <a:tr h="632055">
                <a:tc rowSpan="2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Reflection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Preparing me to have a wide range of options 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Our child [] expresses their emotions in a way that is safe for them and for others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Our child [] expresses their emotions in a way that is time consuming or intensive to manage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197879"/>
                  </a:ext>
                </a:extLst>
              </a:tr>
              <a:tr h="6320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Creating sustainable expectations of care for the future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Family and friends are [ ] available to support our child and us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Extended family and friends are [ ] available to support our child and us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732941"/>
                  </a:ext>
                </a:extLst>
              </a:tr>
              <a:tr h="424256">
                <a:tc rowSpan="8"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 Profile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 of People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How many people do you usually require to carry out support?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37831154"/>
                  </a:ext>
                </a:extLst>
              </a:tr>
              <a:tr h="4123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Expressing myself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These events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09190578"/>
                  </a:ext>
                </a:extLst>
              </a:tr>
              <a:tr h="4242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Expressing myself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35531362"/>
                  </a:ext>
                </a:extLst>
              </a:tr>
              <a:tr h="4242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can experience acute medical events (eg. seizure, aspiration risk etc.) at least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can experience acute risks of physical harm at least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Question Wording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0895022"/>
                  </a:ext>
                </a:extLst>
              </a:tr>
              <a:tr h="4123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These events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65495339"/>
                  </a:ext>
                </a:extLst>
              </a:tr>
              <a:tr h="4242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Acute medical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48482775"/>
                  </a:ext>
                </a:extLst>
              </a:tr>
              <a:tr h="4242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Exploring my environment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This might occur []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endParaRPr lang="en-NZ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50864352"/>
                  </a:ext>
                </a:extLst>
              </a:tr>
              <a:tr h="42425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Exploring my environment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 may require [] to support me to be safe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Supporting me to be safe requires [ ] at the times I'm most likely to experience this risk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36000" algn="l" fontAlgn="ctr">
                        <a:buNone/>
                      </a:pPr>
                      <a:r>
                        <a:rPr lang="en-NZ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Question Wording and Answer Values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89066227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32248496-5823-1661-AB5C-F063A2484812}"/>
              </a:ext>
            </a:extLst>
          </p:cNvPr>
          <p:cNvSpPr txBox="1">
            <a:spLocks/>
          </p:cNvSpPr>
          <p:nvPr/>
        </p:nvSpPr>
        <p:spPr>
          <a:xfrm>
            <a:off x="489368" y="783039"/>
            <a:ext cx="5225631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ea typeface="Verdana"/>
              </a:rPr>
              <a:t>Updated Questions – Before School (All)</a:t>
            </a:r>
          </a:p>
        </p:txBody>
      </p:sp>
    </p:spTree>
    <p:extLst>
      <p:ext uri="{BB962C8B-B14F-4D97-AF65-F5344CB8AC3E}">
        <p14:creationId xmlns:p14="http://schemas.microsoft.com/office/powerpoint/2010/main" val="4019987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4DD-E5C0-C574-CF3E-832C7D976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9FA6DDF5-2945-19C6-809E-04C9CF66161A}"/>
              </a:ext>
            </a:extLst>
          </p:cNvPr>
          <p:cNvSpPr txBox="1">
            <a:spLocks/>
          </p:cNvSpPr>
          <p:nvPr/>
        </p:nvSpPr>
        <p:spPr>
          <a:xfrm>
            <a:off x="1279480" y="95451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DACFDDB-BF2B-3988-41E8-F8CFEF2DEBC3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DCB314B-3E1E-17E1-0B9B-87687AF6E875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Workflow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173FEF-A7D1-169C-BFB7-7FBE7B88F3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1716C28-597C-53AE-C472-7387FD68B7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EF316C-72C7-7744-2FB5-DB7FECD6A421}"/>
              </a:ext>
            </a:extLst>
          </p:cNvPr>
          <p:cNvSpPr txBox="1"/>
          <p:nvPr/>
        </p:nvSpPr>
        <p:spPr>
          <a:xfrm>
            <a:off x="567864" y="1425600"/>
            <a:ext cx="9076264" cy="1182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250" b="1">
                <a:solidFill>
                  <a:srgbClr val="5C9A42"/>
                </a:solidFill>
              </a:rPr>
              <a:t>Changing Assessment Status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50">
                <a:solidFill>
                  <a:prstClr val="black"/>
                </a:solidFill>
              </a:rPr>
              <a:t>Manager’s can now return most assessments to a previous status from the manage assignments page.</a:t>
            </a:r>
          </a:p>
          <a:p>
            <a:pPr marL="285750" indent="-285750" defTabSz="653608">
              <a:buFont typeface="Arial" panose="020B0604020202020204" pitchFamily="34" charset="0"/>
              <a:buChar char="•"/>
              <a:defRPr/>
            </a:pPr>
            <a:r>
              <a:rPr lang="en-NZ" sz="1250"/>
              <a:t>Assessments can not be reverted once the status changes to "Continue Indicative Range". However, you can still contact </a:t>
            </a:r>
            <a:r>
              <a:rPr lang="en-NZ" sz="1250">
                <a:hlinkClick r:id="rId4"/>
              </a:rPr>
              <a:t>DSS_IndicativeRangeSupport@msd.govt.nz</a:t>
            </a:r>
            <a:r>
              <a:rPr lang="en-NZ" sz="1250"/>
              <a:t> to request changes or updates.</a:t>
            </a:r>
          </a:p>
          <a:p>
            <a:pPr defTabSz="653608">
              <a:spcAft>
                <a:spcPts val="488"/>
              </a:spcAft>
              <a:defRPr/>
            </a:pPr>
            <a:endParaRPr lang="en-NZ" sz="1250">
              <a:solidFill>
                <a:prstClr val="black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238C29-2F38-6934-2F76-CF3F17098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808" y="2649744"/>
            <a:ext cx="7978445" cy="3361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B2E7658-7704-789A-110A-CD793E5761BE}"/>
              </a:ext>
            </a:extLst>
          </p:cNvPr>
          <p:cNvSpPr/>
          <p:nvPr/>
        </p:nvSpPr>
        <p:spPr>
          <a:xfrm>
            <a:off x="631872" y="3995357"/>
            <a:ext cx="1181100" cy="19660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4953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925EC-B265-7F99-3BEC-A8C0FD549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1306DEE7-BDB9-C216-2829-B577DEDFBB78}"/>
              </a:ext>
            </a:extLst>
          </p:cNvPr>
          <p:cNvSpPr txBox="1">
            <a:spLocks/>
          </p:cNvSpPr>
          <p:nvPr/>
        </p:nvSpPr>
        <p:spPr>
          <a:xfrm>
            <a:off x="1279480" y="95451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409798-9714-86FC-05F6-756ED9DD76D5}"/>
              </a:ext>
            </a:extLst>
          </p:cNvPr>
          <p:cNvSpPr txBox="1"/>
          <p:nvPr/>
        </p:nvSpPr>
        <p:spPr>
          <a:xfrm>
            <a:off x="567864" y="1425600"/>
            <a:ext cx="8499936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250" b="1">
                <a:solidFill>
                  <a:srgbClr val="5C9A42"/>
                </a:solidFill>
              </a:rPr>
              <a:t>Changing Assessment Status</a:t>
            </a:r>
          </a:p>
          <a:p>
            <a:pPr marL="171450" indent="-1714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50">
                <a:solidFill>
                  <a:prstClr val="black"/>
                </a:solidFill>
                <a:latin typeface="Roboto"/>
              </a:rPr>
              <a:t>After selecting the revert button             choose the status from the dropdown, enter a reason and select save</a:t>
            </a:r>
          </a:p>
          <a:p>
            <a:pPr defTabSz="653608">
              <a:spcAft>
                <a:spcPts val="488"/>
              </a:spcAft>
              <a:defRPr/>
            </a:pPr>
            <a:endParaRPr lang="en-NZ" sz="1250">
              <a:solidFill>
                <a:prstClr val="black"/>
              </a:solidFill>
              <a:latin typeface="Roboto"/>
            </a:endParaRPr>
          </a:p>
          <a:p>
            <a:pPr marL="171450" indent="-1714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50">
                <a:solidFill>
                  <a:prstClr val="black"/>
                </a:solidFill>
                <a:latin typeface="Roboto"/>
              </a:rPr>
              <a:t>You will no longer need to email </a:t>
            </a:r>
            <a:r>
              <a:rPr lang="en-NZ" sz="1250" err="1">
                <a:solidFill>
                  <a:prstClr val="black"/>
                </a:solidFill>
                <a:latin typeface="Roboto"/>
              </a:rPr>
              <a:t>DSS_Support</a:t>
            </a:r>
            <a:r>
              <a:rPr lang="en-NZ" sz="1250">
                <a:solidFill>
                  <a:prstClr val="black"/>
                </a:solidFill>
                <a:latin typeface="Roboto"/>
              </a:rPr>
              <a:t> – reducing the delay time for assessment completion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FB85B0B-697D-EF46-C62D-6444695D0C22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02A624-0059-C073-7716-0D73BC474AC2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Workflow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89C9DE-DD10-1148-C854-0A255BEFF8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3B9B66F-C4F9-AECC-858D-8B9012868B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BF3F45-C148-B7BD-9084-BCB7683CB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794" y="3152761"/>
            <a:ext cx="8998412" cy="5524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493962B6-8F81-D77A-232D-160DCC75CE43}"/>
              </a:ext>
            </a:extLst>
          </p:cNvPr>
          <p:cNvSpPr/>
          <p:nvPr/>
        </p:nvSpPr>
        <p:spPr>
          <a:xfrm rot="5400000">
            <a:off x="8813168" y="2520997"/>
            <a:ext cx="720001" cy="699353"/>
          </a:xfrm>
          <a:prstGeom prst="rightArrow">
            <a:avLst>
              <a:gd name="adj1" fmla="val 34906"/>
              <a:gd name="adj2" fmla="val 4056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NZ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F305D2-2776-FCC7-59CD-17BF981A74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0883" y="3874189"/>
            <a:ext cx="4137014" cy="270518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A363A30-8C24-FC84-9EAB-5C910D87752E}"/>
              </a:ext>
            </a:extLst>
          </p:cNvPr>
          <p:cNvCxnSpPr>
            <a:endCxn id="7" idx="3"/>
          </p:cNvCxnSpPr>
          <p:nvPr/>
        </p:nvCxnSpPr>
        <p:spPr>
          <a:xfrm flipH="1">
            <a:off x="7217897" y="3543300"/>
            <a:ext cx="1955271" cy="16834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75286C66-51B7-40F7-F8B1-89DD528F56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0883" y="1554230"/>
            <a:ext cx="463574" cy="47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47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431C0-87FD-D94D-E0F7-576633263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1123090F-E58B-4FF9-01C6-117F9C0E0347}"/>
              </a:ext>
            </a:extLst>
          </p:cNvPr>
          <p:cNvSpPr txBox="1">
            <a:spLocks/>
          </p:cNvSpPr>
          <p:nvPr/>
        </p:nvSpPr>
        <p:spPr>
          <a:xfrm>
            <a:off x="1279480" y="95451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C415E0-179B-C4AE-EDBC-EC48778F3383}"/>
              </a:ext>
            </a:extLst>
          </p:cNvPr>
          <p:cNvSpPr txBox="1"/>
          <p:nvPr/>
        </p:nvSpPr>
        <p:spPr>
          <a:xfrm>
            <a:off x="567864" y="1425600"/>
            <a:ext cx="3669913" cy="7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250" b="1">
                <a:solidFill>
                  <a:srgbClr val="5C9A42"/>
                </a:solidFill>
              </a:rPr>
              <a:t>Status Change Options</a:t>
            </a:r>
          </a:p>
          <a:p>
            <a:pPr marL="171450" indent="-1714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50">
                <a:solidFill>
                  <a:prstClr val="black"/>
                </a:solidFill>
                <a:latin typeface="Roboto"/>
              </a:rPr>
              <a:t>Here is an overview where the assessment action required steps can change to: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221C75-3C48-9EC6-4A7B-97D479A1CD4E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7A505B-33CA-9AA4-1DD2-5FC278DC3E6A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Workflow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EABC1C-763F-A7EB-9617-26EAF3255C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E9B9EC-ED3E-59B6-BD02-C5B2502106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19AF3E85-7CE6-8039-D9FB-E2D2B86B13D3}"/>
              </a:ext>
            </a:extLst>
          </p:cNvPr>
          <p:cNvGrpSpPr/>
          <p:nvPr/>
        </p:nvGrpSpPr>
        <p:grpSpPr>
          <a:xfrm>
            <a:off x="5271253" y="1022842"/>
            <a:ext cx="2555347" cy="4945368"/>
            <a:chOff x="1195347" y="1738876"/>
            <a:chExt cx="2555347" cy="4945368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4ED7B2B2-EA3A-75B0-EBC4-5AA16515B334}"/>
                </a:ext>
              </a:extLst>
            </p:cNvPr>
            <p:cNvSpPr/>
            <p:nvPr/>
          </p:nvSpPr>
          <p:spPr>
            <a:xfrm>
              <a:off x="1850046" y="6384345"/>
              <a:ext cx="1334165" cy="299899"/>
            </a:xfrm>
            <a:prstGeom prst="roundRect">
              <a:avLst/>
            </a:prstGeom>
            <a:solidFill>
              <a:srgbClr val="FFC000"/>
            </a:solidFill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950">
                  <a:solidFill>
                    <a:schemeClr val="tx1"/>
                  </a:solidFill>
                </a:rPr>
                <a:t>Funding Plan Completed</a:t>
              </a:r>
            </a:p>
          </p:txBody>
        </p:sp>
        <p:grpSp>
          <p:nvGrpSpPr>
            <p:cNvPr id="233" name="Group 232">
              <a:extLst>
                <a:ext uri="{FF2B5EF4-FFF2-40B4-BE49-F238E27FC236}">
                  <a16:creationId xmlns:a16="http://schemas.microsoft.com/office/drawing/2014/main" id="{3FCF74E6-CC4A-F1CA-3004-8C5CCB6FCD56}"/>
                </a:ext>
              </a:extLst>
            </p:cNvPr>
            <p:cNvGrpSpPr/>
            <p:nvPr/>
          </p:nvGrpSpPr>
          <p:grpSpPr>
            <a:xfrm>
              <a:off x="1195347" y="1738876"/>
              <a:ext cx="2555347" cy="4795419"/>
              <a:chOff x="1195347" y="1738876"/>
              <a:chExt cx="2555347" cy="4795419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FB073F6-B74C-5A04-604D-E33A791389F6}"/>
                  </a:ext>
                </a:extLst>
              </p:cNvPr>
              <p:cNvCxnSpPr>
                <a:cxnSpLocks/>
                <a:stCxn id="15" idx="2"/>
                <a:endCxn id="50" idx="0"/>
              </p:cNvCxnSpPr>
              <p:nvPr/>
            </p:nvCxnSpPr>
            <p:spPr>
              <a:xfrm>
                <a:off x="2517129" y="2620154"/>
                <a:ext cx="0" cy="37641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87A30B80-CA37-D6BA-390A-D305134ABD61}"/>
                  </a:ext>
                </a:extLst>
              </p:cNvPr>
              <p:cNvSpPr/>
              <p:nvPr/>
            </p:nvSpPr>
            <p:spPr>
              <a:xfrm>
                <a:off x="1850046" y="2320255"/>
                <a:ext cx="1334165" cy="299899"/>
              </a:xfrm>
              <a:prstGeom prst="roundRect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tx1"/>
                    </a:solidFill>
                  </a:rPr>
                  <a:t>Draft</a:t>
                </a:r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F1B71C05-243F-DCA0-2D4C-644FCF79E9B0}"/>
                  </a:ext>
                </a:extLst>
              </p:cNvPr>
              <p:cNvSpPr/>
              <p:nvPr/>
            </p:nvSpPr>
            <p:spPr>
              <a:xfrm>
                <a:off x="1842445" y="2740194"/>
                <a:ext cx="1334165" cy="299899"/>
              </a:xfrm>
              <a:prstGeom prst="roundRect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tx1"/>
                    </a:solidFill>
                  </a:rPr>
                  <a:t>Start Moderation</a:t>
                </a:r>
              </a:p>
            </p:txBody>
          </p:sp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6790679B-B3A9-639B-9BDA-A7046388EE71}"/>
                  </a:ext>
                </a:extLst>
              </p:cNvPr>
              <p:cNvSpPr/>
              <p:nvPr/>
            </p:nvSpPr>
            <p:spPr>
              <a:xfrm>
                <a:off x="1831101" y="3133074"/>
                <a:ext cx="1334165" cy="299899"/>
              </a:xfrm>
              <a:prstGeom prst="roundRect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tx1"/>
                    </a:solidFill>
                  </a:rPr>
                  <a:t>Complete Moderation</a:t>
                </a:r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6D0DDCDD-2A72-0C1B-F3C8-4C9C094BAD70}"/>
                  </a:ext>
                </a:extLst>
              </p:cNvPr>
              <p:cNvSpPr/>
              <p:nvPr/>
            </p:nvSpPr>
            <p:spPr>
              <a:xfrm>
                <a:off x="1837632" y="3539483"/>
                <a:ext cx="1334165" cy="299899"/>
              </a:xfrm>
              <a:prstGeom prst="roundRect">
                <a:avLst/>
              </a:prstGeom>
              <a:solidFill>
                <a:srgbClr val="5C9A42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bg1"/>
                    </a:solidFill>
                  </a:rPr>
                  <a:t>Ready for Indicative Range</a:t>
                </a:r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DFC22B9B-DF95-C94E-9340-5B1EC3150C72}"/>
                  </a:ext>
                </a:extLst>
              </p:cNvPr>
              <p:cNvSpPr/>
              <p:nvPr/>
            </p:nvSpPr>
            <p:spPr>
              <a:xfrm>
                <a:off x="1834844" y="3940234"/>
                <a:ext cx="1334165" cy="299899"/>
              </a:xfrm>
              <a:prstGeom prst="roundRect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tx1"/>
                    </a:solidFill>
                  </a:rPr>
                  <a:t>Continue Indicative Range</a:t>
                </a:r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F8355CF6-2341-D317-7CB3-0AB438D055DF}"/>
                  </a:ext>
                </a:extLst>
              </p:cNvPr>
              <p:cNvSpPr/>
              <p:nvPr/>
            </p:nvSpPr>
            <p:spPr>
              <a:xfrm>
                <a:off x="1829286" y="4344913"/>
                <a:ext cx="1334165" cy="299899"/>
              </a:xfrm>
              <a:prstGeom prst="roundRect">
                <a:avLst/>
              </a:prstGeom>
              <a:solidFill>
                <a:srgbClr val="5C9A42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bg1"/>
                    </a:solidFill>
                  </a:rPr>
                  <a:t>Confirm Indicative Range</a:t>
                </a:r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4DEF18B7-EFCB-66A7-B31D-2367EA17435B}"/>
                  </a:ext>
                </a:extLst>
              </p:cNvPr>
              <p:cNvSpPr/>
              <p:nvPr/>
            </p:nvSpPr>
            <p:spPr>
              <a:xfrm>
                <a:off x="1835865" y="4753052"/>
                <a:ext cx="1334165" cy="299899"/>
              </a:xfrm>
              <a:prstGeom prst="roundRect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tx1"/>
                    </a:solidFill>
                  </a:rPr>
                  <a:t>Information Requested</a:t>
                </a:r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16BDECED-B877-4BB2-4100-469BBBC003D0}"/>
                  </a:ext>
                </a:extLst>
              </p:cNvPr>
              <p:cNvSpPr/>
              <p:nvPr/>
            </p:nvSpPr>
            <p:spPr>
              <a:xfrm>
                <a:off x="1849711" y="5161190"/>
                <a:ext cx="1334165" cy="299899"/>
              </a:xfrm>
              <a:prstGeom prst="roundRect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tx1"/>
                    </a:solidFill>
                  </a:rPr>
                  <a:t>Awaiting Manager Approval</a:t>
                </a:r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58AA56B6-3D60-F9A9-8CF0-8AF3A7464B01}"/>
                  </a:ext>
                </a:extLst>
              </p:cNvPr>
              <p:cNvSpPr/>
              <p:nvPr/>
            </p:nvSpPr>
            <p:spPr>
              <a:xfrm>
                <a:off x="1829285" y="5571528"/>
                <a:ext cx="1334165" cy="299899"/>
              </a:xfrm>
              <a:prstGeom prst="roundRect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tx1"/>
                    </a:solidFill>
                  </a:rPr>
                  <a:t>Declined Assessment</a:t>
                </a: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BBD7BA33-7DA2-F90B-92A6-32D06D56D19D}"/>
                  </a:ext>
                </a:extLst>
              </p:cNvPr>
              <p:cNvSpPr/>
              <p:nvPr/>
            </p:nvSpPr>
            <p:spPr>
              <a:xfrm>
                <a:off x="1835864" y="5979665"/>
                <a:ext cx="1334165" cy="299899"/>
              </a:xfrm>
              <a:prstGeom prst="roundRect">
                <a:avLst/>
              </a:prstGeom>
              <a:solidFill>
                <a:srgbClr val="FFC000"/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NZ" sz="950">
                    <a:solidFill>
                      <a:schemeClr val="tx1"/>
                    </a:solidFill>
                  </a:rPr>
                  <a:t>My DSS Funding Plan</a:t>
                </a:r>
              </a:p>
            </p:txBody>
          </p:sp>
          <p:cxnSp>
            <p:nvCxnSpPr>
              <p:cNvPr id="222" name="Connector: Elbow 221">
                <a:extLst>
                  <a:ext uri="{FF2B5EF4-FFF2-40B4-BE49-F238E27FC236}">
                    <a16:creationId xmlns:a16="http://schemas.microsoft.com/office/drawing/2014/main" id="{7A95D57E-179A-6BA0-8EFB-F4C3DC75FD8D}"/>
                  </a:ext>
                </a:extLst>
              </p:cNvPr>
              <p:cNvCxnSpPr>
                <a:stCxn id="43" idx="1"/>
                <a:endCxn id="16" idx="1"/>
              </p:cNvCxnSpPr>
              <p:nvPr/>
            </p:nvCxnSpPr>
            <p:spPr>
              <a:xfrm rot="10800000" flipH="1">
                <a:off x="1837631" y="2890145"/>
                <a:ext cx="4813" cy="799289"/>
              </a:xfrm>
              <a:prstGeom prst="bentConnector3">
                <a:avLst>
                  <a:gd name="adj1" fmla="val -4749636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Connector: Elbow 222">
                <a:extLst>
                  <a:ext uri="{FF2B5EF4-FFF2-40B4-BE49-F238E27FC236}">
                    <a16:creationId xmlns:a16="http://schemas.microsoft.com/office/drawing/2014/main" id="{9B1DE03B-3612-D7C9-CD2F-8BBEA13C7730}"/>
                  </a:ext>
                </a:extLst>
              </p:cNvPr>
              <p:cNvCxnSpPr>
                <a:cxnSpLocks/>
                <a:stCxn id="43" idx="1"/>
                <a:endCxn id="15" idx="1"/>
              </p:cNvCxnSpPr>
              <p:nvPr/>
            </p:nvCxnSpPr>
            <p:spPr>
              <a:xfrm rot="10800000" flipH="1">
                <a:off x="1837632" y="2470205"/>
                <a:ext cx="12414" cy="1219228"/>
              </a:xfrm>
              <a:prstGeom prst="bentConnector3">
                <a:avLst>
                  <a:gd name="adj1" fmla="val -1841469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Connector: Elbow 225">
                <a:extLst>
                  <a:ext uri="{FF2B5EF4-FFF2-40B4-BE49-F238E27FC236}">
                    <a16:creationId xmlns:a16="http://schemas.microsoft.com/office/drawing/2014/main" id="{DF2A0202-F130-A1A6-75C2-C259535EF599}"/>
                  </a:ext>
                </a:extLst>
              </p:cNvPr>
              <p:cNvCxnSpPr>
                <a:cxnSpLocks/>
                <a:stCxn id="45" idx="3"/>
                <a:endCxn id="43" idx="3"/>
              </p:cNvCxnSpPr>
              <p:nvPr/>
            </p:nvCxnSpPr>
            <p:spPr>
              <a:xfrm flipV="1">
                <a:off x="3163451" y="3689433"/>
                <a:ext cx="8346" cy="805430"/>
              </a:xfrm>
              <a:prstGeom prst="bentConnector3">
                <a:avLst>
                  <a:gd name="adj1" fmla="val 2839037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Connector: Elbow 228">
                <a:extLst>
                  <a:ext uri="{FF2B5EF4-FFF2-40B4-BE49-F238E27FC236}">
                    <a16:creationId xmlns:a16="http://schemas.microsoft.com/office/drawing/2014/main" id="{49F1F068-17FD-4F79-DCF2-1A605C16B3E0}"/>
                  </a:ext>
                </a:extLst>
              </p:cNvPr>
              <p:cNvCxnSpPr>
                <a:cxnSpLocks/>
                <a:stCxn id="45" idx="3"/>
                <a:endCxn id="16" idx="3"/>
              </p:cNvCxnSpPr>
              <p:nvPr/>
            </p:nvCxnSpPr>
            <p:spPr>
              <a:xfrm flipV="1">
                <a:off x="3163451" y="2890144"/>
                <a:ext cx="13159" cy="1604719"/>
              </a:xfrm>
              <a:prstGeom prst="bentConnector3">
                <a:avLst>
                  <a:gd name="adj1" fmla="val 1837214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Connector: Elbow 231">
                <a:extLst>
                  <a:ext uri="{FF2B5EF4-FFF2-40B4-BE49-F238E27FC236}">
                    <a16:creationId xmlns:a16="http://schemas.microsoft.com/office/drawing/2014/main" id="{2679CBDD-894D-11FB-16F4-D2E954E08546}"/>
                  </a:ext>
                </a:extLst>
              </p:cNvPr>
              <p:cNvCxnSpPr>
                <a:cxnSpLocks/>
                <a:stCxn id="45" idx="3"/>
                <a:endCxn id="15" idx="3"/>
              </p:cNvCxnSpPr>
              <p:nvPr/>
            </p:nvCxnSpPr>
            <p:spPr>
              <a:xfrm flipV="1">
                <a:off x="3163451" y="2470205"/>
                <a:ext cx="20760" cy="2024658"/>
              </a:xfrm>
              <a:prstGeom prst="bentConnector3">
                <a:avLst>
                  <a:gd name="adj1" fmla="val 1201156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75007D71-D50F-1BEC-87FC-4B6126C89CA2}"/>
                  </a:ext>
                </a:extLst>
              </p:cNvPr>
              <p:cNvSpPr txBox="1"/>
              <p:nvPr/>
            </p:nvSpPr>
            <p:spPr>
              <a:xfrm>
                <a:off x="1195347" y="1738876"/>
                <a:ext cx="25553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NZ" sz="1400"/>
                  <a:t>Assessment Workflow</a:t>
                </a:r>
              </a:p>
            </p:txBody>
          </p:sp>
          <p:cxnSp>
            <p:nvCxnSpPr>
              <p:cNvPr id="18" name="Connector: Elbow 17">
                <a:extLst>
                  <a:ext uri="{FF2B5EF4-FFF2-40B4-BE49-F238E27FC236}">
                    <a16:creationId xmlns:a16="http://schemas.microsoft.com/office/drawing/2014/main" id="{D40D88A6-9556-BF2B-3E3A-0B1B2C19546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1835528" y="2365923"/>
                <a:ext cx="14182" cy="3659410"/>
              </a:xfrm>
              <a:prstGeom prst="bentConnector3">
                <a:avLst>
                  <a:gd name="adj1" fmla="val -3447680"/>
                </a:avLst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24" name="Connector: Elbow 223">
                <a:extLst>
                  <a:ext uri="{FF2B5EF4-FFF2-40B4-BE49-F238E27FC236}">
                    <a16:creationId xmlns:a16="http://schemas.microsoft.com/office/drawing/2014/main" id="{CF1217CE-E9D1-7074-2E81-DB2C926A428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H="1">
                <a:off x="1841365" y="2797083"/>
                <a:ext cx="6581" cy="3239471"/>
              </a:xfrm>
              <a:prstGeom prst="bentConnector3">
                <a:avLst>
                  <a:gd name="adj1" fmla="val -7490017"/>
                </a:avLst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31" name="Connector: Elbow 230">
                <a:extLst>
                  <a:ext uri="{FF2B5EF4-FFF2-40B4-BE49-F238E27FC236}">
                    <a16:creationId xmlns:a16="http://schemas.microsoft.com/office/drawing/2014/main" id="{F7D580E7-85A7-3FD8-1E17-ACD0808AAAB9}"/>
                  </a:ext>
                </a:extLst>
              </p:cNvPr>
              <p:cNvCxnSpPr>
                <a:stCxn id="50" idx="3"/>
                <a:endCxn id="49" idx="3"/>
              </p:cNvCxnSpPr>
              <p:nvPr/>
            </p:nvCxnSpPr>
            <p:spPr>
              <a:xfrm flipH="1" flipV="1">
                <a:off x="3170029" y="6129615"/>
                <a:ext cx="14182" cy="404680"/>
              </a:xfrm>
              <a:prstGeom prst="bentConnector3">
                <a:avLst>
                  <a:gd name="adj1" fmla="val -1611902"/>
                </a:avLst>
              </a:prstGeom>
              <a:ln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E4292A85-4545-EFA8-1574-C48FC454C86F}"/>
              </a:ext>
            </a:extLst>
          </p:cNvPr>
          <p:cNvCxnSpPr>
            <a:cxnSpLocks/>
            <a:endCxn id="45" idx="1"/>
          </p:cNvCxnSpPr>
          <p:nvPr/>
        </p:nvCxnSpPr>
        <p:spPr>
          <a:xfrm rot="16200000" flipV="1">
            <a:off x="5142736" y="4541285"/>
            <a:ext cx="1530470" cy="5558"/>
          </a:xfrm>
          <a:prstGeom prst="bentConnector4">
            <a:avLst>
              <a:gd name="adj1" fmla="val -331"/>
              <a:gd name="adj2" fmla="val 8840104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F38BEEBF-33E1-FE4D-5865-9C3B99ADC4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1253" y="1362406"/>
            <a:ext cx="2628360" cy="5137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67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71B9C-178C-0FEB-3422-CDF4FD606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0E42DD12-5C48-AE5F-0CDF-471B4A1D1746}"/>
              </a:ext>
            </a:extLst>
          </p:cNvPr>
          <p:cNvSpPr txBox="1">
            <a:spLocks/>
          </p:cNvSpPr>
          <p:nvPr/>
        </p:nvSpPr>
        <p:spPr>
          <a:xfrm>
            <a:off x="1279480" y="95451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C1A61C-2D8C-D9BF-BA93-1492DA0E9524}"/>
              </a:ext>
            </a:extLst>
          </p:cNvPr>
          <p:cNvSpPr txBox="1"/>
          <p:nvPr/>
        </p:nvSpPr>
        <p:spPr>
          <a:xfrm>
            <a:off x="567864" y="1425600"/>
            <a:ext cx="8863879" cy="774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200" b="1">
                <a:solidFill>
                  <a:srgbClr val="5C9A42"/>
                </a:solidFill>
              </a:rPr>
              <a:t>New Status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00"/>
              <a:t>Assessments with a calculated IR now show as "Confirm IR"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00"/>
              <a:t>You can now reassign assessments at any stage except, when with the IR Support team.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EB1100-B96D-9848-905F-35BFE36A7E71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665346-70F2-C7AF-6764-972FACA54900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Workflow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EC64E2-CE27-8147-8C35-2072C33122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DC7D12-A78A-5B7E-66E4-0E6162C541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9661C5-FBDF-42DE-73D3-7B0545E68B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257" y="2692362"/>
            <a:ext cx="9169871" cy="14732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6247D9-16DA-E959-7DFD-2A7F79CBECCA}"/>
              </a:ext>
            </a:extLst>
          </p:cNvPr>
          <p:cNvSpPr/>
          <p:nvPr/>
        </p:nvSpPr>
        <p:spPr>
          <a:xfrm>
            <a:off x="6267450" y="3674553"/>
            <a:ext cx="1619250" cy="5257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1D103E-C22B-F6D8-0080-81C45CE033B1}"/>
              </a:ext>
            </a:extLst>
          </p:cNvPr>
          <p:cNvSpPr/>
          <p:nvPr/>
        </p:nvSpPr>
        <p:spPr>
          <a:xfrm>
            <a:off x="6400799" y="3797319"/>
            <a:ext cx="1410547" cy="298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2A98722-C816-7F0D-AA7C-9B00E9FE0C9B}"/>
              </a:ext>
            </a:extLst>
          </p:cNvPr>
          <p:cNvSpPr/>
          <p:nvPr/>
        </p:nvSpPr>
        <p:spPr>
          <a:xfrm>
            <a:off x="6400799" y="3857338"/>
            <a:ext cx="1168400" cy="170521"/>
          </a:xfrm>
          <a:prstGeom prst="roundRect">
            <a:avLst>
              <a:gd name="adj" fmla="val 50000"/>
            </a:avLst>
          </a:prstGeom>
          <a:solidFill>
            <a:srgbClr val="F59F0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1050"/>
              <a:t>Confirm IR</a:t>
            </a:r>
          </a:p>
        </p:txBody>
      </p:sp>
    </p:spTree>
    <p:extLst>
      <p:ext uri="{BB962C8B-B14F-4D97-AF65-F5344CB8AC3E}">
        <p14:creationId xmlns:p14="http://schemas.microsoft.com/office/powerpoint/2010/main" val="199700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1E4E8-4A66-6667-5CF3-E0C3477CD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6FE41033-7AF2-29E8-6476-ABC87D7BF6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013084"/>
              </p:ext>
            </p:extLst>
          </p:nvPr>
        </p:nvGraphicFramePr>
        <p:xfrm>
          <a:off x="477208" y="1309686"/>
          <a:ext cx="9041696" cy="491094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99648">
                  <a:extLst>
                    <a:ext uri="{9D8B030D-6E8A-4147-A177-3AD203B41FA5}">
                      <a16:colId xmlns:a16="http://schemas.microsoft.com/office/drawing/2014/main" val="850780203"/>
                    </a:ext>
                  </a:extLst>
                </a:gridCol>
                <a:gridCol w="4890700">
                  <a:extLst>
                    <a:ext uri="{9D8B030D-6E8A-4147-A177-3AD203B41FA5}">
                      <a16:colId xmlns:a16="http://schemas.microsoft.com/office/drawing/2014/main" val="3029336143"/>
                    </a:ext>
                  </a:extLst>
                </a:gridCol>
                <a:gridCol w="1175674">
                  <a:extLst>
                    <a:ext uri="{9D8B030D-6E8A-4147-A177-3AD203B41FA5}">
                      <a16:colId xmlns:a16="http://schemas.microsoft.com/office/drawing/2014/main" val="2745303350"/>
                    </a:ext>
                  </a:extLst>
                </a:gridCol>
                <a:gridCol w="1175674">
                  <a:extLst>
                    <a:ext uri="{9D8B030D-6E8A-4147-A177-3AD203B41FA5}">
                      <a16:colId xmlns:a16="http://schemas.microsoft.com/office/drawing/2014/main" val="2694080275"/>
                    </a:ext>
                  </a:extLst>
                </a:gridCol>
              </a:tblGrid>
              <a:tr h="239886">
                <a:tc>
                  <a:txBody>
                    <a:bodyPr/>
                    <a:lstStyle/>
                    <a:p>
                      <a:pPr marL="36000" algn="ctr"/>
                      <a:r>
                        <a:rPr lang="en-US" sz="1000" b="1">
                          <a:solidFill>
                            <a:schemeClr val="bg1"/>
                          </a:solidFill>
                        </a:rPr>
                        <a:t>What is it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chemeClr val="bg1"/>
                          </a:solidFill>
                        </a:rPr>
                        <a:t>What it does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000">
                          <a:solidFill>
                            <a:schemeClr val="bg1"/>
                          </a:solidFill>
                        </a:rPr>
                        <a:t>Who it applies to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1000">
                          <a:solidFill>
                            <a:schemeClr val="bg1"/>
                          </a:solidFill>
                        </a:rPr>
                        <a:t>Slide(s)</a:t>
                      </a:r>
                    </a:p>
                  </a:txBody>
                  <a:tcPr marL="53068" marR="53068" marT="26534" marB="26534" anchor="ctr"/>
                </a:tc>
                <a:extLst>
                  <a:ext uri="{0D108BD9-81ED-4DB2-BD59-A6C34878D82A}">
                    <a16:rowId xmlns:a16="http://schemas.microsoft.com/office/drawing/2014/main" val="1091701143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 b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General Updates</a:t>
                      </a:r>
                    </a:p>
                  </a:txBody>
                  <a:tcPr marL="9525" marR="9525" marT="9525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marL="53068" marR="53068" marT="26534" marB="26534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marL="53068" marR="53068" marT="26534" marB="26534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911772"/>
                  </a:ext>
                </a:extLst>
              </a:tr>
              <a:tr h="1124995">
                <a:tc>
                  <a:txBody>
                    <a:bodyPr/>
                    <a:lstStyle/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Improved Email </a:t>
                      </a:r>
                    </a:p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Notifications</a:t>
                      </a: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Notifications have been significantly restructured to reduce volume and improve usefulness</a:t>
                      </a:r>
                    </a:p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Person Identifiers will be included in the notifications</a:t>
                      </a:r>
                    </a:p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Notifications will be sent when the IR is calculated not after it is confirmed</a:t>
                      </a:r>
                    </a:p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Moderators will receive notification when an assessment has been assigned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All roles</a:t>
                      </a: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chemeClr val="tx1"/>
                          </a:solidFill>
                          <a:hlinkClick r:id="rId3" action="ppaction://hlinksldjump"/>
                        </a:rPr>
                        <a:t>4</a:t>
                      </a:r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5540123"/>
                  </a:ext>
                </a:extLst>
              </a:tr>
              <a:tr h="839767">
                <a:tc>
                  <a:txBody>
                    <a:bodyPr/>
                    <a:lstStyle/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Improving</a:t>
                      </a:r>
                    </a:p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Dashboard Filters</a:t>
                      </a: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Filter dropdowns will match the Next step label- "Continue Indicative Range" instead of "Indicative Range in Progress“</a:t>
                      </a:r>
                    </a:p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The "Ready for IR" option has been removed from the dropdown as there are no next steps for NASC/EGL users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All roles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chemeClr val="tx1"/>
                          </a:solidFill>
                          <a:hlinkClick r:id="rId4" action="ppaction://hlinksldjump"/>
                        </a:rPr>
                        <a:t>5</a:t>
                      </a:r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marL="53068" marR="53068" marT="26534" marB="26534" anchor="ctr"/>
                </a:tc>
                <a:extLst>
                  <a:ext uri="{0D108BD9-81ED-4DB2-BD59-A6C34878D82A}">
                    <a16:rowId xmlns:a16="http://schemas.microsoft.com/office/drawing/2014/main" val="1220818804"/>
                  </a:ext>
                </a:extLst>
              </a:tr>
              <a:tr h="839767">
                <a:tc>
                  <a:txBody>
                    <a:bodyPr/>
                    <a:lstStyle/>
                    <a:p>
                      <a:pPr marL="7200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Status Consistency</a:t>
                      </a: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Statuses shown in the Recent People list now match the statuses on the Assessment page.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All roles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6</a:t>
                      </a:r>
                      <a:endParaRPr lang="en-US" sz="1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/>
                </a:tc>
                <a:extLst>
                  <a:ext uri="{0D108BD9-81ED-4DB2-BD59-A6C34878D82A}">
                    <a16:rowId xmlns:a16="http://schemas.microsoft.com/office/drawing/2014/main" val="656824941"/>
                  </a:ext>
                </a:extLst>
              </a:tr>
              <a:tr h="444998">
                <a:tc>
                  <a:txBody>
                    <a:bodyPr/>
                    <a:lstStyle/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Change between</a:t>
                      </a:r>
                    </a:p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Organisations</a:t>
                      </a: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Users assigned to multiple organisations can now switch between them using the dropdown on the dashboard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71475" lvl="1" indent="-171450" algn="l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Managers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00">
                          <a:solidFill>
                            <a:schemeClr val="tx1"/>
                          </a:solidFill>
                          <a:hlinkClick r:id="rId6" action="ppaction://hlinksldjump"/>
                        </a:rPr>
                        <a:t>7</a:t>
                      </a:r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marL="53068" marR="53068" marT="26534" marB="26534" anchor="ctr"/>
                </a:tc>
                <a:extLst>
                  <a:ext uri="{0D108BD9-81ED-4DB2-BD59-A6C34878D82A}">
                    <a16:rowId xmlns:a16="http://schemas.microsoft.com/office/drawing/2014/main" val="2832049743"/>
                  </a:ext>
                </a:extLst>
              </a:tr>
              <a:tr h="466986">
                <a:tc>
                  <a:txBody>
                    <a:bodyPr/>
                    <a:lstStyle/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Design Improvements</a:t>
                      </a: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All mandatory field asterisks are now red (previously a mix of black and red)</a:t>
                      </a:r>
                    </a:p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The workflow bar now more accurately reflects progress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All roles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marL="0" marR="0" lvl="0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chemeClr val="tx1"/>
                          </a:solidFill>
                          <a:hlinkClick r:id="rId7" action="ppaction://hlinksldjump"/>
                        </a:rPr>
                        <a:t>8</a:t>
                      </a:r>
                      <a:endParaRPr lang="en-US" sz="1000">
                        <a:solidFill>
                          <a:schemeClr val="tx1"/>
                        </a:solidFill>
                      </a:endParaRPr>
                    </a:p>
                  </a:txBody>
                  <a:tcPr marL="53068" marR="53068" marT="26534" marB="26534" anchor="ctr"/>
                </a:tc>
                <a:extLst>
                  <a:ext uri="{0D108BD9-81ED-4DB2-BD59-A6C34878D82A}">
                    <a16:rowId xmlns:a16="http://schemas.microsoft.com/office/drawing/2014/main" val="2924525789"/>
                  </a:ext>
                </a:extLst>
              </a:tr>
              <a:tr h="271559">
                <a:tc>
                  <a:txBody>
                    <a:bodyPr/>
                    <a:lstStyle/>
                    <a:p>
                      <a:pPr marL="72000" marR="0" lvl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100" b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Assessment Updates</a:t>
                      </a:r>
                    </a:p>
                  </a:txBody>
                  <a:tcPr marL="9525" marR="9525" marT="9525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105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542925" marR="0" lvl="1" indent="-17145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9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53068" marR="53068" marT="26534" marB="26534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030405"/>
                  </a:ext>
                </a:extLst>
              </a:tr>
              <a:tr h="466986">
                <a:tc>
                  <a:txBody>
                    <a:bodyPr/>
                    <a:lstStyle/>
                    <a:p>
                      <a:pPr marL="72000" algn="l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New/Updated Questions Wording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The wording of some assessment questions will be updated to make them clearer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All roles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marL="0" lvl="1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hlinkClick r:id="rId8" action="ppaction://hlinksldjump"/>
                        </a:rPr>
                        <a:t>9 - 15</a:t>
                      </a:r>
                      <a:endParaRPr lang="en-US" sz="105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53068" marR="53068" marT="26534" marB="26534" anchor="ctr"/>
                </a:tc>
                <a:extLst>
                  <a:ext uri="{0D108BD9-81ED-4DB2-BD59-A6C34878D82A}">
                    <a16:rowId xmlns:a16="http://schemas.microsoft.com/office/drawing/2014/main" val="132646480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E2E1F0F-5AE1-FD78-3DEA-DE411470679E}"/>
              </a:ext>
            </a:extLst>
          </p:cNvPr>
          <p:cNvSpPr txBox="1"/>
          <p:nvPr/>
        </p:nvSpPr>
        <p:spPr>
          <a:xfrm>
            <a:off x="261872" y="878819"/>
            <a:ext cx="92570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2410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prstClr val="black"/>
                </a:solidFill>
                <a:latin typeface="Roboto"/>
              </a:rPr>
              <a:t>On Thursday August 6</a:t>
            </a:r>
            <a:r>
              <a:rPr lang="en-US" sz="1200" baseline="30000">
                <a:solidFill>
                  <a:prstClr val="black"/>
                </a:solidFill>
                <a:latin typeface="Roboto"/>
              </a:rPr>
              <a:t>th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, a new release of the web app will introduce </a:t>
            </a:r>
            <a:r>
              <a:rPr lang="en-US" sz="1200">
                <a:solidFill>
                  <a:prstClr val="black"/>
                </a:solidFill>
                <a:latin typeface="Roboto"/>
              </a:rPr>
              <a:t>this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functionality:</a:t>
            </a:r>
            <a:endParaRPr kumimoji="0" lang="en-N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2D49B1-6593-FBDA-7A37-BA6C43C9F37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E2142EB-B653-2B8C-7DF4-0839C9AEE4A9}"/>
              </a:ext>
            </a:extLst>
          </p:cNvPr>
          <p:cNvSpPr txBox="1">
            <a:spLocks/>
          </p:cNvSpPr>
          <p:nvPr/>
        </p:nvSpPr>
        <p:spPr>
          <a:xfrm>
            <a:off x="3035226" y="236800"/>
            <a:ext cx="3649037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466549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>
                <a:tab pos="1737410" algn="l"/>
              </a:tabLst>
              <a:defRPr/>
            </a:pPr>
            <a:r>
              <a:rPr lang="en-NZ" sz="2400">
                <a:solidFill>
                  <a:srgbClr val="5C9A42"/>
                </a:solidFill>
                <a:latin typeface="Roboto"/>
                <a:ea typeface="Verdana"/>
              </a:rPr>
              <a:t>Overview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B2B24F-019D-BDC8-04E1-BCC4B4B164C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63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48A41-6FB1-1100-509D-C8B9DAA4E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FAE37FD8-7D96-D7DC-2546-3F89F95A5C86}"/>
              </a:ext>
            </a:extLst>
          </p:cNvPr>
          <p:cNvSpPr txBox="1">
            <a:spLocks/>
          </p:cNvSpPr>
          <p:nvPr/>
        </p:nvSpPr>
        <p:spPr>
          <a:xfrm>
            <a:off x="1279480" y="95451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F06144-2C80-C127-3D80-0AAA633F4F12}"/>
              </a:ext>
            </a:extLst>
          </p:cNvPr>
          <p:cNvSpPr txBox="1"/>
          <p:nvPr/>
        </p:nvSpPr>
        <p:spPr>
          <a:xfrm>
            <a:off x="567864" y="1425600"/>
            <a:ext cx="8605304" cy="833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600" b="1">
                <a:solidFill>
                  <a:srgbClr val="5C9A42"/>
                </a:solidFill>
              </a:rPr>
              <a:t>Ending Assessments</a:t>
            </a:r>
          </a:p>
          <a:p>
            <a:pPr defTabSz="653608">
              <a:spcAft>
                <a:spcPts val="488"/>
              </a:spcAft>
              <a:defRPr/>
            </a:pPr>
            <a:r>
              <a:rPr lang="en-NZ" sz="1400"/>
              <a:t>The “End Assessment” button has now been added to the Moderation, Allocation and the MyDSS Funding Page to allow assessments to be closed without completing all steps at any point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D86FFF1-7CEE-CA9B-02B2-F1E34519AD71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E419377-EDFB-7968-3990-1F2D9D0FEA3C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Workflow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92C6E3-72A9-CB4C-FF51-6D49DD1EE3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4A90BE-6966-C521-4985-946E9847CD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5FCA91-19AC-03DB-4DE1-B58CFADF6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7238" y="2761488"/>
            <a:ext cx="3711422" cy="236527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E85215-3BD5-91B4-9EC8-2B27B6D9AC7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262" t="5231"/>
          <a:stretch>
            <a:fillRect/>
          </a:stretch>
        </p:blipFill>
        <p:spPr>
          <a:xfrm>
            <a:off x="663833" y="2761488"/>
            <a:ext cx="3537007" cy="3077988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BB646EC-24D0-A13B-450B-41A21DB06E63}"/>
              </a:ext>
            </a:extLst>
          </p:cNvPr>
          <p:cNvSpPr/>
          <p:nvPr/>
        </p:nvSpPr>
        <p:spPr>
          <a:xfrm>
            <a:off x="3629025" y="2868439"/>
            <a:ext cx="628965" cy="276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B409AFA-D586-C4B1-1F8D-E80D3D113426}"/>
              </a:ext>
            </a:extLst>
          </p:cNvPr>
          <p:cNvSpPr/>
          <p:nvPr/>
        </p:nvSpPr>
        <p:spPr>
          <a:xfrm>
            <a:off x="7238999" y="2895600"/>
            <a:ext cx="614899" cy="2571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29244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B8456-C45D-DAEE-6CFC-A9601FC62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DDCC46-61CF-2D9E-2340-F94B0EAB9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800" y="3326400"/>
            <a:ext cx="8634829" cy="28077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96E50C4A-5CC0-6CD7-6472-ACB94FF70579}"/>
              </a:ext>
            </a:extLst>
          </p:cNvPr>
          <p:cNvSpPr txBox="1">
            <a:spLocks/>
          </p:cNvSpPr>
          <p:nvPr/>
        </p:nvSpPr>
        <p:spPr>
          <a:xfrm>
            <a:off x="1303395" y="94742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9684EE-A0F3-A58F-89AE-BEE6A97DBE83}"/>
              </a:ext>
            </a:extLst>
          </p:cNvPr>
          <p:cNvSpPr txBox="1"/>
          <p:nvPr/>
        </p:nvSpPr>
        <p:spPr>
          <a:xfrm>
            <a:off x="567864" y="1412601"/>
            <a:ext cx="8480886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200" b="1">
                <a:solidFill>
                  <a:srgbClr val="5C9A42"/>
                </a:solidFill>
              </a:rPr>
              <a:t>New Assignee &amp; Assessment ID Columns</a:t>
            </a:r>
          </a:p>
          <a:p>
            <a:pPr defTabSz="653608">
              <a:spcAft>
                <a:spcPts val="488"/>
              </a:spcAft>
              <a:defRPr/>
            </a:pPr>
            <a:endParaRPr lang="en-NZ" sz="1200" b="1">
              <a:solidFill>
                <a:srgbClr val="5C9A42"/>
              </a:solidFill>
            </a:endParaRPr>
          </a:p>
          <a:p>
            <a:pPr marL="501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00"/>
              <a:t>The new Assignee column tracks who is currently responsible for the assessment, replacing the assessor column</a:t>
            </a:r>
          </a:p>
          <a:p>
            <a:pPr marL="501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00"/>
              <a:t>The Assessment ID is a unique identifier that is system generated</a:t>
            </a:r>
          </a:p>
          <a:p>
            <a:pPr marL="216000" defTabSz="653608">
              <a:spcAft>
                <a:spcPts val="488"/>
              </a:spcAft>
              <a:defRPr/>
            </a:pPr>
            <a:endParaRPr lang="en-NZ" sz="1200">
              <a:latin typeface="Roboto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E6F49BF-96E7-B3CA-DF20-952B0827BEFA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B8F4503-6D1C-1D79-CB17-B25CC133D897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Assessments Page Enhancements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AFE38A-D2CD-1187-89F2-858F85D9BE8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E2ED8C3-7906-7EC8-44A9-8A52F94E0F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71BED64-6BC9-69B8-1FC0-AA4F0CD6DE39}"/>
              </a:ext>
            </a:extLst>
          </p:cNvPr>
          <p:cNvSpPr/>
          <p:nvPr/>
        </p:nvSpPr>
        <p:spPr>
          <a:xfrm>
            <a:off x="4814889" y="4992748"/>
            <a:ext cx="849187" cy="6803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1AC4CB-6C1D-EA27-A217-EA7F62253435}"/>
              </a:ext>
            </a:extLst>
          </p:cNvPr>
          <p:cNvSpPr/>
          <p:nvPr/>
        </p:nvSpPr>
        <p:spPr>
          <a:xfrm>
            <a:off x="2306083" y="4992748"/>
            <a:ext cx="771524" cy="6803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9214E04-4F19-B8FF-559A-1DDDCE355253}"/>
              </a:ext>
            </a:extLst>
          </p:cNvPr>
          <p:cNvCxnSpPr/>
          <p:nvPr/>
        </p:nvCxnSpPr>
        <p:spPr>
          <a:xfrm>
            <a:off x="471357" y="3505354"/>
            <a:ext cx="462028" cy="714375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293140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24043-8DF7-1785-9979-12E0A6E9A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2EDFCF22-C1C9-62C1-FA35-D52BEC14F7E3}"/>
              </a:ext>
            </a:extLst>
          </p:cNvPr>
          <p:cNvSpPr txBox="1">
            <a:spLocks/>
          </p:cNvSpPr>
          <p:nvPr/>
        </p:nvSpPr>
        <p:spPr>
          <a:xfrm>
            <a:off x="1303395" y="94742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5724F02-8F42-6F1A-9A33-948CADD13369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D749AA9-9A08-0A56-9A96-49DB367BFFAD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Assessments Page Enhancements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11BB7EB-FDB6-C5D4-70D4-544AC2D841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31D7A0-4034-3089-4CC1-75E3A8625E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90975405-979A-C3F4-4F8F-DB8F5DA8F82B}"/>
              </a:ext>
            </a:extLst>
          </p:cNvPr>
          <p:cNvSpPr txBox="1"/>
          <p:nvPr/>
        </p:nvSpPr>
        <p:spPr>
          <a:xfrm>
            <a:off x="522143" y="1444520"/>
            <a:ext cx="8815993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200" b="1">
                <a:solidFill>
                  <a:srgbClr val="5C9A42"/>
                </a:solidFill>
              </a:rPr>
              <a:t> Updated Status Label </a:t>
            </a:r>
          </a:p>
          <a:p>
            <a:pPr marL="501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00"/>
              <a:t>The “Abandoned” status has been changed to “Closed”</a:t>
            </a:r>
          </a:p>
          <a:p>
            <a:pPr marL="501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00"/>
              <a:t>This more accurately reflects the nature of these assessments</a:t>
            </a:r>
          </a:p>
          <a:p>
            <a:pPr marL="501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endParaRPr lang="en-NZ" sz="1200"/>
          </a:p>
          <a:p>
            <a:pPr defTabSz="653608">
              <a:spcAft>
                <a:spcPts val="488"/>
              </a:spcAft>
              <a:defRPr/>
            </a:pPr>
            <a:r>
              <a:rPr lang="en-NZ" sz="1200" b="1">
                <a:solidFill>
                  <a:srgbClr val="5C9A42"/>
                </a:solidFill>
              </a:rPr>
              <a:t> </a:t>
            </a:r>
            <a:br>
              <a:rPr lang="en-NZ" sz="1200" b="1">
                <a:solidFill>
                  <a:srgbClr val="5C9A42"/>
                </a:solidFill>
              </a:rPr>
            </a:br>
            <a:r>
              <a:rPr lang="en-NZ" sz="1200" b="1">
                <a:solidFill>
                  <a:srgbClr val="5C9A42"/>
                </a:solidFill>
                <a:latin typeface="Roboto"/>
              </a:rPr>
              <a:t> </a:t>
            </a:r>
            <a:endParaRPr lang="en-NZ" sz="1200">
              <a:latin typeface="Roboto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93CF84-0757-1662-55A3-54CF8C71C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00" y="3326400"/>
            <a:ext cx="8781917" cy="288102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6039D0A-E094-DD28-1753-81274242BEA2}"/>
              </a:ext>
            </a:extLst>
          </p:cNvPr>
          <p:cNvCxnSpPr/>
          <p:nvPr/>
        </p:nvCxnSpPr>
        <p:spPr>
          <a:xfrm>
            <a:off x="499457" y="3599484"/>
            <a:ext cx="462028" cy="714375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C841805-74BF-CF98-6FDF-88BD476081FC}"/>
              </a:ext>
            </a:extLst>
          </p:cNvPr>
          <p:cNvSpPr/>
          <p:nvPr/>
        </p:nvSpPr>
        <p:spPr>
          <a:xfrm>
            <a:off x="7572375" y="5892958"/>
            <a:ext cx="890016" cy="2459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01275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79C76-C854-55E0-928E-0295EF0D1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7ADDB490-404F-6927-5D71-07408F0B050E}"/>
              </a:ext>
            </a:extLst>
          </p:cNvPr>
          <p:cNvSpPr txBox="1">
            <a:spLocks/>
          </p:cNvSpPr>
          <p:nvPr/>
        </p:nvSpPr>
        <p:spPr>
          <a:xfrm>
            <a:off x="1303395" y="94742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EA431C0-A8FA-FA15-9FD4-0EF3F875402E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6EEC974-2A74-962C-0208-F583B5011C0A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Assessments Page Enhancements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7299DF-F712-8A4F-B93F-AA170371B4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F90CD2-D73A-6AAC-20B7-FEE34F6907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12CD5E5-95BE-B1B0-260F-45307E9BA2F1}"/>
              </a:ext>
            </a:extLst>
          </p:cNvPr>
          <p:cNvSpPr txBox="1"/>
          <p:nvPr/>
        </p:nvSpPr>
        <p:spPr>
          <a:xfrm>
            <a:off x="522143" y="1444520"/>
            <a:ext cx="8815993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250" b="1">
                <a:solidFill>
                  <a:srgbClr val="5C9A42"/>
                </a:solidFill>
              </a:rPr>
              <a:t>Assessment Download &amp; History View</a:t>
            </a:r>
          </a:p>
          <a:p>
            <a:pPr marL="501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50"/>
              <a:t>Available at all times from the assessments view</a:t>
            </a:r>
          </a:p>
          <a:p>
            <a:pPr marL="501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50"/>
              <a:t>The download            and history button             are the same as the action required 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292F9E-9AF3-18A0-928F-75EC57914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18" y="3029554"/>
            <a:ext cx="8781917" cy="288102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960DAB5-B4D1-9DB4-9B2E-F10504DB1A29}"/>
              </a:ext>
            </a:extLst>
          </p:cNvPr>
          <p:cNvCxnSpPr/>
          <p:nvPr/>
        </p:nvCxnSpPr>
        <p:spPr>
          <a:xfrm>
            <a:off x="325204" y="3305175"/>
            <a:ext cx="462028" cy="714375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9E72391-C2D9-62FF-8139-C0E71C058CA6}"/>
              </a:ext>
            </a:extLst>
          </p:cNvPr>
          <p:cNvSpPr/>
          <p:nvPr/>
        </p:nvSpPr>
        <p:spPr>
          <a:xfrm>
            <a:off x="8543925" y="5588158"/>
            <a:ext cx="695325" cy="2459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35FC27-6520-3AAE-B29F-A8326BE05B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445" t="13359" r="18226" b="9998"/>
          <a:stretch>
            <a:fillRect/>
          </a:stretch>
        </p:blipFill>
        <p:spPr>
          <a:xfrm>
            <a:off x="2178843" y="1977220"/>
            <a:ext cx="295276" cy="3119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7B80F2-CB91-9576-B46A-7B03F04582A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383" r="3547"/>
          <a:stretch>
            <a:fillRect/>
          </a:stretch>
        </p:blipFill>
        <p:spPr>
          <a:xfrm>
            <a:off x="3949844" y="1920845"/>
            <a:ext cx="361950" cy="36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411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8F88B-A43D-4424-C831-2DD850EEB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FDEBFA-158C-4C70-243A-ED3E04F5D0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00" y="3326400"/>
            <a:ext cx="8881420" cy="26890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" name="Title 1">
            <a:extLst>
              <a:ext uri="{FF2B5EF4-FFF2-40B4-BE49-F238E27FC236}">
                <a16:creationId xmlns:a16="http://schemas.microsoft.com/office/drawing/2014/main" id="{C88ED2BB-2365-A04E-E3FD-FD0E7A4C0A8A}"/>
              </a:ext>
            </a:extLst>
          </p:cNvPr>
          <p:cNvSpPr txBox="1">
            <a:spLocks/>
          </p:cNvSpPr>
          <p:nvPr/>
        </p:nvSpPr>
        <p:spPr>
          <a:xfrm>
            <a:off x="1279480" y="95451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AF7A8A-0D84-87BC-5B21-A6848DEC1AFD}"/>
              </a:ext>
            </a:extLst>
          </p:cNvPr>
          <p:cNvSpPr txBox="1"/>
          <p:nvPr/>
        </p:nvSpPr>
        <p:spPr>
          <a:xfrm>
            <a:off x="567864" y="1413623"/>
            <a:ext cx="8881420" cy="1736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600" b="1">
                <a:solidFill>
                  <a:srgbClr val="5C9A42"/>
                </a:solidFill>
              </a:rPr>
              <a:t>4. Multiple MyDSS Funding Plans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400"/>
              <a:t>Multiple Funding plans can now be created for each assessment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400"/>
              <a:t>Plans can be duplicated to reduce data entry </a:t>
            </a:r>
          </a:p>
          <a:p>
            <a:pPr defTabSz="653608">
              <a:spcAft>
                <a:spcPts val="488"/>
              </a:spcAft>
              <a:defRPr/>
            </a:pPr>
            <a:r>
              <a:rPr lang="en-NZ" sz="1400" b="1">
                <a:solidFill>
                  <a:srgbClr val="5C9A42"/>
                </a:solidFill>
              </a:rPr>
              <a:t>Instructions: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400"/>
              <a:t>Select the 3 dots under the actions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400"/>
              <a:t>Choose either duplicate or create new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8BE64B1-DB2B-C68C-AD32-E0C7056FABDF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A2FAAB5-86E4-8D4C-097F-330D3B44DE58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Workflow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B73853-C644-242A-24C0-567856037E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757DF6-0968-F285-671A-ED8C5289A3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E6280EC-C510-7BE8-9B7A-3F16A77E85BB}"/>
              </a:ext>
            </a:extLst>
          </p:cNvPr>
          <p:cNvSpPr/>
          <p:nvPr/>
        </p:nvSpPr>
        <p:spPr>
          <a:xfrm>
            <a:off x="9050247" y="5709877"/>
            <a:ext cx="209551" cy="223838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705DEDDA-6514-3D2A-6594-69519E25F8E6}"/>
              </a:ext>
            </a:extLst>
          </p:cNvPr>
          <p:cNvSpPr/>
          <p:nvPr/>
        </p:nvSpPr>
        <p:spPr>
          <a:xfrm rot="16200000">
            <a:off x="8809186" y="5971793"/>
            <a:ext cx="720001" cy="699353"/>
          </a:xfrm>
          <a:prstGeom prst="rightArrow">
            <a:avLst>
              <a:gd name="adj1" fmla="val 34906"/>
              <a:gd name="adj2" fmla="val 4056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NZ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1C72D50-1B58-6EEF-DA35-9ADDD4CB518C}"/>
              </a:ext>
            </a:extLst>
          </p:cNvPr>
          <p:cNvCxnSpPr>
            <a:cxnSpLocks/>
            <a:stCxn id="28" idx="2"/>
            <a:endCxn id="32" idx="3"/>
          </p:cNvCxnSpPr>
          <p:nvPr/>
        </p:nvCxnSpPr>
        <p:spPr>
          <a:xfrm flipH="1">
            <a:off x="8185594" y="5933715"/>
            <a:ext cx="969429" cy="5458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90036B80-CC7D-F096-F544-BD0BAE9C9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7374" y="6042810"/>
            <a:ext cx="1438220" cy="87358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094A678-AFA7-890B-3F13-A1CB785E4C9D}"/>
              </a:ext>
            </a:extLst>
          </p:cNvPr>
          <p:cNvCxnSpPr/>
          <p:nvPr/>
        </p:nvCxnSpPr>
        <p:spPr>
          <a:xfrm>
            <a:off x="507357" y="3956547"/>
            <a:ext cx="462028" cy="714375"/>
          </a:xfrm>
          <a:prstGeom prst="straightConnector1">
            <a:avLst/>
          </a:prstGeom>
          <a:ln w="19050" cap="flat" cmpd="sng" algn="ctr">
            <a:solidFill>
              <a:schemeClr val="accent5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5247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62D29-99D5-3B67-A539-E9A452A97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7CD9D04B-3A89-AABD-2E19-E6D62D1ED170}"/>
              </a:ext>
            </a:extLst>
          </p:cNvPr>
          <p:cNvSpPr txBox="1">
            <a:spLocks/>
          </p:cNvSpPr>
          <p:nvPr/>
        </p:nvSpPr>
        <p:spPr>
          <a:xfrm>
            <a:off x="1279480" y="95451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2D3A30-EF31-40B4-B0EB-49A70CC1FA51}"/>
              </a:ext>
            </a:extLst>
          </p:cNvPr>
          <p:cNvSpPr txBox="1"/>
          <p:nvPr/>
        </p:nvSpPr>
        <p:spPr>
          <a:xfrm>
            <a:off x="567864" y="1413623"/>
            <a:ext cx="8605304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600" b="1">
                <a:solidFill>
                  <a:srgbClr val="5C9A42"/>
                </a:solidFill>
              </a:rPr>
              <a:t>4. Multiple </a:t>
            </a:r>
            <a:r>
              <a:rPr lang="en-NZ" sz="1600" b="1" err="1">
                <a:solidFill>
                  <a:srgbClr val="5C9A42"/>
                </a:solidFill>
              </a:rPr>
              <a:t>MyDSS</a:t>
            </a:r>
            <a:r>
              <a:rPr lang="en-NZ" sz="1600" b="1">
                <a:solidFill>
                  <a:srgbClr val="5C9A42"/>
                </a:solidFill>
              </a:rPr>
              <a:t> Funding Plans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400"/>
              <a:t>If duplicated: click the “In Progress” to edit the plan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400"/>
              <a:t>If create new: the funding plan page will open and support can be added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400"/>
              <a:t>Only one “In Progress” funding plan can be open at a time</a:t>
            </a: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endParaRPr lang="en-NZ" sz="14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74035B0-B392-1E73-33FB-02090816AA45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3DB0B29-75B9-7476-95A9-8343C3C55A86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Workflow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D7ADC9-E8E2-B967-8FC6-48A1E747368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4D3AA5-5E8A-17E5-63A9-AC4F95B113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0FA645-BC69-B92F-E5E4-A880F6807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864" y="3634727"/>
            <a:ext cx="8979361" cy="14732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6FE43FDF-4F6A-5768-D730-52A1B07985BF}"/>
              </a:ext>
            </a:extLst>
          </p:cNvPr>
          <p:cNvSpPr/>
          <p:nvPr/>
        </p:nvSpPr>
        <p:spPr>
          <a:xfrm rot="16200000">
            <a:off x="6751589" y="5029576"/>
            <a:ext cx="720001" cy="699353"/>
          </a:xfrm>
          <a:prstGeom prst="rightArrow">
            <a:avLst>
              <a:gd name="adj1" fmla="val 34906"/>
              <a:gd name="adj2" fmla="val 4056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NZ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08669DE-A58E-C0A3-06E6-5B70B0C5D1AF}"/>
              </a:ext>
            </a:extLst>
          </p:cNvPr>
          <p:cNvSpPr/>
          <p:nvPr/>
        </p:nvSpPr>
        <p:spPr>
          <a:xfrm rot="16200000">
            <a:off x="475468" y="5029577"/>
            <a:ext cx="720001" cy="699353"/>
          </a:xfrm>
          <a:prstGeom prst="rightArrow">
            <a:avLst>
              <a:gd name="adj1" fmla="val 34906"/>
              <a:gd name="adj2" fmla="val 4056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NZ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28075D-F191-F6B9-9E65-73D9D0C80C1F}"/>
              </a:ext>
            </a:extLst>
          </p:cNvPr>
          <p:cNvSpPr txBox="1"/>
          <p:nvPr/>
        </p:nvSpPr>
        <p:spPr>
          <a:xfrm>
            <a:off x="567864" y="5846198"/>
            <a:ext cx="8362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250" b="1"/>
              <a:t>Note</a:t>
            </a:r>
            <a:r>
              <a:rPr lang="en-NZ" sz="1250"/>
              <a:t>:</a:t>
            </a:r>
            <a:r>
              <a:rPr lang="en-NZ" sz="1800"/>
              <a:t> </a:t>
            </a:r>
            <a:r>
              <a:rPr lang="en-NZ" sz="1250"/>
              <a:t>the plan ID number reflects the number of plans created per assessment</a:t>
            </a:r>
          </a:p>
        </p:txBody>
      </p:sp>
    </p:spTree>
    <p:extLst>
      <p:ext uri="{BB962C8B-B14F-4D97-AF65-F5344CB8AC3E}">
        <p14:creationId xmlns:p14="http://schemas.microsoft.com/office/powerpoint/2010/main" val="65083372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16CCC-3AAF-01C0-6D48-92D8707B3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Thanks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B5A671-7321-9D3D-BDC1-02DD41EEBE42}"/>
              </a:ext>
            </a:extLst>
          </p:cNvPr>
          <p:cNvSpPr txBox="1"/>
          <p:nvPr/>
        </p:nvSpPr>
        <p:spPr>
          <a:xfrm>
            <a:off x="361949" y="3105150"/>
            <a:ext cx="69437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/>
              <a:t>For any Web App related queries (including training) reach out to:</a:t>
            </a:r>
            <a:br>
              <a:rPr lang="en-NZ"/>
            </a:br>
            <a:endParaRPr lang="en-NZ"/>
          </a:p>
          <a:p>
            <a:r>
              <a:rPr lang="en-NZ">
                <a:hlinkClick r:id="rId2"/>
              </a:rPr>
              <a:t>dss_testing@msd.govt.nz</a:t>
            </a:r>
            <a:r>
              <a:rPr lang="en-NZ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1214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B33FD-4E3A-D4EC-C5FD-953478A00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5C457005-DEBA-EC29-4D85-8D5A897D2D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149738"/>
              </p:ext>
            </p:extLst>
          </p:nvPr>
        </p:nvGraphicFramePr>
        <p:xfrm>
          <a:off x="505783" y="772778"/>
          <a:ext cx="9041696" cy="529940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807198">
                  <a:extLst>
                    <a:ext uri="{9D8B030D-6E8A-4147-A177-3AD203B41FA5}">
                      <a16:colId xmlns:a16="http://schemas.microsoft.com/office/drawing/2014/main" val="850780203"/>
                    </a:ext>
                  </a:extLst>
                </a:gridCol>
                <a:gridCol w="4883150">
                  <a:extLst>
                    <a:ext uri="{9D8B030D-6E8A-4147-A177-3AD203B41FA5}">
                      <a16:colId xmlns:a16="http://schemas.microsoft.com/office/drawing/2014/main" val="3029336143"/>
                    </a:ext>
                  </a:extLst>
                </a:gridCol>
                <a:gridCol w="1175674">
                  <a:extLst>
                    <a:ext uri="{9D8B030D-6E8A-4147-A177-3AD203B41FA5}">
                      <a16:colId xmlns:a16="http://schemas.microsoft.com/office/drawing/2014/main" val="2745303350"/>
                    </a:ext>
                  </a:extLst>
                </a:gridCol>
                <a:gridCol w="1175674">
                  <a:extLst>
                    <a:ext uri="{9D8B030D-6E8A-4147-A177-3AD203B41FA5}">
                      <a16:colId xmlns:a16="http://schemas.microsoft.com/office/drawing/2014/main" val="974750220"/>
                    </a:ext>
                  </a:extLst>
                </a:gridCol>
              </a:tblGrid>
              <a:tr h="241229">
                <a:tc>
                  <a:txBody>
                    <a:bodyPr/>
                    <a:lstStyle/>
                    <a:p>
                      <a:pPr marL="36000" algn="ctr"/>
                      <a:r>
                        <a:rPr lang="en-US" sz="1000" b="1">
                          <a:solidFill>
                            <a:schemeClr val="bg1"/>
                          </a:solidFill>
                        </a:rPr>
                        <a:t>What is it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chemeClr val="bg1"/>
                          </a:solidFill>
                        </a:rPr>
                        <a:t>What it does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marL="0" lvl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</a:rPr>
                        <a:t>Who it applies to</a:t>
                      </a: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marL="0" lvl="0"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000">
                          <a:solidFill>
                            <a:schemeClr val="bg1"/>
                          </a:solidFill>
                        </a:rPr>
                        <a:t>Slide(s)</a:t>
                      </a:r>
                    </a:p>
                  </a:txBody>
                  <a:tcPr marL="53068" marR="53068" marT="26534" marB="26534" anchor="ctr"/>
                </a:tc>
                <a:extLst>
                  <a:ext uri="{0D108BD9-81ED-4DB2-BD59-A6C34878D82A}">
                    <a16:rowId xmlns:a16="http://schemas.microsoft.com/office/drawing/2014/main" val="1091701143"/>
                  </a:ext>
                </a:extLst>
              </a:tr>
              <a:tr h="262678">
                <a:tc>
                  <a:txBody>
                    <a:bodyPr/>
                    <a:lstStyle/>
                    <a:p>
                      <a:pPr marL="72000" marR="0" lvl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100" b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Assessment Updates</a:t>
                      </a:r>
                    </a:p>
                  </a:txBody>
                  <a:tcPr marL="9525" marR="9525" marT="9525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54292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9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53068" marR="53068" marT="26534" marB="26534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54292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sz="90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53068" marR="53068" marT="26534" marB="26534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88148"/>
                  </a:ext>
                </a:extLst>
              </a:tr>
              <a:tr h="404816">
                <a:tc>
                  <a:txBody>
                    <a:bodyPr/>
                    <a:lstStyle/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Updating Assessment </a:t>
                      </a:r>
                      <a:b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</a:b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Status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Manager’s will be able to move an assessment back to a previous status e.g. ‘Ready for IR’ to ‘Moderation in progress’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1475" lvl="1" indent="-171450" algn="l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Managers</a:t>
                      </a: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hlinkClick r:id="rId3" action="ppaction://hlinksldjump"/>
                        </a:rPr>
                        <a:t>16 – 18</a:t>
                      </a:r>
                      <a:endParaRPr lang="en-US" sz="105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902585"/>
                  </a:ext>
                </a:extLst>
              </a:tr>
              <a:tr h="1311366">
                <a:tc>
                  <a:txBody>
                    <a:bodyPr/>
                    <a:lstStyle/>
                    <a:p>
                      <a:pPr marL="72000" marR="0" lvl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New “Confirm IR” </a:t>
                      </a:r>
                      <a:b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status</a:t>
                      </a: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 noProof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Assessments with IR calculated and returned to the NASC will now show as ‘Confirm IR’ instead of ‘continue indicative range’</a:t>
                      </a:r>
                    </a:p>
                    <a:p>
                      <a:pPr marL="171450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 noProof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‘Continue Indicative Range’ status will still be used to show the IR is being calculated by the IR support team</a:t>
                      </a:r>
                    </a:p>
                    <a:p>
                      <a:pPr marL="171450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 noProof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This will enable Managers to now reassign assessments once they have been returned form the IR team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1475" lvl="1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Allocators/</a:t>
                      </a:r>
                    </a:p>
                    <a:p>
                      <a:pPr marL="371475" lvl="1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Managers</a:t>
                      </a: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hlinkClick r:id="rId4" action="ppaction://hlinksldjump"/>
                        </a:rPr>
                        <a:t>19</a:t>
                      </a:r>
                      <a:endParaRPr lang="en-US" sz="105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461357"/>
                  </a:ext>
                </a:extLst>
              </a:tr>
              <a:tr h="661275">
                <a:tc>
                  <a:txBody>
                    <a:bodyPr/>
                    <a:lstStyle/>
                    <a:p>
                      <a:pPr marL="72000" algn="l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End Assessment</a:t>
                      </a:r>
                      <a:b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n-US" sz="1100" kern="12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Enhancements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The status label will change from ‘Abandoned’ to ‘Closed’ in the assessments page</a:t>
                      </a:r>
                    </a:p>
                    <a:p>
                      <a:pPr marL="171450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The button will be added to the Allocation and the MyDSS Funding plan pages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All roles</a:t>
                      </a:r>
                    </a:p>
                    <a:p>
                      <a:pPr marL="371475" lvl="1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5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hlinkClick r:id="rId5" action="ppaction://hlinksldjump"/>
                        </a:rPr>
                        <a:t>20</a:t>
                      </a:r>
                      <a:endParaRPr lang="en-US" sz="105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584134"/>
                  </a:ext>
                </a:extLst>
              </a:tr>
              <a:tr h="517911">
                <a:tc>
                  <a:txBody>
                    <a:bodyPr/>
                    <a:lstStyle/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Assessment ID and </a:t>
                      </a:r>
                    </a:p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Assignee Column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Assignee column will replace the assessor column in the assessment page</a:t>
                      </a:r>
                    </a:p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Assessment ID is a new column available to view, also included in downloads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All roles</a:t>
                      </a: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hlinkClick r:id="rId6" action="ppaction://hlinksldjump"/>
                        </a:rPr>
                        <a:t>21</a:t>
                      </a:r>
                      <a:endParaRPr lang="en-US" sz="105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558261"/>
                  </a:ext>
                </a:extLst>
              </a:tr>
              <a:tr h="517911">
                <a:tc>
                  <a:txBody>
                    <a:bodyPr/>
                    <a:lstStyle/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Download Assessments </a:t>
                      </a:r>
                    </a:p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in any status</a:t>
                      </a: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Assessments can now be downloaded in any status from the assessments page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All roles</a:t>
                      </a: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1" indent="0" algn="ctr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hlinkClick r:id="rId7" action="ppaction://hlinksldjump"/>
                        </a:rPr>
                        <a:t>22</a:t>
                      </a:r>
                      <a:endParaRPr lang="en-US" sz="105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1790260"/>
                  </a:ext>
                </a:extLst>
              </a:tr>
              <a:tr h="517911">
                <a:tc>
                  <a:txBody>
                    <a:bodyPr/>
                    <a:lstStyle/>
                    <a:p>
                      <a:pPr marL="72000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Assessment Audit</a:t>
                      </a:r>
                      <a:b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</a:b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History</a:t>
                      </a: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The assessment history (peer review, status changes, notes) is now accessible from the Assessment Grid via a history drawer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All roles</a:t>
                      </a: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  <a:hlinkClick r:id="rId8" action="ppaction://hlinksldjump"/>
                        </a:rPr>
                        <a:t>23</a:t>
                      </a:r>
                      <a:endParaRPr lang="en-US" sz="105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3109051"/>
                  </a:ext>
                </a:extLst>
              </a:tr>
              <a:tr h="262678">
                <a:tc>
                  <a:txBody>
                    <a:bodyPr/>
                    <a:lstStyle/>
                    <a:p>
                      <a:pPr marL="72000" marR="0" lvl="0" indent="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1100" b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MyDSS Funding Plan</a:t>
                      </a:r>
                    </a:p>
                  </a:txBody>
                  <a:tcPr marL="9525" marR="9525" marT="9525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71475" lvl="1" indent="-171450" algn="l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5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>
                    <a:solidFill>
                      <a:srgbClr val="F1F8EE"/>
                    </a:solidFill>
                  </a:tcPr>
                </a:tc>
                <a:tc>
                  <a:txBody>
                    <a:bodyPr/>
                    <a:lstStyle/>
                    <a:p>
                      <a:pPr marL="371475" lvl="1" indent="-17145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5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53068" marR="53068" marT="26534" marB="26534" anchor="ctr">
                    <a:solidFill>
                      <a:srgbClr val="F1F8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948401"/>
                  </a:ext>
                </a:extLst>
              </a:tr>
              <a:tr h="601633">
                <a:tc>
                  <a:txBody>
                    <a:bodyPr/>
                    <a:lstStyle/>
                    <a:p>
                      <a:pPr marL="7200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None/>
                      </a:pPr>
                      <a:r>
                        <a:rPr lang="en-NZ" sz="110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Aptos" panose="020B0004020202020204" pitchFamily="34" charset="0"/>
                        </a:rPr>
                        <a:t>Create multiple MyDSS Funding Plans for an assessment</a:t>
                      </a:r>
                      <a:endParaRPr lang="en-NZ" sz="1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Users can now create multiple MyDSS Funding Plans for an assessment </a:t>
                      </a:r>
                    </a:p>
                    <a:p>
                      <a:pPr marL="171450" indent="-171450" algn="l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NZ" sz="1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MyDSS Funding Plans can be duplicated from the previous created plan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71475" marR="0" lvl="1" indent="-171450" algn="l" defTabSz="74295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50" kern="120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All roles</a:t>
                      </a:r>
                    </a:p>
                    <a:p>
                      <a:pPr marL="371475" lvl="1" indent="-171450" algn="l" defTabSz="742950" rtl="0" eaLnBrk="1" latinLnBrk="0" hangingPunct="1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50" kern="120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53068" marR="53068" marT="26534" marB="26534" anchor="ctr"/>
                </a:tc>
                <a:tc>
                  <a:txBody>
                    <a:bodyPr/>
                    <a:lstStyle/>
                    <a:p>
                      <a:pPr marL="0" lvl="1" indent="0" algn="ctr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hlinkClick r:id="rId9" action="ppaction://hlinksldjump"/>
                        </a:rPr>
                        <a:t>24 - 25</a:t>
                      </a:r>
                      <a:endParaRPr lang="en-US" sz="105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53068" marR="53068" marT="26534" marB="26534" anchor="ctr"/>
                </a:tc>
                <a:extLst>
                  <a:ext uri="{0D108BD9-81ED-4DB2-BD59-A6C34878D82A}">
                    <a16:rowId xmlns:a16="http://schemas.microsoft.com/office/drawing/2014/main" val="149395201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090CFAD-4003-4CBC-CF9E-8A82679A871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3884282-6C17-E8FA-1983-6E678EE715A0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ctr" defTabSz="466549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>
                <a:tab pos="1737410" algn="l"/>
              </a:tabLst>
              <a:defRPr/>
            </a:pPr>
            <a:r>
              <a:rPr lang="en-NZ" sz="2400">
                <a:solidFill>
                  <a:srgbClr val="5C9A42"/>
                </a:solidFill>
                <a:latin typeface="Roboto"/>
                <a:ea typeface="Verdana"/>
              </a:rPr>
              <a:t>Overview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C9C03B-73C5-F122-4025-88B5F55236F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24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26E67-5605-AECC-1C25-CC5D827CD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462493F6-66F3-F01D-8EDF-C9ABC8532ADC}"/>
              </a:ext>
            </a:extLst>
          </p:cNvPr>
          <p:cNvSpPr/>
          <p:nvPr/>
        </p:nvSpPr>
        <p:spPr>
          <a:xfrm>
            <a:off x="1017841" y="661684"/>
            <a:ext cx="7763828" cy="61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608">
              <a:defRPr/>
            </a:pPr>
            <a:endParaRPr lang="en-NZ" sz="919">
              <a:solidFill>
                <a:prstClr val="white"/>
              </a:solidFill>
              <a:latin typeface="Roboto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F90C87EA-847E-F7DA-0415-820777617C3C}"/>
              </a:ext>
            </a:extLst>
          </p:cNvPr>
          <p:cNvSpPr txBox="1">
            <a:spLocks/>
          </p:cNvSpPr>
          <p:nvPr/>
        </p:nvSpPr>
        <p:spPr>
          <a:xfrm>
            <a:off x="602102" y="905759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C75CFC-8C04-BB0A-C1F3-9A1968B99A78}"/>
              </a:ext>
            </a:extLst>
          </p:cNvPr>
          <p:cNvSpPr txBox="1"/>
          <p:nvPr/>
        </p:nvSpPr>
        <p:spPr>
          <a:xfrm>
            <a:off x="567864" y="1466443"/>
            <a:ext cx="7477895" cy="587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400" b="1">
                <a:solidFill>
                  <a:srgbClr val="5C9A42"/>
                </a:solidFill>
                <a:latin typeface="Roboto"/>
              </a:rPr>
              <a:t>Reducing volume, increasing relevance, and improving efficiency.</a:t>
            </a:r>
          </a:p>
          <a:p>
            <a:pPr defTabSz="653608">
              <a:spcAft>
                <a:spcPts val="488"/>
              </a:spcAft>
              <a:defRPr/>
            </a:pPr>
            <a:endParaRPr lang="en-NZ" sz="1400" b="1">
              <a:solidFill>
                <a:srgbClr val="5C9A42"/>
              </a:solidFill>
              <a:latin typeface="Roboto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D4E3FC4-775C-C849-8B6A-6B349B375DFA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31EF790-2E51-CC0C-D849-665490E322B7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defTabSz="653608">
              <a:spcAft>
                <a:spcPts val="488"/>
              </a:spcAft>
              <a:defRPr/>
            </a:pPr>
            <a:r>
              <a:rPr lang="en-NZ" sz="1800">
                <a:solidFill>
                  <a:srgbClr val="5C9A42"/>
                </a:solidFill>
              </a:rPr>
              <a:t>OBIR Notification Updates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5717C2-CFAE-9C3D-C93C-E94801AF74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62854A-24A0-32F5-ACE7-5A33EAD147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43C604-CBF5-D4BA-4115-7770237744F5}"/>
              </a:ext>
            </a:extLst>
          </p:cNvPr>
          <p:cNvSpPr txBox="1"/>
          <p:nvPr/>
        </p:nvSpPr>
        <p:spPr>
          <a:xfrm>
            <a:off x="621636" y="1868274"/>
            <a:ext cx="6017289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200"/>
              </a:spcAft>
            </a:pPr>
            <a:r>
              <a:rPr lang="en-NZ" sz="1250">
                <a:solidFill>
                  <a:srgbClr val="5C9A42"/>
                </a:solidFill>
                <a:latin typeface="+mj-lt"/>
                <a:ea typeface="Verdana" panose="020B0604030504040204" pitchFamily="34" charset="0"/>
              </a:rPr>
              <a:t>Reduced Clutter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1250"/>
              <a:t>Users with multiple roles now receive only ONE notification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1250"/>
              <a:t>No notification is sent if assigning to yourself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NZ" sz="1250"/>
          </a:p>
          <a:p>
            <a:pPr lvl="1">
              <a:spcAft>
                <a:spcPts val="200"/>
              </a:spcAft>
            </a:pPr>
            <a:r>
              <a:rPr lang="en-NZ" sz="1250">
                <a:solidFill>
                  <a:srgbClr val="5C9A42"/>
                </a:solidFill>
                <a:latin typeface="+mj-lt"/>
                <a:ea typeface="Verdana" panose="020B0604030504040204" pitchFamily="34" charset="0"/>
              </a:rPr>
              <a:t>Context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1250"/>
              <a:t>Notifications now include Assessment IDs and First Name of the person</a:t>
            </a:r>
          </a:p>
          <a:p>
            <a:pPr lvl="1"/>
            <a:endParaRPr lang="en-NZ" sz="1250"/>
          </a:p>
          <a:p>
            <a:pPr lvl="1">
              <a:spcAft>
                <a:spcPts val="200"/>
              </a:spcAft>
            </a:pPr>
            <a:r>
              <a:rPr lang="en-NZ" sz="1250">
                <a:solidFill>
                  <a:srgbClr val="5C9A42"/>
                </a:solidFill>
                <a:latin typeface="+mj-lt"/>
                <a:ea typeface="Verdana" panose="020B0604030504040204" pitchFamily="34" charset="0"/>
              </a:rPr>
              <a:t>More Relevant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1250"/>
              <a:t>Notification sent when the indicative range is returned, not when confirmed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NZ" sz="1250"/>
              <a:t>New notification sent when an assessment needs a review</a:t>
            </a:r>
          </a:p>
          <a:p>
            <a:endParaRPr lang="en-NZ" sz="1250"/>
          </a:p>
        </p:txBody>
      </p:sp>
      <p:pic>
        <p:nvPicPr>
          <p:cNvPr id="10" name="Graphic 9" descr="Thumbs up sign with solid fill">
            <a:extLst>
              <a:ext uri="{FF2B5EF4-FFF2-40B4-BE49-F238E27FC236}">
                <a16:creationId xmlns:a16="http://schemas.microsoft.com/office/drawing/2014/main" id="{5C3A3BF9-CC84-C4F8-6E5B-C026F4A4BF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293" y="3429108"/>
            <a:ext cx="379014" cy="379014"/>
          </a:xfrm>
          <a:prstGeom prst="rect">
            <a:avLst/>
          </a:prstGeom>
        </p:spPr>
      </p:pic>
      <p:pic>
        <p:nvPicPr>
          <p:cNvPr id="14" name="Graphic 13" descr="Open envelope with solid fill">
            <a:extLst>
              <a:ext uri="{FF2B5EF4-FFF2-40B4-BE49-F238E27FC236}">
                <a16:creationId xmlns:a16="http://schemas.microsoft.com/office/drawing/2014/main" id="{08185782-382A-AF14-6582-EAC5B68460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8782" y="2700745"/>
            <a:ext cx="378000" cy="378000"/>
          </a:xfrm>
          <a:prstGeom prst="rect">
            <a:avLst/>
          </a:prstGeom>
        </p:spPr>
      </p:pic>
      <p:pic>
        <p:nvPicPr>
          <p:cNvPr id="16" name="Graphic 15" descr="Bell with solid fill">
            <a:extLst>
              <a:ext uri="{FF2B5EF4-FFF2-40B4-BE49-F238E27FC236}">
                <a16:creationId xmlns:a16="http://schemas.microsoft.com/office/drawing/2014/main" id="{5C72B638-EC60-E876-E8CD-82F99FC477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8782" y="2021176"/>
            <a:ext cx="378000" cy="37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AEF1E3-7A3B-7BB7-F817-35D874E6C4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4143" y="4353708"/>
            <a:ext cx="2637290" cy="159853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4F4F29-801B-1EAB-1C45-50ADCBC84E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6876" y="4353236"/>
            <a:ext cx="2830279" cy="159947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00A963-06EA-2335-4D5F-33C0FE0709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8782" y="4349060"/>
            <a:ext cx="2429918" cy="208499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088A94C-55AF-1857-6217-096B14B10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49960"/>
              </p:ext>
            </p:extLst>
          </p:nvPr>
        </p:nvGraphicFramePr>
        <p:xfrm>
          <a:off x="7174263" y="1184607"/>
          <a:ext cx="2505076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2538">
                  <a:extLst>
                    <a:ext uri="{9D8B030D-6E8A-4147-A177-3AD203B41FA5}">
                      <a16:colId xmlns:a16="http://schemas.microsoft.com/office/drawing/2014/main" val="3593635296"/>
                    </a:ext>
                  </a:extLst>
                </a:gridCol>
                <a:gridCol w="1252538">
                  <a:extLst>
                    <a:ext uri="{9D8B030D-6E8A-4147-A177-3AD203B41FA5}">
                      <a16:colId xmlns:a16="http://schemas.microsoft.com/office/drawing/2014/main" val="30442253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mi-NZ" sz="1200"/>
                        <a:t>Notification created</a:t>
                      </a:r>
                      <a:endParaRPr lang="en-NZ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i-NZ" sz="1200"/>
                        <a:t>Sent to</a:t>
                      </a:r>
                      <a:endParaRPr lang="en-NZ" sz="1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789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200"/>
                        <a:t>Info requested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/>
                        <a:t>Assessor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145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200"/>
                        <a:t>Ready for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/>
                        <a:t>Allocator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257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200"/>
                        <a:t>IR Calculation done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/>
                        <a:t>Allocator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088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200"/>
                        <a:t>Manager review required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/>
                        <a:t>Manager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417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NZ" sz="1200"/>
                        <a:t>Manager decision made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1200"/>
                        <a:t>Allocator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8712426"/>
                  </a:ext>
                </a:extLst>
              </a:tr>
            </a:tbl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A10C5573-192F-417B-62A9-E079C01E0459}"/>
              </a:ext>
            </a:extLst>
          </p:cNvPr>
          <p:cNvSpPr/>
          <p:nvPr/>
        </p:nvSpPr>
        <p:spPr>
          <a:xfrm>
            <a:off x="2605881" y="4639756"/>
            <a:ext cx="351631" cy="107950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E89577-8170-9871-1BA5-168BE62C7084}"/>
              </a:ext>
            </a:extLst>
          </p:cNvPr>
          <p:cNvSpPr/>
          <p:nvPr/>
        </p:nvSpPr>
        <p:spPr>
          <a:xfrm>
            <a:off x="2357849" y="5152974"/>
            <a:ext cx="248032" cy="107950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D6C261-4B97-BF7D-3E1F-2B3999214B5F}"/>
              </a:ext>
            </a:extLst>
          </p:cNvPr>
          <p:cNvSpPr/>
          <p:nvPr/>
        </p:nvSpPr>
        <p:spPr>
          <a:xfrm>
            <a:off x="5212968" y="4738182"/>
            <a:ext cx="313914" cy="107950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6A4AE6-F4B4-0F10-0897-3FECED402946}"/>
              </a:ext>
            </a:extLst>
          </p:cNvPr>
          <p:cNvSpPr/>
          <p:nvPr/>
        </p:nvSpPr>
        <p:spPr>
          <a:xfrm>
            <a:off x="5191536" y="5246785"/>
            <a:ext cx="240095" cy="107950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A67D65-B5E1-DB6B-8865-F036D12EF6F3}"/>
              </a:ext>
            </a:extLst>
          </p:cNvPr>
          <p:cNvSpPr/>
          <p:nvPr/>
        </p:nvSpPr>
        <p:spPr>
          <a:xfrm>
            <a:off x="8009349" y="4733420"/>
            <a:ext cx="284546" cy="107950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47BA0C-8727-EE08-64D3-5A7522C1C5F4}"/>
              </a:ext>
            </a:extLst>
          </p:cNvPr>
          <p:cNvSpPr/>
          <p:nvPr/>
        </p:nvSpPr>
        <p:spPr>
          <a:xfrm>
            <a:off x="7800108" y="5238291"/>
            <a:ext cx="245651" cy="107950"/>
          </a:xfrm>
          <a:prstGeom prst="rect">
            <a:avLst/>
          </a:prstGeom>
          <a:solidFill>
            <a:srgbClr val="FFFF0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69551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5DF8A-9BAB-43D1-68AE-756C7D17A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73B74B5E-897A-4EE9-4E82-2AA6910154CE}"/>
              </a:ext>
            </a:extLst>
          </p:cNvPr>
          <p:cNvSpPr txBox="1">
            <a:spLocks/>
          </p:cNvSpPr>
          <p:nvPr/>
        </p:nvSpPr>
        <p:spPr>
          <a:xfrm>
            <a:off x="557652" y="937514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E44D1E-633E-B4F2-9B64-E2995F202413}"/>
              </a:ext>
            </a:extLst>
          </p:cNvPr>
          <p:cNvSpPr txBox="1"/>
          <p:nvPr/>
        </p:nvSpPr>
        <p:spPr>
          <a:xfrm>
            <a:off x="567864" y="1425335"/>
            <a:ext cx="6342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400" b="1">
                <a:solidFill>
                  <a:srgbClr val="5C9A42"/>
                </a:solidFill>
                <a:latin typeface="Roboto"/>
              </a:rPr>
              <a:t>Aligning filters with status labels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D01B29D-581C-614E-4B62-792D51B6EF40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7C7070E0-8E6D-F897-0EAA-B3C293784F86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Improving Dashboard Filters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7621C48-5F05-1138-3761-D020A2385B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3BFD4EA-0D7F-9941-4E72-22368386E3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A252A0B-16A4-D4F8-6194-E2E702823DFA}"/>
              </a:ext>
            </a:extLst>
          </p:cNvPr>
          <p:cNvSpPr txBox="1"/>
          <p:nvPr/>
        </p:nvSpPr>
        <p:spPr>
          <a:xfrm>
            <a:off x="375856" y="1821862"/>
            <a:ext cx="9268272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250" b="1"/>
              <a:t>Label Alignment</a:t>
            </a:r>
          </a:p>
          <a:p>
            <a:pPr marL="288000"/>
            <a:r>
              <a:rPr lang="en-NZ" sz="1250" b="0" i="0">
                <a:effectLst/>
              </a:rPr>
              <a:t>Filter dropdowns now </a:t>
            </a:r>
            <a:r>
              <a:rPr lang="en-NZ" sz="1250" b="1" i="0">
                <a:effectLst/>
              </a:rPr>
              <a:t>perfectly match</a:t>
            </a:r>
            <a:r>
              <a:rPr lang="en-NZ" sz="1250" b="0" i="0">
                <a:effectLst/>
              </a:rPr>
              <a:t> the Next Step labels seen on Action Required list. </a:t>
            </a:r>
          </a:p>
          <a:p>
            <a:pPr marL="288000"/>
            <a:r>
              <a:rPr lang="en-NZ" sz="1250" b="0" i="0">
                <a:effectLst/>
              </a:rPr>
              <a:t>Recent people and Action Required now have matching statuses.</a:t>
            </a:r>
          </a:p>
          <a:p>
            <a:endParaRPr lang="en-NZ" sz="1250" b="0" i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250" b="1"/>
              <a:t>Reduced Clutter</a:t>
            </a:r>
          </a:p>
          <a:p>
            <a:pPr marL="288000" lvl="1"/>
            <a:r>
              <a:rPr lang="en-NZ" sz="1250"/>
              <a:t>We have removed non actionable items from the dropdown list. </a:t>
            </a:r>
          </a:p>
          <a:p>
            <a:pPr marL="288000" lvl="1"/>
            <a:endParaRPr lang="en-NZ" sz="1400"/>
          </a:p>
          <a:p>
            <a:endParaRPr lang="en-NZ" sz="1400"/>
          </a:p>
          <a:p>
            <a:endParaRPr lang="en-NZ" sz="1400"/>
          </a:p>
          <a:p>
            <a:endParaRPr lang="en-NZ" sz="1400">
              <a:solidFill>
                <a:srgbClr val="374151"/>
              </a:solidFill>
            </a:endParaRPr>
          </a:p>
          <a:p>
            <a:r>
              <a:rPr lang="en-NZ" sz="1400" b="0" i="0">
                <a:solidFill>
                  <a:srgbClr val="374151"/>
                </a:solidFill>
                <a:effectLst/>
                <a:latin typeface="Roboto" panose="02000000000000000000" pitchFamily="2" charset="0"/>
              </a:rPr>
              <a:t> </a:t>
            </a:r>
            <a:endParaRPr lang="en-NZ" sz="14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FEF542-6120-85FF-B987-4B6C6E11A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864" y="3327747"/>
            <a:ext cx="6152859" cy="304447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15667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E73F6-9E0F-5806-2CB3-E116FC48E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0089D8EA-8672-4B92-DE12-05E8E7E15827}"/>
              </a:ext>
            </a:extLst>
          </p:cNvPr>
          <p:cNvSpPr txBox="1">
            <a:spLocks/>
          </p:cNvSpPr>
          <p:nvPr/>
        </p:nvSpPr>
        <p:spPr>
          <a:xfrm>
            <a:off x="557652" y="937514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2FAF85-9E08-2BD7-F255-1F1FB6BD9A70}"/>
              </a:ext>
            </a:extLst>
          </p:cNvPr>
          <p:cNvSpPr txBox="1"/>
          <p:nvPr/>
        </p:nvSpPr>
        <p:spPr>
          <a:xfrm>
            <a:off x="567864" y="1425335"/>
            <a:ext cx="6342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400" b="1">
                <a:solidFill>
                  <a:srgbClr val="5C9A42"/>
                </a:solidFill>
                <a:latin typeface="Roboto"/>
              </a:rPr>
              <a:t>Recent People Statuses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1899A2D-FC31-05FD-1C93-206B1FA7B861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735A1D10-ED4C-2ECC-C829-E06821431D7A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Improving Status Consistency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126D173-EFFE-766D-64CD-5AE6BACD34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8CAAB9B-56A1-D15E-46FC-0D1AFF6E49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EBD9D4B-30F5-BD37-9DF3-41283F3AA7B9}"/>
              </a:ext>
            </a:extLst>
          </p:cNvPr>
          <p:cNvSpPr txBox="1"/>
          <p:nvPr/>
        </p:nvSpPr>
        <p:spPr>
          <a:xfrm>
            <a:off x="375856" y="1821862"/>
            <a:ext cx="9268272" cy="1146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1250"/>
              <a:t>Recent people statuses now match the same status as ‘Action required’.</a:t>
            </a:r>
            <a:endParaRPr lang="en-NZ" sz="1400"/>
          </a:p>
          <a:p>
            <a:endParaRPr lang="en-NZ" sz="1400"/>
          </a:p>
          <a:p>
            <a:endParaRPr lang="en-NZ" sz="1400"/>
          </a:p>
          <a:p>
            <a:endParaRPr lang="en-NZ" sz="1400">
              <a:solidFill>
                <a:srgbClr val="374151"/>
              </a:solidFill>
            </a:endParaRPr>
          </a:p>
          <a:p>
            <a:r>
              <a:rPr lang="en-NZ" sz="1400" b="0" i="0">
                <a:solidFill>
                  <a:srgbClr val="374151"/>
                </a:solidFill>
                <a:effectLst/>
                <a:latin typeface="Roboto" panose="02000000000000000000" pitchFamily="2" charset="0"/>
              </a:rPr>
              <a:t> </a:t>
            </a:r>
            <a:endParaRPr lang="en-NZ" sz="1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D12953-F23F-4765-99D4-11F83D8B96F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416"/>
          <a:stretch>
            <a:fillRect/>
          </a:stretch>
        </p:blipFill>
        <p:spPr>
          <a:xfrm>
            <a:off x="557652" y="2345148"/>
            <a:ext cx="8783608" cy="339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83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80C80-963B-86DB-34F0-21C9F15AD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ABFA4740-ADED-C3DF-341B-4335EF592BC4}"/>
              </a:ext>
            </a:extLst>
          </p:cNvPr>
          <p:cNvSpPr txBox="1">
            <a:spLocks/>
          </p:cNvSpPr>
          <p:nvPr/>
        </p:nvSpPr>
        <p:spPr>
          <a:xfrm>
            <a:off x="557652" y="937514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1222F6-747E-D224-6970-4319218A3390}"/>
              </a:ext>
            </a:extLst>
          </p:cNvPr>
          <p:cNvSpPr txBox="1"/>
          <p:nvPr/>
        </p:nvSpPr>
        <p:spPr>
          <a:xfrm>
            <a:off x="567864" y="1425335"/>
            <a:ext cx="5309617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400" b="1">
                <a:solidFill>
                  <a:srgbClr val="5C9A42"/>
                </a:solidFill>
                <a:latin typeface="Roboto"/>
              </a:rPr>
              <a:t>Enhancing usability for multi-org users</a:t>
            </a:r>
          </a:p>
          <a:p>
            <a:pPr defTabSz="653608">
              <a:spcAft>
                <a:spcPts val="488"/>
              </a:spcAft>
              <a:defRPr/>
            </a:pPr>
            <a:endParaRPr lang="en-NZ" sz="1400" b="1">
              <a:solidFill>
                <a:srgbClr val="5C9A42"/>
              </a:solidFill>
              <a:latin typeface="Roboto"/>
            </a:endParaRPr>
          </a:p>
          <a:p>
            <a:pPr marL="285750" indent="-2857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400" b="1"/>
              <a:t>Organisation </a:t>
            </a:r>
            <a:r>
              <a:rPr lang="en-NZ" sz="1250" b="1"/>
              <a:t>Switch</a:t>
            </a:r>
          </a:p>
          <a:p>
            <a:pPr marL="288000" defTabSz="653608">
              <a:spcAft>
                <a:spcPts val="488"/>
              </a:spcAft>
              <a:defRPr/>
            </a:pPr>
            <a:r>
              <a:rPr lang="en-NZ" sz="1250"/>
              <a:t>Easily switch between your organisations using the dropdown menu at the top of the dashboard.</a:t>
            </a:r>
            <a:endParaRPr lang="en-NZ" sz="1250">
              <a:latin typeface="Roboto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C5B3F8-D242-0FBA-3D3D-E20982F3C2C3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977037AC-A7C7-4C7C-AADA-CDE7E81D8272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Change Organisations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6816DB0-B007-78CC-00A6-E9B02DC73D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9AA936A-A9FF-7D12-D0D7-D88015EC66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861351-DB04-9FCD-6E41-5F0CBFC67A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09" r="-96" b="221"/>
          <a:stretch>
            <a:fillRect/>
          </a:stretch>
        </p:blipFill>
        <p:spPr>
          <a:xfrm>
            <a:off x="568800" y="3326400"/>
            <a:ext cx="8073560" cy="27246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C655C029-6748-A536-737C-3C327771EC64}"/>
              </a:ext>
            </a:extLst>
          </p:cNvPr>
          <p:cNvSpPr/>
          <p:nvPr/>
        </p:nvSpPr>
        <p:spPr>
          <a:xfrm rot="5400000">
            <a:off x="7101670" y="2674849"/>
            <a:ext cx="720001" cy="699353"/>
          </a:xfrm>
          <a:prstGeom prst="rightArrow">
            <a:avLst>
              <a:gd name="adj1" fmla="val 34906"/>
              <a:gd name="adj2" fmla="val 4056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72021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7E37F-3D55-881D-8664-DCACF7521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B5D6ED0C-F95A-F3C7-9472-7E7DAD5EE4A6}"/>
              </a:ext>
            </a:extLst>
          </p:cNvPr>
          <p:cNvSpPr/>
          <p:nvPr/>
        </p:nvSpPr>
        <p:spPr>
          <a:xfrm>
            <a:off x="1017841" y="661684"/>
            <a:ext cx="7763828" cy="61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608">
              <a:defRPr/>
            </a:pPr>
            <a:endParaRPr lang="en-NZ" sz="919">
              <a:solidFill>
                <a:prstClr val="white"/>
              </a:solidFill>
              <a:latin typeface="Roboto"/>
            </a:endParaRPr>
          </a:p>
        </p:txBody>
      </p:sp>
      <p:sp>
        <p:nvSpPr>
          <p:cNvPr id="38" name="Title 1">
            <a:extLst>
              <a:ext uri="{FF2B5EF4-FFF2-40B4-BE49-F238E27FC236}">
                <a16:creationId xmlns:a16="http://schemas.microsoft.com/office/drawing/2014/main" id="{7184C0E0-ED5E-B05C-A59E-91F6B9D31929}"/>
              </a:ext>
            </a:extLst>
          </p:cNvPr>
          <p:cNvSpPr txBox="1">
            <a:spLocks/>
          </p:cNvSpPr>
          <p:nvPr/>
        </p:nvSpPr>
        <p:spPr>
          <a:xfrm>
            <a:off x="602102" y="905759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EED9E1-0D1C-B347-F0D0-EE159469DC1E}"/>
              </a:ext>
            </a:extLst>
          </p:cNvPr>
          <p:cNvSpPr txBox="1"/>
          <p:nvPr/>
        </p:nvSpPr>
        <p:spPr>
          <a:xfrm>
            <a:off x="501188" y="1415830"/>
            <a:ext cx="4454614" cy="10045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 indent="-228600" defTabSz="653608">
              <a:spcAft>
                <a:spcPts val="488"/>
              </a:spcAft>
              <a:buAutoNum type="arabicPeriod"/>
              <a:defRPr/>
            </a:pPr>
            <a:r>
              <a:rPr lang="en-NZ" sz="1400" b="1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Mandatory Information Labels</a:t>
            </a:r>
          </a:p>
          <a:p>
            <a:pPr marL="387350" indent="-1714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5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These boxes now all have red stars to highlight they are required</a:t>
            </a:r>
          </a:p>
          <a:p>
            <a:pPr marL="387450" indent="-1714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5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Assessment Date is now mandatory field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AB7EF32-CCD6-2DD5-D19C-905CCD01EB48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617471C-B33A-199C-D806-C9D7B930E22C}"/>
              </a:ext>
            </a:extLst>
          </p:cNvPr>
          <p:cNvSpPr txBox="1">
            <a:spLocks/>
          </p:cNvSpPr>
          <p:nvPr/>
        </p:nvSpPr>
        <p:spPr>
          <a:xfrm>
            <a:off x="567864" y="925472"/>
            <a:ext cx="4581526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25">
                <a:solidFill>
                  <a:srgbClr val="5C9A42"/>
                </a:solidFill>
                <a:latin typeface="Roboto"/>
                <a:ea typeface="Verdana"/>
              </a:rPr>
              <a:t>Assessment Enhancements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E158E3-19E0-A02E-476D-7AC377DD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DEBB3E-FCF8-E680-9885-F94E534610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91FB1E9-9CC1-324F-AD1D-D8B88FAB1864}"/>
              </a:ext>
            </a:extLst>
          </p:cNvPr>
          <p:cNvSpPr txBox="1"/>
          <p:nvPr/>
        </p:nvSpPr>
        <p:spPr>
          <a:xfrm>
            <a:off x="407660" y="3206540"/>
            <a:ext cx="3706824" cy="75661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8600" indent="-228600" defTabSz="653608">
              <a:spcAft>
                <a:spcPts val="488"/>
              </a:spcAft>
              <a:buAutoNum type="arabicPeriod" startAt="2"/>
              <a:defRPr/>
            </a:pPr>
            <a:r>
              <a:rPr lang="en-NZ" sz="1400" b="1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Progress Bar Update</a:t>
            </a:r>
          </a:p>
          <a:p>
            <a:pPr marL="387350" indent="-171450" defTabSz="653608">
              <a:spcAft>
                <a:spcPts val="488"/>
              </a:spcAft>
              <a:buFont typeface="Arial" panose="020B0604020202020204" pitchFamily="34" charset="0"/>
              <a:buChar char="•"/>
              <a:defRPr/>
            </a:pPr>
            <a:r>
              <a:rPr lang="en-NZ" sz="125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This now updates based on the status of all the questions linked to the holistic section</a:t>
            </a:r>
            <a:endParaRPr lang="en-NZ" sz="1250">
              <a:ea typeface="Roboto"/>
              <a:cs typeface="Robo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DE3BEE0-A085-C084-D760-A4425F159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6110" y="1716273"/>
            <a:ext cx="2267121" cy="115215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858B0A4-3284-9B33-650A-11A897D4E1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3831" y="3428958"/>
            <a:ext cx="3670538" cy="20747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16262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EC91F-4FCE-F0EA-9F13-636593F1B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>
            <a:extLst>
              <a:ext uri="{FF2B5EF4-FFF2-40B4-BE49-F238E27FC236}">
                <a16:creationId xmlns:a16="http://schemas.microsoft.com/office/drawing/2014/main" id="{AE5D1711-E3A4-793A-319C-18619373DFA8}"/>
              </a:ext>
            </a:extLst>
          </p:cNvPr>
          <p:cNvSpPr txBox="1">
            <a:spLocks/>
          </p:cNvSpPr>
          <p:nvPr/>
        </p:nvSpPr>
        <p:spPr>
          <a:xfrm>
            <a:off x="1279480" y="954516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>
              <a:defRPr/>
            </a:pPr>
            <a:r>
              <a:rPr lang="en-NZ" sz="1625">
                <a:solidFill>
                  <a:srgbClr val="5C9A4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Manager Role Enhancements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2BC6192-7235-69E9-E1C3-1148383A89DD}"/>
              </a:ext>
            </a:extLst>
          </p:cNvPr>
          <p:cNvSpPr txBox="1">
            <a:spLocks/>
          </p:cNvSpPr>
          <p:nvPr/>
        </p:nvSpPr>
        <p:spPr>
          <a:xfrm>
            <a:off x="3035227" y="236800"/>
            <a:ext cx="3511494" cy="488151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defRPr/>
            </a:pPr>
            <a:r>
              <a:rPr lang="en-NZ" sz="1950">
                <a:solidFill>
                  <a:srgbClr val="5C9A42"/>
                </a:solidFill>
                <a:ea typeface="Verdana"/>
              </a:rPr>
              <a:t>Web App Release 4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6831448C-2594-A754-6DB4-71492CE889BF}"/>
              </a:ext>
            </a:extLst>
          </p:cNvPr>
          <p:cNvSpPr txBox="1">
            <a:spLocks/>
          </p:cNvSpPr>
          <p:nvPr/>
        </p:nvSpPr>
        <p:spPr>
          <a:xfrm>
            <a:off x="567864" y="947243"/>
            <a:ext cx="7818211" cy="466380"/>
          </a:xfrm>
          <a:prstGeom prst="rect">
            <a:avLst/>
          </a:prstGeom>
          <a:solidFill>
            <a:schemeClr val="bg1"/>
          </a:solidFill>
        </p:spPr>
        <p:txBody>
          <a:bodyPr lIns="53068" tIns="26534" rIns="53068" bIns="26534" anchor="ctr"/>
          <a:lstStyle>
            <a:lvl1pPr algn="l" defTabSz="466549" rtl="0" eaLnBrk="1" latinLnBrk="0" hangingPunct="1">
              <a:spcBef>
                <a:spcPct val="0"/>
              </a:spcBef>
              <a:buNone/>
              <a:tabLst>
                <a:tab pos="1737410" algn="l"/>
              </a:tabLst>
              <a:defRPr sz="2245" b="1" i="0" kern="1200">
                <a:solidFill>
                  <a:schemeClr val="accent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NZ" sz="1630">
                <a:solidFill>
                  <a:srgbClr val="5C9A42"/>
                </a:solidFill>
                <a:latin typeface="Roboto"/>
                <a:ea typeface="Verdana"/>
              </a:rPr>
              <a:t>Responding to feedback - New/Updated Questions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FD29742-586A-416E-85FF-4C3CE55A4D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448"/>
          <a:stretch>
            <a:fillRect/>
          </a:stretch>
        </p:blipFill>
        <p:spPr>
          <a:xfrm>
            <a:off x="7811347" y="129724"/>
            <a:ext cx="1832781" cy="54848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DEEF305-89E4-C7CB-A96A-ED5B286476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060"/>
          <a:stretch>
            <a:fillRect/>
          </a:stretch>
        </p:blipFill>
        <p:spPr>
          <a:xfrm>
            <a:off x="261872" y="155287"/>
            <a:ext cx="1554447" cy="5369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6361C2-AF6E-68D1-3518-BBFF911F6793}"/>
              </a:ext>
            </a:extLst>
          </p:cNvPr>
          <p:cNvSpPr txBox="1"/>
          <p:nvPr/>
        </p:nvSpPr>
        <p:spPr>
          <a:xfrm>
            <a:off x="568082" y="1668671"/>
            <a:ext cx="390888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653608">
              <a:spcAft>
                <a:spcPts val="488"/>
              </a:spcAft>
              <a:defRPr/>
            </a:pPr>
            <a:r>
              <a:rPr lang="en-NZ" sz="1600" b="1">
                <a:solidFill>
                  <a:srgbClr val="5C9A42"/>
                </a:solidFill>
              </a:rPr>
              <a:t>Support Profile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08BD698-37BF-B22D-7018-A5A921CC65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643293"/>
              </p:ext>
            </p:extLst>
          </p:nvPr>
        </p:nvGraphicFramePr>
        <p:xfrm>
          <a:off x="864348" y="2158439"/>
          <a:ext cx="8177304" cy="3503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5478">
                  <a:extLst>
                    <a:ext uri="{9D8B030D-6E8A-4147-A177-3AD203B41FA5}">
                      <a16:colId xmlns:a16="http://schemas.microsoft.com/office/drawing/2014/main" val="3962158672"/>
                    </a:ext>
                  </a:extLst>
                </a:gridCol>
                <a:gridCol w="4081826">
                  <a:extLst>
                    <a:ext uri="{9D8B030D-6E8A-4147-A177-3AD203B41FA5}">
                      <a16:colId xmlns:a16="http://schemas.microsoft.com/office/drawing/2014/main" val="1284622125"/>
                    </a:ext>
                  </a:extLst>
                </a:gridCol>
              </a:tblGrid>
              <a:tr h="234000">
                <a:tc>
                  <a:txBody>
                    <a:bodyPr/>
                    <a:lstStyle/>
                    <a:p>
                      <a:pPr marL="0" indent="90488">
                        <a:spcAft>
                          <a:spcPts val="1200"/>
                        </a:spcAft>
                        <a:buNone/>
                      </a:pPr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</a:rPr>
                        <a:t>What you said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90488">
                        <a:spcAft>
                          <a:spcPts val="1200"/>
                        </a:spcAft>
                        <a:buNone/>
                      </a:pPr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</a:rPr>
                        <a:t>What we've done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552320"/>
                  </a:ext>
                </a:extLst>
              </a:tr>
              <a:tr h="898928">
                <a:tc>
                  <a:txBody>
                    <a:bodyPr/>
                    <a:lstStyle/>
                    <a:p>
                      <a:pPr marL="90488" indent="0">
                        <a:spcAft>
                          <a:spcPts val="12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It's not always clear how to best reflect constant or near constant support requirements for physical disabilities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0" algn="l" defTabSz="742950" rtl="0" eaLnBrk="1" latinLnBrk="0" hangingPunct="1">
                        <a:spcAft>
                          <a:spcPts val="1200"/>
                        </a:spcAft>
                        <a:buNone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 another question, specifically for risks and support related to mobility (similar to BAT)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7615189"/>
                  </a:ext>
                </a:extLst>
              </a:tr>
              <a:tr h="1185404">
                <a:tc>
                  <a:txBody>
                    <a:bodyPr/>
                    <a:lstStyle/>
                    <a:p>
                      <a:pPr marL="90488" indent="0" algn="l" defTabSz="742950" rtl="0" eaLnBrk="1" latinLnBrk="0" hangingPunct="1">
                        <a:spcAft>
                          <a:spcPts val="1200"/>
                        </a:spcAft>
                        <a:buNone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Definitions differ over what is 'acute medical'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0" algn="l" defTabSz="742950" rtl="0" eaLnBrk="1" latinLnBrk="0" hangingPunct="1">
                        <a:spcAft>
                          <a:spcPts val="1200"/>
                        </a:spcAft>
                        <a:buNone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Changed this question to acute risks of physical harm, and dropped the examples that were confusing whether the question was limited only to the examples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5130962"/>
                  </a:ext>
                </a:extLst>
              </a:tr>
              <a:tr h="592701">
                <a:tc>
                  <a:txBody>
                    <a:bodyPr/>
                    <a:lstStyle/>
                    <a:p>
                      <a:pPr marL="90488" indent="0" algn="l" defTabSz="742950" rtl="0" eaLnBrk="1" latinLnBrk="0" hangingPunct="1">
                        <a:spcAft>
                          <a:spcPts val="1200"/>
                        </a:spcAft>
                        <a:buNone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aren't enough options for the incidence of the risk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0" algn="l" defTabSz="742950" rtl="0" eaLnBrk="1" latinLnBrk="0" hangingPunct="1">
                        <a:spcAft>
                          <a:spcPts val="1200"/>
                        </a:spcAft>
                        <a:buNone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 more options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6954009"/>
                  </a:ext>
                </a:extLst>
              </a:tr>
              <a:tr h="592701">
                <a:tc>
                  <a:txBody>
                    <a:bodyPr/>
                    <a:lstStyle/>
                    <a:p>
                      <a:pPr marL="90488" indent="0" algn="l" defTabSz="742950" rtl="0" eaLnBrk="1" latinLnBrk="0" hangingPunct="1">
                        <a:spcAft>
                          <a:spcPts val="1200"/>
                        </a:spcAft>
                        <a:buNone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support options are task </a:t>
                      </a:r>
                      <a:r>
                        <a:rPr lang="en-US" sz="140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focussed</a:t>
                      </a: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that isn't always appropriate or clear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0" algn="l" defTabSz="742950" rtl="0" eaLnBrk="1" latinLnBrk="0" hangingPunct="1">
                        <a:spcAft>
                          <a:spcPts val="1200"/>
                        </a:spcAft>
                        <a:buNone/>
                      </a:pP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Redrafted these as being about the level of </a:t>
                      </a:r>
                      <a:r>
                        <a:rPr lang="en-US" sz="140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focussed</a:t>
                      </a:r>
                      <a:r>
                        <a:rPr lang="en-US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attention required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8654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0548325"/>
      </p:ext>
    </p:extLst>
  </p:cSld>
  <p:clrMapOvr>
    <a:masterClrMapping/>
  </p:clrMapOvr>
</p:sld>
</file>

<file path=ppt/theme/theme1.xml><?xml version="1.0" encoding="utf-8"?>
<a:theme xmlns:a="http://schemas.openxmlformats.org/drawingml/2006/main" name="DSS Theme">
  <a:themeElements>
    <a:clrScheme name="DSS colours">
      <a:dk1>
        <a:sysClr val="windowText" lastClr="000000"/>
      </a:dk1>
      <a:lt1>
        <a:sysClr val="window" lastClr="FFFFFF"/>
      </a:lt1>
      <a:dk2>
        <a:srgbClr val="2C602F"/>
      </a:dk2>
      <a:lt2>
        <a:srgbClr val="D4F2B6"/>
      </a:lt2>
      <a:accent1>
        <a:srgbClr val="5C9A42"/>
      </a:accent1>
      <a:accent2>
        <a:srgbClr val="BD982F"/>
      </a:accent2>
      <a:accent3>
        <a:srgbClr val="19196F"/>
      </a:accent3>
      <a:accent4>
        <a:srgbClr val="5E3979"/>
      </a:accent4>
      <a:accent5>
        <a:srgbClr val="AF3405"/>
      </a:accent5>
      <a:accent6>
        <a:srgbClr val="F9D8DA"/>
      </a:accent6>
      <a:hlink>
        <a:srgbClr val="0000FF"/>
      </a:hlink>
      <a:folHlink>
        <a:srgbClr val="800080"/>
      </a:folHlink>
    </a:clrScheme>
    <a:fontScheme name="DSS fontset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S Theme" id="{177E095D-E3F8-4886-90F8-B167E9710A65}" vid="{961A92F7-4657-4C83-8B84-C65B2B724D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585eed29-d7a5-4c74-b079-0c23286d268f">
      <Terms xmlns="http://schemas.microsoft.com/office/infopath/2007/PartnerControls"/>
    </lcf76f155ced4ddcb4097134ff3c332f>
    <i0f84bba906045b4af568ee102a52dcb xmlns="b5a92f80-c999-45e5-ac08-e9d9425d7e73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Projects and Initiatives</TermName>
          <TermId xmlns="http://schemas.microsoft.com/office/infopath/2007/PartnerControls">a336fd9a-9b50-429d-a707-8c4781675fff</TermId>
        </TermInfo>
      </Terms>
    </i0f84bba906045b4af568ee102a52dcb>
    <TaxCatchAll xmlns="b5a92f80-c999-45e5-ac08-e9d9425d7e73">
      <Value>6</Value>
    </TaxCatchAll>
    <_dlc_DocId xmlns="b5a92f80-c999-45e5-ac08-e9d9425d7e73">INFO-864425424-1808</_dlc_DocId>
    <_dlc_DocIdUrl xmlns="b5a92f80-c999-45e5-ac08-e9d9425d7e73">
      <Url>https://msdgovtnz.sharepoint.com/sites/whaikaha-PRJ-Socrates-Review-Project/_layouts/15/DocIdRedir.aspx?ID=INFO-864425424-1808</Url>
      <Description>INFO-864425424-1808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80ED507DEE9A42BA9C4B4B2F86D521" ma:contentTypeVersion="19" ma:contentTypeDescription="Create a new document." ma:contentTypeScope="" ma:versionID="9ad2fc0e826b3a67b84de5f3c07c54d5">
  <xsd:schema xmlns:xsd="http://www.w3.org/2001/XMLSchema" xmlns:xs="http://www.w3.org/2001/XMLSchema" xmlns:p="http://schemas.microsoft.com/office/2006/metadata/properties" xmlns:ns1="http://schemas.microsoft.com/sharepoint/v3" xmlns:ns2="b5a92f80-c999-45e5-ac08-e9d9425d7e73" xmlns:ns3="585eed29-d7a5-4c74-b079-0c23286d268f" targetNamespace="http://schemas.microsoft.com/office/2006/metadata/properties" ma:root="true" ma:fieldsID="783f3ce36076fa78105e38a7e53d05f8" ns1:_="" ns2:_="" ns3:_="">
    <xsd:import namespace="http://schemas.microsoft.com/sharepoint/v3"/>
    <xsd:import namespace="b5a92f80-c999-45e5-ac08-e9d9425d7e73"/>
    <xsd:import namespace="585eed29-d7a5-4c74-b079-0c23286d268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2:SharedWithUsers" minOccurs="0"/>
                <xsd:element ref="ns2:SharedWithDetail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1:_ip_UnifiedCompliancePolicyProperties" minOccurs="0"/>
                <xsd:element ref="ns1:_ip_UnifiedCompliancePolicyUIAction" minOccurs="0"/>
                <xsd:element ref="ns2:i0f84bba906045b4af568ee102a52dcb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a92f80-c999-45e5-ac08-e9d9425d7e7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268678a-baed-4f5e-b703-56dd1204223a}" ma:internalName="TaxCatchAll" ma:showField="CatchAllData" ma:web="b5a92f80-c999-45e5-ac08-e9d9425d7e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0f84bba906045b4af568ee102a52dcb" ma:index="27" nillable="true" ma:taxonomy="true" ma:internalName="i0f84bba906045b4af568ee102a52dcb" ma:taxonomyFieldName="RevIMBCS" ma:displayName="AvePoint Classification" ma:indexed="true" ma:default="6;#Projects and Initiatives|a336fd9a-9b50-429d-a707-8c4781675fff" ma:fieldId="{20f84bba-9060-45b4-af56-8ee102a52dcb}" ma:sspId="a5349594-bd3e-4347-a84f-2427756b12f8" ma:termSetId="fbce3037-032f-41d5-bff0-b061471b142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5eed29-d7a5-4c74-b079-0c23286d2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a5349594-bd3e-4347-a84f-2427756b12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517E1A-E9D9-4FDB-8697-37844ECDC944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AA863A5-BC08-427E-A64C-F45359D46C60}">
  <ds:schemaRefs>
    <ds:schemaRef ds:uri="585eed29-d7a5-4c74-b079-0c23286d268f"/>
    <ds:schemaRef ds:uri="b5a92f80-c999-45e5-ac08-e9d9425d7e7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0EB5A0A-FB2B-471C-8845-C0E4F64A7EF2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93C235D-4892-4502-80BA-E43CB0217806}">
  <ds:schemaRefs>
    <ds:schemaRef ds:uri="585eed29-d7a5-4c74-b079-0c23286d268f"/>
    <ds:schemaRef ds:uri="b5a92f80-c999-45e5-ac08-e9d9425d7e7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DSS Theme</Template>
  <Application>Microsoft Office PowerPoint</Application>
  <PresentationFormat>A4 Paper (210x297 mm)</PresentationFormat>
  <Slides>26</Slides>
  <Notes>24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DSS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O'Connor</dc:creator>
  <cp:revision>2</cp:revision>
  <dcterms:created xsi:type="dcterms:W3CDTF">2026-04-24T02:18:03Z</dcterms:created>
  <dcterms:modified xsi:type="dcterms:W3CDTF">2026-07-14T21:30:19Z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3e46a9-9901-46e9-bfae-bb6189d4cb66_Enabled">
    <vt:lpwstr>true</vt:lpwstr>
  </property>
  <property fmtid="{D5CDD505-2E9C-101B-9397-08002B2CF9AE}" pid="3" name="MSIP_Label_f43e46a9-9901-46e9-bfae-bb6189d4cb66_SetDate">
    <vt:lpwstr>2026-04-24T02:31:08Z</vt:lpwstr>
  </property>
  <property fmtid="{D5CDD505-2E9C-101B-9397-08002B2CF9AE}" pid="4" name="MSIP_Label_f43e46a9-9901-46e9-bfae-bb6189d4cb66_Method">
    <vt:lpwstr>Standard</vt:lpwstr>
  </property>
  <property fmtid="{D5CDD505-2E9C-101B-9397-08002B2CF9AE}" pid="5" name="MSIP_Label_f43e46a9-9901-46e9-bfae-bb6189d4cb66_Name">
    <vt:lpwstr>In-confidence</vt:lpwstr>
  </property>
  <property fmtid="{D5CDD505-2E9C-101B-9397-08002B2CF9AE}" pid="6" name="MSIP_Label_f43e46a9-9901-46e9-bfae-bb6189d4cb66_SiteId">
    <vt:lpwstr>e40c4f52-99bd-4d4f-bf7e-d001a2ca6556</vt:lpwstr>
  </property>
  <property fmtid="{D5CDD505-2E9C-101B-9397-08002B2CF9AE}" pid="7" name="MSIP_Label_f43e46a9-9901-46e9-bfae-bb6189d4cb66_ActionId">
    <vt:lpwstr>6bb6ebfc-bd8c-48a3-8503-947d98f01ba8</vt:lpwstr>
  </property>
  <property fmtid="{D5CDD505-2E9C-101B-9397-08002B2CF9AE}" pid="8" name="MSIP_Label_f43e46a9-9901-46e9-bfae-bb6189d4cb66_ContentBits">
    <vt:lpwstr>1</vt:lpwstr>
  </property>
  <property fmtid="{D5CDD505-2E9C-101B-9397-08002B2CF9AE}" pid="9" name="MSIP_Label_f43e46a9-9901-46e9-bfae-bb6189d4cb66_Tag">
    <vt:lpwstr>10, 3, 0, 1</vt:lpwstr>
  </property>
  <property fmtid="{D5CDD505-2E9C-101B-9397-08002B2CF9AE}" pid="10" name="ClassificationContentMarkingHeaderLocations">
    <vt:lpwstr>Office Theme:8</vt:lpwstr>
  </property>
  <property fmtid="{D5CDD505-2E9C-101B-9397-08002B2CF9AE}" pid="11" name="ClassificationContentMarkingHeaderText">
    <vt:lpwstr>IN-CONFIDENCE</vt:lpwstr>
  </property>
  <property fmtid="{D5CDD505-2E9C-101B-9397-08002B2CF9AE}" pid="12" name="ContentTypeId">
    <vt:lpwstr>0x010100C380ED507DEE9A42BA9C4B4B2F86D521</vt:lpwstr>
  </property>
  <property fmtid="{D5CDD505-2E9C-101B-9397-08002B2CF9AE}" pid="13" name="Topic">
    <vt:lpwstr/>
  </property>
  <property fmtid="{D5CDD505-2E9C-101B-9397-08002B2CF9AE}" pid="14" name="m9723a55395648e4be2eca5940cd18ad">
    <vt:lpwstr/>
  </property>
  <property fmtid="{D5CDD505-2E9C-101B-9397-08002B2CF9AE}" pid="15" name="MediaServiceImageTags">
    <vt:lpwstr/>
  </property>
  <property fmtid="{D5CDD505-2E9C-101B-9397-08002B2CF9AE}" pid="16" name="b1b07801cc1f48bc97eb71b42ffad3e3">
    <vt:lpwstr/>
  </property>
  <property fmtid="{D5CDD505-2E9C-101B-9397-08002B2CF9AE}" pid="17" name="n3e7d51dc9ed4717829e532813330b6f">
    <vt:lpwstr/>
  </property>
  <property fmtid="{D5CDD505-2E9C-101B-9397-08002B2CF9AE}" pid="18" name="abe53b9722184f3a80529765dd5eb953">
    <vt:lpwstr/>
  </property>
  <property fmtid="{D5CDD505-2E9C-101B-9397-08002B2CF9AE}" pid="19" name="ObjectiveFolderPath">
    <vt:lpwstr/>
  </property>
  <property fmtid="{D5CDD505-2E9C-101B-9397-08002B2CF9AE}" pid="20" name="BCS">
    <vt:lpwstr/>
  </property>
  <property fmtid="{D5CDD505-2E9C-101B-9397-08002B2CF9AE}" pid="21" name="DocumentType">
    <vt:lpwstr/>
  </property>
  <property fmtid="{D5CDD505-2E9C-101B-9397-08002B2CF9AE}" pid="22" name="RevIMBCS">
    <vt:lpwstr>6;#Projects and Initiatives|a336fd9a-9b50-429d-a707-8c4781675fff</vt:lpwstr>
  </property>
  <property fmtid="{D5CDD505-2E9C-101B-9397-08002B2CF9AE}" pid="23" name="_dlc_DocIdItemGuid">
    <vt:lpwstr>b9c08d35-95cc-41eb-979e-4f8eede655dd</vt:lpwstr>
  </property>
</Properties>
</file>