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0"/>
  </p:notesMasterIdLst>
  <p:sldIdLst>
    <p:sldId id="670" r:id="rId6"/>
    <p:sldId id="671" r:id="rId7"/>
    <p:sldId id="686" r:id="rId8"/>
    <p:sldId id="689" r:id="rId9"/>
    <p:sldId id="690" r:id="rId10"/>
    <p:sldId id="691" r:id="rId11"/>
    <p:sldId id="687" r:id="rId12"/>
    <p:sldId id="692" r:id="rId13"/>
    <p:sldId id="695" r:id="rId14"/>
    <p:sldId id="693" r:id="rId15"/>
    <p:sldId id="694" r:id="rId16"/>
    <p:sldId id="697" r:id="rId17"/>
    <p:sldId id="696" r:id="rId18"/>
    <p:sldId id="698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B92E9-86F4-40CA-98B0-9C54FC335EA3}">
          <p14:sldIdLst>
            <p14:sldId id="670"/>
            <p14:sldId id="671"/>
          </p14:sldIdLst>
        </p14:section>
        <p14:section name="Assessment - Improved Download" id="{5ED25BB6-DC3A-4B3E-8223-BFB25A47F3B7}">
          <p14:sldIdLst>
            <p14:sldId id="686"/>
            <p14:sldId id="689"/>
            <p14:sldId id="690"/>
            <p14:sldId id="691"/>
          </p14:sldIdLst>
        </p14:section>
        <p14:section name="MyDSS Funding Plan – Download Updated" id="{2D6BB6F8-14A6-4EDB-BBCF-451F1CA8886D}">
          <p14:sldIdLst>
            <p14:sldId id="687"/>
            <p14:sldId id="692"/>
          </p14:sldIdLst>
        </p14:section>
        <p14:section name="Assessment IR Request for more Info" id="{ED589B41-01BF-49E2-A7EA-A1C2A4A79D09}">
          <p14:sldIdLst>
            <p14:sldId id="695"/>
            <p14:sldId id="693"/>
            <p14:sldId id="694"/>
            <p14:sldId id="697"/>
            <p14:sldId id="696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A87A7-E045-4CE1-B317-8B5618E86C39}" v="1950" dt="2026-04-09T03:25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360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7261-994D-4A2D-A940-D5F4A82B04E0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57379-804A-4DEB-991F-CC324BA935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453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6F41-C644-4069-3F7F-09038A1F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2DC5D-C549-EE20-3A6E-32F7D8143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6E00C-32CD-4F01-AB4E-336BF08DA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AEC1-CA6A-CBBE-7813-A29C79174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1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9FF9-6CF7-5596-B70D-C850A4CD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D59F9-9845-D44F-D71B-9C7D6B250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43E86-F562-209C-DB8A-C75C85240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3C7F8-4A7C-6178-1BA2-DE59BC812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6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0330-08FA-D5A2-16C7-EE3705E8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843A8-CA67-1DB1-52F3-F249B3394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8157F-2344-63B6-C637-E3AB022F9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70651-9E55-DFD6-F074-C3827A30A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9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2DEC-8F34-E495-79D4-71B15FE5A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278A9-33AA-844F-DA53-3C9E835BA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57E78-394C-8ED4-4D43-0494CADAE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5DA8D-A618-0E04-6360-E0C44E743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17BCE-010C-7CA3-09CF-66F60E66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0EFAB-6215-3B4D-767D-93822A9B9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85DD7-72B0-8C0B-7A3A-C97175075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3A97-046E-9966-B54F-5DB4566F2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7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E8B2E-D385-7641-E3AF-DB936A7D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86FDC-F741-56E9-9A0D-BBE5FC7FC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79CD7-246C-F47A-F997-2A89B7E40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84866-F4A7-AAD5-A02D-FCABAA999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9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6DF40-820A-DF25-A9FA-5B36DDC5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45E26-8DDB-B014-41D2-5D9A5FF2F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C238C-B259-EFDD-216B-88982A464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93416-7FC3-9FB9-9521-8F4D572FD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2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E3A1C-072F-10B0-0865-56B4EE3D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6F478-B872-F763-393F-83B13D22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A94B7-9F01-5CC8-7A54-26B43AEC4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5DB4D-9BC8-FC96-CBA3-392A9D0E2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4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4AB6A-AB2B-DA13-DD8D-ED0AE3BBF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A9B08-8EE4-A023-73A9-4F305BC0C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84767-1335-FD37-D40F-796E7511D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B885-1139-B3E2-00C1-7852B6F44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3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7B7BB-2D63-EC16-6DC2-25C1A9E2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A7F62-4D36-7F5A-0F79-F71E55BF3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1059D-BB3C-23E6-37FE-808D19F1F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1F4CD-2E57-0A47-5E34-2EBA3341D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7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79C2-3A89-652D-2953-FBE18413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03FE9-281C-3D39-62E9-851B1320E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69D15-055D-632F-F0FF-6A6A114E0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852A-3C52-8731-0D56-1F0C708EA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5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F5AC-79F7-F10D-A9CD-A821D08A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1C92E-593F-7B5E-E93F-D8D7731C7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37805-3FB7-F5A2-2788-CFEC26BEE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39F55-4254-62C3-09DD-745ACAF1E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D72C6-AD7A-42F2-B765-111551AD1E10}" type="slidenum">
              <a:rPr kumimoji="0" lang="en-NZ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04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9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ability Suppor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CB257D-B557-22D4-29FA-01A5A8E8D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" y="4"/>
            <a:ext cx="9905381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5DEEF-32BC-80CF-240B-98EC2F55D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8780" y="345410"/>
            <a:ext cx="1947265" cy="7073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5643"/>
          <a:stretch/>
        </p:blipFill>
        <p:spPr>
          <a:xfrm>
            <a:off x="2659828" y="2130847"/>
            <a:ext cx="4659199" cy="1550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6EE282-D236-954B-1E11-DE5FC0297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96744"/>
            <a:ext cx="9906000" cy="18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</p:spTree>
    <p:extLst>
      <p:ext uri="{BB962C8B-B14F-4D97-AF65-F5344CB8AC3E}">
        <p14:creationId xmlns:p14="http://schemas.microsoft.com/office/powerpoint/2010/main" val="95048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Yellow Heading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08071"/>
            <a:ext cx="9906000" cy="116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2" y="772562"/>
            <a:ext cx="9439049" cy="738586"/>
          </a:xfrm>
          <a:prstGeom prst="rect">
            <a:avLst/>
          </a:prstGeom>
        </p:spPr>
        <p:txBody>
          <a:bodyPr/>
          <a:lstStyle>
            <a:lvl1pPr algn="l">
              <a:defRPr sz="2245" b="1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1615491"/>
            <a:ext cx="9439049" cy="47799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5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EFC1-6F18-0C94-69C6-4F1E80A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43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Yellow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E9A00-FAC1-753B-88BC-81574B7F2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 b="8453"/>
          <a:stretch/>
        </p:blipFill>
        <p:spPr>
          <a:xfrm>
            <a:off x="310" y="1159740"/>
            <a:ext cx="9905381" cy="5698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348880"/>
            <a:ext cx="3880932" cy="1333156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7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G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E9A00-FAC1-753B-88BC-81574B7F2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6"/>
          <a:stretch/>
        </p:blipFill>
        <p:spPr>
          <a:xfrm>
            <a:off x="310" y="1159740"/>
            <a:ext cx="9905381" cy="5698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348880"/>
            <a:ext cx="3880932" cy="1333156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93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ght Green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F218D8C-3EFB-9455-49E6-5211E4E4C6A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99" b="1"/>
          <a:stretch/>
        </p:blipFill>
        <p:spPr>
          <a:xfrm>
            <a:off x="0" y="0"/>
            <a:ext cx="9906000" cy="6830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0" y="1412776"/>
            <a:ext cx="3880932" cy="1333156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B3EF41-E9CF-928E-3104-E295DE9A0E8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153"/>
          <a:stretch/>
        </p:blipFill>
        <p:spPr>
          <a:xfrm>
            <a:off x="213272" y="227917"/>
            <a:ext cx="1521169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Yellow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D87EE1-2209-EE82-8129-47C55FA83A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50" b="-1"/>
          <a:stretch/>
        </p:blipFill>
        <p:spPr>
          <a:xfrm>
            <a:off x="0" y="0"/>
            <a:ext cx="9906000" cy="68407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0" y="1412776"/>
            <a:ext cx="3880932" cy="1333156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1EB98E-6C80-AF20-300E-77F09883DE4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153"/>
          <a:stretch/>
        </p:blipFill>
        <p:spPr>
          <a:xfrm>
            <a:off x="213272" y="227917"/>
            <a:ext cx="1521169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2129"/>
            <a:ext cx="9906000" cy="128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3" y="1591788"/>
            <a:ext cx="943904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3" y="2420888"/>
            <a:ext cx="9439049" cy="4131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309119-42FF-6740-A412-90DBCBC29BED}"/>
              </a:ext>
            </a:extLst>
          </p:cNvPr>
          <p:cNvSpPr/>
          <p:nvPr userDrawn="1"/>
        </p:nvSpPr>
        <p:spPr>
          <a:xfrm>
            <a:off x="1" y="-9462"/>
            <a:ext cx="6766701" cy="1206214"/>
          </a:xfrm>
          <a:prstGeom prst="rect">
            <a:avLst/>
          </a:prstGeom>
          <a:solidFill>
            <a:srgbClr val="F7FD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8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D06ADD-97D1-0D14-0115-3C1DB146B78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761" t="25812" r="7114" b="28590"/>
          <a:stretch/>
        </p:blipFill>
        <p:spPr>
          <a:xfrm>
            <a:off x="5245532" y="-9460"/>
            <a:ext cx="4718974" cy="12125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0FA830-2702-EE3C-DD6D-CAB199190E7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153"/>
          <a:stretch/>
        </p:blipFill>
        <p:spPr>
          <a:xfrm>
            <a:off x="213272" y="227917"/>
            <a:ext cx="1521169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Sample image of a group of people sitting around a table.">
            <a:extLst>
              <a:ext uri="{FF2B5EF4-FFF2-40B4-BE49-F238E27FC236}">
                <a16:creationId xmlns:a16="http://schemas.microsoft.com/office/drawing/2014/main" id="{6EA94739-4864-1B09-2A7D-781E26413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2" t="11225" r="4073"/>
          <a:stretch/>
        </p:blipFill>
        <p:spPr>
          <a:xfrm>
            <a:off x="3841376" y="1268763"/>
            <a:ext cx="6064624" cy="56334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BC170A5-E77E-8879-D0FB-5A3C2A63C5A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3853" b="55341"/>
          <a:stretch/>
        </p:blipFill>
        <p:spPr>
          <a:xfrm flipH="1">
            <a:off x="-15779" y="1280142"/>
            <a:ext cx="3857157" cy="56203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77" y="1363200"/>
            <a:ext cx="3014133" cy="216434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2041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83" y="3717036"/>
            <a:ext cx="3017924" cy="230908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24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DE58D-47BF-87EF-EE2D-78A3054BF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2129"/>
            <a:ext cx="9906000" cy="128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</p:spTree>
    <p:extLst>
      <p:ext uri="{BB962C8B-B14F-4D97-AF65-F5344CB8AC3E}">
        <p14:creationId xmlns:p14="http://schemas.microsoft.com/office/powerpoint/2010/main" val="318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Yellow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ample image of a group of people sitting around a table.">
            <a:extLst>
              <a:ext uri="{FF2B5EF4-FFF2-40B4-BE49-F238E27FC236}">
                <a16:creationId xmlns:a16="http://schemas.microsoft.com/office/drawing/2014/main" id="{61D4DF23-F69E-7B5E-D1B4-B0FC3B76A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2" t="11225" r="4073"/>
          <a:stretch/>
        </p:blipFill>
        <p:spPr>
          <a:xfrm>
            <a:off x="3841376" y="1268763"/>
            <a:ext cx="6064624" cy="56334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8C25FEF-B567-5EAA-90E2-36DDEC61564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370" b="55514"/>
          <a:stretch/>
        </p:blipFill>
        <p:spPr>
          <a:xfrm flipH="1">
            <a:off x="-7890" y="1270893"/>
            <a:ext cx="3841376" cy="56388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77" y="1363200"/>
            <a:ext cx="3014133" cy="216434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2041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83" y="3717036"/>
            <a:ext cx="3017924" cy="230908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24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DE58D-47BF-87EF-EE2D-78A3054BF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2129"/>
            <a:ext cx="9906000" cy="128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</p:spTree>
    <p:extLst>
      <p:ext uri="{BB962C8B-B14F-4D97-AF65-F5344CB8AC3E}">
        <p14:creationId xmlns:p14="http://schemas.microsoft.com/office/powerpoint/2010/main" val="8439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een Heading Content slide No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68753"/>
            <a:ext cx="9906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2" y="764325"/>
            <a:ext cx="943904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1737410" algn="l"/>
              </a:tabLst>
              <a:defRPr sz="2245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2" y="1560472"/>
            <a:ext cx="943904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842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isability Support Services">
            <a:extLst>
              <a:ext uri="{FF2B5EF4-FFF2-40B4-BE49-F238E27FC236}">
                <a16:creationId xmlns:a16="http://schemas.microsoft.com/office/drawing/2014/main" id="{AD7094B1-DEB3-688C-A8FE-4482DFE5C1F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21153"/>
          <a:stretch/>
        </p:blipFill>
        <p:spPr>
          <a:xfrm>
            <a:off x="213272" y="227917"/>
            <a:ext cx="1521169" cy="536787"/>
          </a:xfrm>
          <a:prstGeom prst="rect">
            <a:avLst/>
          </a:prstGeom>
        </p:spPr>
      </p:pic>
      <p:pic>
        <p:nvPicPr>
          <p:cNvPr id="5" name="Picture 4" descr="Ministry of Social Development, Te Manatū Whakahiato Ora">
            <a:extLst>
              <a:ext uri="{FF2B5EF4-FFF2-40B4-BE49-F238E27FC236}">
                <a16:creationId xmlns:a16="http://schemas.microsoft.com/office/drawing/2014/main" id="{82D39F3E-1976-5C06-CD51-D1116D4BDE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239" y="90317"/>
            <a:ext cx="1947265" cy="707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CD7D4-3FE2-64F8-A6B4-0711612446D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83862" y="63500"/>
            <a:ext cx="9636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0998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66549" rtl="0" eaLnBrk="1" latinLnBrk="0" hangingPunct="1">
        <a:spcBef>
          <a:spcPct val="0"/>
        </a:spcBef>
        <a:buNone/>
        <a:defRPr sz="22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56" indent="-174956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79071" indent="-145796" algn="l" defTabSz="4665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83187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816461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02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49736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»"/>
        <a:defRPr sz="102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283011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1" kern="1200">
          <a:solidFill>
            <a:schemeClr val="tx1"/>
          </a:solidFill>
          <a:latin typeface="+mn-lt"/>
          <a:ea typeface="+mn-ea"/>
          <a:cs typeface="+mn-cs"/>
        </a:defRPr>
      </a:lvl6pPr>
      <a:lvl7pPr marL="1516285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1" kern="1200">
          <a:solidFill>
            <a:schemeClr val="tx1"/>
          </a:solidFill>
          <a:latin typeface="+mn-lt"/>
          <a:ea typeface="+mn-ea"/>
          <a:cs typeface="+mn-cs"/>
        </a:defRPr>
      </a:lvl7pPr>
      <a:lvl8pPr marL="1749560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1" kern="1200">
          <a:solidFill>
            <a:schemeClr val="tx1"/>
          </a:solidFill>
          <a:latin typeface="+mn-lt"/>
          <a:ea typeface="+mn-ea"/>
          <a:cs typeface="+mn-cs"/>
        </a:defRPr>
      </a:lvl8pPr>
      <a:lvl9pPr marL="1982835" indent="-116637" algn="l" defTabSz="4665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1pPr>
      <a:lvl2pPr marL="233275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2pPr>
      <a:lvl3pPr marL="466549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3pPr>
      <a:lvl4pPr marL="699824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4pPr>
      <a:lvl5pPr marL="933099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5pPr>
      <a:lvl6pPr marL="1166373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6pPr>
      <a:lvl7pPr marL="1399648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7pPr>
      <a:lvl8pPr marL="1632923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8pPr>
      <a:lvl9pPr marL="1866197" algn="l" defTabSz="466549" rtl="0" eaLnBrk="1" latinLnBrk="0" hangingPunct="1">
        <a:defRPr sz="9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hyperlink" Target="mailto:DSS_IndicativeRangeSupport@msd.govt.n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4BA26B-C72F-1568-7721-1040094D2F1E}"/>
              </a:ext>
            </a:extLst>
          </p:cNvPr>
          <p:cNvSpPr txBox="1"/>
          <p:nvPr/>
        </p:nvSpPr>
        <p:spPr>
          <a:xfrm>
            <a:off x="762000" y="376511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2C602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OBIR Web-App Release 2.1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74A7-9CF0-C932-4A98-FDB0E68DC9C2}"/>
              </a:ext>
            </a:extLst>
          </p:cNvPr>
          <p:cNvSpPr/>
          <p:nvPr/>
        </p:nvSpPr>
        <p:spPr>
          <a:xfrm>
            <a:off x="2581275" y="2124075"/>
            <a:ext cx="5448300" cy="1609725"/>
          </a:xfrm>
          <a:prstGeom prst="rect">
            <a:avLst/>
          </a:prstGeom>
          <a:solidFill>
            <a:srgbClr val="DDF5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8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A707E-A8D2-E64F-241A-EC93CD0A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800225"/>
            <a:ext cx="5625333" cy="18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7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7F454-EA11-1169-06C9-F7D1E8FF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C71769A-9BB1-2E6F-B191-63D45C947C3F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FABB8F7-764E-21B8-7663-4E0DB00C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4F26D8B7-0727-B32F-B01C-58D7402DEE78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7CAA0B-3CF2-8916-2BF4-B4C6022F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C732E-9059-8AB4-C279-F4071744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75" y="2689165"/>
            <a:ext cx="7927122" cy="361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BD1C9-8065-C7B5-06AC-CAE3A368E214}"/>
              </a:ext>
            </a:extLst>
          </p:cNvPr>
          <p:cNvSpPr/>
          <p:nvPr/>
        </p:nvSpPr>
        <p:spPr>
          <a:xfrm>
            <a:off x="7125760" y="5623284"/>
            <a:ext cx="283718" cy="244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F68A9-E1EA-E6C0-6D58-ACBCA7782CD7}"/>
              </a:ext>
            </a:extLst>
          </p:cNvPr>
          <p:cNvSpPr txBox="1"/>
          <p:nvPr/>
        </p:nvSpPr>
        <p:spPr>
          <a:xfrm>
            <a:off x="414527" y="1454032"/>
            <a:ext cx="909523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Dashboard View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100"/>
              <a:t>When an IR has had ‘Information Requested’ the assessment returns to the start of the workflow and will require moderation (handover to Allocator) again.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100"/>
              <a:t>Select the ‘Clock’ icon to review the IR teams comments.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5CD3B7-FAC3-B608-BD31-C2AB0BE39B84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42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43B7-1550-4ACC-D014-1D7C0C27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1F7D242-CEC5-BFF9-EB7A-F6AB45CAAB59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5B58711-3BAA-2BDB-200E-4F3EE8F8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075AAA0-F36D-032C-5B9E-6C487B6CF6CA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E9CB9-15AA-FC7E-A4B8-CB1F1797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ECD1E-9E47-A83B-C9F9-E96376FEB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2706625"/>
            <a:ext cx="7242048" cy="358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6E408-46DE-5954-2B8E-BB542B51978E}"/>
              </a:ext>
            </a:extLst>
          </p:cNvPr>
          <p:cNvSpPr txBox="1"/>
          <p:nvPr/>
        </p:nvSpPr>
        <p:spPr>
          <a:xfrm>
            <a:off x="414527" y="1454032"/>
            <a:ext cx="834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Dashboard View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/>
              <a:t>The comments will appear in the drawer under reason.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05A0B-63A2-3FD4-3B0A-C2C306B781E4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533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8D8FF-71FA-F50E-405D-639386637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C47387D-6F2D-DE3E-EE87-A9F0E273121A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9DB968C-C111-0CE4-B62B-3C67E607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47FB1AB0-F5A1-21EA-5ECA-D198A5E204C3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91EAE-5D33-B008-448A-B48D598A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C6E99-2923-ABA0-A84C-6FAC642FFF43}"/>
              </a:ext>
            </a:extLst>
          </p:cNvPr>
          <p:cNvSpPr txBox="1"/>
          <p:nvPr/>
        </p:nvSpPr>
        <p:spPr>
          <a:xfrm>
            <a:off x="414527" y="1454032"/>
            <a:ext cx="82417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 dirty="0">
                <a:solidFill>
                  <a:srgbClr val="5C9A42"/>
                </a:solidFill>
                <a:latin typeface="Roboto"/>
              </a:rPr>
              <a:t>Viewing Feedback</a:t>
            </a:r>
            <a:endParaRPr lang="en-NZ" sz="1100" dirty="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/>
              <a:t>In the Socrates reporting server, structured feedback (if required) is stored in Socrates in the short-term. Note these folders are being created as required so may not be created until the first IR feedback is sent to your NASC.</a:t>
            </a:r>
            <a:br>
              <a:rPr lang="en-NZ" sz="1100" dirty="0"/>
            </a:br>
            <a:endParaRPr lang="en-N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/>
              <a:t>Long-term supporting guidance/documents are being developed for sustainable practice.</a:t>
            </a:r>
            <a:br>
              <a:rPr lang="en-NZ" sz="1100" dirty="0"/>
            </a:br>
            <a:endParaRPr lang="en-N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/>
              <a:t>If you want to discuss the feedback or ranges, please contact this email: </a:t>
            </a:r>
            <a:r>
              <a:rPr lang="en-NZ" sz="1100" dirty="0">
                <a:solidFill>
                  <a:srgbClr val="002060"/>
                </a:solidFill>
                <a:hlinkClick r:id="rId4"/>
              </a:rPr>
              <a:t>DSS_IndicativeRangeSupport@msd.govt.nz</a:t>
            </a:r>
            <a:endParaRPr lang="en-NZ" sz="11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1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1A9F21-9F37-30ED-031D-0DCCBBB3C26B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579415-3D6C-EB74-0334-FCF6858C8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31" y="3086012"/>
            <a:ext cx="5631010" cy="32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4127-BE8F-019C-3BFC-78FC3DD4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97FA3E8-0CED-2F5E-90C6-582B416E4D8B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178E14F-EEA2-8013-CB18-ABE1F740C4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71CF2E98-AFE4-A78D-152F-E5B6E64D12C2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ABB72-C7E6-7234-6EC1-AC2E810D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9A8A4-0C23-7399-98BA-CCD67083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75" y="2689165"/>
            <a:ext cx="7927122" cy="361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7C416C-33E6-5AC9-1818-B5B4CBC26728}"/>
              </a:ext>
            </a:extLst>
          </p:cNvPr>
          <p:cNvSpPr/>
          <p:nvPr/>
        </p:nvSpPr>
        <p:spPr>
          <a:xfrm>
            <a:off x="5682722" y="5628047"/>
            <a:ext cx="775228" cy="244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1AF92-60C5-080E-AE85-1498BD6EBCF7}"/>
              </a:ext>
            </a:extLst>
          </p:cNvPr>
          <p:cNvSpPr txBox="1"/>
          <p:nvPr/>
        </p:nvSpPr>
        <p:spPr>
          <a:xfrm>
            <a:off x="414527" y="1454032"/>
            <a:ext cx="9250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Dashboard View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/>
              <a:t>Select ‘Information Requested’ to update the assessment and progress for IR re-submission.</a:t>
            </a:r>
            <a:br>
              <a:rPr lang="en-NZ" sz="1100"/>
            </a:br>
            <a:endParaRPr lang="en-NZ" sz="1100"/>
          </a:p>
          <a:p>
            <a:r>
              <a:rPr lang="en-NZ" sz="1100" b="1"/>
              <a:t>Note:</a:t>
            </a:r>
            <a:r>
              <a:rPr lang="en-NZ" sz="1100"/>
              <a:t> When information is requested the assessment is reset to the beginning of the workflow where it needs to be re-moderated etc.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2A6594-C54A-7C95-28F9-C0B7177F67AB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0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FF0F-16E3-EA64-1C8B-24D260D3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0D35082-65AD-BDFE-E2C8-1B10549CBF93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7EDA6D0-43CD-EF19-E8C4-F787C272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C096692-45C7-A3E6-1207-2595E3FF8011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638F60-5BC5-201E-58F5-E9A033DD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EE6CB-5147-336A-A284-EBB42BEF5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75" y="2689165"/>
            <a:ext cx="7927122" cy="361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5B0C93-8DCD-2714-912C-99D5BFA5770E}"/>
              </a:ext>
            </a:extLst>
          </p:cNvPr>
          <p:cNvSpPr/>
          <p:nvPr/>
        </p:nvSpPr>
        <p:spPr>
          <a:xfrm>
            <a:off x="5682722" y="5628047"/>
            <a:ext cx="775228" cy="244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BD07A-5FFE-5541-2FC1-B9D28D1A4D20}"/>
              </a:ext>
            </a:extLst>
          </p:cNvPr>
          <p:cNvSpPr txBox="1"/>
          <p:nvPr/>
        </p:nvSpPr>
        <p:spPr>
          <a:xfrm>
            <a:off x="414527" y="1454032"/>
            <a:ext cx="9250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Dashboard View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/>
              <a:t>Select ‘Information Requested’ to update the assessment and progress for IR re-submission.</a:t>
            </a:r>
            <a:br>
              <a:rPr lang="en-NZ" sz="1100"/>
            </a:br>
            <a:endParaRPr lang="en-NZ" sz="1100"/>
          </a:p>
          <a:p>
            <a:r>
              <a:rPr lang="en-NZ" sz="1100" b="1"/>
              <a:t>Note:</a:t>
            </a:r>
            <a:r>
              <a:rPr lang="en-NZ" sz="1100"/>
              <a:t> When information is requested the assessment is reset to the beginning of the workflow where it needs to be re-moderated etc.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0018F-A748-7514-C2DF-AD6545B5C2CE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03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2A6F-5FA6-2BE8-20A8-A047E22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3421FB-9BD9-4FE2-C54A-057DA5C8F94D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1865E-DE6D-7CAC-8CC7-24CE7A7E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7" y="212328"/>
            <a:ext cx="9050681" cy="529561"/>
          </a:xfrm>
          <a:prstGeom prst="rect">
            <a:avLst/>
          </a:prstGeom>
        </p:spPr>
      </p:pic>
      <p:sp>
        <p:nvSpPr>
          <p:cNvPr id="166" name="Title 1">
            <a:extLst>
              <a:ext uri="{FF2B5EF4-FFF2-40B4-BE49-F238E27FC236}">
                <a16:creationId xmlns:a16="http://schemas.microsoft.com/office/drawing/2014/main" id="{7B2F744C-2A65-3FAD-BB3F-65BEC97E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27" y="888353"/>
            <a:ext cx="4269134" cy="462909"/>
          </a:xfrm>
        </p:spPr>
        <p:txBody>
          <a:bodyPr anchor="ctr"/>
          <a:lstStyle/>
          <a:p>
            <a:r>
              <a:rPr lang="en-NZ" sz="2000"/>
              <a:t>Overview</a:t>
            </a:r>
            <a:endParaRPr lang="en-NZ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DEF59-F2BF-94A6-9AF3-0DF34AEB6528}"/>
              </a:ext>
            </a:extLst>
          </p:cNvPr>
          <p:cNvSpPr txBox="1"/>
          <p:nvPr/>
        </p:nvSpPr>
        <p:spPr>
          <a:xfrm>
            <a:off x="374371" y="1351262"/>
            <a:ext cx="915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 Wednesday 15 April morning, the following functionality is being released into the web-app. Below is an overview of the items: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F1E619-0C77-3AE7-CF42-BAC4C1B6D78B}"/>
              </a:ext>
            </a:extLst>
          </p:cNvPr>
          <p:cNvSpPr txBox="1">
            <a:spLocks/>
          </p:cNvSpPr>
          <p:nvPr/>
        </p:nvSpPr>
        <p:spPr>
          <a:xfrm>
            <a:off x="433781" y="2140742"/>
            <a:ext cx="8548294" cy="3573548"/>
          </a:xfrm>
          <a:prstGeom prst="rect">
            <a:avLst/>
          </a:prstGeom>
        </p:spPr>
        <p:txBody>
          <a:bodyPr anchor="t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16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Assessment - Improved Download (Slides </a:t>
            </a:r>
            <a:r>
              <a:rPr lang="en-NZ" sz="1600">
                <a:solidFill>
                  <a:srgbClr val="5C9A42"/>
                </a:solidFill>
                <a:latin typeface="Roboto"/>
              </a:rPr>
              <a:t>3-6</a:t>
            </a:r>
            <a:r>
              <a:rPr kumimoji="0" lang="en-NZ" sz="16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)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  <a:p>
            <a:pPr marL="0" marR="0" lvl="0" indent="0" algn="l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lang="en-NZ" sz="1400" b="0">
                <a:solidFill>
                  <a:prstClr val="black"/>
                </a:solidFill>
                <a:latin typeface="Roboto"/>
              </a:rPr>
              <a:t>Populated mind map format assessments can be downloaded.</a:t>
            </a:r>
          </a:p>
          <a:p>
            <a:pPr marL="0" marR="0" lvl="0" indent="0" algn="l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endParaRPr lang="en-NZ" sz="1400" b="0">
              <a:solidFill>
                <a:prstClr val="black"/>
              </a:solidFill>
              <a:latin typeface="Roboto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NZ" sz="1600">
                <a:solidFill>
                  <a:srgbClr val="5C9A42"/>
                </a:solidFill>
              </a:rPr>
              <a:t>MyDSS Funding Plan – Download Updated (Slide 7-8)</a:t>
            </a:r>
            <a:endParaRPr lang="en-NZ" sz="1400">
              <a:solidFill>
                <a:srgbClr val="5C9A42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NZ" sz="1400" b="0">
                <a:solidFill>
                  <a:prstClr val="black"/>
                </a:solidFill>
                <a:latin typeface="Roboto"/>
              </a:rPr>
              <a:t>Total Cost is included in the My DSS Funding Plan download instead of the Indicative Range.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endParaRPr lang="en-NZ" sz="1400" b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NZ" sz="1600">
                <a:solidFill>
                  <a:srgbClr val="5C9A42"/>
                </a:solidFill>
              </a:rPr>
              <a:t>IR Role – Request more Information (Slide 9-11)</a:t>
            </a:r>
            <a:endParaRPr lang="en-NZ" sz="1400">
              <a:solidFill>
                <a:srgbClr val="5C9A42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NZ" sz="1400" b="0">
                <a:solidFill>
                  <a:prstClr val="black"/>
                </a:solidFill>
                <a:latin typeface="Roboto"/>
              </a:rPr>
              <a:t>IR Support Team can send assessments back to NASC/EGL for more information.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DE2C4A-2E8A-505B-D2D3-8BA818E17EB6}"/>
              </a:ext>
            </a:extLst>
          </p:cNvPr>
          <p:cNvSpPr txBox="1">
            <a:spLocks/>
          </p:cNvSpPr>
          <p:nvPr/>
        </p:nvSpPr>
        <p:spPr>
          <a:xfrm>
            <a:off x="386615" y="2611079"/>
            <a:ext cx="6105626" cy="462909"/>
          </a:xfrm>
          <a:prstGeom prst="rect">
            <a:avLst/>
          </a:prstGeom>
        </p:spPr>
        <p:txBody>
          <a:bodyPr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665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endParaRPr kumimoji="0" lang="en-NZ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5D75A0F-F8DC-EFC5-6B88-EB29FA8C1E03}"/>
              </a:ext>
            </a:extLst>
          </p:cNvPr>
          <p:cNvSpPr txBox="1">
            <a:spLocks/>
          </p:cNvSpPr>
          <p:nvPr/>
        </p:nvSpPr>
        <p:spPr>
          <a:xfrm>
            <a:off x="433781" y="4020681"/>
            <a:ext cx="9038437" cy="814326"/>
          </a:xfrm>
          <a:prstGeom prst="rect">
            <a:avLst/>
          </a:prstGeom>
        </p:spPr>
        <p:txBody>
          <a:bodyPr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6654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endParaRPr kumimoji="0" lang="en-NZ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184040-4F75-A4B4-998E-CE8418CEA921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E804B-FB71-AFCC-359F-41CFC9EE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F02F3-9112-5BE5-C177-8D4F7181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0CACC3F-D599-DBFF-854A-8C5F2114FE8E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78A2E9-04B7-3EDE-F4EC-DF86F638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0F9775A9-1283-3502-360A-1DB85DA3918E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Assessment – Improved Download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72E17-9A13-FA08-0F4C-84839AFAE0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51F5BD-19EE-79CC-FF89-8C2771B41BBD}"/>
              </a:ext>
            </a:extLst>
          </p:cNvPr>
          <p:cNvSpPr txBox="1"/>
          <p:nvPr/>
        </p:nvSpPr>
        <p:spPr>
          <a:xfrm>
            <a:off x="414527" y="1454032"/>
            <a:ext cx="653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Navigating to the download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Select a disabled persons assessment and click the download button. </a:t>
            </a: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4931B-1ED8-4FE5-6079-74D97F0C9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2714782"/>
            <a:ext cx="7214616" cy="3603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DB2B1-F822-CD46-968C-3C132F7EB0B4}"/>
              </a:ext>
            </a:extLst>
          </p:cNvPr>
          <p:cNvSpPr/>
          <p:nvPr/>
        </p:nvSpPr>
        <p:spPr>
          <a:xfrm>
            <a:off x="5478018" y="3323844"/>
            <a:ext cx="547688" cy="21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8F227D-B82C-9195-09F8-92A273A5E8E6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18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3BA9-6F25-715F-DE6F-C8D48AED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EDD870-6674-C70D-F37F-E30967AE6F69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C85B49C-FA37-C25C-E4D2-3782CD51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F81A8F53-1402-E25B-2183-C50359539880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Assessment – Improved Download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BCE73-A30B-9902-2F44-B0FA963C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9808F-8329-E546-FFC2-07AEB3B67E9A}"/>
              </a:ext>
            </a:extLst>
          </p:cNvPr>
          <p:cNvSpPr txBox="1"/>
          <p:nvPr/>
        </p:nvSpPr>
        <p:spPr>
          <a:xfrm>
            <a:off x="414527" y="1440248"/>
            <a:ext cx="8681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Select the assessment download version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Once clicked you can select either of these two options:</a:t>
            </a:r>
          </a:p>
          <a:p>
            <a:pPr marL="628650" lvl="1" indent="-171450" defTabSz="8044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100" b="1">
                <a:solidFill>
                  <a:prstClr val="black"/>
                </a:solidFill>
              </a:rPr>
              <a:t>Assessment – Mindmap</a:t>
            </a:r>
            <a:r>
              <a:rPr lang="en-NZ" sz="1100" b="1">
                <a:solidFill>
                  <a:schemeClr val="tx2"/>
                </a:solidFill>
              </a:rPr>
              <a:t>: </a:t>
            </a:r>
            <a:r>
              <a:rPr lang="en-NZ" sz="1100"/>
              <a:t>Includes holistic information presented in the mindmap format.</a:t>
            </a:r>
            <a:endParaRPr lang="en-NZ" sz="1100" b="1"/>
          </a:p>
          <a:p>
            <a:pPr marL="628650" lvl="1" indent="-171450" defTabSz="8044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NZ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Full Assessment - Excel: </a:t>
            </a:r>
            <a:r>
              <a:rPr kumimoji="0" lang="en-NZ" sz="11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Current excel version that includes all documented OBIR information.</a:t>
            </a:r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828E-488D-CA6B-F7D6-FB2003235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22" b="14526"/>
          <a:stretch>
            <a:fillRect/>
          </a:stretch>
        </p:blipFill>
        <p:spPr>
          <a:xfrm>
            <a:off x="645965" y="2676641"/>
            <a:ext cx="6356815" cy="3632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1A4A2A-7025-977C-1457-B862D07354A8}"/>
              </a:ext>
            </a:extLst>
          </p:cNvPr>
          <p:cNvSpPr/>
          <p:nvPr/>
        </p:nvSpPr>
        <p:spPr>
          <a:xfrm>
            <a:off x="5128641" y="3025995"/>
            <a:ext cx="862584" cy="52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487B07-7143-9AD0-6348-35A3252F0D66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407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FDAD6-8BF4-E917-2824-9499BDE0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2AED552-0AA2-4337-D6A0-DAF5F505D473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6BAE8F-960C-FC6C-846B-748E5A89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5305BC55-7AC7-721A-7CDC-1995D4C8CA7F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Assessment – Improved Download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912CB-E53C-C257-9CCE-DA62912C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7BEF2-9000-0766-D290-717D7BB5F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22" y="2642614"/>
            <a:ext cx="5506438" cy="371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676529-955B-6174-8692-822857BCDD80}"/>
              </a:ext>
            </a:extLst>
          </p:cNvPr>
          <p:cNvSpPr/>
          <p:nvPr/>
        </p:nvSpPr>
        <p:spPr>
          <a:xfrm>
            <a:off x="696468" y="3687227"/>
            <a:ext cx="1175195" cy="194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BC0E5-8BF2-9E22-0FC6-ACE134E66E27}"/>
              </a:ext>
            </a:extLst>
          </p:cNvPr>
          <p:cNvSpPr/>
          <p:nvPr/>
        </p:nvSpPr>
        <p:spPr>
          <a:xfrm>
            <a:off x="2495814" y="6158773"/>
            <a:ext cx="1154406" cy="194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B7FC6-1A2F-CAFA-A9B5-E65D95F926B6}"/>
              </a:ext>
            </a:extLst>
          </p:cNvPr>
          <p:cNvSpPr/>
          <p:nvPr/>
        </p:nvSpPr>
        <p:spPr>
          <a:xfrm>
            <a:off x="4296967" y="6044761"/>
            <a:ext cx="1154406" cy="211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DCDF9-1D3B-079C-DF8A-BFCFABB1F4AE}"/>
              </a:ext>
            </a:extLst>
          </p:cNvPr>
          <p:cNvSpPr txBox="1"/>
          <p:nvPr/>
        </p:nvSpPr>
        <p:spPr>
          <a:xfrm>
            <a:off x="414527" y="1454032"/>
            <a:ext cx="8348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Downloaded Assessment - Mindmap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The information is automatically populated in the mindmap format. </a:t>
            </a: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Where the character limit does not fit in the box the text “…Answer continues on the following page.” is displayed.</a:t>
            </a: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 file name format is ‘First Name </a:t>
            </a:r>
            <a:r>
              <a:rPr lang="en-NZ" sz="1100">
                <a:solidFill>
                  <a:prstClr val="black"/>
                </a:solidFill>
                <a:latin typeface="Roboto"/>
              </a:rPr>
              <a:t>Last Name_NHI_Mindmap’ e.g., John_Smith_ZZZ0325_Mindmap.</a:t>
            </a: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370A66-202D-C1A4-D277-82FAE90BD93E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270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D55C-0CDE-40E5-E649-A29A9A00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B2B3C3-246B-5255-7EA3-0F37BBA0AEE6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5648DA5-DF7D-FA53-D0E8-0D69B588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D72ABD3-A9FB-1893-E265-14E46FDE93F2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Assessment – Improved Download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5BB5E-CC0A-E668-4F61-8054144C7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429CC0-A8ED-3BFE-B06B-AF8FAE98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9" y="2715769"/>
            <a:ext cx="5965951" cy="3593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204679-6449-F09A-48C5-9381EEA125EE}"/>
              </a:ext>
            </a:extLst>
          </p:cNvPr>
          <p:cNvSpPr txBox="1"/>
          <p:nvPr/>
        </p:nvSpPr>
        <p:spPr>
          <a:xfrm>
            <a:off x="414527" y="1454032"/>
            <a:ext cx="834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…Answer continues on the following page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Following pages use the same holistic question and include the spill over text, example below.</a:t>
            </a: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5490CC-2840-0183-E716-108652705122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587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C632-5557-D854-E9E2-92C1C828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EB41EA9-7978-8B84-99FD-2E5A2A1D577F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601F680-5C81-A8E4-19D2-B495E7B6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898F5EAC-7871-6138-FA0D-2DBBAB595D23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990E12-63A8-BA1C-22C3-020A4FC5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893D2-A8F2-6632-A0BB-A6C1272D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86" y="2710997"/>
            <a:ext cx="7181622" cy="3589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087280-144A-B181-B57C-88CDF016E0B1}"/>
              </a:ext>
            </a:extLst>
          </p:cNvPr>
          <p:cNvSpPr/>
          <p:nvPr/>
        </p:nvSpPr>
        <p:spPr>
          <a:xfrm>
            <a:off x="6446575" y="4155095"/>
            <a:ext cx="496062" cy="194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AD5453-E56E-2ED7-AB2F-EE083C442CF5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5638801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My DSS Funding Plan – Download Updated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F3D67-30D2-1547-5E97-A61DA05104B6}"/>
              </a:ext>
            </a:extLst>
          </p:cNvPr>
          <p:cNvSpPr txBox="1"/>
          <p:nvPr/>
        </p:nvSpPr>
        <p:spPr>
          <a:xfrm>
            <a:off x="414527" y="1454032"/>
            <a:ext cx="834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Downloaded Funding Plan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On the ‘My DSS Funding Plan’ navigation bar, </a:t>
            </a:r>
            <a:r>
              <a:rPr lang="en-NZ" sz="1100" dirty="0">
                <a:solidFill>
                  <a:prstClr val="black"/>
                </a:solidFill>
                <a:latin typeface="Roboto"/>
              </a:rPr>
              <a:t>you can search to </a:t>
            </a:r>
            <a:r>
              <a:rPr lang="en-NZ" sz="1100">
                <a:solidFill>
                  <a:prstClr val="black"/>
                </a:solidFill>
                <a:latin typeface="Roboto"/>
              </a:rPr>
              <a:t>find the person needing the plan downloaded.</a:t>
            </a: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Once found, select the download icon        to download the MyDSS Funding Plan.</a:t>
            </a: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3E8A4-E8F5-8E4C-2238-7B495F0B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017" t="40903" r="13524" b="55585"/>
          <a:stretch>
            <a:fillRect/>
          </a:stretch>
        </p:blipFill>
        <p:spPr>
          <a:xfrm>
            <a:off x="3081338" y="2004383"/>
            <a:ext cx="125996" cy="151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B5C7E-645E-D8CA-511D-72F76340E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524" y="4155095"/>
            <a:ext cx="866064" cy="1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C30B1-98FC-AC09-7412-6D619F6F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B7938F0-2B68-F3E4-1A53-9B742B2F0362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012AC49-DD91-B870-6B01-FBDF8E98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FFCF0F26-210A-41FF-6D3D-CBC6B0D177FE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219E9-79B4-FD9F-D000-6A339CE3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90079-DC72-B38E-E11B-A5AA05B1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7" y="2710163"/>
            <a:ext cx="9241121" cy="1580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7E6DB5-11B7-5827-F804-315DAED3B8F9}"/>
              </a:ext>
            </a:extLst>
          </p:cNvPr>
          <p:cNvSpPr/>
          <p:nvPr/>
        </p:nvSpPr>
        <p:spPr>
          <a:xfrm>
            <a:off x="424087" y="3104107"/>
            <a:ext cx="1661888" cy="118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2A48D6-1435-D625-D7AF-D40E780B424F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5871973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NZ" sz="2000">
                <a:solidFill>
                  <a:srgbClr val="5C9A42"/>
                </a:solidFill>
              </a:rPr>
              <a:t>My DSS Funding Plan – Download Updated</a:t>
            </a:r>
            <a:endParaRPr lang="en-NZ" sz="2000">
              <a:solidFill>
                <a:srgbClr val="5C9A42"/>
              </a:solidFill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211C-5030-CC92-446F-DCFC3D3F8D3C}"/>
              </a:ext>
            </a:extLst>
          </p:cNvPr>
          <p:cNvSpPr txBox="1"/>
          <p:nvPr/>
        </p:nvSpPr>
        <p:spPr>
          <a:xfrm>
            <a:off x="414527" y="1454032"/>
            <a:ext cx="834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Updated Download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The Indicative Range has now been replaced with ‘Total Cost’.</a:t>
            </a:r>
          </a:p>
          <a:p>
            <a:pPr marL="171450" marR="0" lvl="0" indent="-17145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100">
                <a:solidFill>
                  <a:prstClr val="black"/>
                </a:solidFill>
                <a:latin typeface="Roboto"/>
              </a:rPr>
              <a:t>If a disabled person requests their Indicative Range, this must be provided.</a:t>
            </a: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4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6E13-0FA4-B88A-C29D-A4DF106E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C0F13C5-943E-A67A-902B-87FBF907B15D}"/>
              </a:ext>
            </a:extLst>
          </p:cNvPr>
          <p:cNvSpPr/>
          <p:nvPr/>
        </p:nvSpPr>
        <p:spPr>
          <a:xfrm>
            <a:off x="109728" y="23071"/>
            <a:ext cx="9555480" cy="7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E7F534-55BC-BBFF-A1BC-FDF6DCE7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48"/>
          <a:stretch>
            <a:fillRect/>
          </a:stretch>
        </p:blipFill>
        <p:spPr>
          <a:xfrm>
            <a:off x="7409478" y="100940"/>
            <a:ext cx="2255730" cy="67506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B2943F2A-687D-7051-3DF1-CCA8B9A591C5}"/>
              </a:ext>
            </a:extLst>
          </p:cNvPr>
          <p:cNvSpPr txBox="1">
            <a:spLocks/>
          </p:cNvSpPr>
          <p:nvPr/>
        </p:nvSpPr>
        <p:spPr>
          <a:xfrm>
            <a:off x="2620798" y="175199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OBIR Web-App Release 2.1</a:t>
            </a:r>
            <a:endParaRPr kumimoji="0" lang="en-NZ" sz="24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0AF73-7D59-EDA6-1304-397CC7E2C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3060"/>
          <a:stretch>
            <a:fillRect/>
          </a:stretch>
        </p:blipFill>
        <p:spPr>
          <a:xfrm>
            <a:off x="240792" y="115190"/>
            <a:ext cx="1913165" cy="660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B7030-0457-1215-63A8-8D0E22DF4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1" y="2710323"/>
            <a:ext cx="5981700" cy="3599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32AE7-2922-018A-03AE-397F7F94666A}"/>
              </a:ext>
            </a:extLst>
          </p:cNvPr>
          <p:cNvSpPr/>
          <p:nvPr/>
        </p:nvSpPr>
        <p:spPr>
          <a:xfrm>
            <a:off x="667512" y="4697097"/>
            <a:ext cx="406885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46111-8C75-4577-50F3-FCE524A0548E}"/>
              </a:ext>
            </a:extLst>
          </p:cNvPr>
          <p:cNvSpPr txBox="1"/>
          <p:nvPr/>
        </p:nvSpPr>
        <p:spPr>
          <a:xfrm>
            <a:off x="414527" y="1454032"/>
            <a:ext cx="83484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NZ" sz="1200" b="1">
                <a:solidFill>
                  <a:srgbClr val="5C9A42"/>
                </a:solidFill>
                <a:latin typeface="Roboto"/>
              </a:rPr>
              <a:t>Email Notification</a:t>
            </a:r>
            <a:endParaRPr lang="en-NZ" sz="1100">
              <a:solidFill>
                <a:prstClr val="black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/>
              <a:t>An email notification </a:t>
            </a:r>
            <a:r>
              <a:rPr lang="en-NZ" sz="1100" dirty="0"/>
              <a:t>should</a:t>
            </a:r>
            <a:r>
              <a:rPr lang="en-NZ" sz="1100"/>
              <a:t> notify you during the Indicative Range process if further information has been requested.</a:t>
            </a:r>
          </a:p>
          <a:p>
            <a:pPr marL="0" marR="0" lvl="0" indent="0" algn="l" defTabSz="804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879018-E6D2-3AA6-2FB8-568D84497EED}"/>
              </a:ext>
            </a:extLst>
          </p:cNvPr>
          <p:cNvSpPr txBox="1">
            <a:spLocks/>
          </p:cNvSpPr>
          <p:nvPr/>
        </p:nvSpPr>
        <p:spPr>
          <a:xfrm>
            <a:off x="414527" y="839447"/>
            <a:ext cx="4321839" cy="600801"/>
          </a:xfrm>
          <a:prstGeom prst="rect">
            <a:avLst/>
          </a:prstGeom>
          <a:solidFill>
            <a:schemeClr val="bg1"/>
          </a:solidFill>
        </p:spPr>
        <p:txBody>
          <a:bodyPr lIns="65314" tIns="32657" rIns="65314" bIns="32657" anchor="ctr"/>
          <a:lstStyle>
            <a:lvl1pPr algn="l" defTabSz="466549" rtl="0" eaLnBrk="1" latinLnBrk="0" hangingPunct="1">
              <a:spcBef>
                <a:spcPct val="0"/>
              </a:spcBef>
              <a:buNone/>
              <a:tabLst>
                <a:tab pos="1737410" algn="l"/>
              </a:tabLst>
              <a:defRPr sz="2245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665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37410" algn="l"/>
              </a:tabLst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IR Team – Request more info</a:t>
            </a: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2471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327D92"/>
      </a:accent3>
      <a:accent4>
        <a:srgbClr val="594512"/>
      </a:accent4>
      <a:accent5>
        <a:srgbClr val="1F5B99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a7f3347-cc1f-4827-9798-b3543c6f111f">
      <Terms xmlns="http://schemas.microsoft.com/office/infopath/2007/PartnerControls"/>
    </lcf76f155ced4ddcb4097134ff3c332f>
    <i0f84bba906045b4af568ee102a52dcb xmlns="f5655c14-143d-4812-9d48-85cb4e9489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 and Initiatives</TermName>
          <TermId xmlns="http://schemas.microsoft.com/office/infopath/2007/PartnerControls">a336fd9a-9b50-429d-a707-8c4781675fff</TermId>
        </TermInfo>
      </Terms>
    </i0f84bba906045b4af568ee102a52dcb>
    <_ip_UnifiedCompliancePolicyProperties xmlns="http://schemas.microsoft.com/sharepoint/v3" xsi:nil="true"/>
    <_Flow_SignoffStatus xmlns="ea7f3347-cc1f-4827-9798-b3543c6f111f" xsi:nil="true"/>
    <TaxCatchAll xmlns="24a4208d-6389-4ccf-93db-5bf6e7a6ca4d">
      <Value>214</Value>
    </TaxCatchAll>
    <_dlc_DocId xmlns="f5655c14-143d-4812-9d48-85cb4e9489a4">INFO-98201929-11750</_dlc_DocId>
    <_dlc_DocIdUrl xmlns="f5655c14-143d-4812-9d48-85cb4e9489a4">
      <Url>https://msdgovtnz.sharepoint.com/sites/PRJ-DSS-Taskforce-project-work/_layouts/15/DocIdRedir.aspx?ID=INFO-98201929-11750</Url>
      <Description>INFO-98201929-11750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5826E6036C84DAA2D7C16BD0D9BF6" ma:contentTypeVersion="19" ma:contentTypeDescription="Create a new document." ma:contentTypeScope="" ma:versionID="81dc825942ea19003308c13f08070f84">
  <xsd:schema xmlns:xsd="http://www.w3.org/2001/XMLSchema" xmlns:xs="http://www.w3.org/2001/XMLSchema" xmlns:p="http://schemas.microsoft.com/office/2006/metadata/properties" xmlns:ns1="http://schemas.microsoft.com/sharepoint/v3" xmlns:ns2="f5655c14-143d-4812-9d48-85cb4e9489a4" xmlns:ns3="ea7f3347-cc1f-4827-9798-b3543c6f111f" xmlns:ns4="24a4208d-6389-4ccf-93db-5bf6e7a6ca4d" targetNamespace="http://schemas.microsoft.com/office/2006/metadata/properties" ma:root="true" ma:fieldsID="d31bbc26b847c1dceabd60103d6da25a" ns1:_="" ns2:_="" ns3:_="" ns4:_="">
    <xsd:import namespace="http://schemas.microsoft.com/sharepoint/v3"/>
    <xsd:import namespace="f5655c14-143d-4812-9d48-85cb4e9489a4"/>
    <xsd:import namespace="ea7f3347-cc1f-4827-9798-b3543c6f111f"/>
    <xsd:import namespace="24a4208d-6389-4ccf-93db-5bf6e7a6c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Flow_SignoffStatus" minOccurs="0"/>
                <xsd:element ref="ns3:MediaServiceLocation" minOccurs="0"/>
                <xsd:element ref="ns2:i0f84bba906045b4af568ee102a52dc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5c14-143d-4812-9d48-85cb4e9489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0f84bba906045b4af568ee102a52dcb" ma:index="28" nillable="true" ma:taxonomy="true" ma:internalName="i0f84bba906045b4af568ee102a52dcb" ma:taxonomyFieldName="RevIMBCS" ma:displayName="AvePoint Classification" ma:indexed="true" ma:default="214;#Projects and Initiatives|a336fd9a-9b50-429d-a707-8c4781675fff" ma:fieldId="{20f84bba-9060-45b4-af56-8ee102a52dcb}" ma:sspId="a5349594-bd3e-4347-a84f-2427756b12f8" ma:termSetId="fbce3037-032f-41d5-bff0-b061471b142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f3347-cc1f-4827-9798-b3543c6f111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6d7867-0f03-4f3c-a3a7-5fc9fb7c8240}" ma:internalName="TaxCatchAll" ma:showField="CatchAllData" ma:web="f5655c14-143d-4812-9d48-85cb4e948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FCB73E-A81D-4A43-9053-E097D6B5506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a7f3347-cc1f-4827-9798-b3543c6f111f"/>
    <ds:schemaRef ds:uri="f5655c14-143d-4812-9d48-85cb4e9489a4"/>
    <ds:schemaRef ds:uri="24a4208d-6389-4ccf-93db-5bf6e7a6ca4d"/>
  </ds:schemaRefs>
</ds:datastoreItem>
</file>

<file path=customXml/itemProps2.xml><?xml version="1.0" encoding="utf-8"?>
<ds:datastoreItem xmlns:ds="http://schemas.openxmlformats.org/officeDocument/2006/customXml" ds:itemID="{626CCF40-6628-44CB-8A6F-0C37EB955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A8252-7B0C-48AD-B09A-CCC564CB3BB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E13207-C28F-4D59-8DEA-58D0EABED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655c14-143d-4812-9d48-85cb4e9489a4"/>
    <ds:schemaRef ds:uri="ea7f3347-cc1f-4827-9798-b3543c6f111f"/>
    <ds:schemaRef ds:uri="24a4208d-6389-4ccf-93db-5bf6e7a6c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687</Words>
  <Application>Microsoft Office PowerPoint</Application>
  <PresentationFormat>A4 Paper (210x297 mm)</PresentationFormat>
  <Paragraphs>83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Cameron Mackintosh</dc:creator>
  <cp:lastModifiedBy>Rachel O'Connor</cp:lastModifiedBy>
  <cp:revision>2</cp:revision>
  <dcterms:created xsi:type="dcterms:W3CDTF">2026-04-07T03:46:21Z</dcterms:created>
  <dcterms:modified xsi:type="dcterms:W3CDTF">2026-04-15T21:56:23Z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2026-04-07T20:06:49Z</vt:lpwstr>
  </property>
  <property fmtid="{D5CDD505-2E9C-101B-9397-08002B2CF9AE}" pid="4" name="MSIP_Label_f43e46a9-9901-46e9-bfae-bb6189d4cb66_Method">
    <vt:lpwstr>Standard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e2c201de-258b-4536-be23-308d403f83b6</vt:lpwstr>
  </property>
  <property fmtid="{D5CDD505-2E9C-101B-9397-08002B2CF9AE}" pid="8" name="MSIP_Label_f43e46a9-9901-46e9-bfae-bb6189d4cb66_ContentBits">
    <vt:lpwstr>1</vt:lpwstr>
  </property>
  <property fmtid="{D5CDD505-2E9C-101B-9397-08002B2CF9AE}" pid="9" name="MSIP_Label_f43e46a9-9901-46e9-bfae-bb6189d4cb66_Tag">
    <vt:lpwstr>10, 3, 0, 1</vt:lpwstr>
  </property>
  <property fmtid="{D5CDD505-2E9C-101B-9397-08002B2CF9AE}" pid="10" name="ClassificationContentMarkingHeaderLocations">
    <vt:lpwstr>1_Office Theme:6</vt:lpwstr>
  </property>
  <property fmtid="{D5CDD505-2E9C-101B-9397-08002B2CF9AE}" pid="11" name="ClassificationContentMarkingHeaderText">
    <vt:lpwstr>IN-CONFIDENCE</vt:lpwstr>
  </property>
  <property fmtid="{D5CDD505-2E9C-101B-9397-08002B2CF9AE}" pid="12" name="ContentTypeId">
    <vt:lpwstr>0x010100D255826E6036C84DAA2D7C16BD0D9BF6</vt:lpwstr>
  </property>
  <property fmtid="{D5CDD505-2E9C-101B-9397-08002B2CF9AE}" pid="13" name="RevIMBCS">
    <vt:i4>214</vt:i4>
  </property>
  <property fmtid="{D5CDD505-2E9C-101B-9397-08002B2CF9AE}" pid="14" name="_dlc_DocIdItemGuid">
    <vt:lpwstr>87b30707-3b95-47ed-84cd-4aa63952960a</vt:lpwstr>
  </property>
</Properties>
</file>