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71" r:id="rId3"/>
    <p:sldId id="272" r:id="rId4"/>
    <p:sldId id="273" r:id="rId5"/>
    <p:sldId id="274" r:id="rId6"/>
    <p:sldId id="275" r:id="rId7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72" d="100"/>
          <a:sy n="72" d="100"/>
        </p:scale>
        <p:origin x="24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76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707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82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82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5811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6344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2700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3650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508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7254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128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2366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807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49A775-441A-4304-B713-CF8E74EDBEA9}" type="datetimeFigureOut">
              <a:rPr lang="en-NZ" smtClean="0"/>
              <a:t>7/09/2026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5CA5CB-1DA3-4DAE-B878-B9250FFAEB1F}" type="slidenum">
              <a:rPr lang="en-NZ" smtClean="0"/>
              <a:t>‹#›</a:t>
            </a:fld>
            <a:endParaRPr lang="en-N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FA54-7F49-81B8-DA05-A51546BAD01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931662" y="63500"/>
            <a:ext cx="9636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NZ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IN-CONFIDENCE</a:t>
            </a:r>
          </a:p>
        </p:txBody>
      </p:sp>
    </p:spTree>
    <p:extLst>
      <p:ext uri="{BB962C8B-B14F-4D97-AF65-F5344CB8AC3E}">
        <p14:creationId xmlns:p14="http://schemas.microsoft.com/office/powerpoint/2010/main" val="18647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4C5075-C2EF-F0FB-2897-AEA38430E39F}"/>
              </a:ext>
            </a:extLst>
          </p:cNvPr>
          <p:cNvGraphicFramePr>
            <a:graphicFrameLocks noGrp="1"/>
          </p:cNvGraphicFramePr>
          <p:nvPr/>
        </p:nvGraphicFramePr>
        <p:xfrm>
          <a:off x="354025" y="4529061"/>
          <a:ext cx="3302355" cy="2618689"/>
        </p:xfrm>
        <a:graphic>
          <a:graphicData uri="http://schemas.openxmlformats.org/drawingml/2006/table">
            <a:tbl>
              <a:tblPr/>
              <a:tblGrid>
                <a:gridCol w="769160">
                  <a:extLst>
                    <a:ext uri="{9D8B030D-6E8A-4147-A177-3AD203B41FA5}">
                      <a16:colId xmlns:a16="http://schemas.microsoft.com/office/drawing/2014/main" val="3331656114"/>
                    </a:ext>
                  </a:extLst>
                </a:gridCol>
                <a:gridCol w="2533195">
                  <a:extLst>
                    <a:ext uri="{9D8B030D-6E8A-4147-A177-3AD203B41FA5}">
                      <a16:colId xmlns:a16="http://schemas.microsoft.com/office/drawing/2014/main" val="2619386107"/>
                    </a:ext>
                  </a:extLst>
                </a:gridCol>
              </a:tblGrid>
              <a:tr h="2140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44349"/>
                  </a:ext>
                </a:extLst>
              </a:tr>
              <a:tr h="35086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or almost never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15291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25137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4664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66034"/>
                  </a:ext>
                </a:extLst>
              </a:tr>
              <a:tr h="49076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regularly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333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BDCB1C2-4E54-1D5F-3A72-FECDCE5BE154}"/>
              </a:ext>
            </a:extLst>
          </p:cNvPr>
          <p:cNvSpPr txBox="1"/>
          <p:nvPr/>
        </p:nvSpPr>
        <p:spPr>
          <a:xfrm>
            <a:off x="364652" y="225103"/>
            <a:ext cx="3291728" cy="261610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Regularity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55C3D8-8EE2-13A0-60AB-C26AA8CAC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15875"/>
              </p:ext>
            </p:extLst>
          </p:nvPr>
        </p:nvGraphicFramePr>
        <p:xfrm>
          <a:off x="3731358" y="4529061"/>
          <a:ext cx="5882014" cy="2618687"/>
        </p:xfrm>
        <a:graphic>
          <a:graphicData uri="http://schemas.openxmlformats.org/drawingml/2006/table">
            <a:tbl>
              <a:tblPr/>
              <a:tblGrid>
                <a:gridCol w="2368653">
                  <a:extLst>
                    <a:ext uri="{9D8B030D-6E8A-4147-A177-3AD203B41FA5}">
                      <a16:colId xmlns:a16="http://schemas.microsoft.com/office/drawing/2014/main" val="1172469509"/>
                    </a:ext>
                  </a:extLst>
                </a:gridCol>
                <a:gridCol w="3513361">
                  <a:extLst>
                    <a:ext uri="{9D8B030D-6E8A-4147-A177-3AD203B41FA5}">
                      <a16:colId xmlns:a16="http://schemas.microsoft.com/office/drawing/2014/main" val="2849922618"/>
                    </a:ext>
                  </a:extLst>
                </a:gridCol>
              </a:tblGrid>
              <a:tr h="16397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2725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when I am struggling to communicate things that are important to 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across </a:t>
                      </a: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6 hours</a:t>
                      </a: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across morning and evening, when there is activity that might require significant engagement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546490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out with lots of other people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across the on average 6 hours a day  over the weekend that the person may be out and about</a:t>
                      </a:r>
                      <a:endParaRPr lang="en-NZ" sz="1000" b="0" i="1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446960"/>
                  </a:ext>
                </a:extLst>
              </a:tr>
              <a:tr h="22662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at home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641362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at home at the end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3 hours in the late afternoon, and about 3 hours in the evening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36662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after a change or disruption in my routine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across the 6 hours, across morning and evening, where routines might occur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386680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 I go about my routines at busy times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to occur during personal cares, through household chores, and/or during meal times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136453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no discernible pattern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equally likely to occur at all times through the day, regardless of environment or other stimuli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109125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 days when my routines have been significantly disrupted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09856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61C38D-B159-4267-2FA7-CFCDBCA4FC61}"/>
              </a:ext>
            </a:extLst>
          </p:cNvPr>
          <p:cNvSpPr txBox="1"/>
          <p:nvPr/>
        </p:nvSpPr>
        <p:spPr>
          <a:xfrm rot="16200000">
            <a:off x="-1153887" y="5703638"/>
            <a:ext cx="2636128" cy="2520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Expressing myself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5485D-EAEB-4188-2CD7-A2FBB707F8F3}"/>
              </a:ext>
            </a:extLst>
          </p:cNvPr>
          <p:cNvSpPr txBox="1"/>
          <p:nvPr/>
        </p:nvSpPr>
        <p:spPr>
          <a:xfrm>
            <a:off x="3779777" y="225702"/>
            <a:ext cx="5882839" cy="261610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Incidence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8FB0490-0F9B-7A0B-56D4-BEF39BD8BF0A}"/>
              </a:ext>
            </a:extLst>
          </p:cNvPr>
          <p:cNvGraphicFramePr>
            <a:graphicFrameLocks noGrp="1"/>
          </p:cNvGraphicFramePr>
          <p:nvPr/>
        </p:nvGraphicFramePr>
        <p:xfrm>
          <a:off x="9709313" y="497715"/>
          <a:ext cx="2991007" cy="9015436"/>
        </p:xfrm>
        <a:graphic>
          <a:graphicData uri="http://schemas.openxmlformats.org/drawingml/2006/table">
            <a:tbl>
              <a:tblPr/>
              <a:tblGrid>
                <a:gridCol w="1235505">
                  <a:extLst>
                    <a:ext uri="{9D8B030D-6E8A-4147-A177-3AD203B41FA5}">
                      <a16:colId xmlns:a16="http://schemas.microsoft.com/office/drawing/2014/main" val="3259168291"/>
                    </a:ext>
                  </a:extLst>
                </a:gridCol>
                <a:gridCol w="1755502">
                  <a:extLst>
                    <a:ext uri="{9D8B030D-6E8A-4147-A177-3AD203B41FA5}">
                      <a16:colId xmlns:a16="http://schemas.microsoft.com/office/drawing/2014/main" val="2120799089"/>
                    </a:ext>
                  </a:extLst>
                </a:gridCol>
              </a:tblGrid>
              <a:tr h="4247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606739"/>
                  </a:ext>
                </a:extLst>
              </a:tr>
              <a:tr h="4247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 being required to manage this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67706"/>
                  </a:ext>
                </a:extLst>
              </a:tr>
              <a:tr h="7736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little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a quarter of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61727"/>
                  </a:ext>
                </a:extLst>
              </a:tr>
              <a:tr h="9264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half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74100"/>
                  </a:ext>
                </a:extLst>
              </a:tr>
              <a:tr h="7736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lot of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Someone being exclusively available to the disabled person for </a:t>
                      </a:r>
                      <a:r>
                        <a:rPr kumimoji="0" lang="en-US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about three quarters of </a:t>
                      </a: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period this risk is most likely – to manage this specific risk</a:t>
                      </a:r>
                      <a:endParaRPr kumimoji="0" lang="en-NZ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883271"/>
                  </a:ext>
                </a:extLst>
              </a:tr>
              <a:tr h="7008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43590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little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occur,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a quarter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850061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 from one person, and from a second person for some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half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96775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lot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three quarters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84586"/>
                  </a:ext>
                </a:extLst>
              </a:tr>
              <a:tr h="8495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two people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Support from 2 people for the period the risk is most likely to occur–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503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EA890D8-7221-8341-9245-C764AA7D5FB5}"/>
              </a:ext>
            </a:extLst>
          </p:cNvPr>
          <p:cNvSpPr txBox="1"/>
          <p:nvPr/>
        </p:nvSpPr>
        <p:spPr>
          <a:xfrm>
            <a:off x="-754" y="-61301"/>
            <a:ext cx="10036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Preschool Reference Sheet</a:t>
            </a:r>
            <a:endParaRPr kumimoji="0" lang="en-N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65F55C-7673-A7F1-3987-2932E3710771}"/>
              </a:ext>
            </a:extLst>
          </p:cNvPr>
          <p:cNvCxnSpPr/>
          <p:nvPr/>
        </p:nvCxnSpPr>
        <p:spPr>
          <a:xfrm>
            <a:off x="38193" y="193311"/>
            <a:ext cx="1270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741FAF4-AC2A-9201-1F30-6045298407EF}"/>
              </a:ext>
            </a:extLst>
          </p:cNvPr>
          <p:cNvGraphicFramePr>
            <a:graphicFrameLocks noGrp="1"/>
          </p:cNvGraphicFramePr>
          <p:nvPr/>
        </p:nvGraphicFramePr>
        <p:xfrm>
          <a:off x="350704" y="7172816"/>
          <a:ext cx="3302355" cy="2344749"/>
        </p:xfrm>
        <a:graphic>
          <a:graphicData uri="http://schemas.openxmlformats.org/drawingml/2006/table">
            <a:tbl>
              <a:tblPr/>
              <a:tblGrid>
                <a:gridCol w="769160">
                  <a:extLst>
                    <a:ext uri="{9D8B030D-6E8A-4147-A177-3AD203B41FA5}">
                      <a16:colId xmlns:a16="http://schemas.microsoft.com/office/drawing/2014/main" val="3331656114"/>
                    </a:ext>
                  </a:extLst>
                </a:gridCol>
                <a:gridCol w="2533195">
                  <a:extLst>
                    <a:ext uri="{9D8B030D-6E8A-4147-A177-3AD203B41FA5}">
                      <a16:colId xmlns:a16="http://schemas.microsoft.com/office/drawing/2014/main" val="2619386107"/>
                    </a:ext>
                  </a:extLst>
                </a:gridCol>
              </a:tblGrid>
              <a:tr h="1635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44349"/>
                  </a:ext>
                </a:extLst>
              </a:tr>
              <a:tr h="31043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or almost never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15291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25137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4664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66034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regularly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3330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BDFFA70-5108-C75A-6219-2DC8CE3BF41F}"/>
              </a:ext>
            </a:extLst>
          </p:cNvPr>
          <p:cNvSpPr txBox="1"/>
          <p:nvPr/>
        </p:nvSpPr>
        <p:spPr>
          <a:xfrm rot="16200000">
            <a:off x="-999618" y="8224502"/>
            <a:ext cx="230858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Exploring my environment safely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5F94AB-2F14-0391-3144-1136009A9631}"/>
              </a:ext>
            </a:extLst>
          </p:cNvPr>
          <p:cNvSpPr txBox="1"/>
          <p:nvPr/>
        </p:nvSpPr>
        <p:spPr>
          <a:xfrm rot="16200000">
            <a:off x="-800445" y="1338336"/>
            <a:ext cx="189709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Acute physical harm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6ED1918-3259-E0F0-E339-DCB64D1634A9}"/>
              </a:ext>
            </a:extLst>
          </p:cNvPr>
          <p:cNvGraphicFramePr>
            <a:graphicFrameLocks noGrp="1"/>
          </p:cNvGraphicFramePr>
          <p:nvPr/>
        </p:nvGraphicFramePr>
        <p:xfrm>
          <a:off x="364654" y="512902"/>
          <a:ext cx="3292946" cy="1897095"/>
        </p:xfrm>
        <a:graphic>
          <a:graphicData uri="http://schemas.openxmlformats.org/drawingml/2006/table">
            <a:tbl>
              <a:tblPr/>
              <a:tblGrid>
                <a:gridCol w="3292946">
                  <a:extLst>
                    <a:ext uri="{9D8B030D-6E8A-4147-A177-3AD203B41FA5}">
                      <a16:colId xmlns:a16="http://schemas.microsoft.com/office/drawing/2014/main" val="1550608486"/>
                    </a:ext>
                  </a:extLst>
                </a:gridCol>
              </a:tblGrid>
              <a:tr h="218552"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739357"/>
                  </a:ext>
                </a:extLst>
              </a:tr>
              <a:tr h="21855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45436"/>
                  </a:ext>
                </a:extLst>
              </a:tr>
              <a:tr h="2609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infrequently - perhaps once a month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23525"/>
                  </a:ext>
                </a:extLst>
              </a:tr>
              <a:tr h="31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 - perhaps once or more during the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297"/>
                  </a:ext>
                </a:extLst>
              </a:tr>
              <a:tr h="28207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some (2-3)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49644"/>
                  </a:ext>
                </a:extLst>
              </a:tr>
              <a:tr h="28280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(4-5)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83443"/>
                  </a:ext>
                </a:extLst>
              </a:tr>
              <a:tr h="31672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most (5-7)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25123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52FBB265-6BAA-E777-875D-AC79935C5E07}"/>
              </a:ext>
            </a:extLst>
          </p:cNvPr>
          <p:cNvSpPr txBox="1"/>
          <p:nvPr/>
        </p:nvSpPr>
        <p:spPr>
          <a:xfrm>
            <a:off x="9743651" y="225703"/>
            <a:ext cx="2991007" cy="261610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C0BA71-A4E1-345D-5DEB-D84F8E62AD57}"/>
              </a:ext>
            </a:extLst>
          </p:cNvPr>
          <p:cNvSpPr txBox="1"/>
          <p:nvPr/>
        </p:nvSpPr>
        <p:spPr>
          <a:xfrm rot="16200000">
            <a:off x="-856091" y="3333423"/>
            <a:ext cx="201902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Mobility related risks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EE7148E-EB76-9484-3926-99FE6DDA78C5}"/>
              </a:ext>
            </a:extLst>
          </p:cNvPr>
          <p:cNvGraphicFramePr>
            <a:graphicFrameLocks noGrp="1"/>
          </p:cNvGraphicFramePr>
          <p:nvPr/>
        </p:nvGraphicFramePr>
        <p:xfrm>
          <a:off x="364652" y="2447023"/>
          <a:ext cx="3292946" cy="2019023"/>
        </p:xfrm>
        <a:graphic>
          <a:graphicData uri="http://schemas.openxmlformats.org/drawingml/2006/table">
            <a:tbl>
              <a:tblPr/>
              <a:tblGrid>
                <a:gridCol w="3292946">
                  <a:extLst>
                    <a:ext uri="{9D8B030D-6E8A-4147-A177-3AD203B41FA5}">
                      <a16:colId xmlns:a16="http://schemas.microsoft.com/office/drawing/2014/main" val="1550608486"/>
                    </a:ext>
                  </a:extLst>
                </a:gridCol>
              </a:tblGrid>
              <a:tr h="28006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45436"/>
                  </a:ext>
                </a:extLst>
              </a:tr>
              <a:tr h="3107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infrequently - perhaps once a month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23525"/>
                  </a:ext>
                </a:extLst>
              </a:tr>
              <a:tr h="37814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 - perhaps once or more during the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297"/>
                  </a:ext>
                </a:extLst>
              </a:tr>
              <a:tr h="33596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some (2-3)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49644"/>
                  </a:ext>
                </a:extLst>
              </a:tr>
              <a:tr h="33684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(4-5)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83443"/>
                  </a:ext>
                </a:extLst>
              </a:tr>
              <a:tr h="37724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most (5-7)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2512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F1EEBEE-5CFD-5818-02C2-C5D33B1E1AA7}"/>
              </a:ext>
            </a:extLst>
          </p:cNvPr>
          <p:cNvGraphicFramePr>
            <a:graphicFrameLocks noGrp="1"/>
          </p:cNvGraphicFramePr>
          <p:nvPr/>
        </p:nvGraphicFramePr>
        <p:xfrm>
          <a:off x="3749000" y="7169335"/>
          <a:ext cx="5882014" cy="2410496"/>
        </p:xfrm>
        <a:graphic>
          <a:graphicData uri="http://schemas.openxmlformats.org/drawingml/2006/table">
            <a:tbl>
              <a:tblPr/>
              <a:tblGrid>
                <a:gridCol w="2359721">
                  <a:extLst>
                    <a:ext uri="{9D8B030D-6E8A-4147-A177-3AD203B41FA5}">
                      <a16:colId xmlns:a16="http://schemas.microsoft.com/office/drawing/2014/main" val="949594101"/>
                    </a:ext>
                  </a:extLst>
                </a:gridCol>
                <a:gridCol w="3522293">
                  <a:extLst>
                    <a:ext uri="{9D8B030D-6E8A-4147-A177-3AD203B41FA5}">
                      <a16:colId xmlns:a16="http://schemas.microsoft.com/office/drawing/2014/main" val="3777409877"/>
                    </a:ext>
                  </a:extLst>
                </a:gridCol>
              </a:tblGrid>
              <a:tr h="17190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165558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away from my home environment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about 6 or 7 hours through the middle of the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214483"/>
                  </a:ext>
                </a:extLst>
              </a:tr>
              <a:tr h="250461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at home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about 6 or 7 hours through the middle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697525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at home at the end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3 hours in the late afternoon, and about 3 hours in the evening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532092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out in environments that excite 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about 6 or 7 hours through the middle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597876"/>
                  </a:ext>
                </a:extLst>
              </a:tr>
              <a:tr h="25580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overnight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mostly through about 8-9 hours through the night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880920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people are distracted at busy times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to occur during personal cares, through household chores, and/or during meal times in the morning and evenings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815711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no discernible pattern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equally likely to occur at all times through the day, regardless of environment or other stimuli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35908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092A9B3-F494-6D5F-C638-60B3FC73376E}"/>
              </a:ext>
            </a:extLst>
          </p:cNvPr>
          <p:cNvGraphicFramePr>
            <a:graphicFrameLocks noGrp="1"/>
          </p:cNvGraphicFramePr>
          <p:nvPr/>
        </p:nvGraphicFramePr>
        <p:xfrm>
          <a:off x="3745723" y="509177"/>
          <a:ext cx="5867649" cy="1900821"/>
        </p:xfrm>
        <a:graphic>
          <a:graphicData uri="http://schemas.openxmlformats.org/drawingml/2006/table">
            <a:tbl>
              <a:tblPr/>
              <a:tblGrid>
                <a:gridCol w="2283602">
                  <a:extLst>
                    <a:ext uri="{9D8B030D-6E8A-4147-A177-3AD203B41FA5}">
                      <a16:colId xmlns:a16="http://schemas.microsoft.com/office/drawing/2014/main" val="1172469509"/>
                    </a:ext>
                  </a:extLst>
                </a:gridCol>
                <a:gridCol w="3584047">
                  <a:extLst>
                    <a:ext uri="{9D8B030D-6E8A-4147-A177-3AD203B41FA5}">
                      <a16:colId xmlns:a16="http://schemas.microsoft.com/office/drawing/2014/main" val="2849922618"/>
                    </a:ext>
                  </a:extLst>
                </a:gridCol>
              </a:tblGrid>
              <a:tr h="17072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 the risk being most likely 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820718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happening in a usual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2725"/>
                  </a:ext>
                </a:extLst>
              </a:tr>
              <a:tr h="225854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at the start of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 the 2-3 hours before the days activities (daycare etc.) begin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546490"/>
                  </a:ext>
                </a:extLst>
              </a:tr>
              <a:tr h="176298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through the 6 -8 hours that make up the body of the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641362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later in the day, or when I am tired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Through the 3 hours in the mid-late afternoon, or an equivalent amount of time across the day and evening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36662"/>
                  </a:ext>
                </a:extLst>
              </a:tr>
              <a:tr h="18006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overnight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through the 8-10 hours that make up the overnight period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386680"/>
                  </a:ext>
                </a:extLst>
              </a:tr>
              <a:tr h="331413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 I go about my routines at busy times of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 occur during personal cares, through household chores, and/or during meal times in the morning and evenings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136453"/>
                  </a:ext>
                </a:extLst>
              </a:tr>
              <a:tr h="331413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no discernible pattern through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equally likely to occur at all times through the day (16 hours), regardless of environment or other stimuli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09856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4D592EA-32BB-5867-59AA-4C39538DFCE6}"/>
              </a:ext>
            </a:extLst>
          </p:cNvPr>
          <p:cNvGraphicFramePr>
            <a:graphicFrameLocks noGrp="1"/>
          </p:cNvGraphicFramePr>
          <p:nvPr/>
        </p:nvGraphicFramePr>
        <p:xfrm>
          <a:off x="3739352" y="2447024"/>
          <a:ext cx="5874020" cy="2047875"/>
        </p:xfrm>
        <a:graphic>
          <a:graphicData uri="http://schemas.openxmlformats.org/drawingml/2006/table">
            <a:tbl>
              <a:tblPr/>
              <a:tblGrid>
                <a:gridCol w="2317169">
                  <a:extLst>
                    <a:ext uri="{9D8B030D-6E8A-4147-A177-3AD203B41FA5}">
                      <a16:colId xmlns:a16="http://schemas.microsoft.com/office/drawing/2014/main" val="1172469509"/>
                    </a:ext>
                  </a:extLst>
                </a:gridCol>
                <a:gridCol w="3556851">
                  <a:extLst>
                    <a:ext uri="{9D8B030D-6E8A-4147-A177-3AD203B41FA5}">
                      <a16:colId xmlns:a16="http://schemas.microsoft.com/office/drawing/2014/main" val="2849922618"/>
                    </a:ext>
                  </a:extLst>
                </a:gridCol>
              </a:tblGrid>
              <a:tr h="152613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2725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getting in or out of buildings, or moving between rooms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for about 8 hours spread across morning, evening, the middle and end of the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546490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transferring between bed, sitting, in or out of vehicles or the shower etc.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intensely for up to 4 hours in the morning, a couple of hours through the day and for about 2 hours in the evening/night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446960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when I'm out in less familiar surroundings that are not well setup for me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6 or 7 hours a day when the person might be out and about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641362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when I'm resting, and might require repositioning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across 8-9 hours at night, and another 2 hours usually at the end of the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36662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 I go about my routines at busy times of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to occur during personal cares, through household chores, and/or during meal times in the morning and evenings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136453"/>
                  </a:ext>
                </a:extLst>
              </a:tr>
              <a:tr h="160416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no discernible pattern through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equally likely to occur at all times through the day, regardless of environment or other stimuli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098563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B586924B-AC17-2D56-6DAD-C265DC8E2A4A}"/>
              </a:ext>
            </a:extLst>
          </p:cNvPr>
          <p:cNvSpPr txBox="1"/>
          <p:nvPr/>
        </p:nvSpPr>
        <p:spPr>
          <a:xfrm>
            <a:off x="10937291" y="-44926"/>
            <a:ext cx="1797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/>
              <a:t>Version 1.0 7 Sept 26</a:t>
            </a:r>
          </a:p>
        </p:txBody>
      </p:sp>
    </p:spTree>
    <p:extLst>
      <p:ext uri="{BB962C8B-B14F-4D97-AF65-F5344CB8AC3E}">
        <p14:creationId xmlns:p14="http://schemas.microsoft.com/office/powerpoint/2010/main" val="1767063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B6E62-71EF-A470-20CC-CC1C06DB9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1CF668-F458-4AAD-384C-7807DD28399A}"/>
              </a:ext>
            </a:extLst>
          </p:cNvPr>
          <p:cNvGraphicFramePr>
            <a:graphicFrameLocks noGrp="1"/>
          </p:cNvGraphicFramePr>
          <p:nvPr/>
        </p:nvGraphicFramePr>
        <p:xfrm>
          <a:off x="354025" y="4529061"/>
          <a:ext cx="3302355" cy="2618689"/>
        </p:xfrm>
        <a:graphic>
          <a:graphicData uri="http://schemas.openxmlformats.org/drawingml/2006/table">
            <a:tbl>
              <a:tblPr/>
              <a:tblGrid>
                <a:gridCol w="769160">
                  <a:extLst>
                    <a:ext uri="{9D8B030D-6E8A-4147-A177-3AD203B41FA5}">
                      <a16:colId xmlns:a16="http://schemas.microsoft.com/office/drawing/2014/main" val="3331656114"/>
                    </a:ext>
                  </a:extLst>
                </a:gridCol>
                <a:gridCol w="2533195">
                  <a:extLst>
                    <a:ext uri="{9D8B030D-6E8A-4147-A177-3AD203B41FA5}">
                      <a16:colId xmlns:a16="http://schemas.microsoft.com/office/drawing/2014/main" val="2619386107"/>
                    </a:ext>
                  </a:extLst>
                </a:gridCol>
              </a:tblGrid>
              <a:tr h="2140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44349"/>
                  </a:ext>
                </a:extLst>
              </a:tr>
              <a:tr h="35086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or almost never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15291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25137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4664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66034"/>
                  </a:ext>
                </a:extLst>
              </a:tr>
              <a:tr h="49076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regularly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333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2885E7-6196-876F-531A-5A9CEC611EA3}"/>
              </a:ext>
            </a:extLst>
          </p:cNvPr>
          <p:cNvSpPr txBox="1"/>
          <p:nvPr/>
        </p:nvSpPr>
        <p:spPr>
          <a:xfrm>
            <a:off x="364652" y="225103"/>
            <a:ext cx="3291728" cy="261610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Regularity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4D8530-6D1C-5AB1-6C06-B1B72B953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002972"/>
              </p:ext>
            </p:extLst>
          </p:nvPr>
        </p:nvGraphicFramePr>
        <p:xfrm>
          <a:off x="3731358" y="4529061"/>
          <a:ext cx="5882014" cy="2618687"/>
        </p:xfrm>
        <a:graphic>
          <a:graphicData uri="http://schemas.openxmlformats.org/drawingml/2006/table">
            <a:tbl>
              <a:tblPr/>
              <a:tblGrid>
                <a:gridCol w="2368653">
                  <a:extLst>
                    <a:ext uri="{9D8B030D-6E8A-4147-A177-3AD203B41FA5}">
                      <a16:colId xmlns:a16="http://schemas.microsoft.com/office/drawing/2014/main" val="1172469509"/>
                    </a:ext>
                  </a:extLst>
                </a:gridCol>
                <a:gridCol w="3513361">
                  <a:extLst>
                    <a:ext uri="{9D8B030D-6E8A-4147-A177-3AD203B41FA5}">
                      <a16:colId xmlns:a16="http://schemas.microsoft.com/office/drawing/2014/main" val="2849922618"/>
                    </a:ext>
                  </a:extLst>
                </a:gridCol>
              </a:tblGrid>
              <a:tr h="16397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2725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when I am struggling to communicate things that are important to 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across </a:t>
                      </a: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6 hours</a:t>
                      </a: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across morning and evening, when there is activity that might require significant engagement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546490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out with lots of other people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across the on average 6 hours a day  over the weekend that the person may be out and about</a:t>
                      </a:r>
                      <a:endParaRPr lang="en-NZ" sz="1000" b="0" i="1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446960"/>
                  </a:ext>
                </a:extLst>
              </a:tr>
              <a:tr h="22662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at home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641362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at home at the end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3 hours in the late afternoon, and about 3 hours in the evening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36662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after a change or disruption in my routine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across the 6 hours, across morning and evening, where routines might occur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386680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 I go about my routines at busy times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to occur during personal cares, through household chores, and/or during meal times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136453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no discernible pattern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equally likely to occur at all times through the day, regardless of environment or other stimuli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109125"/>
                  </a:ext>
                </a:extLst>
              </a:tr>
              <a:tr h="31829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 days when my routines have been significantly disrupted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09856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5898B51-8B2C-5596-1E84-58D3EE02CC0E}"/>
              </a:ext>
            </a:extLst>
          </p:cNvPr>
          <p:cNvSpPr txBox="1"/>
          <p:nvPr/>
        </p:nvSpPr>
        <p:spPr>
          <a:xfrm rot="16200000">
            <a:off x="-1153887" y="5703638"/>
            <a:ext cx="2636128" cy="2520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Expressing myself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38E11A-2E6A-45A1-BF7E-A0867D206E8C}"/>
              </a:ext>
            </a:extLst>
          </p:cNvPr>
          <p:cNvSpPr txBox="1"/>
          <p:nvPr/>
        </p:nvSpPr>
        <p:spPr>
          <a:xfrm>
            <a:off x="3779777" y="225702"/>
            <a:ext cx="5882839" cy="261610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Incidence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439301F-008B-E87B-88CB-27B3EDE4FDC3}"/>
              </a:ext>
            </a:extLst>
          </p:cNvPr>
          <p:cNvGraphicFramePr>
            <a:graphicFrameLocks noGrp="1"/>
          </p:cNvGraphicFramePr>
          <p:nvPr/>
        </p:nvGraphicFramePr>
        <p:xfrm>
          <a:off x="9709313" y="497715"/>
          <a:ext cx="2991007" cy="9015436"/>
        </p:xfrm>
        <a:graphic>
          <a:graphicData uri="http://schemas.openxmlformats.org/drawingml/2006/table">
            <a:tbl>
              <a:tblPr/>
              <a:tblGrid>
                <a:gridCol w="1235505">
                  <a:extLst>
                    <a:ext uri="{9D8B030D-6E8A-4147-A177-3AD203B41FA5}">
                      <a16:colId xmlns:a16="http://schemas.microsoft.com/office/drawing/2014/main" val="3259168291"/>
                    </a:ext>
                  </a:extLst>
                </a:gridCol>
                <a:gridCol w="1755502">
                  <a:extLst>
                    <a:ext uri="{9D8B030D-6E8A-4147-A177-3AD203B41FA5}">
                      <a16:colId xmlns:a16="http://schemas.microsoft.com/office/drawing/2014/main" val="2120799089"/>
                    </a:ext>
                  </a:extLst>
                </a:gridCol>
              </a:tblGrid>
              <a:tr h="4247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606739"/>
                  </a:ext>
                </a:extLst>
              </a:tr>
              <a:tr h="4247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 being required to manage this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67706"/>
                  </a:ext>
                </a:extLst>
              </a:tr>
              <a:tr h="7736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little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a quarter of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61727"/>
                  </a:ext>
                </a:extLst>
              </a:tr>
              <a:tr h="9264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half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74100"/>
                  </a:ext>
                </a:extLst>
              </a:tr>
              <a:tr h="7736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lot of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Someone being exclusively available to the disabled person for </a:t>
                      </a:r>
                      <a:r>
                        <a:rPr kumimoji="0" lang="en-US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about three quarters of </a:t>
                      </a: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period this risk is most likely – to manage this specific risk</a:t>
                      </a:r>
                      <a:endParaRPr kumimoji="0" lang="en-NZ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883271"/>
                  </a:ext>
                </a:extLst>
              </a:tr>
              <a:tr h="7008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43590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little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occur,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a quarter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850061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 from one person, and from a second person for some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half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96775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lot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three quarters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84586"/>
                  </a:ext>
                </a:extLst>
              </a:tr>
              <a:tr h="8495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two people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Support from 2 people for the period the risk is most likely to occur–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503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DACC797-EF9C-53F4-62C7-A1934A8B620C}"/>
              </a:ext>
            </a:extLst>
          </p:cNvPr>
          <p:cNvSpPr txBox="1"/>
          <p:nvPr/>
        </p:nvSpPr>
        <p:spPr>
          <a:xfrm>
            <a:off x="-754" y="-61301"/>
            <a:ext cx="10036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Primary-Intermediate Reference Sheet</a:t>
            </a:r>
            <a:endParaRPr kumimoji="0" lang="en-N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45D26C-F663-A517-720B-1852D9871691}"/>
              </a:ext>
            </a:extLst>
          </p:cNvPr>
          <p:cNvCxnSpPr/>
          <p:nvPr/>
        </p:nvCxnSpPr>
        <p:spPr>
          <a:xfrm>
            <a:off x="38193" y="193311"/>
            <a:ext cx="1270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1BF3C4F-5111-39BE-4BA8-22A526EECBEA}"/>
              </a:ext>
            </a:extLst>
          </p:cNvPr>
          <p:cNvGraphicFramePr>
            <a:graphicFrameLocks noGrp="1"/>
          </p:cNvGraphicFramePr>
          <p:nvPr/>
        </p:nvGraphicFramePr>
        <p:xfrm>
          <a:off x="350704" y="7172816"/>
          <a:ext cx="3302355" cy="2344749"/>
        </p:xfrm>
        <a:graphic>
          <a:graphicData uri="http://schemas.openxmlformats.org/drawingml/2006/table">
            <a:tbl>
              <a:tblPr/>
              <a:tblGrid>
                <a:gridCol w="769160">
                  <a:extLst>
                    <a:ext uri="{9D8B030D-6E8A-4147-A177-3AD203B41FA5}">
                      <a16:colId xmlns:a16="http://schemas.microsoft.com/office/drawing/2014/main" val="3331656114"/>
                    </a:ext>
                  </a:extLst>
                </a:gridCol>
                <a:gridCol w="2533195">
                  <a:extLst>
                    <a:ext uri="{9D8B030D-6E8A-4147-A177-3AD203B41FA5}">
                      <a16:colId xmlns:a16="http://schemas.microsoft.com/office/drawing/2014/main" val="2619386107"/>
                    </a:ext>
                  </a:extLst>
                </a:gridCol>
              </a:tblGrid>
              <a:tr h="1635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44349"/>
                  </a:ext>
                </a:extLst>
              </a:tr>
              <a:tr h="31043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or almost never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15291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25137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4664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66034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regularly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3330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1A7CB49-CD63-6968-D0AB-C38C249B739E}"/>
              </a:ext>
            </a:extLst>
          </p:cNvPr>
          <p:cNvSpPr txBox="1"/>
          <p:nvPr/>
        </p:nvSpPr>
        <p:spPr>
          <a:xfrm rot="16200000">
            <a:off x="-999618" y="8224502"/>
            <a:ext cx="230858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Exploring my environment safely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F58587-FCF9-2480-E60E-E33A316C75BA}"/>
              </a:ext>
            </a:extLst>
          </p:cNvPr>
          <p:cNvSpPr txBox="1"/>
          <p:nvPr/>
        </p:nvSpPr>
        <p:spPr>
          <a:xfrm rot="16200000">
            <a:off x="-800445" y="1338336"/>
            <a:ext cx="189709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Acute physical harm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5A30838-FBF7-817D-133E-955CCE77A69B}"/>
              </a:ext>
            </a:extLst>
          </p:cNvPr>
          <p:cNvGraphicFramePr>
            <a:graphicFrameLocks noGrp="1"/>
          </p:cNvGraphicFramePr>
          <p:nvPr/>
        </p:nvGraphicFramePr>
        <p:xfrm>
          <a:off x="364654" y="512902"/>
          <a:ext cx="3292946" cy="1897095"/>
        </p:xfrm>
        <a:graphic>
          <a:graphicData uri="http://schemas.openxmlformats.org/drawingml/2006/table">
            <a:tbl>
              <a:tblPr/>
              <a:tblGrid>
                <a:gridCol w="3292946">
                  <a:extLst>
                    <a:ext uri="{9D8B030D-6E8A-4147-A177-3AD203B41FA5}">
                      <a16:colId xmlns:a16="http://schemas.microsoft.com/office/drawing/2014/main" val="1550608486"/>
                    </a:ext>
                  </a:extLst>
                </a:gridCol>
              </a:tblGrid>
              <a:tr h="218552"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739357"/>
                  </a:ext>
                </a:extLst>
              </a:tr>
              <a:tr h="21855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45436"/>
                  </a:ext>
                </a:extLst>
              </a:tr>
              <a:tr h="2609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infrequently - perhaps once a month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23525"/>
                  </a:ext>
                </a:extLst>
              </a:tr>
              <a:tr h="31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 - perhaps once or more during the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297"/>
                  </a:ext>
                </a:extLst>
              </a:tr>
              <a:tr h="28207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some (2-3)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49644"/>
                  </a:ext>
                </a:extLst>
              </a:tr>
              <a:tr h="28280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(4-5)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83443"/>
                  </a:ext>
                </a:extLst>
              </a:tr>
              <a:tr h="31672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most (5-7)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25123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FED40ACF-B852-1DE6-8AF8-371605EF140D}"/>
              </a:ext>
            </a:extLst>
          </p:cNvPr>
          <p:cNvSpPr txBox="1"/>
          <p:nvPr/>
        </p:nvSpPr>
        <p:spPr>
          <a:xfrm>
            <a:off x="9743651" y="225703"/>
            <a:ext cx="2991007" cy="261610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731919-8C4D-93D5-4A6C-F3DD96DA7AFD}"/>
              </a:ext>
            </a:extLst>
          </p:cNvPr>
          <p:cNvSpPr txBox="1"/>
          <p:nvPr/>
        </p:nvSpPr>
        <p:spPr>
          <a:xfrm rot="16200000">
            <a:off x="-856091" y="3333423"/>
            <a:ext cx="201902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Mobility related risks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303310E-28D1-B39A-4FCE-5A129F45BF53}"/>
              </a:ext>
            </a:extLst>
          </p:cNvPr>
          <p:cNvGraphicFramePr>
            <a:graphicFrameLocks noGrp="1"/>
          </p:cNvGraphicFramePr>
          <p:nvPr/>
        </p:nvGraphicFramePr>
        <p:xfrm>
          <a:off x="364652" y="2447023"/>
          <a:ext cx="3292946" cy="2019023"/>
        </p:xfrm>
        <a:graphic>
          <a:graphicData uri="http://schemas.openxmlformats.org/drawingml/2006/table">
            <a:tbl>
              <a:tblPr/>
              <a:tblGrid>
                <a:gridCol w="3292946">
                  <a:extLst>
                    <a:ext uri="{9D8B030D-6E8A-4147-A177-3AD203B41FA5}">
                      <a16:colId xmlns:a16="http://schemas.microsoft.com/office/drawing/2014/main" val="1550608486"/>
                    </a:ext>
                  </a:extLst>
                </a:gridCol>
              </a:tblGrid>
              <a:tr h="28006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45436"/>
                  </a:ext>
                </a:extLst>
              </a:tr>
              <a:tr h="3107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infrequently - perhaps once a month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23525"/>
                  </a:ext>
                </a:extLst>
              </a:tr>
              <a:tr h="37814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 - perhaps once or more during the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297"/>
                  </a:ext>
                </a:extLst>
              </a:tr>
              <a:tr h="33596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some (2-3)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49644"/>
                  </a:ext>
                </a:extLst>
              </a:tr>
              <a:tr h="33684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(4-5)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83443"/>
                  </a:ext>
                </a:extLst>
              </a:tr>
              <a:tr h="37724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most (5-7)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2512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1F0C8F8-E4D0-8157-784A-737F76C985D7}"/>
              </a:ext>
            </a:extLst>
          </p:cNvPr>
          <p:cNvGraphicFramePr>
            <a:graphicFrameLocks noGrp="1"/>
          </p:cNvGraphicFramePr>
          <p:nvPr/>
        </p:nvGraphicFramePr>
        <p:xfrm>
          <a:off x="3749000" y="7169335"/>
          <a:ext cx="5882014" cy="2410496"/>
        </p:xfrm>
        <a:graphic>
          <a:graphicData uri="http://schemas.openxmlformats.org/drawingml/2006/table">
            <a:tbl>
              <a:tblPr/>
              <a:tblGrid>
                <a:gridCol w="2359721">
                  <a:extLst>
                    <a:ext uri="{9D8B030D-6E8A-4147-A177-3AD203B41FA5}">
                      <a16:colId xmlns:a16="http://schemas.microsoft.com/office/drawing/2014/main" val="949594101"/>
                    </a:ext>
                  </a:extLst>
                </a:gridCol>
                <a:gridCol w="3522293">
                  <a:extLst>
                    <a:ext uri="{9D8B030D-6E8A-4147-A177-3AD203B41FA5}">
                      <a16:colId xmlns:a16="http://schemas.microsoft.com/office/drawing/2014/main" val="3777409877"/>
                    </a:ext>
                  </a:extLst>
                </a:gridCol>
              </a:tblGrid>
              <a:tr h="17190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165558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away from my home environment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about 6 or 7 hours through the middle of the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214483"/>
                  </a:ext>
                </a:extLst>
              </a:tr>
              <a:tr h="250461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at home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about 6 or 7 hours through the middle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697525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at home at the end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3 hours in the late afternoon, and about 3 hours in the evening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532092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I am out in environments that excite me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about 6 or 7 hours through the middle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597876"/>
                  </a:ext>
                </a:extLst>
              </a:tr>
              <a:tr h="255809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overnight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mostly through about 8-9 hours through the night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880920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when people are distracted at busy times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to occur during personal cares, through household chores, and/or during meal times in the morning and evenings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815711"/>
                  </a:ext>
                </a:extLst>
              </a:tr>
              <a:tr h="33369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no discernible pattern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equally likely to occur at all times through the day, regardless of environment or other stimuli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35908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6333DEF-34AF-6014-40BF-9CCCEDD3F638}"/>
              </a:ext>
            </a:extLst>
          </p:cNvPr>
          <p:cNvGraphicFramePr>
            <a:graphicFrameLocks noGrp="1"/>
          </p:cNvGraphicFramePr>
          <p:nvPr/>
        </p:nvGraphicFramePr>
        <p:xfrm>
          <a:off x="3745723" y="509177"/>
          <a:ext cx="5867649" cy="1900821"/>
        </p:xfrm>
        <a:graphic>
          <a:graphicData uri="http://schemas.openxmlformats.org/drawingml/2006/table">
            <a:tbl>
              <a:tblPr/>
              <a:tblGrid>
                <a:gridCol w="2283602">
                  <a:extLst>
                    <a:ext uri="{9D8B030D-6E8A-4147-A177-3AD203B41FA5}">
                      <a16:colId xmlns:a16="http://schemas.microsoft.com/office/drawing/2014/main" val="1172469509"/>
                    </a:ext>
                  </a:extLst>
                </a:gridCol>
                <a:gridCol w="3584047">
                  <a:extLst>
                    <a:ext uri="{9D8B030D-6E8A-4147-A177-3AD203B41FA5}">
                      <a16:colId xmlns:a16="http://schemas.microsoft.com/office/drawing/2014/main" val="2849922618"/>
                    </a:ext>
                  </a:extLst>
                </a:gridCol>
              </a:tblGrid>
              <a:tr h="17072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 the risk being most likely 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820718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happening in a usual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2725"/>
                  </a:ext>
                </a:extLst>
              </a:tr>
              <a:tr h="225854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at the start of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 the 2-3 hours before the days activities (daycare etc.) begin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546490"/>
                  </a:ext>
                </a:extLst>
              </a:tr>
              <a:tr h="176298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through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through the 6 -8 hours that make up the body of the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641362"/>
                  </a:ext>
                </a:extLst>
              </a:tr>
              <a:tr h="170728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later in the day, or when I am tired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Through the 3 hours in the mid-late afternoon, or an equivalent amount of time across the day and evening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36662"/>
                  </a:ext>
                </a:extLst>
              </a:tr>
              <a:tr h="180062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mostly overnight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through the 8-10 hours that make up the overnight period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386680"/>
                  </a:ext>
                </a:extLst>
              </a:tr>
              <a:tr h="331413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 I go about my routines at busy times of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 occur during personal cares, through household chores, and/or during meal times in the morning and evenings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136453"/>
                  </a:ext>
                </a:extLst>
              </a:tr>
              <a:tr h="331413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no discernible pattern through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equally likely to occur at all times through the day (16 hours), regardless of environment or other stimuli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09856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9749216-9E55-3B9C-3172-E47D9EEA77F4}"/>
              </a:ext>
            </a:extLst>
          </p:cNvPr>
          <p:cNvGraphicFramePr>
            <a:graphicFrameLocks noGrp="1"/>
          </p:cNvGraphicFramePr>
          <p:nvPr/>
        </p:nvGraphicFramePr>
        <p:xfrm>
          <a:off x="3739352" y="2447024"/>
          <a:ext cx="5874020" cy="2047875"/>
        </p:xfrm>
        <a:graphic>
          <a:graphicData uri="http://schemas.openxmlformats.org/drawingml/2006/table">
            <a:tbl>
              <a:tblPr/>
              <a:tblGrid>
                <a:gridCol w="2317169">
                  <a:extLst>
                    <a:ext uri="{9D8B030D-6E8A-4147-A177-3AD203B41FA5}">
                      <a16:colId xmlns:a16="http://schemas.microsoft.com/office/drawing/2014/main" val="1172469509"/>
                    </a:ext>
                  </a:extLst>
                </a:gridCol>
                <a:gridCol w="3556851">
                  <a:extLst>
                    <a:ext uri="{9D8B030D-6E8A-4147-A177-3AD203B41FA5}">
                      <a16:colId xmlns:a16="http://schemas.microsoft.com/office/drawing/2014/main" val="2849922618"/>
                    </a:ext>
                  </a:extLst>
                </a:gridCol>
              </a:tblGrid>
              <a:tr h="152613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NZ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92725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getting in or out of buildings, or moving between rooms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for about 8 hours spread across morning, evening, the middle and end of the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546490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transferring between bed, sitting, in or out of vehicles or the shower etc.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intensely for up to 4 hours in the morning, a couple of hours through the day and for about 2 hours in the evening/night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446960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when I'm out in less familiar surroundings that are not well setup for me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through 6 or 7 hours a day when the person might be out and about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641362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when I'm resting, and might require repositioning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Happening across 8-9 hours at night, and another 2 hours usually at the end of the day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36662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as I go about my routines at busy times of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most likely to occur during personal cares, through household chores, and/or during meal times in the morning and evenings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136453"/>
                  </a:ext>
                </a:extLst>
              </a:tr>
              <a:tr h="160416"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no discernible pattern through the day</a:t>
                      </a:r>
                      <a:endParaRPr lang="en-NZ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t" latinLnBrk="0" hangingPunct="1">
                        <a:buNone/>
                      </a:pPr>
                      <a:r>
                        <a:rPr lang="en-US" sz="10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being equally likely to occur at all times through the day, regardless of environment or other stimuli</a:t>
                      </a:r>
                      <a:endParaRPr lang="en-NZ" sz="1000" b="0" i="1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098563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A35F291D-743B-D871-EBE1-DF87335A4F51}"/>
              </a:ext>
            </a:extLst>
          </p:cNvPr>
          <p:cNvSpPr txBox="1"/>
          <p:nvPr/>
        </p:nvSpPr>
        <p:spPr>
          <a:xfrm>
            <a:off x="10937291" y="-44926"/>
            <a:ext cx="1797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/>
              <a:t>Version 1.0 7 Sept 26</a:t>
            </a:r>
          </a:p>
        </p:txBody>
      </p:sp>
    </p:spTree>
    <p:extLst>
      <p:ext uri="{BB962C8B-B14F-4D97-AF65-F5344CB8AC3E}">
        <p14:creationId xmlns:p14="http://schemas.microsoft.com/office/powerpoint/2010/main" val="1595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98A3F8-EF81-82FF-96C2-21A61B0EB893}"/>
              </a:ext>
            </a:extLst>
          </p:cNvPr>
          <p:cNvGraphicFramePr>
            <a:graphicFrameLocks noGrp="1"/>
          </p:cNvGraphicFramePr>
          <p:nvPr/>
        </p:nvGraphicFramePr>
        <p:xfrm>
          <a:off x="354025" y="4666847"/>
          <a:ext cx="3302355" cy="2618689"/>
        </p:xfrm>
        <a:graphic>
          <a:graphicData uri="http://schemas.openxmlformats.org/drawingml/2006/table">
            <a:tbl>
              <a:tblPr/>
              <a:tblGrid>
                <a:gridCol w="769160">
                  <a:extLst>
                    <a:ext uri="{9D8B030D-6E8A-4147-A177-3AD203B41FA5}">
                      <a16:colId xmlns:a16="http://schemas.microsoft.com/office/drawing/2014/main" val="3331656114"/>
                    </a:ext>
                  </a:extLst>
                </a:gridCol>
                <a:gridCol w="2533195">
                  <a:extLst>
                    <a:ext uri="{9D8B030D-6E8A-4147-A177-3AD203B41FA5}">
                      <a16:colId xmlns:a16="http://schemas.microsoft.com/office/drawing/2014/main" val="2619386107"/>
                    </a:ext>
                  </a:extLst>
                </a:gridCol>
              </a:tblGrid>
              <a:tr h="2140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44349"/>
                  </a:ext>
                </a:extLst>
              </a:tr>
              <a:tr h="35086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usually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15291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25137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4664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66034"/>
                  </a:ext>
                </a:extLst>
              </a:tr>
              <a:tr h="49076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never or almost never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333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6F8BD9B-797B-A803-BE9A-B7F93704E45C}"/>
              </a:ext>
            </a:extLst>
          </p:cNvPr>
          <p:cNvSpPr txBox="1"/>
          <p:nvPr/>
        </p:nvSpPr>
        <p:spPr>
          <a:xfrm>
            <a:off x="364652" y="225103"/>
            <a:ext cx="3291728" cy="261610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Regularity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89618B-8F28-37BF-02F7-FFFBA801AB0D}"/>
              </a:ext>
            </a:extLst>
          </p:cNvPr>
          <p:cNvSpPr txBox="1"/>
          <p:nvPr/>
        </p:nvSpPr>
        <p:spPr>
          <a:xfrm rot="16200000">
            <a:off x="-1153887" y="5841424"/>
            <a:ext cx="2636128" cy="2520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Expressing myself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AD85BF-3613-9545-151B-41F089862338}"/>
              </a:ext>
            </a:extLst>
          </p:cNvPr>
          <p:cNvSpPr txBox="1"/>
          <p:nvPr/>
        </p:nvSpPr>
        <p:spPr>
          <a:xfrm>
            <a:off x="3779777" y="225702"/>
            <a:ext cx="5882839" cy="261610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Incidence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261180C-B817-3307-C7F1-530833C31694}"/>
              </a:ext>
            </a:extLst>
          </p:cNvPr>
          <p:cNvGraphicFramePr>
            <a:graphicFrameLocks noGrp="1"/>
          </p:cNvGraphicFramePr>
          <p:nvPr/>
        </p:nvGraphicFramePr>
        <p:xfrm>
          <a:off x="9709313" y="497715"/>
          <a:ext cx="2991007" cy="9015436"/>
        </p:xfrm>
        <a:graphic>
          <a:graphicData uri="http://schemas.openxmlformats.org/drawingml/2006/table">
            <a:tbl>
              <a:tblPr/>
              <a:tblGrid>
                <a:gridCol w="1235505">
                  <a:extLst>
                    <a:ext uri="{9D8B030D-6E8A-4147-A177-3AD203B41FA5}">
                      <a16:colId xmlns:a16="http://schemas.microsoft.com/office/drawing/2014/main" val="3259168291"/>
                    </a:ext>
                  </a:extLst>
                </a:gridCol>
                <a:gridCol w="1755502">
                  <a:extLst>
                    <a:ext uri="{9D8B030D-6E8A-4147-A177-3AD203B41FA5}">
                      <a16:colId xmlns:a16="http://schemas.microsoft.com/office/drawing/2014/main" val="2120799089"/>
                    </a:ext>
                  </a:extLst>
                </a:gridCol>
              </a:tblGrid>
              <a:tr h="4247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606739"/>
                  </a:ext>
                </a:extLst>
              </a:tr>
              <a:tr h="4247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 being required to manage this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67706"/>
                  </a:ext>
                </a:extLst>
              </a:tr>
              <a:tr h="7736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little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a quarter of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61727"/>
                  </a:ext>
                </a:extLst>
              </a:tr>
              <a:tr h="9264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half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74100"/>
                  </a:ext>
                </a:extLst>
              </a:tr>
              <a:tr h="7736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lot of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Someone being exclusively available to the disabled person for </a:t>
                      </a:r>
                      <a:r>
                        <a:rPr kumimoji="0" lang="en-US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about three quarters of </a:t>
                      </a: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period this risk is most likely – to manage this specific risk</a:t>
                      </a:r>
                      <a:endParaRPr kumimoji="0" lang="en-NZ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883271"/>
                  </a:ext>
                </a:extLst>
              </a:tr>
              <a:tr h="7008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43590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little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occur,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a quarter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850061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 from one person, and from a second person for some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half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96775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lot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three quarters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84586"/>
                  </a:ext>
                </a:extLst>
              </a:tr>
              <a:tr h="8495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two people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Support from 2 people for the period the risk is most likely to occur–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503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41F49A8-DDD1-9C15-B7BA-4DDBD172471F}"/>
              </a:ext>
            </a:extLst>
          </p:cNvPr>
          <p:cNvSpPr txBox="1"/>
          <p:nvPr/>
        </p:nvSpPr>
        <p:spPr>
          <a:xfrm>
            <a:off x="-754" y="-61301"/>
            <a:ext cx="10036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 School Reference Sheet</a:t>
            </a:r>
            <a:endParaRPr kumimoji="0" lang="en-N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B446DEF-055F-4BA9-CE56-CF33C7140DC5}"/>
              </a:ext>
            </a:extLst>
          </p:cNvPr>
          <p:cNvCxnSpPr/>
          <p:nvPr/>
        </p:nvCxnSpPr>
        <p:spPr>
          <a:xfrm>
            <a:off x="38193" y="193311"/>
            <a:ext cx="1270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7222468-4711-4DE3-38DC-AA5C8812CB9D}"/>
              </a:ext>
            </a:extLst>
          </p:cNvPr>
          <p:cNvGraphicFramePr>
            <a:graphicFrameLocks noGrp="1"/>
          </p:cNvGraphicFramePr>
          <p:nvPr/>
        </p:nvGraphicFramePr>
        <p:xfrm>
          <a:off x="350704" y="7310602"/>
          <a:ext cx="3302355" cy="2344749"/>
        </p:xfrm>
        <a:graphic>
          <a:graphicData uri="http://schemas.openxmlformats.org/drawingml/2006/table">
            <a:tbl>
              <a:tblPr/>
              <a:tblGrid>
                <a:gridCol w="769160">
                  <a:extLst>
                    <a:ext uri="{9D8B030D-6E8A-4147-A177-3AD203B41FA5}">
                      <a16:colId xmlns:a16="http://schemas.microsoft.com/office/drawing/2014/main" val="3331656114"/>
                    </a:ext>
                  </a:extLst>
                </a:gridCol>
                <a:gridCol w="2533195">
                  <a:extLst>
                    <a:ext uri="{9D8B030D-6E8A-4147-A177-3AD203B41FA5}">
                      <a16:colId xmlns:a16="http://schemas.microsoft.com/office/drawing/2014/main" val="2619386107"/>
                    </a:ext>
                  </a:extLst>
                </a:gridCol>
              </a:tblGrid>
              <a:tr h="1635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44349"/>
                  </a:ext>
                </a:extLst>
              </a:tr>
              <a:tr h="31043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or almost never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15291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25137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4664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66034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regularly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3330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27C0BDB-E2E3-5CEF-298A-52ACB792563E}"/>
              </a:ext>
            </a:extLst>
          </p:cNvPr>
          <p:cNvSpPr txBox="1"/>
          <p:nvPr/>
        </p:nvSpPr>
        <p:spPr>
          <a:xfrm rot="16200000">
            <a:off x="-999618" y="8362288"/>
            <a:ext cx="230858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Exploring my environment safely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AA61D3-FB62-D16B-A130-765A368BD7E1}"/>
              </a:ext>
            </a:extLst>
          </p:cNvPr>
          <p:cNvSpPr txBox="1"/>
          <p:nvPr/>
        </p:nvSpPr>
        <p:spPr>
          <a:xfrm rot="16200000">
            <a:off x="-853685" y="1391576"/>
            <a:ext cx="2008893" cy="25154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Acute physical harm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A710AF0-54B5-5FFD-301C-00F2FA897460}"/>
              </a:ext>
            </a:extLst>
          </p:cNvPr>
          <p:cNvGraphicFramePr>
            <a:graphicFrameLocks noGrp="1"/>
          </p:cNvGraphicFramePr>
          <p:nvPr/>
        </p:nvGraphicFramePr>
        <p:xfrm>
          <a:off x="364654" y="512902"/>
          <a:ext cx="3292946" cy="2008892"/>
        </p:xfrm>
        <a:graphic>
          <a:graphicData uri="http://schemas.openxmlformats.org/drawingml/2006/table">
            <a:tbl>
              <a:tblPr/>
              <a:tblGrid>
                <a:gridCol w="3292946">
                  <a:extLst>
                    <a:ext uri="{9D8B030D-6E8A-4147-A177-3AD203B41FA5}">
                      <a16:colId xmlns:a16="http://schemas.microsoft.com/office/drawing/2014/main" val="1550608486"/>
                    </a:ext>
                  </a:extLst>
                </a:gridCol>
              </a:tblGrid>
              <a:tr h="231431"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739357"/>
                  </a:ext>
                </a:extLst>
              </a:tr>
              <a:tr h="2314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45436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infrequently - perhaps once a month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23525"/>
                  </a:ext>
                </a:extLst>
              </a:tr>
              <a:tr h="33619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 - perhaps once or more during the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297"/>
                  </a:ext>
                </a:extLst>
              </a:tr>
              <a:tr h="29869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some (2-3)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49644"/>
                  </a:ext>
                </a:extLst>
              </a:tr>
              <a:tr h="29947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(4-5)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83443"/>
                  </a:ext>
                </a:extLst>
              </a:tr>
              <a:tr h="33539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most (5-7)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2512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B61F4D3-A505-1306-6E8D-808A50D6EC89}"/>
              </a:ext>
            </a:extLst>
          </p:cNvPr>
          <p:cNvSpPr txBox="1"/>
          <p:nvPr/>
        </p:nvSpPr>
        <p:spPr>
          <a:xfrm>
            <a:off x="9743651" y="225703"/>
            <a:ext cx="2991007" cy="261610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0D3B2D-E006-DB3B-0A5D-2F0B65CD54DC}"/>
              </a:ext>
            </a:extLst>
          </p:cNvPr>
          <p:cNvSpPr txBox="1"/>
          <p:nvPr/>
        </p:nvSpPr>
        <p:spPr>
          <a:xfrm rot="16200000">
            <a:off x="-856091" y="3471209"/>
            <a:ext cx="201902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Mobility related risks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D7E2C3E-6A6D-982B-5637-02DA45E38E99}"/>
              </a:ext>
            </a:extLst>
          </p:cNvPr>
          <p:cNvGraphicFramePr>
            <a:graphicFrameLocks noGrp="1"/>
          </p:cNvGraphicFramePr>
          <p:nvPr/>
        </p:nvGraphicFramePr>
        <p:xfrm>
          <a:off x="364652" y="2584809"/>
          <a:ext cx="3292946" cy="2019023"/>
        </p:xfrm>
        <a:graphic>
          <a:graphicData uri="http://schemas.openxmlformats.org/drawingml/2006/table">
            <a:tbl>
              <a:tblPr/>
              <a:tblGrid>
                <a:gridCol w="3292946">
                  <a:extLst>
                    <a:ext uri="{9D8B030D-6E8A-4147-A177-3AD203B41FA5}">
                      <a16:colId xmlns:a16="http://schemas.microsoft.com/office/drawing/2014/main" val="1550608486"/>
                    </a:ext>
                  </a:extLst>
                </a:gridCol>
              </a:tblGrid>
              <a:tr h="28006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45436"/>
                  </a:ext>
                </a:extLst>
              </a:tr>
              <a:tr h="3107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infrequently - perhaps once a month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23525"/>
                  </a:ext>
                </a:extLst>
              </a:tr>
              <a:tr h="37814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 - perhaps once or more during the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297"/>
                  </a:ext>
                </a:extLst>
              </a:tr>
              <a:tr h="33596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some (2-3)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49644"/>
                  </a:ext>
                </a:extLst>
              </a:tr>
              <a:tr h="33684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(4-5)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83443"/>
                  </a:ext>
                </a:extLst>
              </a:tr>
              <a:tr h="37724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most (5-7)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2512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5972516-7E3C-1101-E428-F9BDB23D793E}"/>
              </a:ext>
            </a:extLst>
          </p:cNvPr>
          <p:cNvGraphicFramePr>
            <a:graphicFrameLocks noGrp="1"/>
          </p:cNvGraphicFramePr>
          <p:nvPr/>
        </p:nvGraphicFramePr>
        <p:xfrm>
          <a:off x="3745718" y="497715"/>
          <a:ext cx="5867654" cy="9015433"/>
        </p:xfrm>
        <a:graphic>
          <a:graphicData uri="http://schemas.openxmlformats.org/drawingml/2006/table">
            <a:tbl>
              <a:tblPr/>
              <a:tblGrid>
                <a:gridCol w="1822569">
                  <a:extLst>
                    <a:ext uri="{9D8B030D-6E8A-4147-A177-3AD203B41FA5}">
                      <a16:colId xmlns:a16="http://schemas.microsoft.com/office/drawing/2014/main" val="256232694"/>
                    </a:ext>
                  </a:extLst>
                </a:gridCol>
                <a:gridCol w="4045085">
                  <a:extLst>
                    <a:ext uri="{9D8B030D-6E8A-4147-A177-3AD203B41FA5}">
                      <a16:colId xmlns:a16="http://schemas.microsoft.com/office/drawing/2014/main" val="2964546745"/>
                    </a:ext>
                  </a:extLst>
                </a:gridCol>
              </a:tblGrid>
              <a:tr h="41798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OBIR will interpret this answer as the risk being most likely 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636729"/>
                  </a:ext>
                </a:extLst>
              </a:tr>
              <a:tr h="77888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651050"/>
                  </a:ext>
                </a:extLst>
              </a:tr>
              <a:tr h="69853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in the morning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through the 3- 4 hours at the start of the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326965"/>
                  </a:ext>
                </a:extLst>
              </a:tr>
              <a:tr h="1224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when I am out during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6 or so hours that make up the middle of the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232477"/>
                  </a:ext>
                </a:extLst>
              </a:tr>
              <a:tr h="1224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when I am at home during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6 or so hours that make up the middle of the day</a:t>
                      </a:r>
                    </a:p>
                    <a:p>
                      <a:pPr algn="l" fontAlgn="t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412763"/>
                  </a:ext>
                </a:extLst>
              </a:tr>
              <a:tr h="7216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mostly in the evenings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4 or so hours that make up the evening</a:t>
                      </a:r>
                    </a:p>
                    <a:p>
                      <a:pPr algn="l" fontAlgn="t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682677"/>
                  </a:ext>
                </a:extLst>
              </a:tr>
              <a:tr h="69853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mostly overnight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happening mostly through about 8-9 hours through the 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66392"/>
                  </a:ext>
                </a:extLst>
              </a:tr>
              <a:tr h="13290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 I go about my routines at busy times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personal cares, through household chores, and/or during meal times</a:t>
                      </a:r>
                    </a:p>
                    <a:p>
                      <a:pPr algn="l" fontAlgn="t">
                        <a:buNone/>
                      </a:pPr>
                      <a:endParaRPr lang="en-NZ" sz="1000" b="0" i="1" u="none" strike="noStrike" dirty="0">
                        <a:solidFill>
                          <a:srgbClr val="76933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77091"/>
                  </a:ext>
                </a:extLst>
              </a:tr>
              <a:tr h="1224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through the day and evening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across the 16 or so hours that make up usual waking hours</a:t>
                      </a:r>
                    </a:p>
                    <a:p>
                      <a:pPr algn="l" fontAlgn="t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570072"/>
                  </a:ext>
                </a:extLst>
              </a:tr>
              <a:tr h="69853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through the day or 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across the 24 hours of a regular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35409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E3D864C-0613-7C5E-DBCB-88A48E8F1CB6}"/>
              </a:ext>
            </a:extLst>
          </p:cNvPr>
          <p:cNvSpPr txBox="1"/>
          <p:nvPr/>
        </p:nvSpPr>
        <p:spPr>
          <a:xfrm>
            <a:off x="10937291" y="-44926"/>
            <a:ext cx="1797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/>
              <a:t>Version 1.0 7 Sept 26</a:t>
            </a:r>
          </a:p>
        </p:txBody>
      </p:sp>
    </p:spTree>
    <p:extLst>
      <p:ext uri="{BB962C8B-B14F-4D97-AF65-F5344CB8AC3E}">
        <p14:creationId xmlns:p14="http://schemas.microsoft.com/office/powerpoint/2010/main" val="193026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4B0013-678B-ED15-600A-69602C163D26}"/>
              </a:ext>
            </a:extLst>
          </p:cNvPr>
          <p:cNvSpPr txBox="1"/>
          <p:nvPr/>
        </p:nvSpPr>
        <p:spPr>
          <a:xfrm rot="16200000">
            <a:off x="-3107716" y="3850015"/>
            <a:ext cx="653843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Boundaries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2D586-5C86-63A5-F0B0-1F9733B0D94F}"/>
              </a:ext>
            </a:extLst>
          </p:cNvPr>
          <p:cNvSpPr txBox="1"/>
          <p:nvPr/>
        </p:nvSpPr>
        <p:spPr>
          <a:xfrm>
            <a:off x="340588" y="417608"/>
            <a:ext cx="3415125" cy="260411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Regularity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C93470-D6CC-164E-E8A5-68829FC26355}"/>
              </a:ext>
            </a:extLst>
          </p:cNvPr>
          <p:cNvSpPr txBox="1"/>
          <p:nvPr/>
        </p:nvSpPr>
        <p:spPr>
          <a:xfrm>
            <a:off x="3755715" y="418207"/>
            <a:ext cx="5027338" cy="260411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Incidence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0A67D7-E355-AEB4-6A25-4E66225851AF}"/>
              </a:ext>
            </a:extLst>
          </p:cNvPr>
          <p:cNvSpPr txBox="1"/>
          <p:nvPr/>
        </p:nvSpPr>
        <p:spPr>
          <a:xfrm>
            <a:off x="8783052" y="430853"/>
            <a:ext cx="3927543" cy="260411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E55438F-792B-0EEA-2F9B-382D542EB997}"/>
              </a:ext>
            </a:extLst>
          </p:cNvPr>
          <p:cNvGraphicFramePr>
            <a:graphicFrameLocks noGrp="1"/>
          </p:cNvGraphicFramePr>
          <p:nvPr/>
        </p:nvGraphicFramePr>
        <p:xfrm>
          <a:off x="340588" y="703909"/>
          <a:ext cx="3354969" cy="6538433"/>
        </p:xfrm>
        <a:graphic>
          <a:graphicData uri="http://schemas.openxmlformats.org/drawingml/2006/table">
            <a:tbl>
              <a:tblPr/>
              <a:tblGrid>
                <a:gridCol w="956009">
                  <a:extLst>
                    <a:ext uri="{9D8B030D-6E8A-4147-A177-3AD203B41FA5}">
                      <a16:colId xmlns:a16="http://schemas.microsoft.com/office/drawing/2014/main" val="2480197609"/>
                    </a:ext>
                  </a:extLst>
                </a:gridCol>
                <a:gridCol w="2398960">
                  <a:extLst>
                    <a:ext uri="{9D8B030D-6E8A-4147-A177-3AD203B41FA5}">
                      <a16:colId xmlns:a16="http://schemas.microsoft.com/office/drawing/2014/main" val="3184547205"/>
                    </a:ext>
                  </a:extLst>
                </a:gridCol>
              </a:tblGrid>
              <a:tr h="48468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892457"/>
                  </a:ext>
                </a:extLst>
              </a:tr>
              <a:tr h="130381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never or almost never</a:t>
                      </a:r>
                      <a:b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N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565766"/>
                  </a:ext>
                </a:extLst>
              </a:tr>
              <a:tr h="118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667881"/>
                  </a:ext>
                </a:extLst>
              </a:tr>
              <a:tr h="118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83119"/>
                  </a:ext>
                </a:extLst>
              </a:tr>
              <a:tr h="118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040405"/>
                  </a:ext>
                </a:extLst>
              </a:tr>
              <a:tr h="118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regularly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21600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2F3CF6-CA03-F0C7-8B27-0841C03BD5B6}"/>
              </a:ext>
            </a:extLst>
          </p:cNvPr>
          <p:cNvGraphicFramePr>
            <a:graphicFrameLocks noGrp="1"/>
          </p:cNvGraphicFramePr>
          <p:nvPr/>
        </p:nvGraphicFramePr>
        <p:xfrm>
          <a:off x="3900094" y="703910"/>
          <a:ext cx="4762644" cy="6606587"/>
        </p:xfrm>
        <a:graphic>
          <a:graphicData uri="http://schemas.openxmlformats.org/drawingml/2006/table">
            <a:tbl>
              <a:tblPr/>
              <a:tblGrid>
                <a:gridCol w="1770712">
                  <a:extLst>
                    <a:ext uri="{9D8B030D-6E8A-4147-A177-3AD203B41FA5}">
                      <a16:colId xmlns:a16="http://schemas.microsoft.com/office/drawing/2014/main" val="1573166881"/>
                    </a:ext>
                  </a:extLst>
                </a:gridCol>
                <a:gridCol w="2991932">
                  <a:extLst>
                    <a:ext uri="{9D8B030D-6E8A-4147-A177-3AD203B41FA5}">
                      <a16:colId xmlns:a16="http://schemas.microsoft.com/office/drawing/2014/main" val="2657131089"/>
                    </a:ext>
                  </a:extLst>
                </a:gridCol>
              </a:tblGrid>
              <a:tr h="41805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586210"/>
                  </a:ext>
                </a:extLst>
              </a:tr>
              <a:tr h="8136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at all</a:t>
                      </a:r>
                      <a:b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N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168315"/>
                  </a:ext>
                </a:extLst>
              </a:tr>
              <a:tr h="64258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in the morning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through the 3- 4 hours at the start of the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136667"/>
                  </a:ext>
                </a:extLst>
              </a:tr>
              <a:tr h="8136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when I am out during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6 or so hours that make up the middle of the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079829"/>
                  </a:ext>
                </a:extLst>
              </a:tr>
              <a:tr h="8136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when I am at home during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6 or so hours that make up the middle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129076"/>
                  </a:ext>
                </a:extLst>
              </a:tr>
              <a:tr h="56189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in the evenings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being most likely to occur during the 4 or so hours that make up the evening</a:t>
                      </a:r>
                    </a:p>
                    <a:p>
                      <a:pPr algn="l" fontAlgn="t">
                        <a:buNone/>
                      </a:pPr>
                      <a:endParaRPr lang="en-NZ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715234"/>
                  </a:ext>
                </a:extLst>
              </a:tr>
              <a:tr h="4495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overnight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happening mostly through about 8-9 hours through the night</a:t>
                      </a:r>
                    </a:p>
                    <a:p>
                      <a:pPr algn="l" fontAlgn="t">
                        <a:buNone/>
                      </a:pPr>
                      <a:endParaRPr lang="en-NZ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395486"/>
                  </a:ext>
                </a:extLst>
              </a:tr>
              <a:tr h="8136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 I go about my routines at busy times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personal cares, through household chores, and/or during meal times</a:t>
                      </a:r>
                    </a:p>
                    <a:p>
                      <a:pPr algn="l" fontAlgn="t">
                        <a:buNone/>
                      </a:pPr>
                      <a:endParaRPr lang="en-NZ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418249"/>
                  </a:ext>
                </a:extLst>
              </a:tr>
              <a:tr h="7675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mostly through the day and evening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Across the 16 or so hours that make up usual waking hours</a:t>
                      </a:r>
                      <a:endParaRPr lang="en-NZ" sz="11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473478"/>
                  </a:ext>
                </a:extLst>
              </a:tr>
              <a:tr h="4495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through the day or 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across the 24 hours of a regular day</a:t>
                      </a:r>
                    </a:p>
                    <a:p>
                      <a:pPr algn="l" fontAlgn="t">
                        <a:buNone/>
                      </a:pPr>
                      <a:endParaRPr lang="en-NZ" sz="11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54343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3DEE191-CC6A-92F0-D3F6-CDAAFF8FF599}"/>
              </a:ext>
            </a:extLst>
          </p:cNvPr>
          <p:cNvGraphicFramePr>
            <a:graphicFrameLocks noGrp="1"/>
          </p:cNvGraphicFramePr>
          <p:nvPr/>
        </p:nvGraphicFramePr>
        <p:xfrm>
          <a:off x="8783052" y="703912"/>
          <a:ext cx="3927544" cy="6543659"/>
        </p:xfrm>
        <a:graphic>
          <a:graphicData uri="http://schemas.openxmlformats.org/drawingml/2006/table">
            <a:tbl>
              <a:tblPr/>
              <a:tblGrid>
                <a:gridCol w="1622364">
                  <a:extLst>
                    <a:ext uri="{9D8B030D-6E8A-4147-A177-3AD203B41FA5}">
                      <a16:colId xmlns:a16="http://schemas.microsoft.com/office/drawing/2014/main" val="3259168291"/>
                    </a:ext>
                  </a:extLst>
                </a:gridCol>
                <a:gridCol w="2305180">
                  <a:extLst>
                    <a:ext uri="{9D8B030D-6E8A-4147-A177-3AD203B41FA5}">
                      <a16:colId xmlns:a16="http://schemas.microsoft.com/office/drawing/2014/main" val="2120799089"/>
                    </a:ext>
                  </a:extLst>
                </a:gridCol>
              </a:tblGrid>
              <a:tr h="39480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606739"/>
                  </a:ext>
                </a:extLst>
              </a:tr>
              <a:tr h="348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 being required to manage this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67706"/>
                  </a:ext>
                </a:extLst>
              </a:tr>
              <a:tr h="6025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little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a quarter of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61727"/>
                  </a:ext>
                </a:extLst>
              </a:tr>
              <a:tr h="7170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half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74100"/>
                  </a:ext>
                </a:extLst>
              </a:tr>
              <a:tr h="6373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lot of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Someone being exclusively available to the disabled person for </a:t>
                      </a:r>
                      <a:r>
                        <a:rPr kumimoji="0" lang="en-US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about three quarters of </a:t>
                      </a: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period this risk is most likely – to manage this specific risk</a:t>
                      </a:r>
                      <a:endParaRPr kumimoji="0" lang="en-NZ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883271"/>
                  </a:ext>
                </a:extLst>
              </a:tr>
              <a:tr h="4885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43590"/>
                  </a:ext>
                </a:extLst>
              </a:tr>
              <a:tr h="7764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little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occur,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a quarter of that time – to manage this specific risk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850061"/>
                  </a:ext>
                </a:extLst>
              </a:tr>
              <a:tr h="7715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 from one person, and from a second person for some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half of that time – to manage this specific risk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96775"/>
                  </a:ext>
                </a:extLst>
              </a:tr>
              <a:tr h="10003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lot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three quarters of that time – to manage this specific risk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84586"/>
                  </a:ext>
                </a:extLst>
              </a:tr>
              <a:tr h="7896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two people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Support from 2 people for the period the risk is most likely to occur–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503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FC6C6FF-A1B5-90B7-63C6-1083FDA65021}"/>
              </a:ext>
            </a:extLst>
          </p:cNvPr>
          <p:cNvSpPr txBox="1"/>
          <p:nvPr/>
        </p:nvSpPr>
        <p:spPr>
          <a:xfrm>
            <a:off x="10937291" y="-44926"/>
            <a:ext cx="1797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/>
              <a:t>Version 1.0 7 Sept 26</a:t>
            </a:r>
          </a:p>
        </p:txBody>
      </p:sp>
    </p:spTree>
    <p:extLst>
      <p:ext uri="{BB962C8B-B14F-4D97-AF65-F5344CB8AC3E}">
        <p14:creationId xmlns:p14="http://schemas.microsoft.com/office/powerpoint/2010/main" val="2320274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CA357-3C1D-AE1E-D56B-B7EE69EDF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B21B8D8-8C95-2A97-4C37-2DA0CACFAECD}"/>
              </a:ext>
            </a:extLst>
          </p:cNvPr>
          <p:cNvGraphicFramePr>
            <a:graphicFrameLocks noGrp="1"/>
          </p:cNvGraphicFramePr>
          <p:nvPr/>
        </p:nvGraphicFramePr>
        <p:xfrm>
          <a:off x="354025" y="4666847"/>
          <a:ext cx="3302355" cy="2618689"/>
        </p:xfrm>
        <a:graphic>
          <a:graphicData uri="http://schemas.openxmlformats.org/drawingml/2006/table">
            <a:tbl>
              <a:tblPr/>
              <a:tblGrid>
                <a:gridCol w="769160">
                  <a:extLst>
                    <a:ext uri="{9D8B030D-6E8A-4147-A177-3AD203B41FA5}">
                      <a16:colId xmlns:a16="http://schemas.microsoft.com/office/drawing/2014/main" val="3331656114"/>
                    </a:ext>
                  </a:extLst>
                </a:gridCol>
                <a:gridCol w="2533195">
                  <a:extLst>
                    <a:ext uri="{9D8B030D-6E8A-4147-A177-3AD203B41FA5}">
                      <a16:colId xmlns:a16="http://schemas.microsoft.com/office/drawing/2014/main" val="2619386107"/>
                    </a:ext>
                  </a:extLst>
                </a:gridCol>
              </a:tblGrid>
              <a:tr h="2140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44349"/>
                  </a:ext>
                </a:extLst>
              </a:tr>
              <a:tr h="35086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usually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15291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25137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4664"/>
                  </a:ext>
                </a:extLst>
              </a:tr>
              <a:tr h="5209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66034"/>
                  </a:ext>
                </a:extLst>
              </a:tr>
              <a:tr h="49076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never or almost never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333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00130F6-D6A2-A59D-8796-91316AE0B9EE}"/>
              </a:ext>
            </a:extLst>
          </p:cNvPr>
          <p:cNvSpPr txBox="1"/>
          <p:nvPr/>
        </p:nvSpPr>
        <p:spPr>
          <a:xfrm>
            <a:off x="364652" y="225103"/>
            <a:ext cx="3291728" cy="261610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Regularity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76409A-FA57-9562-6604-7FF84EA5DF8C}"/>
              </a:ext>
            </a:extLst>
          </p:cNvPr>
          <p:cNvSpPr txBox="1"/>
          <p:nvPr/>
        </p:nvSpPr>
        <p:spPr>
          <a:xfrm rot="16200000">
            <a:off x="-1153887" y="5841424"/>
            <a:ext cx="2636128" cy="2520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Expressing myself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1D5E9B-43EF-53FE-359F-AB6BE4A3BA97}"/>
              </a:ext>
            </a:extLst>
          </p:cNvPr>
          <p:cNvSpPr txBox="1"/>
          <p:nvPr/>
        </p:nvSpPr>
        <p:spPr>
          <a:xfrm>
            <a:off x="3779777" y="225702"/>
            <a:ext cx="5882839" cy="261610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Incidence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471A1E6-AC4F-BED3-81A7-4641719F0E8B}"/>
              </a:ext>
            </a:extLst>
          </p:cNvPr>
          <p:cNvGraphicFramePr>
            <a:graphicFrameLocks noGrp="1"/>
          </p:cNvGraphicFramePr>
          <p:nvPr/>
        </p:nvGraphicFramePr>
        <p:xfrm>
          <a:off x="9709313" y="497715"/>
          <a:ext cx="2991007" cy="9015436"/>
        </p:xfrm>
        <a:graphic>
          <a:graphicData uri="http://schemas.openxmlformats.org/drawingml/2006/table">
            <a:tbl>
              <a:tblPr/>
              <a:tblGrid>
                <a:gridCol w="1235505">
                  <a:extLst>
                    <a:ext uri="{9D8B030D-6E8A-4147-A177-3AD203B41FA5}">
                      <a16:colId xmlns:a16="http://schemas.microsoft.com/office/drawing/2014/main" val="3259168291"/>
                    </a:ext>
                  </a:extLst>
                </a:gridCol>
                <a:gridCol w="1755502">
                  <a:extLst>
                    <a:ext uri="{9D8B030D-6E8A-4147-A177-3AD203B41FA5}">
                      <a16:colId xmlns:a16="http://schemas.microsoft.com/office/drawing/2014/main" val="2120799089"/>
                    </a:ext>
                  </a:extLst>
                </a:gridCol>
              </a:tblGrid>
              <a:tr h="42478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606739"/>
                  </a:ext>
                </a:extLst>
              </a:tr>
              <a:tr h="4247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 being required to manage this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67706"/>
                  </a:ext>
                </a:extLst>
              </a:tr>
              <a:tr h="7736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little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a quarter of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61727"/>
                  </a:ext>
                </a:extLst>
              </a:tr>
              <a:tr h="9264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half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74100"/>
                  </a:ext>
                </a:extLst>
              </a:tr>
              <a:tr h="7736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lot of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Someone being exclusively available to the disabled person for </a:t>
                      </a:r>
                      <a:r>
                        <a:rPr kumimoji="0" lang="en-US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about three quarters of </a:t>
                      </a: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period this risk is most likely – to manage this specific risk</a:t>
                      </a:r>
                      <a:endParaRPr kumimoji="0" lang="en-NZ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883271"/>
                  </a:ext>
                </a:extLst>
              </a:tr>
              <a:tr h="7008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43590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little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occur,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a quarter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850061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 from one person, and from a second person for some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half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96775"/>
                  </a:ext>
                </a:extLst>
              </a:tr>
              <a:tr h="13805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lot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three quarters of that time – to manage this specific risk</a:t>
                      </a:r>
                    </a:p>
                    <a:p>
                      <a:pPr algn="l" fontAlgn="b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84586"/>
                  </a:ext>
                </a:extLst>
              </a:tr>
              <a:tr h="8495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two people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Support from 2 people for the period the risk is most likely to occur–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503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51B4B50-691A-79D8-5499-1A644A530B09}"/>
              </a:ext>
            </a:extLst>
          </p:cNvPr>
          <p:cNvSpPr txBox="1"/>
          <p:nvPr/>
        </p:nvSpPr>
        <p:spPr>
          <a:xfrm>
            <a:off x="-754" y="-61301"/>
            <a:ext cx="10036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Adulthood Reference Sheet</a:t>
            </a:r>
            <a:endParaRPr kumimoji="0" lang="en-NZ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5835F5-7DDB-FA79-1F04-687B1DD6CE28}"/>
              </a:ext>
            </a:extLst>
          </p:cNvPr>
          <p:cNvCxnSpPr/>
          <p:nvPr/>
        </p:nvCxnSpPr>
        <p:spPr>
          <a:xfrm>
            <a:off x="38193" y="193311"/>
            <a:ext cx="1270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36CBB39-FDD3-04E7-EA02-DEBD4CBB1720}"/>
              </a:ext>
            </a:extLst>
          </p:cNvPr>
          <p:cNvGraphicFramePr>
            <a:graphicFrameLocks noGrp="1"/>
          </p:cNvGraphicFramePr>
          <p:nvPr/>
        </p:nvGraphicFramePr>
        <p:xfrm>
          <a:off x="350704" y="7310602"/>
          <a:ext cx="3302355" cy="2344749"/>
        </p:xfrm>
        <a:graphic>
          <a:graphicData uri="http://schemas.openxmlformats.org/drawingml/2006/table">
            <a:tbl>
              <a:tblPr/>
              <a:tblGrid>
                <a:gridCol w="769160">
                  <a:extLst>
                    <a:ext uri="{9D8B030D-6E8A-4147-A177-3AD203B41FA5}">
                      <a16:colId xmlns:a16="http://schemas.microsoft.com/office/drawing/2014/main" val="3331656114"/>
                    </a:ext>
                  </a:extLst>
                </a:gridCol>
                <a:gridCol w="2533195">
                  <a:extLst>
                    <a:ext uri="{9D8B030D-6E8A-4147-A177-3AD203B41FA5}">
                      <a16:colId xmlns:a16="http://schemas.microsoft.com/office/drawing/2014/main" val="2619386107"/>
                    </a:ext>
                  </a:extLst>
                </a:gridCol>
              </a:tblGrid>
              <a:tr h="1635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44349"/>
                  </a:ext>
                </a:extLst>
              </a:tr>
              <a:tr h="31043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never or almost never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315291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25137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4664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066034"/>
                  </a:ext>
                </a:extLst>
              </a:tr>
              <a:tr h="46095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regularly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3330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F10A2B5-1770-7376-3016-EC94F5474766}"/>
              </a:ext>
            </a:extLst>
          </p:cNvPr>
          <p:cNvSpPr txBox="1"/>
          <p:nvPr/>
        </p:nvSpPr>
        <p:spPr>
          <a:xfrm rot="16200000">
            <a:off x="-999618" y="8362288"/>
            <a:ext cx="230858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Exploring my environment safely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13450F-6022-CA3F-6A89-1C0505485D67}"/>
              </a:ext>
            </a:extLst>
          </p:cNvPr>
          <p:cNvSpPr txBox="1"/>
          <p:nvPr/>
        </p:nvSpPr>
        <p:spPr>
          <a:xfrm rot="16200000">
            <a:off x="-853685" y="1391576"/>
            <a:ext cx="2008893" cy="25154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Acute physical harm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86A03FA-9605-A4DE-CE26-9AD13CF0EE14}"/>
              </a:ext>
            </a:extLst>
          </p:cNvPr>
          <p:cNvGraphicFramePr>
            <a:graphicFrameLocks noGrp="1"/>
          </p:cNvGraphicFramePr>
          <p:nvPr/>
        </p:nvGraphicFramePr>
        <p:xfrm>
          <a:off x="364654" y="512902"/>
          <a:ext cx="3292946" cy="2008892"/>
        </p:xfrm>
        <a:graphic>
          <a:graphicData uri="http://schemas.openxmlformats.org/drawingml/2006/table">
            <a:tbl>
              <a:tblPr/>
              <a:tblGrid>
                <a:gridCol w="3292946">
                  <a:extLst>
                    <a:ext uri="{9D8B030D-6E8A-4147-A177-3AD203B41FA5}">
                      <a16:colId xmlns:a16="http://schemas.microsoft.com/office/drawing/2014/main" val="1550608486"/>
                    </a:ext>
                  </a:extLst>
                </a:gridCol>
              </a:tblGrid>
              <a:tr h="231431"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739357"/>
                  </a:ext>
                </a:extLst>
              </a:tr>
              <a:tr h="2314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45436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infrequently - perhaps once a month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23525"/>
                  </a:ext>
                </a:extLst>
              </a:tr>
              <a:tr h="33619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 - perhaps once or more during the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297"/>
                  </a:ext>
                </a:extLst>
              </a:tr>
              <a:tr h="29869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some (2-3)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49644"/>
                  </a:ext>
                </a:extLst>
              </a:tr>
              <a:tr h="29947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(4-5)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83443"/>
                  </a:ext>
                </a:extLst>
              </a:tr>
              <a:tr h="33539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most (5-7)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2512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E03CAFA-E595-EF3E-46C7-DB64BAB6D4C8}"/>
              </a:ext>
            </a:extLst>
          </p:cNvPr>
          <p:cNvSpPr txBox="1"/>
          <p:nvPr/>
        </p:nvSpPr>
        <p:spPr>
          <a:xfrm>
            <a:off x="9743651" y="225703"/>
            <a:ext cx="2991007" cy="261610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AA3C92-EB36-31C5-0720-8F9166711813}"/>
              </a:ext>
            </a:extLst>
          </p:cNvPr>
          <p:cNvSpPr txBox="1"/>
          <p:nvPr/>
        </p:nvSpPr>
        <p:spPr>
          <a:xfrm rot="16200000">
            <a:off x="-856091" y="3471209"/>
            <a:ext cx="2019024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Mobility related risks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2AAA33D-76E9-C749-2D76-36813C9DB42A}"/>
              </a:ext>
            </a:extLst>
          </p:cNvPr>
          <p:cNvGraphicFramePr>
            <a:graphicFrameLocks noGrp="1"/>
          </p:cNvGraphicFramePr>
          <p:nvPr/>
        </p:nvGraphicFramePr>
        <p:xfrm>
          <a:off x="364652" y="2584809"/>
          <a:ext cx="3292946" cy="2019023"/>
        </p:xfrm>
        <a:graphic>
          <a:graphicData uri="http://schemas.openxmlformats.org/drawingml/2006/table">
            <a:tbl>
              <a:tblPr/>
              <a:tblGrid>
                <a:gridCol w="3292946">
                  <a:extLst>
                    <a:ext uri="{9D8B030D-6E8A-4147-A177-3AD203B41FA5}">
                      <a16:colId xmlns:a16="http://schemas.microsoft.com/office/drawing/2014/main" val="1550608486"/>
                    </a:ext>
                  </a:extLst>
                </a:gridCol>
              </a:tblGrid>
              <a:tr h="28006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845436"/>
                  </a:ext>
                </a:extLst>
              </a:tr>
              <a:tr h="3107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infrequently - perhaps once a month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23525"/>
                  </a:ext>
                </a:extLst>
              </a:tr>
              <a:tr h="37814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occasionally - perhaps once or more during the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297"/>
                  </a:ext>
                </a:extLst>
              </a:tr>
              <a:tr h="33596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some (2-3)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49644"/>
                  </a:ext>
                </a:extLst>
              </a:tr>
              <a:tr h="33684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(4-5)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483443"/>
                  </a:ext>
                </a:extLst>
              </a:tr>
              <a:tr h="37724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least once, most (5-7) days a week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2512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7C3B307-71DD-13DD-36A6-D3EB3030ACDA}"/>
              </a:ext>
            </a:extLst>
          </p:cNvPr>
          <p:cNvGraphicFramePr>
            <a:graphicFrameLocks noGrp="1"/>
          </p:cNvGraphicFramePr>
          <p:nvPr/>
        </p:nvGraphicFramePr>
        <p:xfrm>
          <a:off x="3745718" y="497715"/>
          <a:ext cx="5867654" cy="9015433"/>
        </p:xfrm>
        <a:graphic>
          <a:graphicData uri="http://schemas.openxmlformats.org/drawingml/2006/table">
            <a:tbl>
              <a:tblPr/>
              <a:tblGrid>
                <a:gridCol w="1822569">
                  <a:extLst>
                    <a:ext uri="{9D8B030D-6E8A-4147-A177-3AD203B41FA5}">
                      <a16:colId xmlns:a16="http://schemas.microsoft.com/office/drawing/2014/main" val="256232694"/>
                    </a:ext>
                  </a:extLst>
                </a:gridCol>
                <a:gridCol w="4045085">
                  <a:extLst>
                    <a:ext uri="{9D8B030D-6E8A-4147-A177-3AD203B41FA5}">
                      <a16:colId xmlns:a16="http://schemas.microsoft.com/office/drawing/2014/main" val="2964546745"/>
                    </a:ext>
                  </a:extLst>
                </a:gridCol>
              </a:tblGrid>
              <a:tr h="41798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OBIR will interpret this answer as the risk being most likely 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636729"/>
                  </a:ext>
                </a:extLst>
              </a:tr>
              <a:tr h="77888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at all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651050"/>
                  </a:ext>
                </a:extLst>
              </a:tr>
              <a:tr h="69853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in the morning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through the 3- 4 hours at the start of the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326965"/>
                  </a:ext>
                </a:extLst>
              </a:tr>
              <a:tr h="1224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when I am out during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6 or so hours that make up the middle of the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232477"/>
                  </a:ext>
                </a:extLst>
              </a:tr>
              <a:tr h="1224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when I am at home during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6 or so hours that make up the middle of the day</a:t>
                      </a:r>
                    </a:p>
                    <a:p>
                      <a:pPr algn="l" fontAlgn="t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412763"/>
                  </a:ext>
                </a:extLst>
              </a:tr>
              <a:tr h="7216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mostly in the evenings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4 or so hours that make up the evening</a:t>
                      </a:r>
                    </a:p>
                    <a:p>
                      <a:pPr algn="l" fontAlgn="t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682677"/>
                  </a:ext>
                </a:extLst>
              </a:tr>
              <a:tr h="69853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mostly overnight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happening mostly through about 8-9 hours through the 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966392"/>
                  </a:ext>
                </a:extLst>
              </a:tr>
              <a:tr h="13290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 I go about my routines at busy times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personal cares, through household chores, and/or during meal times</a:t>
                      </a:r>
                    </a:p>
                    <a:p>
                      <a:pPr algn="l" fontAlgn="t">
                        <a:buNone/>
                      </a:pPr>
                      <a:endParaRPr lang="en-NZ" sz="1000" b="0" i="1" u="none" strike="noStrike" dirty="0">
                        <a:solidFill>
                          <a:srgbClr val="76933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77091"/>
                  </a:ext>
                </a:extLst>
              </a:tr>
              <a:tr h="1224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through the day and evening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across the 16 or so hours that make up usual waking hours</a:t>
                      </a:r>
                    </a:p>
                    <a:p>
                      <a:pPr algn="l" fontAlgn="t">
                        <a:buNone/>
                      </a:pP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570072"/>
                  </a:ext>
                </a:extLst>
              </a:tr>
              <a:tr h="69853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through the day or 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across the 24 hours of a regular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35409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718A9EB-55E2-7F6B-F8C1-799C38B9E671}"/>
              </a:ext>
            </a:extLst>
          </p:cNvPr>
          <p:cNvSpPr txBox="1"/>
          <p:nvPr/>
        </p:nvSpPr>
        <p:spPr>
          <a:xfrm>
            <a:off x="10937291" y="-44926"/>
            <a:ext cx="1797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/>
              <a:t>Version 1.0 7 Sept 26</a:t>
            </a:r>
          </a:p>
        </p:txBody>
      </p:sp>
    </p:spTree>
    <p:extLst>
      <p:ext uri="{BB962C8B-B14F-4D97-AF65-F5344CB8AC3E}">
        <p14:creationId xmlns:p14="http://schemas.microsoft.com/office/powerpoint/2010/main" val="143824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5378F-AF2D-AA51-282C-64690C552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DC6117-D5DF-8A76-DD21-520782F3C200}"/>
              </a:ext>
            </a:extLst>
          </p:cNvPr>
          <p:cNvSpPr txBox="1"/>
          <p:nvPr/>
        </p:nvSpPr>
        <p:spPr>
          <a:xfrm rot="16200000">
            <a:off x="-3107716" y="3850015"/>
            <a:ext cx="6538432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Boundaries</a:t>
            </a:r>
            <a:endParaRPr kumimoji="0" lang="en-NZ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ACDBDA-9A32-6BF4-CF77-2D40232BBAE9}"/>
              </a:ext>
            </a:extLst>
          </p:cNvPr>
          <p:cNvSpPr txBox="1"/>
          <p:nvPr/>
        </p:nvSpPr>
        <p:spPr>
          <a:xfrm>
            <a:off x="340588" y="417608"/>
            <a:ext cx="3415125" cy="260411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Regularity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6158F8-7F6E-6F7A-2F7A-5FF69CBB3D13}"/>
              </a:ext>
            </a:extLst>
          </p:cNvPr>
          <p:cNvSpPr txBox="1"/>
          <p:nvPr/>
        </p:nvSpPr>
        <p:spPr>
          <a:xfrm>
            <a:off x="3755715" y="418207"/>
            <a:ext cx="5027338" cy="260411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Incidence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8E4CB-909B-B0D7-2F8A-47FB546F0E31}"/>
              </a:ext>
            </a:extLst>
          </p:cNvPr>
          <p:cNvSpPr txBox="1"/>
          <p:nvPr/>
        </p:nvSpPr>
        <p:spPr>
          <a:xfrm>
            <a:off x="8783052" y="430853"/>
            <a:ext cx="3927543" cy="260411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33D760F-BBBB-4AB3-FF30-DE05EC25C635}"/>
              </a:ext>
            </a:extLst>
          </p:cNvPr>
          <p:cNvGraphicFramePr>
            <a:graphicFrameLocks noGrp="1"/>
          </p:cNvGraphicFramePr>
          <p:nvPr/>
        </p:nvGraphicFramePr>
        <p:xfrm>
          <a:off x="340588" y="703909"/>
          <a:ext cx="3354969" cy="6538433"/>
        </p:xfrm>
        <a:graphic>
          <a:graphicData uri="http://schemas.openxmlformats.org/drawingml/2006/table">
            <a:tbl>
              <a:tblPr/>
              <a:tblGrid>
                <a:gridCol w="956009">
                  <a:extLst>
                    <a:ext uri="{9D8B030D-6E8A-4147-A177-3AD203B41FA5}">
                      <a16:colId xmlns:a16="http://schemas.microsoft.com/office/drawing/2014/main" val="2480197609"/>
                    </a:ext>
                  </a:extLst>
                </a:gridCol>
                <a:gridCol w="2398960">
                  <a:extLst>
                    <a:ext uri="{9D8B030D-6E8A-4147-A177-3AD203B41FA5}">
                      <a16:colId xmlns:a16="http://schemas.microsoft.com/office/drawing/2014/main" val="3184547205"/>
                    </a:ext>
                  </a:extLst>
                </a:gridCol>
              </a:tblGrid>
              <a:tr h="48468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892457"/>
                  </a:ext>
                </a:extLst>
              </a:tr>
              <a:tr h="130381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never or almost never</a:t>
                      </a:r>
                      <a:b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N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never happening in a usual week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565766"/>
                  </a:ext>
                </a:extLst>
              </a:tr>
              <a:tr h="118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occasionally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1-2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667881"/>
                  </a:ext>
                </a:extLst>
              </a:tr>
              <a:tr h="118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sometimes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2 -3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83119"/>
                  </a:ext>
                </a:extLst>
              </a:tr>
              <a:tr h="118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often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3-4 days a week, if there is not appropriate support for the person's disability related requirements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040405"/>
                  </a:ext>
                </a:extLst>
              </a:tr>
              <a:tr h="118748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regularly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risk generally happening 5-7 days a week, without support for the person's disability related requirements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21600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4B4C86B-674D-C50A-A43C-11B68FD130BA}"/>
              </a:ext>
            </a:extLst>
          </p:cNvPr>
          <p:cNvGraphicFramePr>
            <a:graphicFrameLocks noGrp="1"/>
          </p:cNvGraphicFramePr>
          <p:nvPr/>
        </p:nvGraphicFramePr>
        <p:xfrm>
          <a:off x="3900094" y="703910"/>
          <a:ext cx="4762644" cy="6606587"/>
        </p:xfrm>
        <a:graphic>
          <a:graphicData uri="http://schemas.openxmlformats.org/drawingml/2006/table">
            <a:tbl>
              <a:tblPr/>
              <a:tblGrid>
                <a:gridCol w="1770712">
                  <a:extLst>
                    <a:ext uri="{9D8B030D-6E8A-4147-A177-3AD203B41FA5}">
                      <a16:colId xmlns:a16="http://schemas.microsoft.com/office/drawing/2014/main" val="1573166881"/>
                    </a:ext>
                  </a:extLst>
                </a:gridCol>
                <a:gridCol w="2991932">
                  <a:extLst>
                    <a:ext uri="{9D8B030D-6E8A-4147-A177-3AD203B41FA5}">
                      <a16:colId xmlns:a16="http://schemas.microsoft.com/office/drawing/2014/main" val="2657131089"/>
                    </a:ext>
                  </a:extLst>
                </a:gridCol>
              </a:tblGrid>
              <a:tr h="41805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586210"/>
                  </a:ext>
                </a:extLst>
              </a:tr>
              <a:tr h="8136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at all</a:t>
                      </a:r>
                      <a:b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N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never happening in a usual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168315"/>
                  </a:ext>
                </a:extLst>
              </a:tr>
              <a:tr h="64258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in the morning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through the 3- 4 hours at the start of the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136667"/>
                  </a:ext>
                </a:extLst>
              </a:tr>
              <a:tr h="8136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when I am out during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6 or so hours that make up the middle of the day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079829"/>
                  </a:ext>
                </a:extLst>
              </a:tr>
              <a:tr h="8136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when I am at home during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the 6 or so hours that make up the middle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129076"/>
                  </a:ext>
                </a:extLst>
              </a:tr>
              <a:tr h="56189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in the evenings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being most likely to occur during the 4 or so hours that make up the evening</a:t>
                      </a:r>
                    </a:p>
                    <a:p>
                      <a:pPr algn="l" fontAlgn="t">
                        <a:buNone/>
                      </a:pPr>
                      <a:endParaRPr lang="en-NZ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715234"/>
                  </a:ext>
                </a:extLst>
              </a:tr>
              <a:tr h="4495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mostly overnight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happening mostly through about 8-9 hours through the night</a:t>
                      </a:r>
                    </a:p>
                    <a:p>
                      <a:pPr algn="l" fontAlgn="t">
                        <a:buNone/>
                      </a:pPr>
                      <a:endParaRPr lang="en-NZ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395486"/>
                  </a:ext>
                </a:extLst>
              </a:tr>
              <a:tr h="81362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 I go about my routines at busy times of the day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being most likely to occur during personal cares, through household chores, and/or during meal times</a:t>
                      </a:r>
                    </a:p>
                    <a:p>
                      <a:pPr algn="l" fontAlgn="t">
                        <a:buNone/>
                      </a:pPr>
                      <a:endParaRPr lang="en-NZ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418249"/>
                  </a:ext>
                </a:extLst>
              </a:tr>
              <a:tr h="7675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mostly through the day and evening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Across the 16 or so hours that make up usual waking hours</a:t>
                      </a:r>
                      <a:endParaRPr lang="en-NZ" sz="11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473478"/>
                  </a:ext>
                </a:extLst>
              </a:tr>
              <a:tr h="4495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through the day or night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across the 24 hours of a regular day</a:t>
                      </a:r>
                    </a:p>
                    <a:p>
                      <a:pPr algn="l" fontAlgn="t">
                        <a:buNone/>
                      </a:pPr>
                      <a:endParaRPr lang="en-NZ" sz="1100" b="0" i="1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54343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5A14881-0E71-7D4F-6CB3-320D8C08B2B1}"/>
              </a:ext>
            </a:extLst>
          </p:cNvPr>
          <p:cNvGraphicFramePr>
            <a:graphicFrameLocks noGrp="1"/>
          </p:cNvGraphicFramePr>
          <p:nvPr/>
        </p:nvGraphicFramePr>
        <p:xfrm>
          <a:off x="8783052" y="703912"/>
          <a:ext cx="3927544" cy="6543659"/>
        </p:xfrm>
        <a:graphic>
          <a:graphicData uri="http://schemas.openxmlformats.org/drawingml/2006/table">
            <a:tbl>
              <a:tblPr/>
              <a:tblGrid>
                <a:gridCol w="1622364">
                  <a:extLst>
                    <a:ext uri="{9D8B030D-6E8A-4147-A177-3AD203B41FA5}">
                      <a16:colId xmlns:a16="http://schemas.microsoft.com/office/drawing/2014/main" val="3259168291"/>
                    </a:ext>
                  </a:extLst>
                </a:gridCol>
                <a:gridCol w="2305180">
                  <a:extLst>
                    <a:ext uri="{9D8B030D-6E8A-4147-A177-3AD203B41FA5}">
                      <a16:colId xmlns:a16="http://schemas.microsoft.com/office/drawing/2014/main" val="2120799089"/>
                    </a:ext>
                  </a:extLst>
                </a:gridCol>
              </a:tblGrid>
              <a:tr h="394804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Rating</a:t>
                      </a:r>
                      <a:endParaRPr lang="en-NZ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OBIR will interpret this answer as…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606739"/>
                  </a:ext>
                </a:extLst>
              </a:tr>
              <a:tr h="348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support being required to manage this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67706"/>
                  </a:ext>
                </a:extLst>
              </a:tr>
              <a:tr h="6025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little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a quarter of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61727"/>
                  </a:ext>
                </a:extLst>
              </a:tr>
              <a:tr h="7170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Someone being exclusively available to the disabled person for </a:t>
                      </a:r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about half </a:t>
                      </a: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period this risk is most likely – to manage this specific risk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774100"/>
                  </a:ext>
                </a:extLst>
              </a:tr>
              <a:tr h="6373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lot of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Someone being exclusively available to the disabled person for </a:t>
                      </a:r>
                      <a:r>
                        <a:rPr kumimoji="0" lang="en-US" sz="10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about three quarters of </a:t>
                      </a:r>
                      <a:r>
                        <a:rPr kumimoji="0" lang="en-US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period this risk is most likely – to manage this specific risk</a:t>
                      </a:r>
                      <a:endParaRPr kumimoji="0" lang="en-NZ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883271"/>
                  </a:ext>
                </a:extLst>
              </a:tr>
              <a:tr h="4885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 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143590"/>
                  </a:ext>
                </a:extLst>
              </a:tr>
              <a:tr h="7764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little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occur,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a quarter of that time – to manage this specific risk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850061"/>
                  </a:ext>
                </a:extLst>
              </a:tr>
              <a:tr h="7715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 focussed attention and support from one person, and from a second person for some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half of that time – to manage this specific risk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96775"/>
                  </a:ext>
                </a:extLst>
              </a:tr>
              <a:tr h="10003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one person, and from a second person for a lot of the things I require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1:1 support being required, for the period the risk is most likely to occur</a:t>
                      </a:r>
                    </a:p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a second person for about three quarters of that time – to manage this specific risk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84586"/>
                  </a:ext>
                </a:extLst>
              </a:tr>
              <a:tr h="7896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fully focussed attention and support from two people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Support from 2 people for the period the risk is most likely to occur– to manage this specific risk</a:t>
                      </a:r>
                      <a:endParaRPr lang="en-NZ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503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7F2FEC2-D8B1-499A-0F8D-FA3E6E8982B3}"/>
              </a:ext>
            </a:extLst>
          </p:cNvPr>
          <p:cNvSpPr txBox="1"/>
          <p:nvPr/>
        </p:nvSpPr>
        <p:spPr>
          <a:xfrm>
            <a:off x="10937291" y="-44926"/>
            <a:ext cx="1797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dirty="0"/>
              <a:t>Version 1.0 7 Sept 26</a:t>
            </a:r>
          </a:p>
        </p:txBody>
      </p:sp>
    </p:spTree>
    <p:extLst>
      <p:ext uri="{BB962C8B-B14F-4D97-AF65-F5344CB8AC3E}">
        <p14:creationId xmlns:p14="http://schemas.microsoft.com/office/powerpoint/2010/main" val="2326645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5773</Words>
  <Application>Microsoft Office PowerPoint</Application>
  <PresentationFormat>A3 Paper (297x420 mm)</PresentationFormat>
  <Paragraphs>578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Miller</dc:creator>
  <cp:lastModifiedBy>Claire Pettigrew</cp:lastModifiedBy>
  <cp:revision>2</cp:revision>
  <dcterms:created xsi:type="dcterms:W3CDTF">2026-09-06T23:47:40Z</dcterms:created>
  <dcterms:modified xsi:type="dcterms:W3CDTF">2026-09-07T01:54:47Z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3e46a9-9901-46e9-bfae-bb6189d4cb66_Enabled">
    <vt:lpwstr>true</vt:lpwstr>
  </property>
  <property fmtid="{D5CDD505-2E9C-101B-9397-08002B2CF9AE}" pid="3" name="MSIP_Label_f43e46a9-9901-46e9-bfae-bb6189d4cb66_SetDate">
    <vt:lpwstr>2026-09-06T23:47:54Z</vt:lpwstr>
  </property>
  <property fmtid="{D5CDD505-2E9C-101B-9397-08002B2CF9AE}" pid="4" name="MSIP_Label_f43e46a9-9901-46e9-bfae-bb6189d4cb66_Method">
    <vt:lpwstr>Standard</vt:lpwstr>
  </property>
  <property fmtid="{D5CDD505-2E9C-101B-9397-08002B2CF9AE}" pid="5" name="MSIP_Label_f43e46a9-9901-46e9-bfae-bb6189d4cb66_Name">
    <vt:lpwstr>In-confidence</vt:lpwstr>
  </property>
  <property fmtid="{D5CDD505-2E9C-101B-9397-08002B2CF9AE}" pid="6" name="MSIP_Label_f43e46a9-9901-46e9-bfae-bb6189d4cb66_SiteId">
    <vt:lpwstr>e40c4f52-99bd-4d4f-bf7e-d001a2ca6556</vt:lpwstr>
  </property>
  <property fmtid="{D5CDD505-2E9C-101B-9397-08002B2CF9AE}" pid="7" name="MSIP_Label_f43e46a9-9901-46e9-bfae-bb6189d4cb66_ActionId">
    <vt:lpwstr>0527cc07-62a9-49b3-9ef8-f4793879982a</vt:lpwstr>
  </property>
  <property fmtid="{D5CDD505-2E9C-101B-9397-08002B2CF9AE}" pid="8" name="MSIP_Label_f43e46a9-9901-46e9-bfae-bb6189d4cb66_ContentBits">
    <vt:lpwstr>1</vt:lpwstr>
  </property>
  <property fmtid="{D5CDD505-2E9C-101B-9397-08002B2CF9AE}" pid="9" name="MSIP_Label_f43e46a9-9901-46e9-bfae-bb6189d4cb66_Tag">
    <vt:lpwstr>10, 3, 0, 1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IN-CONFIDENCE</vt:lpwstr>
  </property>
</Properties>
</file>