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5"/>
  </p:notesMasterIdLst>
  <p:handoutMasterIdLst>
    <p:handoutMasterId r:id="rId46"/>
  </p:handoutMasterIdLst>
  <p:sldIdLst>
    <p:sldId id="666" r:id="rId6"/>
    <p:sldId id="293" r:id="rId7"/>
    <p:sldId id="294" r:id="rId8"/>
    <p:sldId id="295" r:id="rId9"/>
    <p:sldId id="627" r:id="rId10"/>
    <p:sldId id="273" r:id="rId11"/>
    <p:sldId id="278" r:id="rId12"/>
    <p:sldId id="664" r:id="rId13"/>
    <p:sldId id="632" r:id="rId14"/>
    <p:sldId id="635" r:id="rId15"/>
    <p:sldId id="634" r:id="rId16"/>
    <p:sldId id="636" r:id="rId17"/>
    <p:sldId id="637" r:id="rId18"/>
    <p:sldId id="505" r:id="rId19"/>
    <p:sldId id="638" r:id="rId20"/>
    <p:sldId id="639" r:id="rId21"/>
    <p:sldId id="667" r:id="rId22"/>
    <p:sldId id="668" r:id="rId23"/>
    <p:sldId id="663" r:id="rId24"/>
    <p:sldId id="506" r:id="rId25"/>
    <p:sldId id="645" r:id="rId26"/>
    <p:sldId id="646" r:id="rId27"/>
    <p:sldId id="662" r:id="rId28"/>
    <p:sldId id="647" r:id="rId29"/>
    <p:sldId id="660" r:id="rId30"/>
    <p:sldId id="661" r:id="rId31"/>
    <p:sldId id="670" r:id="rId32"/>
    <p:sldId id="648" r:id="rId33"/>
    <p:sldId id="649" r:id="rId34"/>
    <p:sldId id="653" r:id="rId35"/>
    <p:sldId id="507" r:id="rId36"/>
    <p:sldId id="643" r:id="rId37"/>
    <p:sldId id="657" r:id="rId38"/>
    <p:sldId id="669" r:id="rId39"/>
    <p:sldId id="651" r:id="rId40"/>
    <p:sldId id="658" r:id="rId41"/>
    <p:sldId id="291" r:id="rId42"/>
    <p:sldId id="659" r:id="rId43"/>
    <p:sldId id="665" r:id="rId4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DA336B-DFB0-4285-9E09-E93671ED819A}">
          <p14:sldIdLst>
            <p14:sldId id="666"/>
            <p14:sldId id="293"/>
            <p14:sldId id="294"/>
            <p14:sldId id="295"/>
            <p14:sldId id="627"/>
            <p14:sldId id="273"/>
            <p14:sldId id="278"/>
            <p14:sldId id="664"/>
            <p14:sldId id="632"/>
            <p14:sldId id="635"/>
            <p14:sldId id="634"/>
            <p14:sldId id="636"/>
            <p14:sldId id="637"/>
            <p14:sldId id="505"/>
            <p14:sldId id="638"/>
            <p14:sldId id="639"/>
            <p14:sldId id="667"/>
            <p14:sldId id="668"/>
            <p14:sldId id="663"/>
            <p14:sldId id="506"/>
            <p14:sldId id="645"/>
            <p14:sldId id="646"/>
            <p14:sldId id="662"/>
            <p14:sldId id="647"/>
            <p14:sldId id="660"/>
            <p14:sldId id="661"/>
            <p14:sldId id="670"/>
            <p14:sldId id="648"/>
            <p14:sldId id="649"/>
            <p14:sldId id="653"/>
            <p14:sldId id="507"/>
            <p14:sldId id="643"/>
            <p14:sldId id="657"/>
            <p14:sldId id="669"/>
            <p14:sldId id="651"/>
            <p14:sldId id="658"/>
            <p14:sldId id="291"/>
            <p14:sldId id="659"/>
            <p14:sldId id="6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E5A3C6-B2A0-EB49-0321-F1CD40066E61}" name="Clare Kirby" initials="CK" userId="S::Clare.Kirby001@msd.govt.nz::9b1679de-72bc-4cb8-86be-8604717f908e" providerId="AD"/>
  <p188:author id="{B5B8A6CD-2850-E8DE-C048-5FCB34632AF6}" name="Amber Carline" initials="AC" userId="S::Amber.Carline001@msd.govt.nz::d0ad0a5a-4b40-4e81-a5c3-65d60f5744a0" providerId="AD"/>
  <p188:author id="{13F3D6E2-E5F8-CD00-16E8-C026030D89C7}" name="Alastair Hill" initials="AH" userId="S::alastair.hill013@msd.govt.nz::674d348a-f8c1-48ec-b864-473cb37af8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A7A"/>
    <a:srgbClr val="D61A61"/>
    <a:srgbClr val="5C9A42"/>
    <a:srgbClr val="7CAA5F"/>
    <a:srgbClr val="1F588C"/>
    <a:srgbClr val="F3FBEB"/>
    <a:srgbClr val="F7FAF5"/>
    <a:srgbClr val="537549"/>
    <a:srgbClr val="262626"/>
    <a:srgbClr val="2A6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B9680-124D-4F2C-AAEE-649FDEC80A14}" v="375" dt="2026-03-22T23:57:02.618"/>
    <p1510:client id="{93AA68F4-DC35-4080-AB31-B81D05AF6A61}" v="1381" dt="2026-03-23T00:07:32.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custT="1"/>
      <dgm:spPr>
        <a:solidFill>
          <a:srgbClr val="5F3A7A"/>
        </a:solidFill>
      </dgm:spPr>
      <dgm:t>
        <a:bodyPr/>
        <a:lstStyle/>
        <a:p>
          <a:r>
            <a:rPr lang="en-NZ" sz="900"/>
            <a:t>1. My DSS Funding Plan (FP) and tier allocation</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A8A08A52-C8A5-45D5-B05B-192F587C9864}">
      <dgm:prSet phldrT="[Text]" custT="1"/>
      <dgm:spPr>
        <a:solidFill>
          <a:srgbClr val="F3FBEB">
            <a:alpha val="90000"/>
          </a:srgbClr>
        </a:solidFill>
      </dgm:spPr>
      <dgm:t>
        <a:bodyPr/>
        <a:lstStyle/>
        <a:p>
          <a:r>
            <a:rPr lang="en-NZ" sz="900"/>
            <a:t>Developed with NASC/EGL site using OBIR</a:t>
          </a:r>
        </a:p>
      </dgm:t>
    </dgm:pt>
    <dgm:pt modelId="{79F69A55-9117-471C-87E0-769B2ED9700C}" type="parTrans" cxnId="{8C32EAE1-50F4-439A-8DF5-9D825BB53699}">
      <dgm:prSet/>
      <dgm:spPr/>
      <dgm:t>
        <a:bodyPr/>
        <a:lstStyle/>
        <a:p>
          <a:endParaRPr lang="en-NZ"/>
        </a:p>
      </dgm:t>
    </dgm:pt>
    <dgm:pt modelId="{4F168282-EEE2-4782-8C7C-3170F1543132}" type="sibTrans" cxnId="{8C32EAE1-50F4-439A-8DF5-9D825BB53699}">
      <dgm:prSet/>
      <dgm:spPr/>
      <dgm:t>
        <a:bodyPr/>
        <a:lstStyle/>
        <a:p>
          <a:endParaRPr lang="en-NZ"/>
        </a:p>
      </dgm:t>
    </dgm:pt>
    <dgm:pt modelId="{3AE5505A-2378-4D21-B912-DFB13B25C6CB}">
      <dgm:prSet phldrT="[Text]" custT="1"/>
      <dgm:spPr>
        <a:solidFill>
          <a:srgbClr val="F3FBEB">
            <a:alpha val="90000"/>
          </a:srgbClr>
        </a:solidFill>
      </dgm:spPr>
      <dgm:t>
        <a:bodyPr/>
        <a:lstStyle/>
        <a:p>
          <a:r>
            <a:rPr lang="en-NZ" sz="900"/>
            <a:t>Assigned tier level by NASC/EGL</a:t>
          </a:r>
        </a:p>
      </dgm:t>
    </dgm:pt>
    <dgm:pt modelId="{E9DC1600-815C-4D2D-81CE-DA7FF71521C5}" type="parTrans" cxnId="{AA1BCBCB-0388-47AB-82FB-1815301DF34D}">
      <dgm:prSet/>
      <dgm:spPr/>
      <dgm:t>
        <a:bodyPr/>
        <a:lstStyle/>
        <a:p>
          <a:endParaRPr lang="en-NZ"/>
        </a:p>
      </dgm:t>
    </dgm:pt>
    <dgm:pt modelId="{8ACEA44B-003D-4160-B5B7-EB3D2A5EC198}" type="sibTrans" cxnId="{AA1BCBCB-0388-47AB-82FB-1815301DF34D}">
      <dgm:prSet/>
      <dgm:spPr/>
      <dgm:t>
        <a:bodyPr/>
        <a:lstStyle/>
        <a:p>
          <a:endParaRPr lang="en-NZ"/>
        </a:p>
      </dgm:t>
    </dgm:pt>
    <dgm:pt modelId="{7E8B1F6D-5A18-42A8-9539-6E085BAE5BF4}">
      <dgm:prSet phldrT="[Text]" custT="1"/>
      <dgm:spPr>
        <a:solidFill>
          <a:srgbClr val="5F3A7A"/>
        </a:solidFill>
      </dgm:spPr>
      <dgm:t>
        <a:bodyPr/>
        <a:lstStyle/>
        <a:p>
          <a:r>
            <a:rPr lang="en-NZ" sz="900"/>
            <a:t>2. Host receives My DSS FP</a:t>
          </a:r>
        </a:p>
      </dgm:t>
    </dgm:pt>
    <dgm:pt modelId="{EA3A9747-0940-460C-80D7-B3A1105D81AA}" type="parTrans" cxnId="{D23B036B-D23D-4610-B96D-5CDFF977DC01}">
      <dgm:prSet/>
      <dgm:spPr/>
      <dgm:t>
        <a:bodyPr/>
        <a:lstStyle/>
        <a:p>
          <a:endParaRPr lang="en-NZ"/>
        </a:p>
      </dgm:t>
    </dgm:pt>
    <dgm:pt modelId="{A29FD29E-D9A4-4039-A626-F9195B2E1922}" type="sibTrans" cxnId="{D23B036B-D23D-4610-B96D-5CDFF977DC01}">
      <dgm:prSet/>
      <dgm:spPr/>
      <dgm:t>
        <a:bodyPr/>
        <a:lstStyle/>
        <a:p>
          <a:endParaRPr lang="en-NZ"/>
        </a:p>
      </dgm:t>
    </dgm:pt>
    <dgm:pt modelId="{DAE23C71-7BF2-4BA9-BD90-2D06AEA301FA}">
      <dgm:prSet phldrT="[Tex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2860" tIns="5715" rIns="11430" bIns="5715" numCol="1" spcCol="1270" anchor="ctr" anchorCtr="0"/>
        <a:lstStyle/>
        <a:p>
          <a:pPr>
            <a:buFont typeface="Arial" panose="020B0604020202020204" pitchFamily="34" charset="0"/>
            <a:buChar char="•"/>
          </a:pPr>
          <a:r>
            <a:rPr lang="en-NZ" sz="900" kern="1200">
              <a:solidFill>
                <a:prstClr val="black">
                  <a:hueOff val="0"/>
                  <a:satOff val="0"/>
                  <a:lumOff val="0"/>
                  <a:alphaOff val="0"/>
                </a:prstClr>
              </a:solidFill>
              <a:latin typeface="Roboto"/>
              <a:ea typeface="+mn-ea"/>
              <a:cs typeface="+mn-cs"/>
            </a:rPr>
            <a:t>Host</a:t>
          </a:r>
          <a:r>
            <a:rPr lang="en-NZ" sz="900" kern="1200"/>
            <a:t> receives Funding Plan via email initially, and WebApp in medium term</a:t>
          </a:r>
        </a:p>
      </dgm:t>
    </dgm:pt>
    <dgm:pt modelId="{FBF39B4F-CCA2-4A9A-B939-A4BB4B307493}" type="parTrans" cxnId="{7E6FC54A-7D27-4361-ABC1-44DDB0757930}">
      <dgm:prSet/>
      <dgm:spPr/>
      <dgm:t>
        <a:bodyPr/>
        <a:lstStyle/>
        <a:p>
          <a:endParaRPr lang="en-NZ"/>
        </a:p>
      </dgm:t>
    </dgm:pt>
    <dgm:pt modelId="{DFC4F402-B276-497E-B64F-03F3575F158A}" type="sibTrans" cxnId="{7E6FC54A-7D27-4361-ABC1-44DDB0757930}">
      <dgm:prSet/>
      <dgm:spPr/>
      <dgm:t>
        <a:bodyPr/>
        <a:lstStyle/>
        <a:p>
          <a:endParaRPr lang="en-NZ"/>
        </a:p>
      </dgm:t>
    </dgm:pt>
    <dgm:pt modelId="{D3AEE6C5-0C5C-47CF-BF08-8C64DEC1C259}">
      <dgm:prSet phldrT="[Text]" custT="1"/>
      <dgm:spPr>
        <a:solidFill>
          <a:srgbClr val="5F3A7A"/>
        </a:solidFill>
      </dgm:spPr>
      <dgm:t>
        <a:bodyPr/>
        <a:lstStyle/>
        <a:p>
          <a:r>
            <a:rPr lang="en-NZ" sz="900"/>
            <a:t>3. Host meets disabled person</a:t>
          </a:r>
        </a:p>
      </dgm:t>
    </dgm:pt>
    <dgm:pt modelId="{EA963598-B4BA-42D7-B2C7-71DB727CE890}" type="parTrans" cxnId="{190695DD-72FD-4D75-BA05-40865529EAC9}">
      <dgm:prSet/>
      <dgm:spPr/>
      <dgm:t>
        <a:bodyPr/>
        <a:lstStyle/>
        <a:p>
          <a:endParaRPr lang="en-NZ"/>
        </a:p>
      </dgm:t>
    </dgm:pt>
    <dgm:pt modelId="{870A5181-EF4C-4A7B-98FF-7AB34852A580}" type="sibTrans" cxnId="{190695DD-72FD-4D75-BA05-40865529EAC9}">
      <dgm:prSet/>
      <dgm:spPr/>
      <dgm:t>
        <a:bodyPr/>
        <a:lstStyle/>
        <a:p>
          <a:endParaRPr lang="en-NZ"/>
        </a:p>
      </dgm:t>
    </dgm:pt>
    <dgm:pt modelId="{EF97FB15-399C-40D0-9DAC-434F16E22061}">
      <dgm:prSet phldrT="[Text]" custT="1"/>
      <dgm:spPr>
        <a:solidFill>
          <a:srgbClr val="F3FBEB">
            <a:alpha val="90000"/>
          </a:srgbClr>
        </a:solidFill>
      </dgm:spPr>
      <dgm:t>
        <a:bodyPr/>
        <a:lstStyle/>
        <a:p>
          <a:pPr algn="l">
            <a:buFont typeface="Arial" panose="020B0604020202020204" pitchFamily="34" charset="0"/>
            <a:buChar char="•"/>
          </a:pPr>
          <a:r>
            <a:rPr lang="en-NZ" sz="900"/>
            <a:t>In person meeting with disabled person and agent (if one appointed)</a:t>
          </a:r>
        </a:p>
        <a:p>
          <a:pPr algn="ctr">
            <a:buNone/>
          </a:pPr>
          <a:endParaRPr lang="en-NZ" sz="900"/>
        </a:p>
      </dgm:t>
    </dgm:pt>
    <dgm:pt modelId="{4EA083D2-A972-4DF9-B1C6-308A4C20332A}" type="parTrans" cxnId="{57744636-467E-41D0-9CAC-E1B8B655FCFE}">
      <dgm:prSet/>
      <dgm:spPr/>
      <dgm:t>
        <a:bodyPr/>
        <a:lstStyle/>
        <a:p>
          <a:endParaRPr lang="en-NZ"/>
        </a:p>
      </dgm:t>
    </dgm:pt>
    <dgm:pt modelId="{B966303D-76EC-450A-B421-2CF487FF3EA1}" type="sibTrans" cxnId="{57744636-467E-41D0-9CAC-E1B8B655FCFE}">
      <dgm:prSet/>
      <dgm:spPr/>
      <dgm:t>
        <a:bodyPr/>
        <a:lstStyle/>
        <a:p>
          <a:endParaRPr lang="en-NZ"/>
        </a:p>
      </dgm:t>
    </dgm:pt>
    <dgm:pt modelId="{08CF44BF-AAF4-4730-B50B-F88B34453FAD}">
      <dgm:prSet phldrT="[Text]"/>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2860" tIns="5715" rIns="11430" bIns="5715" numCol="1" spcCol="1270" anchor="ctr" anchorCtr="0"/>
        <a:lstStyle/>
        <a:p>
          <a:pPr>
            <a:buFont typeface="Arial" panose="020B0604020202020204" pitchFamily="34" charset="0"/>
            <a:buChar char="•"/>
          </a:pPr>
          <a:r>
            <a:rPr lang="en-NZ" sz="900" kern="1200"/>
            <a:t>Host receives Service Authorisation</a:t>
          </a:r>
        </a:p>
      </dgm:t>
    </dgm:pt>
    <dgm:pt modelId="{AC93113A-D514-40B0-A5F2-CA3AC992DC84}" type="parTrans" cxnId="{78A17E46-BA51-4C92-A562-E1CD483911FD}">
      <dgm:prSet/>
      <dgm:spPr/>
      <dgm:t>
        <a:bodyPr/>
        <a:lstStyle/>
        <a:p>
          <a:endParaRPr lang="en-NZ"/>
        </a:p>
      </dgm:t>
    </dgm:pt>
    <dgm:pt modelId="{623511FB-A531-49D7-BD55-ED96EDAE2F54}" type="sibTrans" cxnId="{78A17E46-BA51-4C92-A562-E1CD483911FD}">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3">
        <dgm:presLayoutVars>
          <dgm:bulletEnabled val="1"/>
        </dgm:presLayoutVars>
      </dgm:prSet>
      <dgm:spPr/>
    </dgm:pt>
    <dgm:pt modelId="{D98DC871-35C7-4B67-AEA4-4A566B9C9C0B}" type="pres">
      <dgm:prSet presAssocID="{7023F356-3904-44F8-9B96-51589C6CB48B}" presName="childTextHidden" presStyleLbl="bgAccFollowNode1" presStyleIdx="0" presStyleCnt="3"/>
      <dgm:spPr/>
    </dgm:pt>
    <dgm:pt modelId="{448409CF-3DAB-4BF9-86BD-E06BF7AF2523}" type="pres">
      <dgm:prSet presAssocID="{7023F356-3904-44F8-9B96-51589C6CB48B}" presName="parentText" presStyleLbl="node1" presStyleIdx="0" presStyleCnt="3">
        <dgm:presLayoutVars>
          <dgm:chMax val="1"/>
          <dgm:bulletEnabled val="1"/>
        </dgm:presLayoutVars>
      </dgm:prSet>
      <dgm:spPr/>
    </dgm:pt>
    <dgm:pt modelId="{C30E1682-B480-45CB-A2A9-F6E2E1B1EEC8}" type="pres">
      <dgm:prSet presAssocID="{7023F356-3904-44F8-9B96-51589C6CB48B}" presName="aSpace" presStyleCnt="0"/>
      <dgm:spPr/>
    </dgm:pt>
    <dgm:pt modelId="{6C62FF84-65A4-42F4-8F09-5F17C2F01295}" type="pres">
      <dgm:prSet presAssocID="{7E8B1F6D-5A18-42A8-9539-6E085BAE5BF4}" presName="compNode" presStyleCnt="0"/>
      <dgm:spPr/>
    </dgm:pt>
    <dgm:pt modelId="{6D31C498-F154-4FC3-A819-1B42B73E3ED7}" type="pres">
      <dgm:prSet presAssocID="{7E8B1F6D-5A18-42A8-9539-6E085BAE5BF4}" presName="noGeometry" presStyleCnt="0"/>
      <dgm:spPr/>
    </dgm:pt>
    <dgm:pt modelId="{37558D32-0BFC-4569-AC1B-27FA53FEEF3C}" type="pres">
      <dgm:prSet presAssocID="{7E8B1F6D-5A18-42A8-9539-6E085BAE5BF4}" presName="childTextVisible" presStyleLbl="bgAccFollowNode1" presStyleIdx="1" presStyleCnt="3" custScaleX="109800" custLinFactNeighborX="6191" custLinFactNeighborY="616">
        <dgm:presLayoutVars>
          <dgm:bulletEnabled val="1"/>
        </dgm:presLayoutVars>
      </dgm:prSet>
      <dgm:spPr>
        <a:xfrm>
          <a:off x="2998969" y="426800"/>
          <a:ext cx="1917016" cy="1675713"/>
        </a:xfrm>
        <a:prstGeom prst="rightArrow">
          <a:avLst>
            <a:gd name="adj1" fmla="val 70000"/>
            <a:gd name="adj2" fmla="val 50000"/>
          </a:avLst>
        </a:prstGeom>
      </dgm:spPr>
    </dgm:pt>
    <dgm:pt modelId="{43F0DE05-94B6-4C07-982D-98756281315B}" type="pres">
      <dgm:prSet presAssocID="{7E8B1F6D-5A18-42A8-9539-6E085BAE5BF4}" presName="childTextHidden" presStyleLbl="bgAccFollowNode1" presStyleIdx="1" presStyleCnt="3"/>
      <dgm:spPr/>
    </dgm:pt>
    <dgm:pt modelId="{C0027B03-6CC4-474E-8A23-4E1690068FF7}" type="pres">
      <dgm:prSet presAssocID="{7E8B1F6D-5A18-42A8-9539-6E085BAE5BF4}" presName="parentText" presStyleLbl="node1" presStyleIdx="1" presStyleCnt="3" custLinFactNeighborX="2175" custLinFactNeighborY="-918">
        <dgm:presLayoutVars>
          <dgm:chMax val="1"/>
          <dgm:bulletEnabled val="1"/>
        </dgm:presLayoutVars>
      </dgm:prSet>
      <dgm:spPr/>
    </dgm:pt>
    <dgm:pt modelId="{38209D2C-CFCE-4BE2-AEAD-FAA0009D91B8}" type="pres">
      <dgm:prSet presAssocID="{7E8B1F6D-5A18-42A8-9539-6E085BAE5BF4}" presName="aSpace" presStyleCnt="0"/>
      <dgm:spPr/>
    </dgm:pt>
    <dgm:pt modelId="{82EA161B-E970-4A54-B08C-7BE0E893288F}" type="pres">
      <dgm:prSet presAssocID="{D3AEE6C5-0C5C-47CF-BF08-8C64DEC1C259}" presName="compNode" presStyleCnt="0"/>
      <dgm:spPr/>
    </dgm:pt>
    <dgm:pt modelId="{8F2A443F-1095-49CE-ABF6-5045721F7CC4}" type="pres">
      <dgm:prSet presAssocID="{D3AEE6C5-0C5C-47CF-BF08-8C64DEC1C259}" presName="noGeometry" presStyleCnt="0"/>
      <dgm:spPr/>
    </dgm:pt>
    <dgm:pt modelId="{532B3F69-3D1D-4266-A141-827EDC3AC455}" type="pres">
      <dgm:prSet presAssocID="{D3AEE6C5-0C5C-47CF-BF08-8C64DEC1C259}" presName="childTextVisible" presStyleLbl="bgAccFollowNode1" presStyleIdx="2" presStyleCnt="3" custLinFactNeighborX="12209" custLinFactNeighborY="616">
        <dgm:presLayoutVars>
          <dgm:bulletEnabled val="1"/>
        </dgm:presLayoutVars>
      </dgm:prSet>
      <dgm:spPr/>
    </dgm:pt>
    <dgm:pt modelId="{C70B49A8-20AB-4C00-BEA4-21EA6AAB88AF}" type="pres">
      <dgm:prSet presAssocID="{D3AEE6C5-0C5C-47CF-BF08-8C64DEC1C259}" presName="childTextHidden" presStyleLbl="bgAccFollowNode1" presStyleIdx="2" presStyleCnt="3"/>
      <dgm:spPr/>
    </dgm:pt>
    <dgm:pt modelId="{0F489F9A-F02D-42B8-903D-329900CA3483}" type="pres">
      <dgm:prSet presAssocID="{D3AEE6C5-0C5C-47CF-BF08-8C64DEC1C259}" presName="parentText" presStyleLbl="node1" presStyleIdx="2" presStyleCnt="3" custLinFactNeighborX="17942" custLinFactNeighborY="1644">
        <dgm:presLayoutVars>
          <dgm:chMax val="1"/>
          <dgm:bulletEnabled val="1"/>
        </dgm:presLayoutVars>
      </dgm:prSet>
      <dgm:spPr/>
    </dgm:pt>
  </dgm:ptLst>
  <dgm:cxnLst>
    <dgm:cxn modelId="{97A5720B-59C4-4706-B3C1-8EAB1635DAFA}" type="presOf" srcId="{DAE23C71-7BF2-4BA9-BD90-2D06AEA301FA}" destId="{37558D32-0BFC-4569-AC1B-27FA53FEEF3C}" srcOrd="0" destOrd="0" presId="urn:microsoft.com/office/officeart/2005/8/layout/hProcess6"/>
    <dgm:cxn modelId="{43EDBA17-80C1-4CF5-A6A6-AB1E4C7D192F}" type="presOf" srcId="{EF97FB15-399C-40D0-9DAC-434F16E22061}" destId="{532B3F69-3D1D-4266-A141-827EDC3AC455}" srcOrd="0" destOrd="0" presId="urn:microsoft.com/office/officeart/2005/8/layout/hProcess6"/>
    <dgm:cxn modelId="{066C2121-0AB4-4571-BC67-824938C043BE}" type="presOf" srcId="{DF7AAD18-4476-43B3-B868-5BDC3146C45C}" destId="{73D0EFE1-5531-47EF-8638-CF2375B3702F}" srcOrd="0" destOrd="0" presId="urn:microsoft.com/office/officeart/2005/8/layout/hProcess6"/>
    <dgm:cxn modelId="{17FF1823-8749-4232-9377-1F7801957BEA}" srcId="{DF7AAD18-4476-43B3-B868-5BDC3146C45C}" destId="{7023F356-3904-44F8-9B96-51589C6CB48B}" srcOrd="0" destOrd="0" parTransId="{290CA763-3C08-4A5C-9F48-9C4A30A3DCE1}" sibTransId="{2D098220-FC5B-40B1-B161-007485B16FE3}"/>
    <dgm:cxn modelId="{72F0FD26-64E9-4C2B-B4DA-85B2A34C1916}" type="presOf" srcId="{08CF44BF-AAF4-4730-B50B-F88B34453FAD}" destId="{43F0DE05-94B6-4C07-982D-98756281315B}" srcOrd="1" destOrd="1" presId="urn:microsoft.com/office/officeart/2005/8/layout/hProcess6"/>
    <dgm:cxn modelId="{57744636-467E-41D0-9CAC-E1B8B655FCFE}" srcId="{D3AEE6C5-0C5C-47CF-BF08-8C64DEC1C259}" destId="{EF97FB15-399C-40D0-9DAC-434F16E22061}" srcOrd="0" destOrd="0" parTransId="{4EA083D2-A972-4DF9-B1C6-308A4C20332A}" sibTransId="{B966303D-76EC-450A-B421-2CF487FF3EA1}"/>
    <dgm:cxn modelId="{78A17E46-BA51-4C92-A562-E1CD483911FD}" srcId="{7E8B1F6D-5A18-42A8-9539-6E085BAE5BF4}" destId="{08CF44BF-AAF4-4730-B50B-F88B34453FAD}" srcOrd="1" destOrd="0" parTransId="{AC93113A-D514-40B0-A5F2-CA3AC992DC84}" sibTransId="{623511FB-A531-49D7-BD55-ED96EDAE2F54}"/>
    <dgm:cxn modelId="{EC734C4A-1C6C-49C2-8B7E-68E117E40FEA}" type="presOf" srcId="{3AE5505A-2378-4D21-B912-DFB13B25C6CB}" destId="{D98DC871-35C7-4B67-AEA4-4A566B9C9C0B}" srcOrd="1" destOrd="1" presId="urn:microsoft.com/office/officeart/2005/8/layout/hProcess6"/>
    <dgm:cxn modelId="{7E6FC54A-7D27-4361-ABC1-44DDB0757930}" srcId="{7E8B1F6D-5A18-42A8-9539-6E085BAE5BF4}" destId="{DAE23C71-7BF2-4BA9-BD90-2D06AEA301FA}" srcOrd="0" destOrd="0" parTransId="{FBF39B4F-CCA2-4A9A-B939-A4BB4B307493}" sibTransId="{DFC4F402-B276-497E-B64F-03F3575F158A}"/>
    <dgm:cxn modelId="{D23B036B-D23D-4610-B96D-5CDFF977DC01}" srcId="{DF7AAD18-4476-43B3-B868-5BDC3146C45C}" destId="{7E8B1F6D-5A18-42A8-9539-6E085BAE5BF4}" srcOrd="1" destOrd="0" parTransId="{EA3A9747-0940-460C-80D7-B3A1105D81AA}" sibTransId="{A29FD29E-D9A4-4039-A626-F9195B2E1922}"/>
    <dgm:cxn modelId="{C8222A4E-2C73-4549-B190-0BDCFDAEF77E}" type="presOf" srcId="{EF97FB15-399C-40D0-9DAC-434F16E22061}" destId="{C70B49A8-20AB-4C00-BEA4-21EA6AAB88AF}" srcOrd="1" destOrd="0" presId="urn:microsoft.com/office/officeart/2005/8/layout/hProcess6"/>
    <dgm:cxn modelId="{F387856F-2600-4BCB-BD38-56B2E88B4F3F}" type="presOf" srcId="{DAE23C71-7BF2-4BA9-BD90-2D06AEA301FA}" destId="{43F0DE05-94B6-4C07-982D-98756281315B}" srcOrd="1" destOrd="0" presId="urn:microsoft.com/office/officeart/2005/8/layout/hProcess6"/>
    <dgm:cxn modelId="{2E133D54-4921-40D8-B350-3A663A22328F}" type="presOf" srcId="{7023F356-3904-44F8-9B96-51589C6CB48B}" destId="{448409CF-3DAB-4BF9-86BD-E06BF7AF2523}" srcOrd="0" destOrd="0" presId="urn:microsoft.com/office/officeart/2005/8/layout/hProcess6"/>
    <dgm:cxn modelId="{6655A678-9D42-4770-B023-3719197495B9}" type="presOf" srcId="{08CF44BF-AAF4-4730-B50B-F88B34453FAD}" destId="{37558D32-0BFC-4569-AC1B-27FA53FEEF3C}" srcOrd="0" destOrd="1" presId="urn:microsoft.com/office/officeart/2005/8/layout/hProcess6"/>
    <dgm:cxn modelId="{CD87B679-79BD-4503-83EE-9A306FD31675}" type="presOf" srcId="{A8A08A52-C8A5-45D5-B05B-192F587C9864}" destId="{D98DC871-35C7-4B67-AEA4-4A566B9C9C0B}" srcOrd="1" destOrd="0" presId="urn:microsoft.com/office/officeart/2005/8/layout/hProcess6"/>
    <dgm:cxn modelId="{8B02EE9B-9A5C-4BD6-9B7E-477E9255787D}" type="presOf" srcId="{D3AEE6C5-0C5C-47CF-BF08-8C64DEC1C259}" destId="{0F489F9A-F02D-42B8-903D-329900CA3483}" srcOrd="0" destOrd="0" presId="urn:microsoft.com/office/officeart/2005/8/layout/hProcess6"/>
    <dgm:cxn modelId="{AA1BCBCB-0388-47AB-82FB-1815301DF34D}" srcId="{7023F356-3904-44F8-9B96-51589C6CB48B}" destId="{3AE5505A-2378-4D21-B912-DFB13B25C6CB}" srcOrd="1" destOrd="0" parTransId="{E9DC1600-815C-4D2D-81CE-DA7FF71521C5}" sibTransId="{8ACEA44B-003D-4160-B5B7-EB3D2A5EC198}"/>
    <dgm:cxn modelId="{7996BACE-412A-4575-8FD8-F7FE6C2814CB}" type="presOf" srcId="{3AE5505A-2378-4D21-B912-DFB13B25C6CB}" destId="{5B46D8BE-8A3F-4A55-906A-CDF4A4690A0F}" srcOrd="0" destOrd="1" presId="urn:microsoft.com/office/officeart/2005/8/layout/hProcess6"/>
    <dgm:cxn modelId="{190695DD-72FD-4D75-BA05-40865529EAC9}" srcId="{DF7AAD18-4476-43B3-B868-5BDC3146C45C}" destId="{D3AEE6C5-0C5C-47CF-BF08-8C64DEC1C259}" srcOrd="2" destOrd="0" parTransId="{EA963598-B4BA-42D7-B2C7-71DB727CE890}" sibTransId="{870A5181-EF4C-4A7B-98FF-7AB34852A580}"/>
    <dgm:cxn modelId="{8C32EAE1-50F4-439A-8DF5-9D825BB53699}" srcId="{7023F356-3904-44F8-9B96-51589C6CB48B}" destId="{A8A08A52-C8A5-45D5-B05B-192F587C9864}" srcOrd="0" destOrd="0" parTransId="{79F69A55-9117-471C-87E0-769B2ED9700C}" sibTransId="{4F168282-EEE2-4782-8C7C-3170F1543132}"/>
    <dgm:cxn modelId="{F9AB4CE3-7280-4042-AF5B-049BA10932AA}" type="presOf" srcId="{A8A08A52-C8A5-45D5-B05B-192F587C9864}" destId="{5B46D8BE-8A3F-4A55-906A-CDF4A4690A0F}" srcOrd="0" destOrd="0" presId="urn:microsoft.com/office/officeart/2005/8/layout/hProcess6"/>
    <dgm:cxn modelId="{10BB08FF-8DC8-4F41-A6F8-C10CBCFDF14F}" type="presOf" srcId="{7E8B1F6D-5A18-42A8-9539-6E085BAE5BF4}" destId="{C0027B03-6CC4-474E-8A23-4E1690068FF7}" srcOrd="0" destOrd="0" presId="urn:microsoft.com/office/officeart/2005/8/layout/hProcess6"/>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0946F3AA-C4F9-471B-A1FE-19602E4CE450}" type="presParOf" srcId="{73D0EFE1-5531-47EF-8638-CF2375B3702F}" destId="{C30E1682-B480-45CB-A2A9-F6E2E1B1EEC8}" srcOrd="1" destOrd="0" presId="urn:microsoft.com/office/officeart/2005/8/layout/hProcess6"/>
    <dgm:cxn modelId="{C46E4D74-1DCD-4148-82D1-98030F7B5607}" type="presParOf" srcId="{73D0EFE1-5531-47EF-8638-CF2375B3702F}" destId="{6C62FF84-65A4-42F4-8F09-5F17C2F01295}" srcOrd="2" destOrd="0" presId="urn:microsoft.com/office/officeart/2005/8/layout/hProcess6"/>
    <dgm:cxn modelId="{FC1E55ED-61D3-48C2-BADE-6545BDD3C5DB}" type="presParOf" srcId="{6C62FF84-65A4-42F4-8F09-5F17C2F01295}" destId="{6D31C498-F154-4FC3-A819-1B42B73E3ED7}" srcOrd="0" destOrd="0" presId="urn:microsoft.com/office/officeart/2005/8/layout/hProcess6"/>
    <dgm:cxn modelId="{7F1A329F-A51D-4DA1-9713-2509BACCCBD5}" type="presParOf" srcId="{6C62FF84-65A4-42F4-8F09-5F17C2F01295}" destId="{37558D32-0BFC-4569-AC1B-27FA53FEEF3C}" srcOrd="1" destOrd="0" presId="urn:microsoft.com/office/officeart/2005/8/layout/hProcess6"/>
    <dgm:cxn modelId="{5CA5969E-3F90-49E4-AB3F-95521B9BD0B2}" type="presParOf" srcId="{6C62FF84-65A4-42F4-8F09-5F17C2F01295}" destId="{43F0DE05-94B6-4C07-982D-98756281315B}" srcOrd="2" destOrd="0" presId="urn:microsoft.com/office/officeart/2005/8/layout/hProcess6"/>
    <dgm:cxn modelId="{0C6E522E-0EF7-4123-8B29-108AF52DA97D}" type="presParOf" srcId="{6C62FF84-65A4-42F4-8F09-5F17C2F01295}" destId="{C0027B03-6CC4-474E-8A23-4E1690068FF7}" srcOrd="3" destOrd="0" presId="urn:microsoft.com/office/officeart/2005/8/layout/hProcess6"/>
    <dgm:cxn modelId="{32F521EC-F314-49D1-B258-2ED031BA632F}" type="presParOf" srcId="{73D0EFE1-5531-47EF-8638-CF2375B3702F}" destId="{38209D2C-CFCE-4BE2-AEAD-FAA0009D91B8}" srcOrd="3" destOrd="0" presId="urn:microsoft.com/office/officeart/2005/8/layout/hProcess6"/>
    <dgm:cxn modelId="{B1CAD37B-1BB6-41B7-8B28-8ED3917CD34E}" type="presParOf" srcId="{73D0EFE1-5531-47EF-8638-CF2375B3702F}" destId="{82EA161B-E970-4A54-B08C-7BE0E893288F}" srcOrd="4" destOrd="0" presId="urn:microsoft.com/office/officeart/2005/8/layout/hProcess6"/>
    <dgm:cxn modelId="{38B66790-701D-448A-AA0B-18E170511C95}" type="presParOf" srcId="{82EA161B-E970-4A54-B08C-7BE0E893288F}" destId="{8F2A443F-1095-49CE-ABF6-5045721F7CC4}" srcOrd="0" destOrd="0" presId="urn:microsoft.com/office/officeart/2005/8/layout/hProcess6"/>
    <dgm:cxn modelId="{F8B85BAE-8126-4741-B5A8-6DD59C38C88E}" type="presParOf" srcId="{82EA161B-E970-4A54-B08C-7BE0E893288F}" destId="{532B3F69-3D1D-4266-A141-827EDC3AC455}" srcOrd="1" destOrd="0" presId="urn:microsoft.com/office/officeart/2005/8/layout/hProcess6"/>
    <dgm:cxn modelId="{96A68EFA-68A4-4A4C-B4A8-433BC98D64CF}" type="presParOf" srcId="{82EA161B-E970-4A54-B08C-7BE0E893288F}" destId="{C70B49A8-20AB-4C00-BEA4-21EA6AAB88AF}" srcOrd="2" destOrd="0" presId="urn:microsoft.com/office/officeart/2005/8/layout/hProcess6"/>
    <dgm:cxn modelId="{2C1373EA-4B9B-4236-8BCC-916255EA53DB}" type="presParOf" srcId="{82EA161B-E970-4A54-B08C-7BE0E893288F}" destId="{0F489F9A-F02D-42B8-903D-329900CA348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dgm:spPr>
        <a:solidFill>
          <a:srgbClr val="5F3A7A"/>
        </a:solidFill>
      </dgm:spPr>
      <dgm:t>
        <a:bodyPr/>
        <a:lstStyle/>
        <a:p>
          <a:r>
            <a:rPr lang="en-NZ"/>
            <a:t>4. Host set-up process</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A8A08A52-C8A5-45D5-B05B-192F587C9864}">
      <dgm:prSet phldrT="[Text]" custT="1"/>
      <dgm:spPr>
        <a:solidFill>
          <a:srgbClr val="F3FBEB">
            <a:alpha val="90000"/>
          </a:srgbClr>
        </a:solidFill>
      </dgm:spPr>
      <dgm:t>
        <a:bodyPr/>
        <a:lstStyle/>
        <a:p>
          <a:pPr algn="l"/>
          <a:r>
            <a:rPr lang="en-NZ" sz="900"/>
            <a:t>Service Agreement</a:t>
          </a:r>
        </a:p>
      </dgm:t>
    </dgm:pt>
    <dgm:pt modelId="{79F69A55-9117-471C-87E0-769B2ED9700C}" type="parTrans" cxnId="{8C32EAE1-50F4-439A-8DF5-9D825BB53699}">
      <dgm:prSet/>
      <dgm:spPr/>
      <dgm:t>
        <a:bodyPr/>
        <a:lstStyle/>
        <a:p>
          <a:endParaRPr lang="en-NZ"/>
        </a:p>
      </dgm:t>
    </dgm:pt>
    <dgm:pt modelId="{4F168282-EEE2-4782-8C7C-3170F1543132}" type="sibTrans" cxnId="{8C32EAE1-50F4-439A-8DF5-9D825BB53699}">
      <dgm:prSet/>
      <dgm:spPr/>
      <dgm:t>
        <a:bodyPr/>
        <a:lstStyle/>
        <a:p>
          <a:endParaRPr lang="en-NZ"/>
        </a:p>
      </dgm:t>
    </dgm:pt>
    <dgm:pt modelId="{7E8B1F6D-5A18-42A8-9539-6E085BAE5BF4}">
      <dgm:prSet phldrT="[Text]"/>
      <dgm:spPr>
        <a:solidFill>
          <a:srgbClr val="5F3A7A"/>
        </a:solidFill>
      </dgm:spPr>
      <dgm:t>
        <a:bodyPr/>
        <a:lstStyle/>
        <a:p>
          <a:r>
            <a:rPr lang="en-NZ"/>
            <a:t>5. Host  supports Person to implement My DSS FP </a:t>
          </a:r>
        </a:p>
      </dgm:t>
    </dgm:pt>
    <dgm:pt modelId="{EA3A9747-0940-460C-80D7-B3A1105D81AA}" type="parTrans" cxnId="{D23B036B-D23D-4610-B96D-5CDFF977DC01}">
      <dgm:prSet/>
      <dgm:spPr/>
      <dgm:t>
        <a:bodyPr/>
        <a:lstStyle/>
        <a:p>
          <a:endParaRPr lang="en-NZ"/>
        </a:p>
      </dgm:t>
    </dgm:pt>
    <dgm:pt modelId="{A29FD29E-D9A4-4039-A626-F9195B2E1922}" type="sibTrans" cxnId="{D23B036B-D23D-4610-B96D-5CDFF977DC01}">
      <dgm:prSet/>
      <dgm:spPr/>
      <dgm:t>
        <a:bodyPr/>
        <a:lstStyle/>
        <a:p>
          <a:endParaRPr lang="en-NZ"/>
        </a:p>
      </dgm:t>
    </dgm:pt>
    <dgm:pt modelId="{DAE23C71-7BF2-4BA9-BD90-2D06AEA301FA}">
      <dgm:prSet phldrT="[Text]" custT="1"/>
      <dgm:spPr>
        <a:solidFill>
          <a:srgbClr val="F3FBEB">
            <a:alpha val="90000"/>
          </a:srgbClr>
        </a:solidFill>
      </dgm:spPr>
      <dgm:t>
        <a:bodyPr rIns="0"/>
        <a:lstStyle/>
        <a:p>
          <a:pPr algn="l">
            <a:buFont typeface="Arial" panose="020B0604020202020204" pitchFamily="34" charset="0"/>
            <a:buNone/>
          </a:pPr>
          <a:r>
            <a:rPr lang="en-NZ" sz="800"/>
            <a:t>Includes guidance on:</a:t>
          </a:r>
        </a:p>
      </dgm:t>
    </dgm:pt>
    <dgm:pt modelId="{FBF39B4F-CCA2-4A9A-B939-A4BB4B307493}" type="parTrans" cxnId="{7E6FC54A-7D27-4361-ABC1-44DDB0757930}">
      <dgm:prSet/>
      <dgm:spPr/>
      <dgm:t>
        <a:bodyPr/>
        <a:lstStyle/>
        <a:p>
          <a:endParaRPr lang="en-NZ"/>
        </a:p>
      </dgm:t>
    </dgm:pt>
    <dgm:pt modelId="{DFC4F402-B276-497E-B64F-03F3575F158A}" type="sibTrans" cxnId="{7E6FC54A-7D27-4361-ABC1-44DDB0757930}">
      <dgm:prSet/>
      <dgm:spPr/>
      <dgm:t>
        <a:bodyPr/>
        <a:lstStyle/>
        <a:p>
          <a:endParaRPr lang="en-NZ"/>
        </a:p>
      </dgm:t>
    </dgm:pt>
    <dgm:pt modelId="{D3AEE6C5-0C5C-47CF-BF08-8C64DEC1C259}">
      <dgm:prSet phldrT="[Text]"/>
      <dgm:spPr>
        <a:solidFill>
          <a:srgbClr val="5F3A7A"/>
        </a:solidFill>
      </dgm:spPr>
      <dgm:t>
        <a:bodyPr/>
        <a:lstStyle/>
        <a:p>
          <a:r>
            <a:rPr lang="en-NZ"/>
            <a:t>6. Host sets up Person in their system</a:t>
          </a:r>
        </a:p>
      </dgm:t>
    </dgm:pt>
    <dgm:pt modelId="{EA963598-B4BA-42D7-B2C7-71DB727CE890}" type="parTrans" cxnId="{190695DD-72FD-4D75-BA05-40865529EAC9}">
      <dgm:prSet/>
      <dgm:spPr/>
      <dgm:t>
        <a:bodyPr/>
        <a:lstStyle/>
        <a:p>
          <a:endParaRPr lang="en-NZ"/>
        </a:p>
      </dgm:t>
    </dgm:pt>
    <dgm:pt modelId="{870A5181-EF4C-4A7B-98FF-7AB34852A580}" type="sibTrans" cxnId="{190695DD-72FD-4D75-BA05-40865529EAC9}">
      <dgm:prSet/>
      <dgm:spPr/>
      <dgm:t>
        <a:bodyPr/>
        <a:lstStyle/>
        <a:p>
          <a:endParaRPr lang="en-NZ"/>
        </a:p>
      </dgm:t>
    </dgm:pt>
    <dgm:pt modelId="{EF97FB15-399C-40D0-9DAC-434F16E22061}">
      <dgm:prSet phldrT="[Text]" custT="1"/>
      <dgm:spPr>
        <a:solidFill>
          <a:srgbClr val="F3FBEB">
            <a:alpha val="90000"/>
          </a:srgbClr>
        </a:solidFill>
      </dgm:spPr>
      <dgm:t>
        <a:bodyPr/>
        <a:lstStyle/>
        <a:p>
          <a:r>
            <a:rPr lang="en-NZ" sz="900"/>
            <a:t>IT</a:t>
          </a:r>
        </a:p>
      </dgm:t>
    </dgm:pt>
    <dgm:pt modelId="{4EA083D2-A972-4DF9-B1C6-308A4C20332A}" type="parTrans" cxnId="{57744636-467E-41D0-9CAC-E1B8B655FCFE}">
      <dgm:prSet/>
      <dgm:spPr/>
      <dgm:t>
        <a:bodyPr/>
        <a:lstStyle/>
        <a:p>
          <a:endParaRPr lang="en-NZ"/>
        </a:p>
      </dgm:t>
    </dgm:pt>
    <dgm:pt modelId="{B966303D-76EC-450A-B421-2CF487FF3EA1}" type="sibTrans" cxnId="{57744636-467E-41D0-9CAC-E1B8B655FCFE}">
      <dgm:prSet/>
      <dgm:spPr/>
      <dgm:t>
        <a:bodyPr/>
        <a:lstStyle/>
        <a:p>
          <a:endParaRPr lang="en-NZ"/>
        </a:p>
      </dgm:t>
    </dgm:pt>
    <dgm:pt modelId="{DEFE1BC5-FDB7-4A39-A3DF-596E6E63A869}">
      <dgm:prSet phldrT="[Text]" custT="1"/>
      <dgm:spPr>
        <a:solidFill>
          <a:srgbClr val="F3FBEB">
            <a:alpha val="90000"/>
          </a:srgbClr>
        </a:solidFill>
      </dgm:spPr>
      <dgm:t>
        <a:bodyPr/>
        <a:lstStyle/>
        <a:p>
          <a:r>
            <a:rPr lang="en-NZ" sz="900"/>
            <a:t>Claiming system</a:t>
          </a:r>
        </a:p>
      </dgm:t>
    </dgm:pt>
    <dgm:pt modelId="{250F08B9-390B-48B0-8E0B-C42B3790E1B6}" type="parTrans" cxnId="{55C47BF8-F853-4393-8BD2-799F664526FE}">
      <dgm:prSet/>
      <dgm:spPr/>
      <dgm:t>
        <a:bodyPr/>
        <a:lstStyle/>
        <a:p>
          <a:endParaRPr lang="en-NZ"/>
        </a:p>
      </dgm:t>
    </dgm:pt>
    <dgm:pt modelId="{F34D1AF5-14B1-4848-8F24-4BA077BE6316}" type="sibTrans" cxnId="{55C47BF8-F853-4393-8BD2-799F664526FE}">
      <dgm:prSet/>
      <dgm:spPr/>
      <dgm:t>
        <a:bodyPr/>
        <a:lstStyle/>
        <a:p>
          <a:endParaRPr lang="en-NZ"/>
        </a:p>
      </dgm:t>
    </dgm:pt>
    <dgm:pt modelId="{B43C4E1F-BB50-4419-BCE5-C843A7EF4178}">
      <dgm:prSet phldrT="[Text]" custT="1"/>
      <dgm:spPr>
        <a:solidFill>
          <a:srgbClr val="F3FBEB">
            <a:alpha val="90000"/>
          </a:srgbClr>
        </a:solidFill>
      </dgm:spPr>
      <dgm:t>
        <a:bodyPr/>
        <a:lstStyle/>
        <a:p>
          <a:r>
            <a:rPr lang="en-NZ" sz="900"/>
            <a:t>Payroll (if chooses)</a:t>
          </a:r>
        </a:p>
      </dgm:t>
    </dgm:pt>
    <dgm:pt modelId="{83489B4E-BD6E-4B79-AB1E-092562C46460}" type="parTrans" cxnId="{C0AC3C1B-DAD8-4855-B1AF-D7459F109ABB}">
      <dgm:prSet/>
      <dgm:spPr/>
      <dgm:t>
        <a:bodyPr/>
        <a:lstStyle/>
        <a:p>
          <a:endParaRPr lang="en-NZ"/>
        </a:p>
      </dgm:t>
    </dgm:pt>
    <dgm:pt modelId="{0DB0CB38-2A95-4B47-96CE-CE5E91E040F3}" type="sibTrans" cxnId="{C0AC3C1B-DAD8-4855-B1AF-D7459F109ABB}">
      <dgm:prSet/>
      <dgm:spPr/>
      <dgm:t>
        <a:bodyPr/>
        <a:lstStyle/>
        <a:p>
          <a:endParaRPr lang="en-NZ"/>
        </a:p>
      </dgm:t>
    </dgm:pt>
    <dgm:pt modelId="{906BA75F-821F-4E12-A4C1-9B6E4C21D289}">
      <dgm:prSet phldrT="[Text]" custT="1"/>
      <dgm:spPr>
        <a:solidFill>
          <a:srgbClr val="F3FBEB">
            <a:alpha val="90000"/>
          </a:srgbClr>
        </a:solidFill>
      </dgm:spPr>
      <dgm:t>
        <a:bodyPr rIns="0"/>
        <a:lstStyle/>
        <a:p>
          <a:pPr algn="l">
            <a:buFont typeface="Arial" panose="020B0604020202020204" pitchFamily="34" charset="0"/>
            <a:buChar char="•"/>
          </a:pPr>
          <a:r>
            <a:rPr lang="en-NZ" sz="800"/>
            <a:t>how to find support workers</a:t>
          </a:r>
        </a:p>
      </dgm:t>
    </dgm:pt>
    <dgm:pt modelId="{C62932D2-7A65-4E2A-B584-C81C02419582}" type="parTrans" cxnId="{4CA10EC4-6669-40E5-8BB0-78FD53496EEC}">
      <dgm:prSet/>
      <dgm:spPr/>
      <dgm:t>
        <a:bodyPr/>
        <a:lstStyle/>
        <a:p>
          <a:endParaRPr lang="en-NZ"/>
        </a:p>
      </dgm:t>
    </dgm:pt>
    <dgm:pt modelId="{44C26768-A64E-4CFF-8469-39AB84425C6F}" type="sibTrans" cxnId="{4CA10EC4-6669-40E5-8BB0-78FD53496EEC}">
      <dgm:prSet/>
      <dgm:spPr/>
      <dgm:t>
        <a:bodyPr/>
        <a:lstStyle/>
        <a:p>
          <a:endParaRPr lang="en-NZ"/>
        </a:p>
      </dgm:t>
    </dgm:pt>
    <dgm:pt modelId="{51C6DD3F-84ED-420D-9447-7DFA06359F5D}">
      <dgm:prSet phldrT="[Text]" custT="1"/>
      <dgm:spPr>
        <a:solidFill>
          <a:srgbClr val="F3FBEB">
            <a:alpha val="90000"/>
          </a:srgbClr>
        </a:solidFill>
      </dgm:spPr>
      <dgm:t>
        <a:bodyPr rIns="0"/>
        <a:lstStyle/>
        <a:p>
          <a:pPr algn="l">
            <a:buFont typeface="Arial" panose="020B0604020202020204" pitchFamily="34" charset="0"/>
            <a:buChar char="•"/>
          </a:pPr>
          <a:r>
            <a:rPr lang="en-NZ" sz="800"/>
            <a:t>specific purchases want to make</a:t>
          </a:r>
        </a:p>
      </dgm:t>
    </dgm:pt>
    <dgm:pt modelId="{C5F9A699-2496-46D6-B232-83A777500DF6}" type="parTrans" cxnId="{BE6D9DA0-8036-4876-BED1-75293E88788C}">
      <dgm:prSet/>
      <dgm:spPr/>
      <dgm:t>
        <a:bodyPr/>
        <a:lstStyle/>
        <a:p>
          <a:endParaRPr lang="en-NZ"/>
        </a:p>
      </dgm:t>
    </dgm:pt>
    <dgm:pt modelId="{C6269125-BF73-48A4-A5EB-071F08912F8C}" type="sibTrans" cxnId="{BE6D9DA0-8036-4876-BED1-75293E88788C}">
      <dgm:prSet/>
      <dgm:spPr/>
      <dgm:t>
        <a:bodyPr/>
        <a:lstStyle/>
        <a:p>
          <a:endParaRPr lang="en-NZ"/>
        </a:p>
      </dgm:t>
    </dgm:pt>
    <dgm:pt modelId="{78FCFC9E-7B8B-43CC-9E93-4463CDD48490}">
      <dgm:prSet phldrT="[Text]" custT="1"/>
      <dgm:spPr>
        <a:solidFill>
          <a:srgbClr val="F3FBEB">
            <a:alpha val="90000"/>
          </a:srgbClr>
        </a:solidFill>
      </dgm:spPr>
      <dgm:t>
        <a:bodyPr rIns="0"/>
        <a:lstStyle/>
        <a:p>
          <a:pPr algn="l">
            <a:buFont typeface="Arial" panose="020B0604020202020204" pitchFamily="34" charset="0"/>
            <a:buChar char="•"/>
          </a:pPr>
          <a:r>
            <a:rPr lang="en-NZ" sz="800"/>
            <a:t>managing hosted budget responsibilities</a:t>
          </a:r>
        </a:p>
      </dgm:t>
    </dgm:pt>
    <dgm:pt modelId="{0121ACA2-3C29-4F4B-8C3E-F9C577B06263}" type="parTrans" cxnId="{93A3911D-8D1E-498D-B911-2CAFB3FC4D07}">
      <dgm:prSet/>
      <dgm:spPr/>
      <dgm:t>
        <a:bodyPr/>
        <a:lstStyle/>
        <a:p>
          <a:endParaRPr lang="en-NZ"/>
        </a:p>
      </dgm:t>
    </dgm:pt>
    <dgm:pt modelId="{2ECB42AA-4804-4177-8DF6-6D2882DA68B8}" type="sibTrans" cxnId="{93A3911D-8D1E-498D-B911-2CAFB3FC4D07}">
      <dgm:prSet/>
      <dgm:spPr/>
      <dgm:t>
        <a:bodyPr/>
        <a:lstStyle/>
        <a:p>
          <a:endParaRPr lang="en-NZ"/>
        </a:p>
      </dgm:t>
    </dgm:pt>
    <dgm:pt modelId="{10EFAA7D-7F54-42BA-9DFF-D45304907CA9}">
      <dgm:prSet phldrT="[Text]" custT="1"/>
      <dgm:spPr>
        <a:solidFill>
          <a:srgbClr val="F3FBEB">
            <a:alpha val="90000"/>
          </a:srgbClr>
        </a:solidFill>
      </dgm:spPr>
      <dgm:t>
        <a:bodyPr/>
        <a:lstStyle/>
        <a:p>
          <a:pPr algn="l"/>
          <a:r>
            <a:rPr lang="en-NZ" sz="900"/>
            <a:t>Information Pack</a:t>
          </a:r>
        </a:p>
      </dgm:t>
    </dgm:pt>
    <dgm:pt modelId="{D4D24A31-4E96-4202-899C-E9646F40257B}" type="parTrans" cxnId="{D58AEB4D-BC2C-47DA-ACC1-D79592955D1D}">
      <dgm:prSet/>
      <dgm:spPr/>
      <dgm:t>
        <a:bodyPr/>
        <a:lstStyle/>
        <a:p>
          <a:endParaRPr lang="en-NZ"/>
        </a:p>
      </dgm:t>
    </dgm:pt>
    <dgm:pt modelId="{C37390DF-6A24-47CD-A2FB-567D91F1DE1D}" type="sibTrans" cxnId="{D58AEB4D-BC2C-47DA-ACC1-D79592955D1D}">
      <dgm:prSet/>
      <dgm:spPr/>
      <dgm:t>
        <a:bodyPr/>
        <a:lstStyle/>
        <a:p>
          <a:endParaRPr lang="en-NZ"/>
        </a:p>
      </dgm:t>
    </dgm:pt>
    <dgm:pt modelId="{6C3E5FB8-3BBD-40DB-A804-AD82080063CB}">
      <dgm:prSet phldrT="[Text]" custT="1"/>
      <dgm:spPr>
        <a:solidFill>
          <a:srgbClr val="F3FBEB">
            <a:alpha val="90000"/>
          </a:srgbClr>
        </a:solidFill>
      </dgm:spPr>
      <dgm:t>
        <a:bodyPr/>
        <a:lstStyle/>
        <a:p>
          <a:pPr algn="l"/>
          <a:r>
            <a:rPr lang="en-NZ" sz="900"/>
            <a:t>Contingency Planning</a:t>
          </a:r>
        </a:p>
      </dgm:t>
    </dgm:pt>
    <dgm:pt modelId="{96D914E8-BE58-4A89-B271-71D2449FC0FB}" type="parTrans" cxnId="{8B4079AE-2BF2-414A-BDE5-A08E6971FF60}">
      <dgm:prSet/>
      <dgm:spPr/>
      <dgm:t>
        <a:bodyPr/>
        <a:lstStyle/>
        <a:p>
          <a:endParaRPr lang="en-NZ"/>
        </a:p>
      </dgm:t>
    </dgm:pt>
    <dgm:pt modelId="{C9EC4C75-2013-48F3-BF40-3B9986FC0E94}" type="sibTrans" cxnId="{8B4079AE-2BF2-414A-BDE5-A08E6971FF60}">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3" custLinFactNeighborX="-8610" custLinFactNeighborY="-1307">
        <dgm:presLayoutVars>
          <dgm:bulletEnabled val="1"/>
        </dgm:presLayoutVars>
      </dgm:prSet>
      <dgm:spPr/>
    </dgm:pt>
    <dgm:pt modelId="{D98DC871-35C7-4B67-AEA4-4A566B9C9C0B}" type="pres">
      <dgm:prSet presAssocID="{7023F356-3904-44F8-9B96-51589C6CB48B}" presName="childTextHidden" presStyleLbl="bgAccFollowNode1" presStyleIdx="0" presStyleCnt="3"/>
      <dgm:spPr/>
    </dgm:pt>
    <dgm:pt modelId="{448409CF-3DAB-4BF9-86BD-E06BF7AF2523}" type="pres">
      <dgm:prSet presAssocID="{7023F356-3904-44F8-9B96-51589C6CB48B}" presName="parentText" presStyleLbl="node1" presStyleIdx="0" presStyleCnt="3" custLinFactNeighborX="-24498" custLinFactNeighborY="-2219">
        <dgm:presLayoutVars>
          <dgm:chMax val="1"/>
          <dgm:bulletEnabled val="1"/>
        </dgm:presLayoutVars>
      </dgm:prSet>
      <dgm:spPr/>
    </dgm:pt>
    <dgm:pt modelId="{C30E1682-B480-45CB-A2A9-F6E2E1B1EEC8}" type="pres">
      <dgm:prSet presAssocID="{7023F356-3904-44F8-9B96-51589C6CB48B}" presName="aSpace" presStyleCnt="0"/>
      <dgm:spPr/>
    </dgm:pt>
    <dgm:pt modelId="{6C62FF84-65A4-42F4-8F09-5F17C2F01295}" type="pres">
      <dgm:prSet presAssocID="{7E8B1F6D-5A18-42A8-9539-6E085BAE5BF4}" presName="compNode" presStyleCnt="0"/>
      <dgm:spPr/>
    </dgm:pt>
    <dgm:pt modelId="{6D31C498-F154-4FC3-A819-1B42B73E3ED7}" type="pres">
      <dgm:prSet presAssocID="{7E8B1F6D-5A18-42A8-9539-6E085BAE5BF4}" presName="noGeometry" presStyleCnt="0"/>
      <dgm:spPr/>
    </dgm:pt>
    <dgm:pt modelId="{37558D32-0BFC-4569-AC1B-27FA53FEEF3C}" type="pres">
      <dgm:prSet presAssocID="{7E8B1F6D-5A18-42A8-9539-6E085BAE5BF4}" presName="childTextVisible" presStyleLbl="bgAccFollowNode1" presStyleIdx="1" presStyleCnt="3" custScaleX="123632">
        <dgm:presLayoutVars>
          <dgm:bulletEnabled val="1"/>
        </dgm:presLayoutVars>
      </dgm:prSet>
      <dgm:spPr/>
    </dgm:pt>
    <dgm:pt modelId="{43F0DE05-94B6-4C07-982D-98756281315B}" type="pres">
      <dgm:prSet presAssocID="{7E8B1F6D-5A18-42A8-9539-6E085BAE5BF4}" presName="childTextHidden" presStyleLbl="bgAccFollowNode1" presStyleIdx="1" presStyleCnt="3"/>
      <dgm:spPr/>
    </dgm:pt>
    <dgm:pt modelId="{C0027B03-6CC4-474E-8A23-4E1690068FF7}" type="pres">
      <dgm:prSet presAssocID="{7E8B1F6D-5A18-42A8-9539-6E085BAE5BF4}" presName="parentText" presStyleLbl="node1" presStyleIdx="1" presStyleCnt="3" custLinFactNeighborX="-16603" custLinFactNeighborY="-1365">
        <dgm:presLayoutVars>
          <dgm:chMax val="1"/>
          <dgm:bulletEnabled val="1"/>
        </dgm:presLayoutVars>
      </dgm:prSet>
      <dgm:spPr/>
    </dgm:pt>
    <dgm:pt modelId="{38209D2C-CFCE-4BE2-AEAD-FAA0009D91B8}" type="pres">
      <dgm:prSet presAssocID="{7E8B1F6D-5A18-42A8-9539-6E085BAE5BF4}" presName="aSpace" presStyleCnt="0"/>
      <dgm:spPr/>
    </dgm:pt>
    <dgm:pt modelId="{82EA161B-E970-4A54-B08C-7BE0E893288F}" type="pres">
      <dgm:prSet presAssocID="{D3AEE6C5-0C5C-47CF-BF08-8C64DEC1C259}" presName="compNode" presStyleCnt="0"/>
      <dgm:spPr/>
    </dgm:pt>
    <dgm:pt modelId="{8F2A443F-1095-49CE-ABF6-5045721F7CC4}" type="pres">
      <dgm:prSet presAssocID="{D3AEE6C5-0C5C-47CF-BF08-8C64DEC1C259}" presName="noGeometry" presStyleCnt="0"/>
      <dgm:spPr/>
    </dgm:pt>
    <dgm:pt modelId="{532B3F69-3D1D-4266-A141-827EDC3AC455}" type="pres">
      <dgm:prSet presAssocID="{D3AEE6C5-0C5C-47CF-BF08-8C64DEC1C259}" presName="childTextVisible" presStyleLbl="bgAccFollowNode1" presStyleIdx="2" presStyleCnt="3" custAng="0">
        <dgm:presLayoutVars>
          <dgm:bulletEnabled val="1"/>
        </dgm:presLayoutVars>
      </dgm:prSet>
      <dgm:spPr/>
    </dgm:pt>
    <dgm:pt modelId="{C70B49A8-20AB-4C00-BEA4-21EA6AAB88AF}" type="pres">
      <dgm:prSet presAssocID="{D3AEE6C5-0C5C-47CF-BF08-8C64DEC1C259}" presName="childTextHidden" presStyleLbl="bgAccFollowNode1" presStyleIdx="2" presStyleCnt="3"/>
      <dgm:spPr/>
    </dgm:pt>
    <dgm:pt modelId="{0F489F9A-F02D-42B8-903D-329900CA3483}" type="pres">
      <dgm:prSet presAssocID="{D3AEE6C5-0C5C-47CF-BF08-8C64DEC1C259}" presName="parentText" presStyleLbl="node1" presStyleIdx="2" presStyleCnt="3">
        <dgm:presLayoutVars>
          <dgm:chMax val="1"/>
          <dgm:bulletEnabled val="1"/>
        </dgm:presLayoutVars>
      </dgm:prSet>
      <dgm:spPr/>
    </dgm:pt>
  </dgm:ptLst>
  <dgm:cxnLst>
    <dgm:cxn modelId="{0A1BDD00-89E5-497B-BA3F-B183AA36677C}" type="presOf" srcId="{B43C4E1F-BB50-4419-BCE5-C843A7EF4178}" destId="{C70B49A8-20AB-4C00-BEA4-21EA6AAB88AF}" srcOrd="1" destOrd="2" presId="urn:microsoft.com/office/officeart/2005/8/layout/hProcess6"/>
    <dgm:cxn modelId="{BBCCAA05-5338-4555-97B2-EEEDCD4A2B56}" type="presOf" srcId="{906BA75F-821F-4E12-A4C1-9B6E4C21D289}" destId="{43F0DE05-94B6-4C07-982D-98756281315B}" srcOrd="1" destOrd="2" presId="urn:microsoft.com/office/officeart/2005/8/layout/hProcess6"/>
    <dgm:cxn modelId="{97A5720B-59C4-4706-B3C1-8EAB1635DAFA}" type="presOf" srcId="{DAE23C71-7BF2-4BA9-BD90-2D06AEA301FA}" destId="{37558D32-0BFC-4569-AC1B-27FA53FEEF3C}" srcOrd="0" destOrd="0" presId="urn:microsoft.com/office/officeart/2005/8/layout/hProcess6"/>
    <dgm:cxn modelId="{93C8B10F-D975-4287-B756-A97E0BB0ED51}" type="presOf" srcId="{10EFAA7D-7F54-42BA-9DFF-D45304907CA9}" destId="{5B46D8BE-8A3F-4A55-906A-CDF4A4690A0F}" srcOrd="0" destOrd="1" presId="urn:microsoft.com/office/officeart/2005/8/layout/hProcess6"/>
    <dgm:cxn modelId="{B1FEF810-71D5-4CBD-B832-7E2CF2DE6D3C}" type="presOf" srcId="{51C6DD3F-84ED-420D-9447-7DFA06359F5D}" destId="{37558D32-0BFC-4569-AC1B-27FA53FEEF3C}" srcOrd="0" destOrd="3" presId="urn:microsoft.com/office/officeart/2005/8/layout/hProcess6"/>
    <dgm:cxn modelId="{43EDBA17-80C1-4CF5-A6A6-AB1E4C7D192F}" type="presOf" srcId="{EF97FB15-399C-40D0-9DAC-434F16E22061}" destId="{532B3F69-3D1D-4266-A141-827EDC3AC455}" srcOrd="0" destOrd="0" presId="urn:microsoft.com/office/officeart/2005/8/layout/hProcess6"/>
    <dgm:cxn modelId="{C0AC3C1B-DAD8-4855-B1AF-D7459F109ABB}" srcId="{D3AEE6C5-0C5C-47CF-BF08-8C64DEC1C259}" destId="{B43C4E1F-BB50-4419-BCE5-C843A7EF4178}" srcOrd="2" destOrd="0" parTransId="{83489B4E-BD6E-4B79-AB1E-092562C46460}" sibTransId="{0DB0CB38-2A95-4B47-96CE-CE5E91E040F3}"/>
    <dgm:cxn modelId="{93A3911D-8D1E-498D-B911-2CAFB3FC4D07}" srcId="{7E8B1F6D-5A18-42A8-9539-6E085BAE5BF4}" destId="{78FCFC9E-7B8B-43CC-9E93-4463CDD48490}" srcOrd="1" destOrd="0" parTransId="{0121ACA2-3C29-4F4B-8C3E-F9C577B06263}" sibTransId="{2ECB42AA-4804-4177-8DF6-6D2882DA68B8}"/>
    <dgm:cxn modelId="{066C2121-0AB4-4571-BC67-824938C043BE}" type="presOf" srcId="{DF7AAD18-4476-43B3-B868-5BDC3146C45C}" destId="{73D0EFE1-5531-47EF-8638-CF2375B3702F}" srcOrd="0" destOrd="0" presId="urn:microsoft.com/office/officeart/2005/8/layout/hProcess6"/>
    <dgm:cxn modelId="{17FF1823-8749-4232-9377-1F7801957BEA}" srcId="{DF7AAD18-4476-43B3-B868-5BDC3146C45C}" destId="{7023F356-3904-44F8-9B96-51589C6CB48B}" srcOrd="0" destOrd="0" parTransId="{290CA763-3C08-4A5C-9F48-9C4A30A3DCE1}" sibTransId="{2D098220-FC5B-40B1-B161-007485B16FE3}"/>
    <dgm:cxn modelId="{28C9202B-1A3A-4801-AC28-1D999B42C6F0}" type="presOf" srcId="{51C6DD3F-84ED-420D-9447-7DFA06359F5D}" destId="{43F0DE05-94B6-4C07-982D-98756281315B}" srcOrd="1" destOrd="3" presId="urn:microsoft.com/office/officeart/2005/8/layout/hProcess6"/>
    <dgm:cxn modelId="{B9FA9035-B97F-43BD-B040-0A866300D4BF}" type="presOf" srcId="{10EFAA7D-7F54-42BA-9DFF-D45304907CA9}" destId="{D98DC871-35C7-4B67-AEA4-4A566B9C9C0B}" srcOrd="1" destOrd="1" presId="urn:microsoft.com/office/officeart/2005/8/layout/hProcess6"/>
    <dgm:cxn modelId="{57744636-467E-41D0-9CAC-E1B8B655FCFE}" srcId="{D3AEE6C5-0C5C-47CF-BF08-8C64DEC1C259}" destId="{EF97FB15-399C-40D0-9DAC-434F16E22061}" srcOrd="0" destOrd="0" parTransId="{4EA083D2-A972-4DF9-B1C6-308A4C20332A}" sibTransId="{B966303D-76EC-450A-B421-2CF487FF3EA1}"/>
    <dgm:cxn modelId="{8F6C6039-A8EB-4D07-93A4-AAA3F084139A}" type="presOf" srcId="{DEFE1BC5-FDB7-4A39-A3DF-596E6E63A869}" destId="{532B3F69-3D1D-4266-A141-827EDC3AC455}" srcOrd="0" destOrd="1" presId="urn:microsoft.com/office/officeart/2005/8/layout/hProcess6"/>
    <dgm:cxn modelId="{7E6FC54A-7D27-4361-ABC1-44DDB0757930}" srcId="{7E8B1F6D-5A18-42A8-9539-6E085BAE5BF4}" destId="{DAE23C71-7BF2-4BA9-BD90-2D06AEA301FA}" srcOrd="0" destOrd="0" parTransId="{FBF39B4F-CCA2-4A9A-B939-A4BB4B307493}" sibTransId="{DFC4F402-B276-497E-B64F-03F3575F158A}"/>
    <dgm:cxn modelId="{D23B036B-D23D-4610-B96D-5CDFF977DC01}" srcId="{DF7AAD18-4476-43B3-B868-5BDC3146C45C}" destId="{7E8B1F6D-5A18-42A8-9539-6E085BAE5BF4}" srcOrd="1" destOrd="0" parTransId="{EA3A9747-0940-460C-80D7-B3A1105D81AA}" sibTransId="{A29FD29E-D9A4-4039-A626-F9195B2E1922}"/>
    <dgm:cxn modelId="{D58AEB4D-BC2C-47DA-ACC1-D79592955D1D}" srcId="{7023F356-3904-44F8-9B96-51589C6CB48B}" destId="{10EFAA7D-7F54-42BA-9DFF-D45304907CA9}" srcOrd="1" destOrd="0" parTransId="{D4D24A31-4E96-4202-899C-E9646F40257B}" sibTransId="{C37390DF-6A24-47CD-A2FB-567D91F1DE1D}"/>
    <dgm:cxn modelId="{C8222A4E-2C73-4549-B190-0BDCFDAEF77E}" type="presOf" srcId="{EF97FB15-399C-40D0-9DAC-434F16E22061}" destId="{C70B49A8-20AB-4C00-BEA4-21EA6AAB88AF}" srcOrd="1" destOrd="0" presId="urn:microsoft.com/office/officeart/2005/8/layout/hProcess6"/>
    <dgm:cxn modelId="{F387856F-2600-4BCB-BD38-56B2E88B4F3F}" type="presOf" srcId="{DAE23C71-7BF2-4BA9-BD90-2D06AEA301FA}" destId="{43F0DE05-94B6-4C07-982D-98756281315B}" srcOrd="1" destOrd="0" presId="urn:microsoft.com/office/officeart/2005/8/layout/hProcess6"/>
    <dgm:cxn modelId="{9779E452-2365-4E52-AC28-BC64A6F8A89F}" type="presOf" srcId="{78FCFC9E-7B8B-43CC-9E93-4463CDD48490}" destId="{43F0DE05-94B6-4C07-982D-98756281315B}" srcOrd="1" destOrd="1" presId="urn:microsoft.com/office/officeart/2005/8/layout/hProcess6"/>
    <dgm:cxn modelId="{2E133D54-4921-40D8-B350-3A663A22328F}" type="presOf" srcId="{7023F356-3904-44F8-9B96-51589C6CB48B}" destId="{448409CF-3DAB-4BF9-86BD-E06BF7AF2523}" srcOrd="0" destOrd="0" presId="urn:microsoft.com/office/officeart/2005/8/layout/hProcess6"/>
    <dgm:cxn modelId="{CD87B679-79BD-4503-83EE-9A306FD31675}" type="presOf" srcId="{A8A08A52-C8A5-45D5-B05B-192F587C9864}" destId="{D98DC871-35C7-4B67-AEA4-4A566B9C9C0B}" srcOrd="1" destOrd="0" presId="urn:microsoft.com/office/officeart/2005/8/layout/hProcess6"/>
    <dgm:cxn modelId="{C454357E-7D4B-49F0-B1F9-F5B7FD89D91B}" type="presOf" srcId="{78FCFC9E-7B8B-43CC-9E93-4463CDD48490}" destId="{37558D32-0BFC-4569-AC1B-27FA53FEEF3C}" srcOrd="0" destOrd="1" presId="urn:microsoft.com/office/officeart/2005/8/layout/hProcess6"/>
    <dgm:cxn modelId="{9B76A88D-0E90-4273-B9DD-A7B8C25152A0}" type="presOf" srcId="{6C3E5FB8-3BBD-40DB-A804-AD82080063CB}" destId="{D98DC871-35C7-4B67-AEA4-4A566B9C9C0B}" srcOrd="1" destOrd="2" presId="urn:microsoft.com/office/officeart/2005/8/layout/hProcess6"/>
    <dgm:cxn modelId="{1C943D8F-FAD9-4D0B-B8FB-9DE2668C7E35}" type="presOf" srcId="{DEFE1BC5-FDB7-4A39-A3DF-596E6E63A869}" destId="{C70B49A8-20AB-4C00-BEA4-21EA6AAB88AF}" srcOrd="1" destOrd="1" presId="urn:microsoft.com/office/officeart/2005/8/layout/hProcess6"/>
    <dgm:cxn modelId="{8B02EE9B-9A5C-4BD6-9B7E-477E9255787D}" type="presOf" srcId="{D3AEE6C5-0C5C-47CF-BF08-8C64DEC1C259}" destId="{0F489F9A-F02D-42B8-903D-329900CA3483}" srcOrd="0" destOrd="0" presId="urn:microsoft.com/office/officeart/2005/8/layout/hProcess6"/>
    <dgm:cxn modelId="{BE6D9DA0-8036-4876-BED1-75293E88788C}" srcId="{7E8B1F6D-5A18-42A8-9539-6E085BAE5BF4}" destId="{51C6DD3F-84ED-420D-9447-7DFA06359F5D}" srcOrd="3" destOrd="0" parTransId="{C5F9A699-2496-46D6-B232-83A777500DF6}" sibTransId="{C6269125-BF73-48A4-A5EB-071F08912F8C}"/>
    <dgm:cxn modelId="{8B4079AE-2BF2-414A-BDE5-A08E6971FF60}" srcId="{7023F356-3904-44F8-9B96-51589C6CB48B}" destId="{6C3E5FB8-3BBD-40DB-A804-AD82080063CB}" srcOrd="2" destOrd="0" parTransId="{96D914E8-BE58-4A89-B271-71D2449FC0FB}" sibTransId="{C9EC4C75-2013-48F3-BF40-3B9986FC0E94}"/>
    <dgm:cxn modelId="{39FB91BD-C688-442D-B181-48F196CBC4C4}" type="presOf" srcId="{6C3E5FB8-3BBD-40DB-A804-AD82080063CB}" destId="{5B46D8BE-8A3F-4A55-906A-CDF4A4690A0F}" srcOrd="0" destOrd="2" presId="urn:microsoft.com/office/officeart/2005/8/layout/hProcess6"/>
    <dgm:cxn modelId="{4CA10EC4-6669-40E5-8BB0-78FD53496EEC}" srcId="{7E8B1F6D-5A18-42A8-9539-6E085BAE5BF4}" destId="{906BA75F-821F-4E12-A4C1-9B6E4C21D289}" srcOrd="2" destOrd="0" parTransId="{C62932D2-7A65-4E2A-B584-C81C02419582}" sibTransId="{44C26768-A64E-4CFF-8469-39AB84425C6F}"/>
    <dgm:cxn modelId="{DD50C0CB-7480-4D99-BE1E-9EB82F299A09}" type="presOf" srcId="{906BA75F-821F-4E12-A4C1-9B6E4C21D289}" destId="{37558D32-0BFC-4569-AC1B-27FA53FEEF3C}" srcOrd="0" destOrd="2" presId="urn:microsoft.com/office/officeart/2005/8/layout/hProcess6"/>
    <dgm:cxn modelId="{190695DD-72FD-4D75-BA05-40865529EAC9}" srcId="{DF7AAD18-4476-43B3-B868-5BDC3146C45C}" destId="{D3AEE6C5-0C5C-47CF-BF08-8C64DEC1C259}" srcOrd="2" destOrd="0" parTransId="{EA963598-B4BA-42D7-B2C7-71DB727CE890}" sibTransId="{870A5181-EF4C-4A7B-98FF-7AB34852A580}"/>
    <dgm:cxn modelId="{8C32EAE1-50F4-439A-8DF5-9D825BB53699}" srcId="{7023F356-3904-44F8-9B96-51589C6CB48B}" destId="{A8A08A52-C8A5-45D5-B05B-192F587C9864}" srcOrd="0" destOrd="0" parTransId="{79F69A55-9117-471C-87E0-769B2ED9700C}" sibTransId="{4F168282-EEE2-4782-8C7C-3170F1543132}"/>
    <dgm:cxn modelId="{F9AB4CE3-7280-4042-AF5B-049BA10932AA}" type="presOf" srcId="{A8A08A52-C8A5-45D5-B05B-192F587C9864}" destId="{5B46D8BE-8A3F-4A55-906A-CDF4A4690A0F}" srcOrd="0" destOrd="0" presId="urn:microsoft.com/office/officeart/2005/8/layout/hProcess6"/>
    <dgm:cxn modelId="{576884E7-2C27-4DF6-A389-72B4F8E7C105}" type="presOf" srcId="{B43C4E1F-BB50-4419-BCE5-C843A7EF4178}" destId="{532B3F69-3D1D-4266-A141-827EDC3AC455}" srcOrd="0" destOrd="2" presId="urn:microsoft.com/office/officeart/2005/8/layout/hProcess6"/>
    <dgm:cxn modelId="{55C47BF8-F853-4393-8BD2-799F664526FE}" srcId="{D3AEE6C5-0C5C-47CF-BF08-8C64DEC1C259}" destId="{DEFE1BC5-FDB7-4A39-A3DF-596E6E63A869}" srcOrd="1" destOrd="0" parTransId="{250F08B9-390B-48B0-8E0B-C42B3790E1B6}" sibTransId="{F34D1AF5-14B1-4848-8F24-4BA077BE6316}"/>
    <dgm:cxn modelId="{10BB08FF-8DC8-4F41-A6F8-C10CBCFDF14F}" type="presOf" srcId="{7E8B1F6D-5A18-42A8-9539-6E085BAE5BF4}" destId="{C0027B03-6CC4-474E-8A23-4E1690068FF7}" srcOrd="0" destOrd="0" presId="urn:microsoft.com/office/officeart/2005/8/layout/hProcess6"/>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0946F3AA-C4F9-471B-A1FE-19602E4CE450}" type="presParOf" srcId="{73D0EFE1-5531-47EF-8638-CF2375B3702F}" destId="{C30E1682-B480-45CB-A2A9-F6E2E1B1EEC8}" srcOrd="1" destOrd="0" presId="urn:microsoft.com/office/officeart/2005/8/layout/hProcess6"/>
    <dgm:cxn modelId="{C46E4D74-1DCD-4148-82D1-98030F7B5607}" type="presParOf" srcId="{73D0EFE1-5531-47EF-8638-CF2375B3702F}" destId="{6C62FF84-65A4-42F4-8F09-5F17C2F01295}" srcOrd="2" destOrd="0" presId="urn:microsoft.com/office/officeart/2005/8/layout/hProcess6"/>
    <dgm:cxn modelId="{FC1E55ED-61D3-48C2-BADE-6545BDD3C5DB}" type="presParOf" srcId="{6C62FF84-65A4-42F4-8F09-5F17C2F01295}" destId="{6D31C498-F154-4FC3-A819-1B42B73E3ED7}" srcOrd="0" destOrd="0" presId="urn:microsoft.com/office/officeart/2005/8/layout/hProcess6"/>
    <dgm:cxn modelId="{7F1A329F-A51D-4DA1-9713-2509BACCCBD5}" type="presParOf" srcId="{6C62FF84-65A4-42F4-8F09-5F17C2F01295}" destId="{37558D32-0BFC-4569-AC1B-27FA53FEEF3C}" srcOrd="1" destOrd="0" presId="urn:microsoft.com/office/officeart/2005/8/layout/hProcess6"/>
    <dgm:cxn modelId="{5CA5969E-3F90-49E4-AB3F-95521B9BD0B2}" type="presParOf" srcId="{6C62FF84-65A4-42F4-8F09-5F17C2F01295}" destId="{43F0DE05-94B6-4C07-982D-98756281315B}" srcOrd="2" destOrd="0" presId="urn:microsoft.com/office/officeart/2005/8/layout/hProcess6"/>
    <dgm:cxn modelId="{0C6E522E-0EF7-4123-8B29-108AF52DA97D}" type="presParOf" srcId="{6C62FF84-65A4-42F4-8F09-5F17C2F01295}" destId="{C0027B03-6CC4-474E-8A23-4E1690068FF7}" srcOrd="3" destOrd="0" presId="urn:microsoft.com/office/officeart/2005/8/layout/hProcess6"/>
    <dgm:cxn modelId="{32F521EC-F314-49D1-B258-2ED031BA632F}" type="presParOf" srcId="{73D0EFE1-5531-47EF-8638-CF2375B3702F}" destId="{38209D2C-CFCE-4BE2-AEAD-FAA0009D91B8}" srcOrd="3" destOrd="0" presId="urn:microsoft.com/office/officeart/2005/8/layout/hProcess6"/>
    <dgm:cxn modelId="{B1CAD37B-1BB6-41B7-8B28-8ED3917CD34E}" type="presParOf" srcId="{73D0EFE1-5531-47EF-8638-CF2375B3702F}" destId="{82EA161B-E970-4A54-B08C-7BE0E893288F}" srcOrd="4" destOrd="0" presId="urn:microsoft.com/office/officeart/2005/8/layout/hProcess6"/>
    <dgm:cxn modelId="{38B66790-701D-448A-AA0B-18E170511C95}" type="presParOf" srcId="{82EA161B-E970-4A54-B08C-7BE0E893288F}" destId="{8F2A443F-1095-49CE-ABF6-5045721F7CC4}" srcOrd="0" destOrd="0" presId="urn:microsoft.com/office/officeart/2005/8/layout/hProcess6"/>
    <dgm:cxn modelId="{F8B85BAE-8126-4741-B5A8-6DD59C38C88E}" type="presParOf" srcId="{82EA161B-E970-4A54-B08C-7BE0E893288F}" destId="{532B3F69-3D1D-4266-A141-827EDC3AC455}" srcOrd="1" destOrd="0" presId="urn:microsoft.com/office/officeart/2005/8/layout/hProcess6"/>
    <dgm:cxn modelId="{96A68EFA-68A4-4A4C-B4A8-433BC98D64CF}" type="presParOf" srcId="{82EA161B-E970-4A54-B08C-7BE0E893288F}" destId="{C70B49A8-20AB-4C00-BEA4-21EA6AAB88AF}" srcOrd="2" destOrd="0" presId="urn:microsoft.com/office/officeart/2005/8/layout/hProcess6"/>
    <dgm:cxn modelId="{2C1373EA-4B9B-4236-8BCC-916255EA53DB}" type="presParOf" srcId="{82EA161B-E970-4A54-B08C-7BE0E893288F}" destId="{0F489F9A-F02D-42B8-903D-329900CA3483}"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dgm:spPr>
        <a:solidFill>
          <a:srgbClr val="5F3A7A"/>
        </a:solidFill>
      </dgm:spPr>
      <dgm:t>
        <a:bodyPr/>
        <a:lstStyle/>
        <a:p>
          <a:r>
            <a:rPr lang="en-NZ"/>
            <a:t>7. Person/Agent makes employment or purchase choices</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A8A08A52-C8A5-45D5-B05B-192F587C9864}">
      <dgm:prSet phldrT="[Text]" custT="1"/>
      <dgm:spPr>
        <a:solidFill>
          <a:srgbClr val="F3FBEB">
            <a:alpha val="90000"/>
          </a:srgbClr>
        </a:solidFill>
      </dgm:spPr>
      <dgm:t>
        <a:bodyPr/>
        <a:lstStyle/>
        <a:p>
          <a:pPr algn="ctr"/>
          <a:r>
            <a:rPr lang="en-NZ" sz="900"/>
            <a:t>Flexible Funding starts being utilised claims submitted and processed</a:t>
          </a:r>
        </a:p>
      </dgm:t>
    </dgm:pt>
    <dgm:pt modelId="{79F69A55-9117-471C-87E0-769B2ED9700C}" type="parTrans" cxnId="{8C32EAE1-50F4-439A-8DF5-9D825BB53699}">
      <dgm:prSet/>
      <dgm:spPr/>
      <dgm:t>
        <a:bodyPr/>
        <a:lstStyle/>
        <a:p>
          <a:endParaRPr lang="en-NZ"/>
        </a:p>
      </dgm:t>
    </dgm:pt>
    <dgm:pt modelId="{4F168282-EEE2-4782-8C7C-3170F1543132}" type="sibTrans" cxnId="{8C32EAE1-50F4-439A-8DF5-9D825BB53699}">
      <dgm:prSet/>
      <dgm:spPr/>
      <dgm:t>
        <a:bodyPr/>
        <a:lstStyle/>
        <a:p>
          <a:endParaRPr lang="en-NZ"/>
        </a:p>
      </dgm:t>
    </dgm:pt>
    <dgm:pt modelId="{7E8B1F6D-5A18-42A8-9539-6E085BAE5BF4}">
      <dgm:prSet phldrT="[Text]"/>
      <dgm:spPr>
        <a:solidFill>
          <a:srgbClr val="5F3A7A"/>
        </a:solidFill>
      </dgm:spPr>
      <dgm:t>
        <a:bodyPr/>
        <a:lstStyle/>
        <a:p>
          <a:r>
            <a:rPr lang="en-NZ"/>
            <a:t>8. Ongoing role of Host with Person based on Tier level</a:t>
          </a:r>
        </a:p>
      </dgm:t>
    </dgm:pt>
    <dgm:pt modelId="{EA3A9747-0940-460C-80D7-B3A1105D81AA}" type="parTrans" cxnId="{D23B036B-D23D-4610-B96D-5CDFF977DC01}">
      <dgm:prSet/>
      <dgm:spPr/>
      <dgm:t>
        <a:bodyPr/>
        <a:lstStyle/>
        <a:p>
          <a:endParaRPr lang="en-NZ"/>
        </a:p>
      </dgm:t>
    </dgm:pt>
    <dgm:pt modelId="{A29FD29E-D9A4-4039-A626-F9195B2E1922}" type="sibTrans" cxnId="{D23B036B-D23D-4610-B96D-5CDFF977DC01}">
      <dgm:prSet/>
      <dgm:spPr/>
      <dgm:t>
        <a:bodyPr/>
        <a:lstStyle/>
        <a:p>
          <a:endParaRPr lang="en-NZ"/>
        </a:p>
      </dgm:t>
    </dgm:pt>
    <dgm:pt modelId="{23941A9D-B46E-4D27-8016-05DBAB64F937}">
      <dgm:prSet phldrT="[Text]" custT="1"/>
      <dgm:spPr>
        <a:solidFill>
          <a:srgbClr val="F3FBEB">
            <a:alpha val="90000"/>
          </a:srgbClr>
        </a:solidFill>
      </dgm:spPr>
      <dgm:t>
        <a:bodyPr/>
        <a:lstStyle/>
        <a:p>
          <a:r>
            <a:rPr lang="en-NZ" sz="900"/>
            <a:t>Guidance</a:t>
          </a:r>
        </a:p>
      </dgm:t>
    </dgm:pt>
    <dgm:pt modelId="{9C7D94F4-5E05-4196-9F6B-CC341B3877E2}" type="parTrans" cxnId="{E1FC2521-393E-4C08-B3B9-1D19E475111E}">
      <dgm:prSet/>
      <dgm:spPr/>
      <dgm:t>
        <a:bodyPr/>
        <a:lstStyle/>
        <a:p>
          <a:endParaRPr lang="en-NZ"/>
        </a:p>
      </dgm:t>
    </dgm:pt>
    <dgm:pt modelId="{394D6048-AD4B-4892-ABD9-2EF042EDF0E5}" type="sibTrans" cxnId="{E1FC2521-393E-4C08-B3B9-1D19E475111E}">
      <dgm:prSet/>
      <dgm:spPr/>
      <dgm:t>
        <a:bodyPr/>
        <a:lstStyle/>
        <a:p>
          <a:endParaRPr lang="en-NZ"/>
        </a:p>
      </dgm:t>
    </dgm:pt>
    <dgm:pt modelId="{D3AEE6C5-0C5C-47CF-BF08-8C64DEC1C259}">
      <dgm:prSet phldrT="[Text]"/>
      <dgm:spPr>
        <a:solidFill>
          <a:srgbClr val="5F3A7A"/>
        </a:solidFill>
      </dgm:spPr>
      <dgm:t>
        <a:bodyPr/>
        <a:lstStyle/>
        <a:p>
          <a:r>
            <a:rPr lang="en-NZ"/>
            <a:t>9. Feedback loop back to NASC/EGL at review (low tech initially, then later higher tech)</a:t>
          </a:r>
        </a:p>
      </dgm:t>
    </dgm:pt>
    <dgm:pt modelId="{EA963598-B4BA-42D7-B2C7-71DB727CE890}" type="parTrans" cxnId="{190695DD-72FD-4D75-BA05-40865529EAC9}">
      <dgm:prSet/>
      <dgm:spPr/>
      <dgm:t>
        <a:bodyPr/>
        <a:lstStyle/>
        <a:p>
          <a:endParaRPr lang="en-NZ"/>
        </a:p>
      </dgm:t>
    </dgm:pt>
    <dgm:pt modelId="{870A5181-EF4C-4A7B-98FF-7AB34852A580}" type="sibTrans" cxnId="{190695DD-72FD-4D75-BA05-40865529EAC9}">
      <dgm:prSet/>
      <dgm:spPr/>
      <dgm:t>
        <a:bodyPr/>
        <a:lstStyle/>
        <a:p>
          <a:endParaRPr lang="en-NZ"/>
        </a:p>
      </dgm:t>
    </dgm:pt>
    <dgm:pt modelId="{EF97FB15-399C-40D0-9DAC-434F16E22061}">
      <dgm:prSet phldrT="[Text]"/>
      <dgm:spPr>
        <a:solidFill>
          <a:srgbClr val="F3FBEB">
            <a:alpha val="90000"/>
          </a:srgbClr>
        </a:solidFill>
      </dgm:spPr>
      <dgm:t>
        <a:bodyPr/>
        <a:lstStyle/>
        <a:p>
          <a:r>
            <a:rPr lang="en-NZ"/>
            <a:t>Budget spent</a:t>
          </a:r>
        </a:p>
      </dgm:t>
    </dgm:pt>
    <dgm:pt modelId="{4EA083D2-A972-4DF9-B1C6-308A4C20332A}" type="parTrans" cxnId="{57744636-467E-41D0-9CAC-E1B8B655FCFE}">
      <dgm:prSet/>
      <dgm:spPr/>
      <dgm:t>
        <a:bodyPr/>
        <a:lstStyle/>
        <a:p>
          <a:endParaRPr lang="en-NZ"/>
        </a:p>
      </dgm:t>
    </dgm:pt>
    <dgm:pt modelId="{B966303D-76EC-450A-B421-2CF487FF3EA1}" type="sibTrans" cxnId="{57744636-467E-41D0-9CAC-E1B8B655FCFE}">
      <dgm:prSet/>
      <dgm:spPr/>
      <dgm:t>
        <a:bodyPr/>
        <a:lstStyle/>
        <a:p>
          <a:endParaRPr lang="en-NZ"/>
        </a:p>
      </dgm:t>
    </dgm:pt>
    <dgm:pt modelId="{0C8CD4CB-0CEF-45A2-93D2-80FEC19DFC2C}">
      <dgm:prSet phldrT="[Text]"/>
      <dgm:spPr>
        <a:solidFill>
          <a:srgbClr val="F3FBEB">
            <a:alpha val="90000"/>
          </a:srgbClr>
        </a:solidFill>
      </dgm:spPr>
      <dgm:t>
        <a:bodyPr/>
        <a:lstStyle/>
        <a:p>
          <a:r>
            <a:rPr lang="en-NZ"/>
            <a:t>Outcomes</a:t>
          </a:r>
        </a:p>
      </dgm:t>
    </dgm:pt>
    <dgm:pt modelId="{4FB81C33-199A-4247-ADE2-BD70A7DA3566}" type="parTrans" cxnId="{09BBA03C-96EF-41E3-9198-A50E194F00AC}">
      <dgm:prSet/>
      <dgm:spPr/>
      <dgm:t>
        <a:bodyPr/>
        <a:lstStyle/>
        <a:p>
          <a:endParaRPr lang="en-NZ"/>
        </a:p>
      </dgm:t>
    </dgm:pt>
    <dgm:pt modelId="{DEE7BE3A-51BD-4051-950F-BECF5F3046AE}" type="sibTrans" cxnId="{09BBA03C-96EF-41E3-9198-A50E194F00AC}">
      <dgm:prSet/>
      <dgm:spPr/>
      <dgm:t>
        <a:bodyPr/>
        <a:lstStyle/>
        <a:p>
          <a:endParaRPr lang="en-NZ"/>
        </a:p>
      </dgm:t>
    </dgm:pt>
    <dgm:pt modelId="{7A24EE7F-F075-4583-A245-94F6BAF04285}">
      <dgm:prSet phldrT="[Text]" custT="1"/>
      <dgm:spPr>
        <a:solidFill>
          <a:srgbClr val="F3FBEB">
            <a:alpha val="90000"/>
          </a:srgbClr>
        </a:solidFill>
      </dgm:spPr>
      <dgm:t>
        <a:bodyPr/>
        <a:lstStyle/>
        <a:p>
          <a:r>
            <a:rPr lang="en-NZ" sz="900"/>
            <a:t>Coaching</a:t>
          </a:r>
        </a:p>
      </dgm:t>
    </dgm:pt>
    <dgm:pt modelId="{12BDAF86-CA29-4549-9246-B7407A2FBD62}" type="parTrans" cxnId="{B42501BF-C343-4221-B56E-15DC5C3EFD6F}">
      <dgm:prSet/>
      <dgm:spPr/>
      <dgm:t>
        <a:bodyPr/>
        <a:lstStyle/>
        <a:p>
          <a:endParaRPr lang="en-NZ"/>
        </a:p>
      </dgm:t>
    </dgm:pt>
    <dgm:pt modelId="{8C1917FE-BC8B-4C8D-BEC5-6AF2CF01BA17}" type="sibTrans" cxnId="{B42501BF-C343-4221-B56E-15DC5C3EFD6F}">
      <dgm:prSet/>
      <dgm:spPr/>
      <dgm:t>
        <a:bodyPr/>
        <a:lstStyle/>
        <a:p>
          <a:endParaRPr lang="en-NZ"/>
        </a:p>
      </dgm:t>
    </dgm:pt>
    <dgm:pt modelId="{68B62AC7-6302-4E18-9482-6BB3BF6A2BD0}">
      <dgm:prSet phldrT="[Text]"/>
      <dgm:spPr>
        <a:solidFill>
          <a:srgbClr val="F3FBEB">
            <a:alpha val="90000"/>
          </a:srgbClr>
        </a:solidFill>
      </dgm:spPr>
      <dgm:t>
        <a:bodyPr/>
        <a:lstStyle/>
        <a:p>
          <a:r>
            <a:rPr lang="en-NZ"/>
            <a:t>Tier level appropriate</a:t>
          </a:r>
        </a:p>
      </dgm:t>
    </dgm:pt>
    <dgm:pt modelId="{A11423B9-8D22-4811-8A58-570EA22C1768}" type="parTrans" cxnId="{CB34D7BC-A4BF-49DA-8216-4D2116FBAAA2}">
      <dgm:prSet/>
      <dgm:spPr/>
      <dgm:t>
        <a:bodyPr/>
        <a:lstStyle/>
        <a:p>
          <a:endParaRPr lang="en-NZ"/>
        </a:p>
      </dgm:t>
    </dgm:pt>
    <dgm:pt modelId="{44E7A1C9-3D01-42AA-80E8-A6319E2944B7}" type="sibTrans" cxnId="{CB34D7BC-A4BF-49DA-8216-4D2116FBAAA2}">
      <dgm:prSet/>
      <dgm:spPr/>
      <dgm:t>
        <a:bodyPr/>
        <a:lstStyle/>
        <a:p>
          <a:endParaRPr lang="en-NZ"/>
        </a:p>
      </dgm:t>
    </dgm:pt>
    <dgm:pt modelId="{88E91428-4F41-41FC-B187-ED8CC6CA768F}">
      <dgm:prSet phldrT="[Text]"/>
      <dgm:spPr>
        <a:solidFill>
          <a:srgbClr val="F3FBEB">
            <a:alpha val="90000"/>
          </a:srgbClr>
        </a:solidFill>
      </dgm:spPr>
      <dgm:t>
        <a:bodyPr/>
        <a:lstStyle/>
        <a:p>
          <a:r>
            <a:rPr lang="en-NZ"/>
            <a:t>Guidance and coaching received </a:t>
          </a:r>
        </a:p>
      </dgm:t>
    </dgm:pt>
    <dgm:pt modelId="{DCCD3E4D-ECEC-4704-99B4-11DFB4179631}" type="parTrans" cxnId="{7374251C-9FAD-4FF5-A63A-4ACD2838771C}">
      <dgm:prSet/>
      <dgm:spPr/>
      <dgm:t>
        <a:bodyPr/>
        <a:lstStyle/>
        <a:p>
          <a:endParaRPr lang="en-NZ"/>
        </a:p>
      </dgm:t>
    </dgm:pt>
    <dgm:pt modelId="{E43B88D3-1CB8-49D8-BD2A-7D7C703A0C43}" type="sibTrans" cxnId="{7374251C-9FAD-4FF5-A63A-4ACD2838771C}">
      <dgm:prSet/>
      <dgm:spPr/>
      <dgm:t>
        <a:bodyPr/>
        <a:lstStyle/>
        <a:p>
          <a:endParaRPr lang="en-NZ"/>
        </a:p>
      </dgm:t>
    </dgm:pt>
    <dgm:pt modelId="{C255D3A4-11E1-4694-93CE-2910B4E7A5E0}">
      <dgm:prSet phldrT="[Text]" custT="1"/>
      <dgm:spPr>
        <a:solidFill>
          <a:srgbClr val="F3FBEB">
            <a:alpha val="90000"/>
          </a:srgbClr>
        </a:solidFill>
      </dgm:spPr>
      <dgm:t>
        <a:bodyPr/>
        <a:lstStyle/>
        <a:p>
          <a:r>
            <a:rPr lang="en-NZ" sz="900"/>
            <a:t>Monitoring</a:t>
          </a:r>
        </a:p>
      </dgm:t>
    </dgm:pt>
    <dgm:pt modelId="{BB195D6E-623F-4B97-8B81-44D0238FC4DF}" type="parTrans" cxnId="{A76A0C35-17CF-454D-BEC0-C6A9614E5960}">
      <dgm:prSet/>
      <dgm:spPr/>
      <dgm:t>
        <a:bodyPr/>
        <a:lstStyle/>
        <a:p>
          <a:endParaRPr lang="en-NZ"/>
        </a:p>
      </dgm:t>
    </dgm:pt>
    <dgm:pt modelId="{8D5C9A0F-8879-4813-8131-72DA53F850B0}" type="sibTrans" cxnId="{A76A0C35-17CF-454D-BEC0-C6A9614E5960}">
      <dgm:prSet/>
      <dgm:spPr/>
      <dgm:t>
        <a:bodyPr/>
        <a:lstStyle/>
        <a:p>
          <a:endParaRPr lang="en-NZ"/>
        </a:p>
      </dgm:t>
    </dgm:pt>
    <dgm:pt modelId="{DBF677E3-BDE3-41E3-8A39-35734493F77F}">
      <dgm:prSet phldrT="[Text]"/>
      <dgm:spPr>
        <a:solidFill>
          <a:srgbClr val="F3FBEB">
            <a:alpha val="90000"/>
          </a:srgbClr>
        </a:solidFill>
      </dgm:spPr>
      <dgm:t>
        <a:bodyPr/>
        <a:lstStyle/>
        <a:p>
          <a:r>
            <a:rPr lang="en-NZ"/>
            <a:t>Did spend meet purpose in FP?</a:t>
          </a:r>
        </a:p>
      </dgm:t>
    </dgm:pt>
    <dgm:pt modelId="{6EFD8D95-3F73-4D25-9A6C-F0C94317BFB8}" type="parTrans" cxnId="{8698064D-937A-40C8-9368-B621754F981B}">
      <dgm:prSet/>
      <dgm:spPr/>
      <dgm:t>
        <a:bodyPr/>
        <a:lstStyle/>
        <a:p>
          <a:endParaRPr lang="en-NZ"/>
        </a:p>
      </dgm:t>
    </dgm:pt>
    <dgm:pt modelId="{85F6C88E-8551-4B2E-9329-5755295F838A}" type="sibTrans" cxnId="{8698064D-937A-40C8-9368-B621754F981B}">
      <dgm:prSet/>
      <dgm:spPr/>
      <dgm:t>
        <a:bodyPr/>
        <a:lstStyle/>
        <a:p>
          <a:endParaRPr lang="en-NZ"/>
        </a:p>
      </dgm:t>
    </dgm:pt>
    <dgm:pt modelId="{AFA4042E-DC6E-4EFF-99B3-73B15723FF0F}">
      <dgm:prSet phldrT="[Text]"/>
      <dgm:spPr>
        <a:solidFill>
          <a:srgbClr val="F3FBEB">
            <a:alpha val="90000"/>
          </a:srgbClr>
        </a:solidFill>
      </dgm:spPr>
      <dgm:t>
        <a:bodyPr/>
        <a:lstStyle/>
        <a:p>
          <a:r>
            <a:rPr lang="en-NZ"/>
            <a:t>NASC/EGL reviews and updates My DSS Funding Plan and tier level</a:t>
          </a:r>
        </a:p>
      </dgm:t>
    </dgm:pt>
    <dgm:pt modelId="{F6EB804A-F7D0-4160-AA3C-25D1A4026E49}" type="parTrans" cxnId="{FC6C7623-0F87-489B-98D7-7AB8A1E008D1}">
      <dgm:prSet/>
      <dgm:spPr/>
      <dgm:t>
        <a:bodyPr/>
        <a:lstStyle/>
        <a:p>
          <a:endParaRPr lang="en-NZ"/>
        </a:p>
      </dgm:t>
    </dgm:pt>
    <dgm:pt modelId="{4C4E3635-9427-4FEA-98DC-DE77361672E0}" type="sibTrans" cxnId="{FC6C7623-0F87-489B-98D7-7AB8A1E008D1}">
      <dgm:prSet/>
      <dgm:spPr/>
      <dgm:t>
        <a:bodyPr/>
        <a:lstStyle/>
        <a:p>
          <a:endParaRPr lang="en-NZ"/>
        </a:p>
      </dgm:t>
    </dgm:pt>
    <dgm:pt modelId="{6F054D8D-8F22-4D9C-A219-FE97983141B4}">
      <dgm:prSet phldrT="[Text]"/>
      <dgm:spPr>
        <a:solidFill>
          <a:srgbClr val="F3FBEB">
            <a:alpha val="90000"/>
          </a:srgbClr>
        </a:solidFill>
      </dgm:spPr>
      <dgm:t>
        <a:bodyPr/>
        <a:lstStyle/>
        <a:p>
          <a:r>
            <a:rPr lang="en-NZ"/>
            <a:t>Sends updated My DSS Funding Plan back to host</a:t>
          </a:r>
        </a:p>
      </dgm:t>
    </dgm:pt>
    <dgm:pt modelId="{F29D473D-D2B5-46D8-8E4B-50E7A5C32134}" type="parTrans" cxnId="{FC59DAA5-B699-4FD6-AE9E-105178EC11AC}">
      <dgm:prSet/>
      <dgm:spPr/>
      <dgm:t>
        <a:bodyPr/>
        <a:lstStyle/>
        <a:p>
          <a:endParaRPr lang="en-NZ"/>
        </a:p>
      </dgm:t>
    </dgm:pt>
    <dgm:pt modelId="{62ABB75A-12EC-44C4-B366-065E1C042C43}" type="sibTrans" cxnId="{FC59DAA5-B699-4FD6-AE9E-105178EC11AC}">
      <dgm:prSet/>
      <dgm:spPr/>
      <dgm:t>
        <a:bodyPr/>
        <a:lstStyle/>
        <a:p>
          <a:endParaRPr lang="en-NZ"/>
        </a:p>
      </dgm:t>
    </dgm:pt>
    <dgm:pt modelId="{92FEE079-3064-4E23-A014-732A5B9D91F3}">
      <dgm:prSet phldrT="[Text]" custT="1"/>
      <dgm:spPr>
        <a:solidFill>
          <a:srgbClr val="F3FBEB">
            <a:alpha val="90000"/>
          </a:srgbClr>
        </a:solidFill>
      </dgm:spPr>
      <dgm:t>
        <a:bodyPr/>
        <a:lstStyle/>
        <a:p>
          <a:r>
            <a:rPr lang="en-NZ" sz="900"/>
            <a:t>Meet cadence according to tier level</a:t>
          </a:r>
        </a:p>
      </dgm:t>
    </dgm:pt>
    <dgm:pt modelId="{E34E38BB-E4D7-40E2-AAA9-47E2E551E273}" type="parTrans" cxnId="{2F194E82-B82E-4645-ADAD-60434DD44B88}">
      <dgm:prSet/>
      <dgm:spPr/>
      <dgm:t>
        <a:bodyPr/>
        <a:lstStyle/>
        <a:p>
          <a:endParaRPr lang="en-NZ"/>
        </a:p>
      </dgm:t>
    </dgm:pt>
    <dgm:pt modelId="{7AD61588-168A-4E98-B641-A22DAC00A921}" type="sibTrans" cxnId="{2F194E82-B82E-4645-ADAD-60434DD44B88}">
      <dgm:prSet/>
      <dgm:spPr/>
      <dgm:t>
        <a:bodyPr/>
        <a:lstStyle/>
        <a:p>
          <a:endParaRPr lang="en-NZ"/>
        </a:p>
      </dgm:t>
    </dgm:pt>
    <dgm:pt modelId="{D5DD6F08-A127-456F-B3CD-E6E22F79FAA0}">
      <dgm:prSet phldrT="[Text]" custT="1"/>
      <dgm:spPr>
        <a:solidFill>
          <a:srgbClr val="5F3A7A"/>
        </a:solidFill>
        <a:ln w="25400" cap="flat" cmpd="sng" algn="ctr">
          <a:solidFill>
            <a:prstClr val="white">
              <a:hueOff val="0"/>
              <a:satOff val="0"/>
              <a:lumOff val="0"/>
              <a:alphaOff val="0"/>
            </a:prstClr>
          </a:solidFill>
          <a:prstDash val="solid"/>
        </a:ln>
        <a:effectLst/>
      </dgm:spPr>
      <dgm:t>
        <a:bodyPr spcFirstLastPara="0" vert="horz" wrap="square" lIns="3810" tIns="3810" rIns="3810" bIns="3810" numCol="1" spcCol="1270" anchor="ctr" anchorCtr="0"/>
        <a:lstStyle/>
        <a:p>
          <a:pPr marL="0" lvl="0" indent="0" algn="ctr" defTabSz="266700">
            <a:lnSpc>
              <a:spcPct val="90000"/>
            </a:lnSpc>
            <a:spcBef>
              <a:spcPct val="0"/>
            </a:spcBef>
            <a:spcAft>
              <a:spcPct val="35000"/>
            </a:spcAft>
            <a:buNone/>
          </a:pPr>
          <a:r>
            <a:rPr lang="en-NZ" sz="800" kern="1200">
              <a:solidFill>
                <a:prstClr val="white"/>
              </a:solidFill>
              <a:latin typeface="Roboto"/>
              <a:ea typeface="+mn-ea"/>
              <a:cs typeface="+mn-cs"/>
            </a:rPr>
            <a:t>10.  NASC/EGL review</a:t>
          </a:r>
        </a:p>
      </dgm:t>
    </dgm:pt>
    <dgm:pt modelId="{71F5440E-7AF8-40E9-8B2F-175223209B5A}" type="sibTrans" cxnId="{0025AFEC-4992-42AA-9B3F-E3F2AE7B837E}">
      <dgm:prSet/>
      <dgm:spPr/>
      <dgm:t>
        <a:bodyPr/>
        <a:lstStyle/>
        <a:p>
          <a:endParaRPr lang="en-NZ"/>
        </a:p>
      </dgm:t>
    </dgm:pt>
    <dgm:pt modelId="{C598A407-5C4D-4AEF-8B65-BB1756612267}" type="parTrans" cxnId="{0025AFEC-4992-42AA-9B3F-E3F2AE7B837E}">
      <dgm:prSet/>
      <dgm:spPr/>
      <dgm:t>
        <a:bodyPr/>
        <a:lstStyle/>
        <a:p>
          <a:endParaRPr lang="en-NZ"/>
        </a:p>
      </dgm:t>
    </dgm:pt>
    <dgm:pt modelId="{A92412C1-1C9D-4FDB-A7A1-F5770979786B}">
      <dgm:prSet phldrT="[Text]"/>
      <dgm:spPr>
        <a:solidFill>
          <a:srgbClr val="F3FBEB">
            <a:alpha val="90000"/>
          </a:srgbClr>
        </a:solidFill>
      </dgm:spPr>
      <dgm:t>
        <a:bodyPr/>
        <a:lstStyle/>
        <a:p>
          <a:r>
            <a:rPr lang="en-NZ"/>
            <a:t>Back to Step 7</a:t>
          </a:r>
        </a:p>
      </dgm:t>
    </dgm:pt>
    <dgm:pt modelId="{80D2C337-C24A-4CCF-A70E-A9C48F17000A}" type="parTrans" cxnId="{5E08DA27-595C-4E29-BAEC-533AA11FECD2}">
      <dgm:prSet/>
      <dgm:spPr/>
      <dgm:t>
        <a:bodyPr/>
        <a:lstStyle/>
        <a:p>
          <a:endParaRPr lang="en-NZ"/>
        </a:p>
      </dgm:t>
    </dgm:pt>
    <dgm:pt modelId="{374A72B3-F55A-4823-8199-CB0C8E33BC68}" type="sibTrans" cxnId="{5E08DA27-595C-4E29-BAEC-533AA11FECD2}">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4" custLinFactNeighborX="-4090" custLinFactNeighborY="-1956">
        <dgm:presLayoutVars>
          <dgm:bulletEnabled val="1"/>
        </dgm:presLayoutVars>
      </dgm:prSet>
      <dgm:spPr/>
    </dgm:pt>
    <dgm:pt modelId="{D98DC871-35C7-4B67-AEA4-4A566B9C9C0B}" type="pres">
      <dgm:prSet presAssocID="{7023F356-3904-44F8-9B96-51589C6CB48B}" presName="childTextHidden" presStyleLbl="bgAccFollowNode1" presStyleIdx="0" presStyleCnt="4"/>
      <dgm:spPr/>
    </dgm:pt>
    <dgm:pt modelId="{448409CF-3DAB-4BF9-86BD-E06BF7AF2523}" type="pres">
      <dgm:prSet presAssocID="{7023F356-3904-44F8-9B96-51589C6CB48B}" presName="parentText" presStyleLbl="node1" presStyleIdx="0" presStyleCnt="4">
        <dgm:presLayoutVars>
          <dgm:chMax val="1"/>
          <dgm:bulletEnabled val="1"/>
        </dgm:presLayoutVars>
      </dgm:prSet>
      <dgm:spPr/>
    </dgm:pt>
    <dgm:pt modelId="{C30E1682-B480-45CB-A2A9-F6E2E1B1EEC8}" type="pres">
      <dgm:prSet presAssocID="{7023F356-3904-44F8-9B96-51589C6CB48B}" presName="aSpace" presStyleCnt="0"/>
      <dgm:spPr/>
    </dgm:pt>
    <dgm:pt modelId="{6C62FF84-65A4-42F4-8F09-5F17C2F01295}" type="pres">
      <dgm:prSet presAssocID="{7E8B1F6D-5A18-42A8-9539-6E085BAE5BF4}" presName="compNode" presStyleCnt="0"/>
      <dgm:spPr/>
    </dgm:pt>
    <dgm:pt modelId="{6D31C498-F154-4FC3-A819-1B42B73E3ED7}" type="pres">
      <dgm:prSet presAssocID="{7E8B1F6D-5A18-42A8-9539-6E085BAE5BF4}" presName="noGeometry" presStyleCnt="0"/>
      <dgm:spPr/>
    </dgm:pt>
    <dgm:pt modelId="{37558D32-0BFC-4569-AC1B-27FA53FEEF3C}" type="pres">
      <dgm:prSet presAssocID="{7E8B1F6D-5A18-42A8-9539-6E085BAE5BF4}" presName="childTextVisible" presStyleLbl="bgAccFollowNode1" presStyleIdx="1" presStyleCnt="4">
        <dgm:presLayoutVars>
          <dgm:bulletEnabled val="1"/>
        </dgm:presLayoutVars>
      </dgm:prSet>
      <dgm:spPr/>
    </dgm:pt>
    <dgm:pt modelId="{43F0DE05-94B6-4C07-982D-98756281315B}" type="pres">
      <dgm:prSet presAssocID="{7E8B1F6D-5A18-42A8-9539-6E085BAE5BF4}" presName="childTextHidden" presStyleLbl="bgAccFollowNode1" presStyleIdx="1" presStyleCnt="4"/>
      <dgm:spPr/>
    </dgm:pt>
    <dgm:pt modelId="{C0027B03-6CC4-474E-8A23-4E1690068FF7}" type="pres">
      <dgm:prSet presAssocID="{7E8B1F6D-5A18-42A8-9539-6E085BAE5BF4}" presName="parentText" presStyleLbl="node1" presStyleIdx="1" presStyleCnt="4">
        <dgm:presLayoutVars>
          <dgm:chMax val="1"/>
          <dgm:bulletEnabled val="1"/>
        </dgm:presLayoutVars>
      </dgm:prSet>
      <dgm:spPr/>
    </dgm:pt>
    <dgm:pt modelId="{38209D2C-CFCE-4BE2-AEAD-FAA0009D91B8}" type="pres">
      <dgm:prSet presAssocID="{7E8B1F6D-5A18-42A8-9539-6E085BAE5BF4}" presName="aSpace" presStyleCnt="0"/>
      <dgm:spPr/>
    </dgm:pt>
    <dgm:pt modelId="{82EA161B-E970-4A54-B08C-7BE0E893288F}" type="pres">
      <dgm:prSet presAssocID="{D3AEE6C5-0C5C-47CF-BF08-8C64DEC1C259}" presName="compNode" presStyleCnt="0"/>
      <dgm:spPr/>
    </dgm:pt>
    <dgm:pt modelId="{8F2A443F-1095-49CE-ABF6-5045721F7CC4}" type="pres">
      <dgm:prSet presAssocID="{D3AEE6C5-0C5C-47CF-BF08-8C64DEC1C259}" presName="noGeometry" presStyleCnt="0"/>
      <dgm:spPr/>
    </dgm:pt>
    <dgm:pt modelId="{532B3F69-3D1D-4266-A141-827EDC3AC455}" type="pres">
      <dgm:prSet presAssocID="{D3AEE6C5-0C5C-47CF-BF08-8C64DEC1C259}" presName="childTextVisible" presStyleLbl="bgAccFollowNode1" presStyleIdx="2" presStyleCnt="4" custAng="0">
        <dgm:presLayoutVars>
          <dgm:bulletEnabled val="1"/>
        </dgm:presLayoutVars>
      </dgm:prSet>
      <dgm:spPr/>
    </dgm:pt>
    <dgm:pt modelId="{C70B49A8-20AB-4C00-BEA4-21EA6AAB88AF}" type="pres">
      <dgm:prSet presAssocID="{D3AEE6C5-0C5C-47CF-BF08-8C64DEC1C259}" presName="childTextHidden" presStyleLbl="bgAccFollowNode1" presStyleIdx="2" presStyleCnt="4"/>
      <dgm:spPr/>
    </dgm:pt>
    <dgm:pt modelId="{0F489F9A-F02D-42B8-903D-329900CA3483}" type="pres">
      <dgm:prSet presAssocID="{D3AEE6C5-0C5C-47CF-BF08-8C64DEC1C259}" presName="parentText" presStyleLbl="node1" presStyleIdx="2" presStyleCnt="4">
        <dgm:presLayoutVars>
          <dgm:chMax val="1"/>
          <dgm:bulletEnabled val="1"/>
        </dgm:presLayoutVars>
      </dgm:prSet>
      <dgm:spPr/>
    </dgm:pt>
    <dgm:pt modelId="{C3E8B693-064B-497A-B07B-1646BBAD6E63}" type="pres">
      <dgm:prSet presAssocID="{D3AEE6C5-0C5C-47CF-BF08-8C64DEC1C259}" presName="aSpace" presStyleCnt="0"/>
      <dgm:spPr/>
    </dgm:pt>
    <dgm:pt modelId="{6082FBAD-2993-4351-A1A3-30E545164143}" type="pres">
      <dgm:prSet presAssocID="{D5DD6F08-A127-456F-B3CD-E6E22F79FAA0}" presName="compNode" presStyleCnt="0"/>
      <dgm:spPr/>
    </dgm:pt>
    <dgm:pt modelId="{9248C78A-5E42-48B3-AD48-A5F06CE874B2}" type="pres">
      <dgm:prSet presAssocID="{D5DD6F08-A127-456F-B3CD-E6E22F79FAA0}" presName="noGeometry" presStyleCnt="0"/>
      <dgm:spPr/>
    </dgm:pt>
    <dgm:pt modelId="{C1633210-DC90-412D-A903-2014EAA89B02}" type="pres">
      <dgm:prSet presAssocID="{D5DD6F08-A127-456F-B3CD-E6E22F79FAA0}" presName="childTextVisible" presStyleLbl="bgAccFollowNode1" presStyleIdx="3" presStyleCnt="4">
        <dgm:presLayoutVars>
          <dgm:bulletEnabled val="1"/>
        </dgm:presLayoutVars>
      </dgm:prSet>
      <dgm:spPr/>
    </dgm:pt>
    <dgm:pt modelId="{4332C4C0-A43B-4C92-A4D1-56683917C7D9}" type="pres">
      <dgm:prSet presAssocID="{D5DD6F08-A127-456F-B3CD-E6E22F79FAA0}" presName="childTextHidden" presStyleLbl="bgAccFollowNode1" presStyleIdx="3" presStyleCnt="4"/>
      <dgm:spPr/>
    </dgm:pt>
    <dgm:pt modelId="{8C202BB1-3CC3-4D7D-A944-07D140E73A49}" type="pres">
      <dgm:prSet presAssocID="{D5DD6F08-A127-456F-B3CD-E6E22F79FAA0}" presName="parentText" presStyleLbl="node1" presStyleIdx="3" presStyleCnt="4">
        <dgm:presLayoutVars>
          <dgm:chMax val="1"/>
          <dgm:bulletEnabled val="1"/>
        </dgm:presLayoutVars>
      </dgm:prSet>
      <dgm:spPr>
        <a:xfrm>
          <a:off x="6771521" y="701426"/>
          <a:ext cx="859308" cy="859308"/>
        </a:xfrm>
        <a:prstGeom prst="ellipse">
          <a:avLst/>
        </a:prstGeom>
      </dgm:spPr>
    </dgm:pt>
  </dgm:ptLst>
  <dgm:cxnLst>
    <dgm:cxn modelId="{B9ED5708-3053-4455-B419-E5D49A54F194}" type="presOf" srcId="{DBF677E3-BDE3-41E3-8A39-35734493F77F}" destId="{C70B49A8-20AB-4C00-BEA4-21EA6AAB88AF}" srcOrd="1" destOrd="2" presId="urn:microsoft.com/office/officeart/2005/8/layout/hProcess6"/>
    <dgm:cxn modelId="{60159B0A-80E9-48A4-9A01-69C8E669DF09}" type="presOf" srcId="{AFA4042E-DC6E-4EFF-99B3-73B15723FF0F}" destId="{C1633210-DC90-412D-A903-2014EAA89B02}" srcOrd="0" destOrd="0" presId="urn:microsoft.com/office/officeart/2005/8/layout/hProcess6"/>
    <dgm:cxn modelId="{8F87170D-A9D1-4260-88DF-0831789339F6}" type="presOf" srcId="{92FEE079-3064-4E23-A014-732A5B9D91F3}" destId="{37558D32-0BFC-4569-AC1B-27FA53FEEF3C}" srcOrd="0" destOrd="3" presId="urn:microsoft.com/office/officeart/2005/8/layout/hProcess6"/>
    <dgm:cxn modelId="{21DB9916-42D0-4A3A-8591-6647F23FA39E}" type="presOf" srcId="{C255D3A4-11E1-4694-93CE-2910B4E7A5E0}" destId="{37558D32-0BFC-4569-AC1B-27FA53FEEF3C}" srcOrd="0" destOrd="2" presId="urn:microsoft.com/office/officeart/2005/8/layout/hProcess6"/>
    <dgm:cxn modelId="{43EDBA17-80C1-4CF5-A6A6-AB1E4C7D192F}" type="presOf" srcId="{EF97FB15-399C-40D0-9DAC-434F16E22061}" destId="{532B3F69-3D1D-4266-A141-827EDC3AC455}" srcOrd="0" destOrd="0" presId="urn:microsoft.com/office/officeart/2005/8/layout/hProcess6"/>
    <dgm:cxn modelId="{B89DD91B-0F73-477D-921B-9D00E28730C4}" type="presOf" srcId="{0C8CD4CB-0CEF-45A2-93D2-80FEC19DFC2C}" destId="{532B3F69-3D1D-4266-A141-827EDC3AC455}" srcOrd="0" destOrd="1" presId="urn:microsoft.com/office/officeart/2005/8/layout/hProcess6"/>
    <dgm:cxn modelId="{7374251C-9FAD-4FF5-A63A-4ACD2838771C}" srcId="{D3AEE6C5-0C5C-47CF-BF08-8C64DEC1C259}" destId="{88E91428-4F41-41FC-B187-ED8CC6CA768F}" srcOrd="4" destOrd="0" parTransId="{DCCD3E4D-ECEC-4704-99B4-11DFB4179631}" sibTransId="{E43B88D3-1CB8-49D8-BD2A-7D7C703A0C43}"/>
    <dgm:cxn modelId="{066C2121-0AB4-4571-BC67-824938C043BE}" type="presOf" srcId="{DF7AAD18-4476-43B3-B868-5BDC3146C45C}" destId="{73D0EFE1-5531-47EF-8638-CF2375B3702F}" srcOrd="0" destOrd="0" presId="urn:microsoft.com/office/officeart/2005/8/layout/hProcess6"/>
    <dgm:cxn modelId="{E1FC2521-393E-4C08-B3B9-1D19E475111E}" srcId="{7E8B1F6D-5A18-42A8-9539-6E085BAE5BF4}" destId="{23941A9D-B46E-4D27-8016-05DBAB64F937}" srcOrd="0" destOrd="0" parTransId="{9C7D94F4-5E05-4196-9F6B-CC341B3877E2}" sibTransId="{394D6048-AD4B-4892-ABD9-2EF042EDF0E5}"/>
    <dgm:cxn modelId="{17FF1823-8749-4232-9377-1F7801957BEA}" srcId="{DF7AAD18-4476-43B3-B868-5BDC3146C45C}" destId="{7023F356-3904-44F8-9B96-51589C6CB48B}" srcOrd="0" destOrd="0" parTransId="{290CA763-3C08-4A5C-9F48-9C4A30A3DCE1}" sibTransId="{2D098220-FC5B-40B1-B161-007485B16FE3}"/>
    <dgm:cxn modelId="{FC6C7623-0F87-489B-98D7-7AB8A1E008D1}" srcId="{D5DD6F08-A127-456F-B3CD-E6E22F79FAA0}" destId="{AFA4042E-DC6E-4EFF-99B3-73B15723FF0F}" srcOrd="0" destOrd="0" parTransId="{F6EB804A-F7D0-4160-AA3C-25D1A4026E49}" sibTransId="{4C4E3635-9427-4FEA-98DC-DE77361672E0}"/>
    <dgm:cxn modelId="{5E08DA27-595C-4E29-BAEC-533AA11FECD2}" srcId="{D5DD6F08-A127-456F-B3CD-E6E22F79FAA0}" destId="{A92412C1-1C9D-4FDB-A7A1-F5770979786B}" srcOrd="2" destOrd="0" parTransId="{80D2C337-C24A-4CCF-A70E-A9C48F17000A}" sibTransId="{374A72B3-F55A-4823-8199-CB0C8E33BC68}"/>
    <dgm:cxn modelId="{64057C2F-6C85-44A2-AA25-F3E603A0A465}" type="presOf" srcId="{92FEE079-3064-4E23-A014-732A5B9D91F3}" destId="{43F0DE05-94B6-4C07-982D-98756281315B}" srcOrd="1" destOrd="3" presId="urn:microsoft.com/office/officeart/2005/8/layout/hProcess6"/>
    <dgm:cxn modelId="{BDA56D31-4CF2-47B6-95B1-21B4DBD37FEC}" type="presOf" srcId="{DBF677E3-BDE3-41E3-8A39-35734493F77F}" destId="{532B3F69-3D1D-4266-A141-827EDC3AC455}" srcOrd="0" destOrd="2" presId="urn:microsoft.com/office/officeart/2005/8/layout/hProcess6"/>
    <dgm:cxn modelId="{A76A0C35-17CF-454D-BEC0-C6A9614E5960}" srcId="{7E8B1F6D-5A18-42A8-9539-6E085BAE5BF4}" destId="{C255D3A4-11E1-4694-93CE-2910B4E7A5E0}" srcOrd="2" destOrd="0" parTransId="{BB195D6E-623F-4B97-8B81-44D0238FC4DF}" sibTransId="{8D5C9A0F-8879-4813-8131-72DA53F850B0}"/>
    <dgm:cxn modelId="{88303C35-295E-40A7-B28A-0091EF6BCDA2}" type="presOf" srcId="{0C8CD4CB-0CEF-45A2-93D2-80FEC19DFC2C}" destId="{C70B49A8-20AB-4C00-BEA4-21EA6AAB88AF}" srcOrd="1" destOrd="1" presId="urn:microsoft.com/office/officeart/2005/8/layout/hProcess6"/>
    <dgm:cxn modelId="{57744636-467E-41D0-9CAC-E1B8B655FCFE}" srcId="{D3AEE6C5-0C5C-47CF-BF08-8C64DEC1C259}" destId="{EF97FB15-399C-40D0-9DAC-434F16E22061}" srcOrd="0" destOrd="0" parTransId="{4EA083D2-A972-4DF9-B1C6-308A4C20332A}" sibTransId="{B966303D-76EC-450A-B421-2CF487FF3EA1}"/>
    <dgm:cxn modelId="{40703D39-F2B0-4180-96A3-9A2A03BCBD2F}" type="presOf" srcId="{23941A9D-B46E-4D27-8016-05DBAB64F937}" destId="{37558D32-0BFC-4569-AC1B-27FA53FEEF3C}" srcOrd="0" destOrd="0" presId="urn:microsoft.com/office/officeart/2005/8/layout/hProcess6"/>
    <dgm:cxn modelId="{838D833B-B1B0-4E01-A0C1-FF9545122941}" type="presOf" srcId="{6F054D8D-8F22-4D9C-A219-FE97983141B4}" destId="{C1633210-DC90-412D-A903-2014EAA89B02}" srcOrd="0" destOrd="1" presId="urn:microsoft.com/office/officeart/2005/8/layout/hProcess6"/>
    <dgm:cxn modelId="{09BBA03C-96EF-41E3-9198-A50E194F00AC}" srcId="{D3AEE6C5-0C5C-47CF-BF08-8C64DEC1C259}" destId="{0C8CD4CB-0CEF-45A2-93D2-80FEC19DFC2C}" srcOrd="1" destOrd="0" parTransId="{4FB81C33-199A-4247-ADE2-BD70A7DA3566}" sibTransId="{DEE7BE3A-51BD-4051-950F-BECF5F3046AE}"/>
    <dgm:cxn modelId="{3CA79C5D-4952-4BF6-960A-7465E7768DAA}" type="presOf" srcId="{68B62AC7-6302-4E18-9482-6BB3BF6A2BD0}" destId="{C70B49A8-20AB-4C00-BEA4-21EA6AAB88AF}" srcOrd="1" destOrd="3" presId="urn:microsoft.com/office/officeart/2005/8/layout/hProcess6"/>
    <dgm:cxn modelId="{667E7262-1369-4D82-9A35-AB6A1030AEA3}" type="presOf" srcId="{A92412C1-1C9D-4FDB-A7A1-F5770979786B}" destId="{4332C4C0-A43B-4C92-A4D1-56683917C7D9}" srcOrd="1" destOrd="2" presId="urn:microsoft.com/office/officeart/2005/8/layout/hProcess6"/>
    <dgm:cxn modelId="{D23B036B-D23D-4610-B96D-5CDFF977DC01}" srcId="{DF7AAD18-4476-43B3-B868-5BDC3146C45C}" destId="{7E8B1F6D-5A18-42A8-9539-6E085BAE5BF4}" srcOrd="1" destOrd="0" parTransId="{EA3A9747-0940-460C-80D7-B3A1105D81AA}" sibTransId="{A29FD29E-D9A4-4039-A626-F9195B2E1922}"/>
    <dgm:cxn modelId="{491C966B-6922-4543-B6BD-91A0935E4FCD}" type="presOf" srcId="{AFA4042E-DC6E-4EFF-99B3-73B15723FF0F}" destId="{4332C4C0-A43B-4C92-A4D1-56683917C7D9}" srcOrd="1" destOrd="0" presId="urn:microsoft.com/office/officeart/2005/8/layout/hProcess6"/>
    <dgm:cxn modelId="{F2A6FB4B-DBD2-4331-A3B6-8E4551675377}" type="presOf" srcId="{D5DD6F08-A127-456F-B3CD-E6E22F79FAA0}" destId="{8C202BB1-3CC3-4D7D-A944-07D140E73A49}" srcOrd="0" destOrd="0" presId="urn:microsoft.com/office/officeart/2005/8/layout/hProcess6"/>
    <dgm:cxn modelId="{8698064D-937A-40C8-9368-B621754F981B}" srcId="{D3AEE6C5-0C5C-47CF-BF08-8C64DEC1C259}" destId="{DBF677E3-BDE3-41E3-8A39-35734493F77F}" srcOrd="2" destOrd="0" parTransId="{6EFD8D95-3F73-4D25-9A6C-F0C94317BFB8}" sibTransId="{85F6C88E-8551-4B2E-9329-5755295F838A}"/>
    <dgm:cxn modelId="{C8222A4E-2C73-4549-B190-0BDCFDAEF77E}" type="presOf" srcId="{EF97FB15-399C-40D0-9DAC-434F16E22061}" destId="{C70B49A8-20AB-4C00-BEA4-21EA6AAB88AF}" srcOrd="1" destOrd="0" presId="urn:microsoft.com/office/officeart/2005/8/layout/hProcess6"/>
    <dgm:cxn modelId="{4EAB9250-481A-488C-860E-6A241E726443}" type="presOf" srcId="{88E91428-4F41-41FC-B187-ED8CC6CA768F}" destId="{532B3F69-3D1D-4266-A141-827EDC3AC455}" srcOrd="0" destOrd="4" presId="urn:microsoft.com/office/officeart/2005/8/layout/hProcess6"/>
    <dgm:cxn modelId="{2E133D54-4921-40D8-B350-3A663A22328F}" type="presOf" srcId="{7023F356-3904-44F8-9B96-51589C6CB48B}" destId="{448409CF-3DAB-4BF9-86BD-E06BF7AF2523}" srcOrd="0" destOrd="0" presId="urn:microsoft.com/office/officeart/2005/8/layout/hProcess6"/>
    <dgm:cxn modelId="{6AECDF78-9810-4485-BACE-21E3441D2AD9}" type="presOf" srcId="{68B62AC7-6302-4E18-9482-6BB3BF6A2BD0}" destId="{532B3F69-3D1D-4266-A141-827EDC3AC455}" srcOrd="0" destOrd="3" presId="urn:microsoft.com/office/officeart/2005/8/layout/hProcess6"/>
    <dgm:cxn modelId="{CD87B679-79BD-4503-83EE-9A306FD31675}" type="presOf" srcId="{A8A08A52-C8A5-45D5-B05B-192F587C9864}" destId="{D98DC871-35C7-4B67-AEA4-4A566B9C9C0B}" srcOrd="1" destOrd="0" presId="urn:microsoft.com/office/officeart/2005/8/layout/hProcess6"/>
    <dgm:cxn modelId="{84FD0180-1AFD-443F-A3DB-FF703A08A94E}" type="presOf" srcId="{7A24EE7F-F075-4583-A245-94F6BAF04285}" destId="{43F0DE05-94B6-4C07-982D-98756281315B}" srcOrd="1" destOrd="1" presId="urn:microsoft.com/office/officeart/2005/8/layout/hProcess6"/>
    <dgm:cxn modelId="{2F194E82-B82E-4645-ADAD-60434DD44B88}" srcId="{7E8B1F6D-5A18-42A8-9539-6E085BAE5BF4}" destId="{92FEE079-3064-4E23-A014-732A5B9D91F3}" srcOrd="3" destOrd="0" parTransId="{E34E38BB-E4D7-40E2-AAA9-47E2E551E273}" sibTransId="{7AD61588-168A-4E98-B641-A22DAC00A921}"/>
    <dgm:cxn modelId="{2487DE89-6005-4EA2-900E-A5B89D3F6314}" type="presOf" srcId="{C255D3A4-11E1-4694-93CE-2910B4E7A5E0}" destId="{43F0DE05-94B6-4C07-982D-98756281315B}" srcOrd="1" destOrd="2" presId="urn:microsoft.com/office/officeart/2005/8/layout/hProcess6"/>
    <dgm:cxn modelId="{26BF9D96-630C-4533-94F6-D608A5A686D8}" type="presOf" srcId="{6F054D8D-8F22-4D9C-A219-FE97983141B4}" destId="{4332C4C0-A43B-4C92-A4D1-56683917C7D9}" srcOrd="1" destOrd="1" presId="urn:microsoft.com/office/officeart/2005/8/layout/hProcess6"/>
    <dgm:cxn modelId="{8B02EE9B-9A5C-4BD6-9B7E-477E9255787D}" type="presOf" srcId="{D3AEE6C5-0C5C-47CF-BF08-8C64DEC1C259}" destId="{0F489F9A-F02D-42B8-903D-329900CA3483}" srcOrd="0" destOrd="0" presId="urn:microsoft.com/office/officeart/2005/8/layout/hProcess6"/>
    <dgm:cxn modelId="{FC59DAA5-B699-4FD6-AE9E-105178EC11AC}" srcId="{D5DD6F08-A127-456F-B3CD-E6E22F79FAA0}" destId="{6F054D8D-8F22-4D9C-A219-FE97983141B4}" srcOrd="1" destOrd="0" parTransId="{F29D473D-D2B5-46D8-8E4B-50E7A5C32134}" sibTransId="{62ABB75A-12EC-44C4-B366-065E1C042C43}"/>
    <dgm:cxn modelId="{CB34D7BC-A4BF-49DA-8216-4D2116FBAAA2}" srcId="{D3AEE6C5-0C5C-47CF-BF08-8C64DEC1C259}" destId="{68B62AC7-6302-4E18-9482-6BB3BF6A2BD0}" srcOrd="3" destOrd="0" parTransId="{A11423B9-8D22-4811-8A58-570EA22C1768}" sibTransId="{44E7A1C9-3D01-42AA-80E8-A6319E2944B7}"/>
    <dgm:cxn modelId="{B42501BF-C343-4221-B56E-15DC5C3EFD6F}" srcId="{7E8B1F6D-5A18-42A8-9539-6E085BAE5BF4}" destId="{7A24EE7F-F075-4583-A245-94F6BAF04285}" srcOrd="1" destOrd="0" parTransId="{12BDAF86-CA29-4549-9246-B7407A2FBD62}" sibTransId="{8C1917FE-BC8B-4C8D-BEC5-6AF2CF01BA17}"/>
    <dgm:cxn modelId="{356350D0-0400-4681-81FF-0C760124E83A}" type="presOf" srcId="{23941A9D-B46E-4D27-8016-05DBAB64F937}" destId="{43F0DE05-94B6-4C07-982D-98756281315B}" srcOrd="1" destOrd="0" presId="urn:microsoft.com/office/officeart/2005/8/layout/hProcess6"/>
    <dgm:cxn modelId="{190695DD-72FD-4D75-BA05-40865529EAC9}" srcId="{DF7AAD18-4476-43B3-B868-5BDC3146C45C}" destId="{D3AEE6C5-0C5C-47CF-BF08-8C64DEC1C259}" srcOrd="2" destOrd="0" parTransId="{EA963598-B4BA-42D7-B2C7-71DB727CE890}" sibTransId="{870A5181-EF4C-4A7B-98FF-7AB34852A580}"/>
    <dgm:cxn modelId="{364D8AE0-C63B-4A0F-8115-CD5917A1D6DF}" type="presOf" srcId="{7A24EE7F-F075-4583-A245-94F6BAF04285}" destId="{37558D32-0BFC-4569-AC1B-27FA53FEEF3C}" srcOrd="0" destOrd="1" presId="urn:microsoft.com/office/officeart/2005/8/layout/hProcess6"/>
    <dgm:cxn modelId="{8C32EAE1-50F4-439A-8DF5-9D825BB53699}" srcId="{7023F356-3904-44F8-9B96-51589C6CB48B}" destId="{A8A08A52-C8A5-45D5-B05B-192F587C9864}" srcOrd="0" destOrd="0" parTransId="{79F69A55-9117-471C-87E0-769B2ED9700C}" sibTransId="{4F168282-EEE2-4782-8C7C-3170F1543132}"/>
    <dgm:cxn modelId="{F9AB4CE3-7280-4042-AF5B-049BA10932AA}" type="presOf" srcId="{A8A08A52-C8A5-45D5-B05B-192F587C9864}" destId="{5B46D8BE-8A3F-4A55-906A-CDF4A4690A0F}" srcOrd="0" destOrd="0" presId="urn:microsoft.com/office/officeart/2005/8/layout/hProcess6"/>
    <dgm:cxn modelId="{EC4D5FEA-5A9E-4DB8-AAE8-1BE4EA074525}" type="presOf" srcId="{88E91428-4F41-41FC-B187-ED8CC6CA768F}" destId="{C70B49A8-20AB-4C00-BEA4-21EA6AAB88AF}" srcOrd="1" destOrd="4" presId="urn:microsoft.com/office/officeart/2005/8/layout/hProcess6"/>
    <dgm:cxn modelId="{0025AFEC-4992-42AA-9B3F-E3F2AE7B837E}" srcId="{DF7AAD18-4476-43B3-B868-5BDC3146C45C}" destId="{D5DD6F08-A127-456F-B3CD-E6E22F79FAA0}" srcOrd="3" destOrd="0" parTransId="{C598A407-5C4D-4AEF-8B65-BB1756612267}" sibTransId="{71F5440E-7AF8-40E9-8B2F-175223209B5A}"/>
    <dgm:cxn modelId="{613EF2ED-48EA-4CFC-89A7-7447DE248143}" type="presOf" srcId="{A92412C1-1C9D-4FDB-A7A1-F5770979786B}" destId="{C1633210-DC90-412D-A903-2014EAA89B02}" srcOrd="0" destOrd="2" presId="urn:microsoft.com/office/officeart/2005/8/layout/hProcess6"/>
    <dgm:cxn modelId="{10BB08FF-8DC8-4F41-A6F8-C10CBCFDF14F}" type="presOf" srcId="{7E8B1F6D-5A18-42A8-9539-6E085BAE5BF4}" destId="{C0027B03-6CC4-474E-8A23-4E1690068FF7}" srcOrd="0" destOrd="0" presId="urn:microsoft.com/office/officeart/2005/8/layout/hProcess6"/>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0946F3AA-C4F9-471B-A1FE-19602E4CE450}" type="presParOf" srcId="{73D0EFE1-5531-47EF-8638-CF2375B3702F}" destId="{C30E1682-B480-45CB-A2A9-F6E2E1B1EEC8}" srcOrd="1" destOrd="0" presId="urn:microsoft.com/office/officeart/2005/8/layout/hProcess6"/>
    <dgm:cxn modelId="{C46E4D74-1DCD-4148-82D1-98030F7B5607}" type="presParOf" srcId="{73D0EFE1-5531-47EF-8638-CF2375B3702F}" destId="{6C62FF84-65A4-42F4-8F09-5F17C2F01295}" srcOrd="2" destOrd="0" presId="urn:microsoft.com/office/officeart/2005/8/layout/hProcess6"/>
    <dgm:cxn modelId="{FC1E55ED-61D3-48C2-BADE-6545BDD3C5DB}" type="presParOf" srcId="{6C62FF84-65A4-42F4-8F09-5F17C2F01295}" destId="{6D31C498-F154-4FC3-A819-1B42B73E3ED7}" srcOrd="0" destOrd="0" presId="urn:microsoft.com/office/officeart/2005/8/layout/hProcess6"/>
    <dgm:cxn modelId="{7F1A329F-A51D-4DA1-9713-2509BACCCBD5}" type="presParOf" srcId="{6C62FF84-65A4-42F4-8F09-5F17C2F01295}" destId="{37558D32-0BFC-4569-AC1B-27FA53FEEF3C}" srcOrd="1" destOrd="0" presId="urn:microsoft.com/office/officeart/2005/8/layout/hProcess6"/>
    <dgm:cxn modelId="{5CA5969E-3F90-49E4-AB3F-95521B9BD0B2}" type="presParOf" srcId="{6C62FF84-65A4-42F4-8F09-5F17C2F01295}" destId="{43F0DE05-94B6-4C07-982D-98756281315B}" srcOrd="2" destOrd="0" presId="urn:microsoft.com/office/officeart/2005/8/layout/hProcess6"/>
    <dgm:cxn modelId="{0C6E522E-0EF7-4123-8B29-108AF52DA97D}" type="presParOf" srcId="{6C62FF84-65A4-42F4-8F09-5F17C2F01295}" destId="{C0027B03-6CC4-474E-8A23-4E1690068FF7}" srcOrd="3" destOrd="0" presId="urn:microsoft.com/office/officeart/2005/8/layout/hProcess6"/>
    <dgm:cxn modelId="{32F521EC-F314-49D1-B258-2ED031BA632F}" type="presParOf" srcId="{73D0EFE1-5531-47EF-8638-CF2375B3702F}" destId="{38209D2C-CFCE-4BE2-AEAD-FAA0009D91B8}" srcOrd="3" destOrd="0" presId="urn:microsoft.com/office/officeart/2005/8/layout/hProcess6"/>
    <dgm:cxn modelId="{B1CAD37B-1BB6-41B7-8B28-8ED3917CD34E}" type="presParOf" srcId="{73D0EFE1-5531-47EF-8638-CF2375B3702F}" destId="{82EA161B-E970-4A54-B08C-7BE0E893288F}" srcOrd="4" destOrd="0" presId="urn:microsoft.com/office/officeart/2005/8/layout/hProcess6"/>
    <dgm:cxn modelId="{38B66790-701D-448A-AA0B-18E170511C95}" type="presParOf" srcId="{82EA161B-E970-4A54-B08C-7BE0E893288F}" destId="{8F2A443F-1095-49CE-ABF6-5045721F7CC4}" srcOrd="0" destOrd="0" presId="urn:microsoft.com/office/officeart/2005/8/layout/hProcess6"/>
    <dgm:cxn modelId="{F8B85BAE-8126-4741-B5A8-6DD59C38C88E}" type="presParOf" srcId="{82EA161B-E970-4A54-B08C-7BE0E893288F}" destId="{532B3F69-3D1D-4266-A141-827EDC3AC455}" srcOrd="1" destOrd="0" presId="urn:microsoft.com/office/officeart/2005/8/layout/hProcess6"/>
    <dgm:cxn modelId="{96A68EFA-68A4-4A4C-B4A8-433BC98D64CF}" type="presParOf" srcId="{82EA161B-E970-4A54-B08C-7BE0E893288F}" destId="{C70B49A8-20AB-4C00-BEA4-21EA6AAB88AF}" srcOrd="2" destOrd="0" presId="urn:microsoft.com/office/officeart/2005/8/layout/hProcess6"/>
    <dgm:cxn modelId="{2C1373EA-4B9B-4236-8BCC-916255EA53DB}" type="presParOf" srcId="{82EA161B-E970-4A54-B08C-7BE0E893288F}" destId="{0F489F9A-F02D-42B8-903D-329900CA3483}" srcOrd="3" destOrd="0" presId="urn:microsoft.com/office/officeart/2005/8/layout/hProcess6"/>
    <dgm:cxn modelId="{FFF8D951-2A61-4D28-B337-BDF9276CB6E4}" type="presParOf" srcId="{73D0EFE1-5531-47EF-8638-CF2375B3702F}" destId="{C3E8B693-064B-497A-B07B-1646BBAD6E63}" srcOrd="5" destOrd="0" presId="urn:microsoft.com/office/officeart/2005/8/layout/hProcess6"/>
    <dgm:cxn modelId="{C0438B13-7688-44B2-9D13-637FA4AFC266}" type="presParOf" srcId="{73D0EFE1-5531-47EF-8638-CF2375B3702F}" destId="{6082FBAD-2993-4351-A1A3-30E545164143}" srcOrd="6" destOrd="0" presId="urn:microsoft.com/office/officeart/2005/8/layout/hProcess6"/>
    <dgm:cxn modelId="{54C00590-CD73-4C6C-8F2B-08D6FD4CF154}" type="presParOf" srcId="{6082FBAD-2993-4351-A1A3-30E545164143}" destId="{9248C78A-5E42-48B3-AD48-A5F06CE874B2}" srcOrd="0" destOrd="0" presId="urn:microsoft.com/office/officeart/2005/8/layout/hProcess6"/>
    <dgm:cxn modelId="{50C589B2-F852-41FF-A8A8-42D168CF6FB8}" type="presParOf" srcId="{6082FBAD-2993-4351-A1A3-30E545164143}" destId="{C1633210-DC90-412D-A903-2014EAA89B02}" srcOrd="1" destOrd="0" presId="urn:microsoft.com/office/officeart/2005/8/layout/hProcess6"/>
    <dgm:cxn modelId="{258A64DA-4570-4C40-8669-936B50A106C8}" type="presParOf" srcId="{6082FBAD-2993-4351-A1A3-30E545164143}" destId="{4332C4C0-A43B-4C92-A4D1-56683917C7D9}" srcOrd="2" destOrd="0" presId="urn:microsoft.com/office/officeart/2005/8/layout/hProcess6"/>
    <dgm:cxn modelId="{C29C155E-033C-4C4B-97E0-E5EC6D5F5B5B}" type="presParOf" srcId="{6082FBAD-2993-4351-A1A3-30E545164143}" destId="{8C202BB1-3CC3-4D7D-A944-07D140E73A49}"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dgm:spPr>
        <a:solidFill>
          <a:srgbClr val="D61A61"/>
        </a:solidFill>
      </dgm:spPr>
      <dgm:t>
        <a:bodyPr/>
        <a:lstStyle/>
        <a:p>
          <a:r>
            <a:rPr lang="en-NZ"/>
            <a:t>1. Person assigned a budget and tier level by DSS</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7E8B1F6D-5A18-42A8-9539-6E085BAE5BF4}">
      <dgm:prSet phldrT="[Text]"/>
      <dgm:spPr>
        <a:solidFill>
          <a:srgbClr val="D61A61"/>
        </a:solidFill>
      </dgm:spPr>
      <dgm:t>
        <a:bodyPr/>
        <a:lstStyle/>
        <a:p>
          <a:r>
            <a:rPr lang="en-NZ"/>
            <a:t>2.  Funding Plans (FP)</a:t>
          </a:r>
        </a:p>
      </dgm:t>
    </dgm:pt>
    <dgm:pt modelId="{EA3A9747-0940-460C-80D7-B3A1105D81AA}" type="parTrans" cxnId="{D23B036B-D23D-4610-B96D-5CDFF977DC01}">
      <dgm:prSet/>
      <dgm:spPr/>
      <dgm:t>
        <a:bodyPr/>
        <a:lstStyle/>
        <a:p>
          <a:endParaRPr lang="en-NZ"/>
        </a:p>
      </dgm:t>
    </dgm:pt>
    <dgm:pt modelId="{A29FD29E-D9A4-4039-A626-F9195B2E1922}" type="sibTrans" cxnId="{D23B036B-D23D-4610-B96D-5CDFF977DC01}">
      <dgm:prSet/>
      <dgm:spPr/>
      <dgm:t>
        <a:bodyPr/>
        <a:lstStyle/>
        <a:p>
          <a:endParaRPr lang="en-NZ"/>
        </a:p>
      </dgm:t>
    </dgm:pt>
    <dgm:pt modelId="{DAE23C71-7BF2-4BA9-BD90-2D06AEA301FA}">
      <dgm:prSet phldrT="[Text]"/>
      <dgm:spPr>
        <a:solidFill>
          <a:srgbClr val="F3FBEB">
            <a:alpha val="90000"/>
          </a:srgbClr>
        </a:solidFill>
      </dgm:spPr>
      <dgm:t>
        <a:bodyPr/>
        <a:lstStyle/>
        <a:p>
          <a:pPr>
            <a:buNone/>
          </a:pPr>
          <a:r>
            <a:rPr lang="en-NZ"/>
            <a:t>Individualised Funding:</a:t>
          </a:r>
        </a:p>
      </dgm:t>
    </dgm:pt>
    <dgm:pt modelId="{FBF39B4F-CCA2-4A9A-B939-A4BB4B307493}" type="parTrans" cxnId="{7E6FC54A-7D27-4361-ABC1-44DDB0757930}">
      <dgm:prSet/>
      <dgm:spPr/>
      <dgm:t>
        <a:bodyPr/>
        <a:lstStyle/>
        <a:p>
          <a:endParaRPr lang="en-NZ"/>
        </a:p>
      </dgm:t>
    </dgm:pt>
    <dgm:pt modelId="{DFC4F402-B276-497E-B64F-03F3575F158A}" type="sibTrans" cxnId="{7E6FC54A-7D27-4361-ABC1-44DDB0757930}">
      <dgm:prSet/>
      <dgm:spPr/>
      <dgm:t>
        <a:bodyPr/>
        <a:lstStyle/>
        <a:p>
          <a:endParaRPr lang="en-NZ"/>
        </a:p>
      </dgm:t>
    </dgm:pt>
    <dgm:pt modelId="{D3AEE6C5-0C5C-47CF-BF08-8C64DEC1C259}">
      <dgm:prSet phldrT="[Text]"/>
      <dgm:spPr>
        <a:solidFill>
          <a:srgbClr val="D61A61"/>
        </a:solidFill>
      </dgm:spPr>
      <dgm:t>
        <a:bodyPr/>
        <a:lstStyle/>
        <a:p>
          <a:r>
            <a:rPr lang="en-NZ"/>
            <a:t>3. Host receives My DSS FP</a:t>
          </a:r>
        </a:p>
      </dgm:t>
    </dgm:pt>
    <dgm:pt modelId="{EA963598-B4BA-42D7-B2C7-71DB727CE890}" type="parTrans" cxnId="{190695DD-72FD-4D75-BA05-40865529EAC9}">
      <dgm:prSet/>
      <dgm:spPr/>
      <dgm:t>
        <a:bodyPr/>
        <a:lstStyle/>
        <a:p>
          <a:endParaRPr lang="en-NZ"/>
        </a:p>
      </dgm:t>
    </dgm:pt>
    <dgm:pt modelId="{870A5181-EF4C-4A7B-98FF-7AB34852A580}" type="sibTrans" cxnId="{190695DD-72FD-4D75-BA05-40865529EAC9}">
      <dgm:prSet/>
      <dgm:spPr/>
      <dgm:t>
        <a:bodyPr/>
        <a:lstStyle/>
        <a:p>
          <a:endParaRPr lang="en-NZ"/>
        </a:p>
      </dgm:t>
    </dgm:pt>
    <dgm:pt modelId="{EF97FB15-399C-40D0-9DAC-434F16E22061}">
      <dgm:prSet phldrT="[Text]" custT="1"/>
      <dgm:spPr>
        <a:solidFill>
          <a:srgbClr val="F3FBEB">
            <a:alpha val="90000"/>
          </a:srgbClr>
        </a:solidFill>
      </dgm:spPr>
      <dgm:t>
        <a:bodyPr/>
        <a:lstStyle/>
        <a:p>
          <a:r>
            <a:rPr lang="en-NZ" sz="800">
              <a:solidFill>
                <a:prstClr val="black">
                  <a:hueOff val="0"/>
                  <a:satOff val="0"/>
                  <a:lumOff val="0"/>
                  <a:alphaOff val="0"/>
                </a:prstClr>
              </a:solidFill>
              <a:latin typeface="Roboto"/>
              <a:ea typeface="+mn-ea"/>
              <a:cs typeface="+mn-cs"/>
            </a:rPr>
            <a:t>Host</a:t>
          </a:r>
          <a:r>
            <a:rPr lang="en-NZ" sz="800"/>
            <a:t> receives Funding Plan via email and then WebApp in longer term</a:t>
          </a:r>
        </a:p>
      </dgm:t>
    </dgm:pt>
    <dgm:pt modelId="{4EA083D2-A972-4DF9-B1C6-308A4C20332A}" type="parTrans" cxnId="{57744636-467E-41D0-9CAC-E1B8B655FCFE}">
      <dgm:prSet/>
      <dgm:spPr/>
      <dgm:t>
        <a:bodyPr/>
        <a:lstStyle/>
        <a:p>
          <a:endParaRPr lang="en-NZ"/>
        </a:p>
      </dgm:t>
    </dgm:pt>
    <dgm:pt modelId="{B966303D-76EC-450A-B421-2CF487FF3EA1}" type="sibTrans" cxnId="{57744636-467E-41D0-9CAC-E1B8B655FCFE}">
      <dgm:prSet/>
      <dgm:spPr/>
      <dgm:t>
        <a:bodyPr/>
        <a:lstStyle/>
        <a:p>
          <a:endParaRPr lang="en-NZ"/>
        </a:p>
      </dgm:t>
    </dgm:pt>
    <dgm:pt modelId="{37FFBCD6-8751-41D4-B2A8-61110D4B67B1}">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None/>
          </a:pPr>
          <a:r>
            <a:rPr lang="en-NZ" sz="800" kern="1200">
              <a:solidFill>
                <a:prstClr val="black">
                  <a:hueOff val="0"/>
                  <a:satOff val="0"/>
                  <a:lumOff val="0"/>
                  <a:alphaOff val="0"/>
                </a:prstClr>
              </a:solidFill>
              <a:latin typeface="Roboto"/>
              <a:ea typeface="+mn-ea"/>
              <a:cs typeface="+mn-cs"/>
            </a:rPr>
            <a:t>Based on tier logic:</a:t>
          </a:r>
        </a:p>
      </dgm:t>
    </dgm:pt>
    <dgm:pt modelId="{589A2324-B50E-4C6F-96E1-58445C7F1390}" type="parTrans" cxnId="{4FB52B39-03B3-4D78-95E7-AFB1ECB3D22D}">
      <dgm:prSet/>
      <dgm:spPr/>
      <dgm:t>
        <a:bodyPr/>
        <a:lstStyle/>
        <a:p>
          <a:endParaRPr lang="en-NZ"/>
        </a:p>
      </dgm:t>
    </dgm:pt>
    <dgm:pt modelId="{8D10AFE9-88F4-4FBF-9333-403350D88F6A}" type="sibTrans" cxnId="{4FB52B39-03B3-4D78-95E7-AFB1ECB3D22D}">
      <dgm:prSet/>
      <dgm:spPr/>
      <dgm:t>
        <a:bodyPr/>
        <a:lstStyle/>
        <a:p>
          <a:endParaRPr lang="en-NZ"/>
        </a:p>
      </dgm:t>
    </dgm:pt>
    <dgm:pt modelId="{6B219B8F-DF5F-419D-B4FA-4EB8F33AF135}">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Experience managing hosted funding</a:t>
          </a:r>
        </a:p>
      </dgm:t>
    </dgm:pt>
    <dgm:pt modelId="{4E53B500-45F9-447B-AE84-B176FDD64913}" type="parTrans" cxnId="{67DE2FC5-31AC-402C-83D3-A747E72872A8}">
      <dgm:prSet/>
      <dgm:spPr/>
      <dgm:t>
        <a:bodyPr/>
        <a:lstStyle/>
        <a:p>
          <a:endParaRPr lang="en-NZ"/>
        </a:p>
      </dgm:t>
    </dgm:pt>
    <dgm:pt modelId="{BF8BC618-95B1-41D6-9C7E-0AF6A5F00FB7}" type="sibTrans" cxnId="{67DE2FC5-31AC-402C-83D3-A747E72872A8}">
      <dgm:prSet/>
      <dgm:spPr/>
      <dgm:t>
        <a:bodyPr/>
        <a:lstStyle/>
        <a:p>
          <a:endParaRPr lang="en-NZ"/>
        </a:p>
      </dgm:t>
    </dgm:pt>
    <dgm:pt modelId="{C591C93C-F69B-458C-8F21-53804CA9A251}">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Flexible funding Budget</a:t>
          </a:r>
        </a:p>
      </dgm:t>
    </dgm:pt>
    <dgm:pt modelId="{683E6605-D331-476C-9776-658712E9B9CD}" type="parTrans" cxnId="{3DA93DFF-2410-4DE2-B224-45EA422FB884}">
      <dgm:prSet/>
      <dgm:spPr/>
      <dgm:t>
        <a:bodyPr/>
        <a:lstStyle/>
        <a:p>
          <a:endParaRPr lang="en-NZ"/>
        </a:p>
      </dgm:t>
    </dgm:pt>
    <dgm:pt modelId="{DFFBC4B7-360D-4811-A0DC-1EBBD048BF15}" type="sibTrans" cxnId="{3DA93DFF-2410-4DE2-B224-45EA422FB884}">
      <dgm:prSet/>
      <dgm:spPr/>
      <dgm:t>
        <a:bodyPr/>
        <a:lstStyle/>
        <a:p>
          <a:endParaRPr lang="en-NZ"/>
        </a:p>
      </dgm:t>
    </dgm:pt>
    <dgm:pt modelId="{57FF932B-6863-4BD5-ABBF-4AEFFA5EF0EC}">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Host engagement</a:t>
          </a:r>
        </a:p>
      </dgm:t>
    </dgm:pt>
    <dgm:pt modelId="{FDFF2A75-B2D4-4BDF-AECF-C241573FFC1D}" type="parTrans" cxnId="{95DEA6BF-888C-4F40-BF15-6BE0B06222AF}">
      <dgm:prSet/>
      <dgm:spPr/>
      <dgm:t>
        <a:bodyPr/>
        <a:lstStyle/>
        <a:p>
          <a:endParaRPr lang="en-NZ"/>
        </a:p>
      </dgm:t>
    </dgm:pt>
    <dgm:pt modelId="{5CEE3CB5-9A04-43D6-AAB7-2E8CB44E240B}" type="sibTrans" cxnId="{95DEA6BF-888C-4F40-BF15-6BE0B06222AF}">
      <dgm:prSet/>
      <dgm:spPr/>
      <dgm:t>
        <a:bodyPr/>
        <a:lstStyle/>
        <a:p>
          <a:endParaRPr lang="en-NZ"/>
        </a:p>
      </dgm:t>
    </dgm:pt>
    <dgm:pt modelId="{0EAF4F38-E7AB-467E-A087-58D628814297}">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Overrides</a:t>
          </a:r>
        </a:p>
      </dgm:t>
    </dgm:pt>
    <dgm:pt modelId="{368735CA-23A8-49A8-ABB9-6D6375A6BA63}" type="parTrans" cxnId="{4F7C8290-490A-4026-8D48-4F390E35A7CD}">
      <dgm:prSet/>
      <dgm:spPr/>
      <dgm:t>
        <a:bodyPr/>
        <a:lstStyle/>
        <a:p>
          <a:endParaRPr lang="en-NZ"/>
        </a:p>
      </dgm:t>
    </dgm:pt>
    <dgm:pt modelId="{A44B5763-0DCB-471A-84D9-511A40097A29}" type="sibTrans" cxnId="{4F7C8290-490A-4026-8D48-4F390E35A7CD}">
      <dgm:prSet/>
      <dgm:spPr/>
      <dgm:t>
        <a:bodyPr/>
        <a:lstStyle/>
        <a:p>
          <a:endParaRPr lang="en-NZ"/>
        </a:p>
      </dgm:t>
    </dgm:pt>
    <dgm:pt modelId="{C7A62EE0-F471-4542-BCAC-60365D2116C1}">
      <dgm:prSet phldrT="[Text]"/>
      <dgm:spPr>
        <a:solidFill>
          <a:srgbClr val="F3FBEB">
            <a:alpha val="90000"/>
          </a:srgbClr>
        </a:solidFill>
      </dgm:spPr>
      <dgm:t>
        <a:bodyPr/>
        <a:lstStyle/>
        <a:p>
          <a:pPr>
            <a:buFont typeface="Arial" panose="020B0604020202020204" pitchFamily="34" charset="0"/>
            <a:buChar char="•"/>
          </a:pPr>
          <a:r>
            <a:rPr lang="en-NZ"/>
            <a:t>Host ISP to be FP until NASC review, then NASC Service Auth is FP, until new assessment using OBIR</a:t>
          </a:r>
        </a:p>
      </dgm:t>
    </dgm:pt>
    <dgm:pt modelId="{EEF716F4-F8FD-406C-A488-35723B5B41B3}" type="parTrans" cxnId="{89124DE0-898D-45E8-931E-DA8A3A1D584C}">
      <dgm:prSet/>
      <dgm:spPr/>
      <dgm:t>
        <a:bodyPr/>
        <a:lstStyle/>
        <a:p>
          <a:endParaRPr lang="en-NZ"/>
        </a:p>
      </dgm:t>
    </dgm:pt>
    <dgm:pt modelId="{455F42D8-87C5-4368-83A5-AF32CA9FD785}" type="sibTrans" cxnId="{89124DE0-898D-45E8-931E-DA8A3A1D584C}">
      <dgm:prSet/>
      <dgm:spPr/>
      <dgm:t>
        <a:bodyPr/>
        <a:lstStyle/>
        <a:p>
          <a:endParaRPr lang="en-NZ"/>
        </a:p>
      </dgm:t>
    </dgm:pt>
    <dgm:pt modelId="{131A077D-2E2B-40E8-94DB-35B47A137A96}">
      <dgm:prSet phldrT="[Text]"/>
      <dgm:spPr>
        <a:solidFill>
          <a:srgbClr val="F3FBEB">
            <a:alpha val="90000"/>
          </a:srgbClr>
        </a:solidFill>
      </dgm:spPr>
      <dgm:t>
        <a:bodyPr/>
        <a:lstStyle/>
        <a:p>
          <a:pPr>
            <a:buNone/>
          </a:pPr>
          <a:r>
            <a:rPr lang="en-NZ"/>
            <a:t>Hosted EGL:</a:t>
          </a:r>
        </a:p>
      </dgm:t>
    </dgm:pt>
    <dgm:pt modelId="{1A1B90FE-F729-4CA3-B0F8-F5FE39FFFA92}" type="parTrans" cxnId="{54EE80B9-60A0-4826-89D5-7B4E40325D36}">
      <dgm:prSet/>
      <dgm:spPr/>
      <dgm:t>
        <a:bodyPr/>
        <a:lstStyle/>
        <a:p>
          <a:endParaRPr lang="en-NZ"/>
        </a:p>
      </dgm:t>
    </dgm:pt>
    <dgm:pt modelId="{7F669B09-1705-496E-94C0-E8A4AA9ADB1B}" type="sibTrans" cxnId="{54EE80B9-60A0-4826-89D5-7B4E40325D36}">
      <dgm:prSet/>
      <dgm:spPr/>
      <dgm:t>
        <a:bodyPr/>
        <a:lstStyle/>
        <a:p>
          <a:endParaRPr lang="en-NZ"/>
        </a:p>
      </dgm:t>
    </dgm:pt>
    <dgm:pt modelId="{93F9DF91-66D1-45D2-B7AE-27320741407C}">
      <dgm:prSet phldrT="[Text]"/>
      <dgm:spPr>
        <a:solidFill>
          <a:srgbClr val="F3FBEB">
            <a:alpha val="90000"/>
          </a:srgbClr>
        </a:solidFill>
      </dgm:spPr>
      <dgm:t>
        <a:bodyPr/>
        <a:lstStyle/>
        <a:p>
          <a:r>
            <a:rPr lang="en-NZ"/>
            <a:t>EGL Funding Plan until new assessment using OBIR</a:t>
          </a:r>
        </a:p>
      </dgm:t>
    </dgm:pt>
    <dgm:pt modelId="{3691FA4E-3843-43A1-9C80-68FCC60D5C79}" type="parTrans" cxnId="{32059079-0FEF-49C6-81F8-9131868B3359}">
      <dgm:prSet/>
      <dgm:spPr/>
      <dgm:t>
        <a:bodyPr/>
        <a:lstStyle/>
        <a:p>
          <a:endParaRPr lang="en-NZ"/>
        </a:p>
      </dgm:t>
    </dgm:pt>
    <dgm:pt modelId="{5CDC74E7-83A1-4C51-AAA0-22A32D79B715}" type="sibTrans" cxnId="{32059079-0FEF-49C6-81F8-9131868B3359}">
      <dgm:prSet/>
      <dgm:spPr/>
      <dgm:t>
        <a:bodyPr/>
        <a:lstStyle/>
        <a:p>
          <a:endParaRPr lang="en-NZ"/>
        </a:p>
      </dgm:t>
    </dgm:pt>
    <dgm:pt modelId="{B75037F0-BD10-4337-B0D3-26D0AC1AA34C}">
      <dgm:prSet custT="1"/>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spcFirstLastPara="0" vert="horz" wrap="square" lIns="20320" tIns="5080" rIns="0" bIns="5080" numCol="1" spcCol="1270" anchor="ctr" anchorCtr="0"/>
        <a:lstStyle/>
        <a:p>
          <a:pPr marL="57150" lvl="1" indent="-57150" algn="l" defTabSz="355600">
            <a:lnSpc>
              <a:spcPct val="90000"/>
            </a:lnSpc>
            <a:spcBef>
              <a:spcPct val="0"/>
            </a:spcBef>
            <a:spcAft>
              <a:spcPct val="15000"/>
            </a:spcAft>
            <a:buFont typeface="Arial" panose="020B0604020202020204" pitchFamily="34" charset="0"/>
            <a:buNone/>
          </a:pPr>
          <a:endParaRPr lang="en-NZ" sz="800" kern="1200">
            <a:solidFill>
              <a:prstClr val="black">
                <a:hueOff val="0"/>
                <a:satOff val="0"/>
                <a:lumOff val="0"/>
                <a:alphaOff val="0"/>
              </a:prstClr>
            </a:solidFill>
            <a:latin typeface="Roboto"/>
            <a:ea typeface="+mn-ea"/>
            <a:cs typeface="+mn-cs"/>
          </a:endParaRPr>
        </a:p>
      </dgm:t>
    </dgm:pt>
    <dgm:pt modelId="{E80A6801-44CA-4DE9-A025-C1E5A0700930}" type="parTrans" cxnId="{99651478-A332-4ED7-9626-09FF4FC0A1FF}">
      <dgm:prSet/>
      <dgm:spPr/>
      <dgm:t>
        <a:bodyPr/>
        <a:lstStyle/>
        <a:p>
          <a:endParaRPr lang="en-NZ"/>
        </a:p>
      </dgm:t>
    </dgm:pt>
    <dgm:pt modelId="{60A34A78-582D-495D-8893-D73C2B6CFFC3}" type="sibTrans" cxnId="{99651478-A332-4ED7-9626-09FF4FC0A1FF}">
      <dgm:prSet/>
      <dgm:spPr/>
      <dgm:t>
        <a:bodyPr/>
        <a:lstStyle/>
        <a:p>
          <a:endParaRPr lang="en-NZ"/>
        </a:p>
      </dgm:t>
    </dgm:pt>
    <dgm:pt modelId="{9C071248-C127-4082-B30E-9129665FCCCA}">
      <dgm:prSet phldrT="[Text]" custT="1"/>
      <dgm:spPr>
        <a:solidFill>
          <a:srgbClr val="F3FBEB">
            <a:alpha val="90000"/>
          </a:srgbClr>
        </a:solidFill>
      </dgm:spPr>
      <dgm:t>
        <a:bodyPr spcFirstLastPara="0" vert="horz" wrap="square" lIns="22860" tIns="5715" rIns="11430" bIns="5715" numCol="1" spcCol="1270" anchor="ctr" anchorCtr="0"/>
        <a:lstStyle/>
        <a:p>
          <a:pPr>
            <a:buFont typeface="Arial" panose="020B0604020202020204" pitchFamily="34" charset="0"/>
            <a:buChar char="•"/>
          </a:pPr>
          <a:r>
            <a:rPr lang="en-NZ" sz="800"/>
            <a:t>Host receives Service Authorisation</a:t>
          </a:r>
        </a:p>
        <a:p>
          <a:pPr>
            <a:buFont typeface="Arial" panose="020B0604020202020204" pitchFamily="34" charset="0"/>
            <a:buChar char="•"/>
          </a:pPr>
          <a:endParaRPr lang="en-NZ" sz="600"/>
        </a:p>
      </dgm:t>
    </dgm:pt>
    <dgm:pt modelId="{816E59AC-CA03-42E0-B894-F60D48DAFA40}" type="parTrans" cxnId="{5150BC5D-091C-4994-9BC8-29895E152405}">
      <dgm:prSet/>
      <dgm:spPr/>
      <dgm:t>
        <a:bodyPr/>
        <a:lstStyle/>
        <a:p>
          <a:endParaRPr lang="en-NZ"/>
        </a:p>
      </dgm:t>
    </dgm:pt>
    <dgm:pt modelId="{20986373-3BA1-4110-AF38-72F807BEE5C6}" type="sibTrans" cxnId="{5150BC5D-091C-4994-9BC8-29895E152405}">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3" custLinFactNeighborX="5259" custLinFactNeighborY="12">
        <dgm:presLayoutVars>
          <dgm:bulletEnabled val="1"/>
        </dgm:presLayoutVars>
      </dgm:prSet>
      <dgm:spPr>
        <a:xfrm>
          <a:off x="583700" y="427001"/>
          <a:ext cx="1917016" cy="1675713"/>
        </a:xfrm>
        <a:prstGeom prst="rightArrow">
          <a:avLst>
            <a:gd name="adj1" fmla="val 70000"/>
            <a:gd name="adj2" fmla="val 50000"/>
          </a:avLst>
        </a:prstGeom>
      </dgm:spPr>
    </dgm:pt>
    <dgm:pt modelId="{D98DC871-35C7-4B67-AEA4-4A566B9C9C0B}" type="pres">
      <dgm:prSet presAssocID="{7023F356-3904-44F8-9B96-51589C6CB48B}" presName="childTextHidden" presStyleLbl="bgAccFollowNode1" presStyleIdx="0" presStyleCnt="3"/>
      <dgm:spPr/>
    </dgm:pt>
    <dgm:pt modelId="{448409CF-3DAB-4BF9-86BD-E06BF7AF2523}" type="pres">
      <dgm:prSet presAssocID="{7023F356-3904-44F8-9B96-51589C6CB48B}" presName="parentText" presStyleLbl="node1" presStyleIdx="0" presStyleCnt="3" custLinFactNeighborX="8277" custLinFactNeighborY="-4151">
        <dgm:presLayoutVars>
          <dgm:chMax val="1"/>
          <dgm:bulletEnabled val="1"/>
        </dgm:presLayoutVars>
      </dgm:prSet>
      <dgm:spPr/>
    </dgm:pt>
    <dgm:pt modelId="{C30E1682-B480-45CB-A2A9-F6E2E1B1EEC8}" type="pres">
      <dgm:prSet presAssocID="{7023F356-3904-44F8-9B96-51589C6CB48B}" presName="aSpace" presStyleCnt="0"/>
      <dgm:spPr/>
    </dgm:pt>
    <dgm:pt modelId="{6C62FF84-65A4-42F4-8F09-5F17C2F01295}" type="pres">
      <dgm:prSet presAssocID="{7E8B1F6D-5A18-42A8-9539-6E085BAE5BF4}" presName="compNode" presStyleCnt="0"/>
      <dgm:spPr/>
    </dgm:pt>
    <dgm:pt modelId="{6D31C498-F154-4FC3-A819-1B42B73E3ED7}" type="pres">
      <dgm:prSet presAssocID="{7E8B1F6D-5A18-42A8-9539-6E085BAE5BF4}" presName="noGeometry" presStyleCnt="0"/>
      <dgm:spPr/>
    </dgm:pt>
    <dgm:pt modelId="{37558D32-0BFC-4569-AC1B-27FA53FEEF3C}" type="pres">
      <dgm:prSet presAssocID="{7E8B1F6D-5A18-42A8-9539-6E085BAE5BF4}" presName="childTextVisible" presStyleLbl="bgAccFollowNode1" presStyleIdx="1" presStyleCnt="3">
        <dgm:presLayoutVars>
          <dgm:bulletEnabled val="1"/>
        </dgm:presLayoutVars>
      </dgm:prSet>
      <dgm:spPr/>
    </dgm:pt>
    <dgm:pt modelId="{43F0DE05-94B6-4C07-982D-98756281315B}" type="pres">
      <dgm:prSet presAssocID="{7E8B1F6D-5A18-42A8-9539-6E085BAE5BF4}" presName="childTextHidden" presStyleLbl="bgAccFollowNode1" presStyleIdx="1" presStyleCnt="3"/>
      <dgm:spPr/>
    </dgm:pt>
    <dgm:pt modelId="{C0027B03-6CC4-474E-8A23-4E1690068FF7}" type="pres">
      <dgm:prSet presAssocID="{7E8B1F6D-5A18-42A8-9539-6E085BAE5BF4}" presName="parentText" presStyleLbl="node1" presStyleIdx="1" presStyleCnt="3">
        <dgm:presLayoutVars>
          <dgm:chMax val="1"/>
          <dgm:bulletEnabled val="1"/>
        </dgm:presLayoutVars>
      </dgm:prSet>
      <dgm:spPr/>
    </dgm:pt>
    <dgm:pt modelId="{38209D2C-CFCE-4BE2-AEAD-FAA0009D91B8}" type="pres">
      <dgm:prSet presAssocID="{7E8B1F6D-5A18-42A8-9539-6E085BAE5BF4}" presName="aSpace" presStyleCnt="0"/>
      <dgm:spPr/>
    </dgm:pt>
    <dgm:pt modelId="{82EA161B-E970-4A54-B08C-7BE0E893288F}" type="pres">
      <dgm:prSet presAssocID="{D3AEE6C5-0C5C-47CF-BF08-8C64DEC1C259}" presName="compNode" presStyleCnt="0"/>
      <dgm:spPr/>
    </dgm:pt>
    <dgm:pt modelId="{8F2A443F-1095-49CE-ABF6-5045721F7CC4}" type="pres">
      <dgm:prSet presAssocID="{D3AEE6C5-0C5C-47CF-BF08-8C64DEC1C259}" presName="noGeometry" presStyleCnt="0"/>
      <dgm:spPr/>
    </dgm:pt>
    <dgm:pt modelId="{532B3F69-3D1D-4266-A141-827EDC3AC455}" type="pres">
      <dgm:prSet presAssocID="{D3AEE6C5-0C5C-47CF-BF08-8C64DEC1C259}" presName="childTextVisible" presStyleLbl="bgAccFollowNode1" presStyleIdx="2" presStyleCnt="3">
        <dgm:presLayoutVars>
          <dgm:bulletEnabled val="1"/>
        </dgm:presLayoutVars>
      </dgm:prSet>
      <dgm:spPr/>
    </dgm:pt>
    <dgm:pt modelId="{C70B49A8-20AB-4C00-BEA4-21EA6AAB88AF}" type="pres">
      <dgm:prSet presAssocID="{D3AEE6C5-0C5C-47CF-BF08-8C64DEC1C259}" presName="childTextHidden" presStyleLbl="bgAccFollowNode1" presStyleIdx="2" presStyleCnt="3"/>
      <dgm:spPr/>
    </dgm:pt>
    <dgm:pt modelId="{0F489F9A-F02D-42B8-903D-329900CA3483}" type="pres">
      <dgm:prSet presAssocID="{D3AEE6C5-0C5C-47CF-BF08-8C64DEC1C259}" presName="parentText" presStyleLbl="node1" presStyleIdx="2" presStyleCnt="3" custLinFactNeighborX="-6636" custLinFactNeighborY="-1592">
        <dgm:presLayoutVars>
          <dgm:chMax val="1"/>
          <dgm:bulletEnabled val="1"/>
        </dgm:presLayoutVars>
      </dgm:prSet>
      <dgm:spPr/>
    </dgm:pt>
  </dgm:ptLst>
  <dgm:cxnLst>
    <dgm:cxn modelId="{E806CA00-6063-4016-86CF-DBA6F37B62D2}" type="presOf" srcId="{131A077D-2E2B-40E8-94DB-35B47A137A96}" destId="{37558D32-0BFC-4569-AC1B-27FA53FEEF3C}" srcOrd="0" destOrd="2" presId="urn:microsoft.com/office/officeart/2005/8/layout/hProcess6"/>
    <dgm:cxn modelId="{BFFBC107-8FC4-4BF2-A2D6-709BE2E873C7}" type="presOf" srcId="{93F9DF91-66D1-45D2-B7AE-27320741407C}" destId="{43F0DE05-94B6-4C07-982D-98756281315B}" srcOrd="1" destOrd="3" presId="urn:microsoft.com/office/officeart/2005/8/layout/hProcess6"/>
    <dgm:cxn modelId="{07B92609-0D26-4DC2-96CC-F091F9F898DD}" type="presOf" srcId="{93F9DF91-66D1-45D2-B7AE-27320741407C}" destId="{37558D32-0BFC-4569-AC1B-27FA53FEEF3C}" srcOrd="0" destOrd="3" presId="urn:microsoft.com/office/officeart/2005/8/layout/hProcess6"/>
    <dgm:cxn modelId="{97A5720B-59C4-4706-B3C1-8EAB1635DAFA}" type="presOf" srcId="{DAE23C71-7BF2-4BA9-BD90-2D06AEA301FA}" destId="{37558D32-0BFC-4569-AC1B-27FA53FEEF3C}" srcOrd="0" destOrd="0" presId="urn:microsoft.com/office/officeart/2005/8/layout/hProcess6"/>
    <dgm:cxn modelId="{43EDBA17-80C1-4CF5-A6A6-AB1E4C7D192F}" type="presOf" srcId="{EF97FB15-399C-40D0-9DAC-434F16E22061}" destId="{532B3F69-3D1D-4266-A141-827EDC3AC455}" srcOrd="0" destOrd="0" presId="urn:microsoft.com/office/officeart/2005/8/layout/hProcess6"/>
    <dgm:cxn modelId="{338DFF17-62BA-4494-A179-E3FA57967D49}" type="presOf" srcId="{0EAF4F38-E7AB-467E-A087-58D628814297}" destId="{5B46D8BE-8A3F-4A55-906A-CDF4A4690A0F}" srcOrd="0" destOrd="4" presId="urn:microsoft.com/office/officeart/2005/8/layout/hProcess6"/>
    <dgm:cxn modelId="{4625781D-217E-4777-A707-9A305D885615}" type="presOf" srcId="{0EAF4F38-E7AB-467E-A087-58D628814297}" destId="{D98DC871-35C7-4B67-AEA4-4A566B9C9C0B}" srcOrd="1" destOrd="4" presId="urn:microsoft.com/office/officeart/2005/8/layout/hProcess6"/>
    <dgm:cxn modelId="{9274871F-14BC-4102-9DDF-855A2F5A818F}" type="presOf" srcId="{B75037F0-BD10-4337-B0D3-26D0AC1AA34C}" destId="{D98DC871-35C7-4B67-AEA4-4A566B9C9C0B}" srcOrd="1" destOrd="5" presId="urn:microsoft.com/office/officeart/2005/8/layout/hProcess6"/>
    <dgm:cxn modelId="{066C2121-0AB4-4571-BC67-824938C043BE}" type="presOf" srcId="{DF7AAD18-4476-43B3-B868-5BDC3146C45C}" destId="{73D0EFE1-5531-47EF-8638-CF2375B3702F}" srcOrd="0" destOrd="0" presId="urn:microsoft.com/office/officeart/2005/8/layout/hProcess6"/>
    <dgm:cxn modelId="{17FF1823-8749-4232-9377-1F7801957BEA}" srcId="{DF7AAD18-4476-43B3-B868-5BDC3146C45C}" destId="{7023F356-3904-44F8-9B96-51589C6CB48B}" srcOrd="0" destOrd="0" parTransId="{290CA763-3C08-4A5C-9F48-9C4A30A3DCE1}" sibTransId="{2D098220-FC5B-40B1-B161-007485B16FE3}"/>
    <dgm:cxn modelId="{B600D628-1681-40F8-AD42-1337A3432A97}" type="presOf" srcId="{9C071248-C127-4082-B30E-9129665FCCCA}" destId="{C70B49A8-20AB-4C00-BEA4-21EA6AAB88AF}" srcOrd="1" destOrd="1" presId="urn:microsoft.com/office/officeart/2005/8/layout/hProcess6"/>
    <dgm:cxn modelId="{57744636-467E-41D0-9CAC-E1B8B655FCFE}" srcId="{D3AEE6C5-0C5C-47CF-BF08-8C64DEC1C259}" destId="{EF97FB15-399C-40D0-9DAC-434F16E22061}" srcOrd="0" destOrd="0" parTransId="{4EA083D2-A972-4DF9-B1C6-308A4C20332A}" sibTransId="{B966303D-76EC-450A-B421-2CF487FF3EA1}"/>
    <dgm:cxn modelId="{4FB52B39-03B3-4D78-95E7-AFB1ECB3D22D}" srcId="{7023F356-3904-44F8-9B96-51589C6CB48B}" destId="{37FFBCD6-8751-41D4-B2A8-61110D4B67B1}" srcOrd="0" destOrd="0" parTransId="{589A2324-B50E-4C6F-96E1-58445C7F1390}" sibTransId="{8D10AFE9-88F4-4FBF-9333-403350D88F6A}"/>
    <dgm:cxn modelId="{F0162640-4450-457E-81F8-9182001CF076}" type="presOf" srcId="{C7A62EE0-F471-4542-BCAC-60365D2116C1}" destId="{43F0DE05-94B6-4C07-982D-98756281315B}" srcOrd="1" destOrd="1" presId="urn:microsoft.com/office/officeart/2005/8/layout/hProcess6"/>
    <dgm:cxn modelId="{5150BC5D-091C-4994-9BC8-29895E152405}" srcId="{D3AEE6C5-0C5C-47CF-BF08-8C64DEC1C259}" destId="{9C071248-C127-4082-B30E-9129665FCCCA}" srcOrd="1" destOrd="0" parTransId="{816E59AC-CA03-42E0-B894-F60D48DAFA40}" sibTransId="{20986373-3BA1-4110-AF38-72F807BEE5C6}"/>
    <dgm:cxn modelId="{7E6FC54A-7D27-4361-ABC1-44DDB0757930}" srcId="{7E8B1F6D-5A18-42A8-9539-6E085BAE5BF4}" destId="{DAE23C71-7BF2-4BA9-BD90-2D06AEA301FA}" srcOrd="0" destOrd="0" parTransId="{FBF39B4F-CCA2-4A9A-B939-A4BB4B307493}" sibTransId="{DFC4F402-B276-497E-B64F-03F3575F158A}"/>
    <dgm:cxn modelId="{D23B036B-D23D-4610-B96D-5CDFF977DC01}" srcId="{DF7AAD18-4476-43B3-B868-5BDC3146C45C}" destId="{7E8B1F6D-5A18-42A8-9539-6E085BAE5BF4}" srcOrd="1" destOrd="0" parTransId="{EA3A9747-0940-460C-80D7-B3A1105D81AA}" sibTransId="{A29FD29E-D9A4-4039-A626-F9195B2E1922}"/>
    <dgm:cxn modelId="{CAADFB4D-22F8-46CE-B2CB-4B55B2B082A0}" type="presOf" srcId="{6B219B8F-DF5F-419D-B4FA-4EB8F33AF135}" destId="{D98DC871-35C7-4B67-AEA4-4A566B9C9C0B}" srcOrd="1" destOrd="1" presId="urn:microsoft.com/office/officeart/2005/8/layout/hProcess6"/>
    <dgm:cxn modelId="{C8222A4E-2C73-4549-B190-0BDCFDAEF77E}" type="presOf" srcId="{EF97FB15-399C-40D0-9DAC-434F16E22061}" destId="{C70B49A8-20AB-4C00-BEA4-21EA6AAB88AF}" srcOrd="1" destOrd="0" presId="urn:microsoft.com/office/officeart/2005/8/layout/hProcess6"/>
    <dgm:cxn modelId="{F387856F-2600-4BCB-BD38-56B2E88B4F3F}" type="presOf" srcId="{DAE23C71-7BF2-4BA9-BD90-2D06AEA301FA}" destId="{43F0DE05-94B6-4C07-982D-98756281315B}" srcOrd="1" destOrd="0" presId="urn:microsoft.com/office/officeart/2005/8/layout/hProcess6"/>
    <dgm:cxn modelId="{EB3E7071-4D34-4879-BDBC-A6D45139161F}" type="presOf" srcId="{9C071248-C127-4082-B30E-9129665FCCCA}" destId="{532B3F69-3D1D-4266-A141-827EDC3AC455}" srcOrd="0" destOrd="1" presId="urn:microsoft.com/office/officeart/2005/8/layout/hProcess6"/>
    <dgm:cxn modelId="{2E133D54-4921-40D8-B350-3A663A22328F}" type="presOf" srcId="{7023F356-3904-44F8-9B96-51589C6CB48B}" destId="{448409CF-3DAB-4BF9-86BD-E06BF7AF2523}" srcOrd="0" destOrd="0" presId="urn:microsoft.com/office/officeart/2005/8/layout/hProcess6"/>
    <dgm:cxn modelId="{6B50CA57-18B2-4710-B3B5-7938B3F283C0}" type="presOf" srcId="{131A077D-2E2B-40E8-94DB-35B47A137A96}" destId="{43F0DE05-94B6-4C07-982D-98756281315B}" srcOrd="1" destOrd="2" presId="urn:microsoft.com/office/officeart/2005/8/layout/hProcess6"/>
    <dgm:cxn modelId="{99651478-A332-4ED7-9626-09FF4FC0A1FF}" srcId="{7023F356-3904-44F8-9B96-51589C6CB48B}" destId="{B75037F0-BD10-4337-B0D3-26D0AC1AA34C}" srcOrd="5" destOrd="0" parTransId="{E80A6801-44CA-4DE9-A025-C1E5A0700930}" sibTransId="{60A34A78-582D-495D-8893-D73C2B6CFFC3}"/>
    <dgm:cxn modelId="{32059079-0FEF-49C6-81F8-9131868B3359}" srcId="{131A077D-2E2B-40E8-94DB-35B47A137A96}" destId="{93F9DF91-66D1-45D2-B7AE-27320741407C}" srcOrd="0" destOrd="0" parTransId="{3691FA4E-3843-43A1-9C80-68FCC60D5C79}" sibTransId="{5CDC74E7-83A1-4C51-AAA0-22A32D79B715}"/>
    <dgm:cxn modelId="{9E859B84-0EEA-4602-9886-ACD31C47C7E0}" type="presOf" srcId="{57FF932B-6863-4BD5-ABBF-4AEFFA5EF0EC}" destId="{5B46D8BE-8A3F-4A55-906A-CDF4A4690A0F}" srcOrd="0" destOrd="3" presId="urn:microsoft.com/office/officeart/2005/8/layout/hProcess6"/>
    <dgm:cxn modelId="{FC87818B-5CF2-419B-8FD8-43FF98CDFE14}" type="presOf" srcId="{C7A62EE0-F471-4542-BCAC-60365D2116C1}" destId="{37558D32-0BFC-4569-AC1B-27FA53FEEF3C}" srcOrd="0" destOrd="1" presId="urn:microsoft.com/office/officeart/2005/8/layout/hProcess6"/>
    <dgm:cxn modelId="{4F7C8290-490A-4026-8D48-4F390E35A7CD}" srcId="{7023F356-3904-44F8-9B96-51589C6CB48B}" destId="{0EAF4F38-E7AB-467E-A087-58D628814297}" srcOrd="4" destOrd="0" parTransId="{368735CA-23A8-49A8-ABB9-6D6375A6BA63}" sibTransId="{A44B5763-0DCB-471A-84D9-511A40097A29}"/>
    <dgm:cxn modelId="{8B02EE9B-9A5C-4BD6-9B7E-477E9255787D}" type="presOf" srcId="{D3AEE6C5-0C5C-47CF-BF08-8C64DEC1C259}" destId="{0F489F9A-F02D-42B8-903D-329900CA3483}" srcOrd="0" destOrd="0" presId="urn:microsoft.com/office/officeart/2005/8/layout/hProcess6"/>
    <dgm:cxn modelId="{9F01D3A4-C7DC-4D45-A5C4-49A9404111C6}" type="presOf" srcId="{B75037F0-BD10-4337-B0D3-26D0AC1AA34C}" destId="{5B46D8BE-8A3F-4A55-906A-CDF4A4690A0F}" srcOrd="0" destOrd="5" presId="urn:microsoft.com/office/officeart/2005/8/layout/hProcess6"/>
    <dgm:cxn modelId="{F36B67B3-35A3-4165-AAD7-0D2C874BE2FD}" type="presOf" srcId="{37FFBCD6-8751-41D4-B2A8-61110D4B67B1}" destId="{5B46D8BE-8A3F-4A55-906A-CDF4A4690A0F}" srcOrd="0" destOrd="0" presId="urn:microsoft.com/office/officeart/2005/8/layout/hProcess6"/>
    <dgm:cxn modelId="{4B2FBCB7-92D6-4628-BF38-3B502CC4A98C}" type="presOf" srcId="{6B219B8F-DF5F-419D-B4FA-4EB8F33AF135}" destId="{5B46D8BE-8A3F-4A55-906A-CDF4A4690A0F}" srcOrd="0" destOrd="1" presId="urn:microsoft.com/office/officeart/2005/8/layout/hProcess6"/>
    <dgm:cxn modelId="{54EE80B9-60A0-4826-89D5-7B4E40325D36}" srcId="{7E8B1F6D-5A18-42A8-9539-6E085BAE5BF4}" destId="{131A077D-2E2B-40E8-94DB-35B47A137A96}" srcOrd="1" destOrd="0" parTransId="{1A1B90FE-F729-4CA3-B0F8-F5FE39FFFA92}" sibTransId="{7F669B09-1705-496E-94C0-E8A4AA9ADB1B}"/>
    <dgm:cxn modelId="{95DEA6BF-888C-4F40-BF15-6BE0B06222AF}" srcId="{7023F356-3904-44F8-9B96-51589C6CB48B}" destId="{57FF932B-6863-4BD5-ABBF-4AEFFA5EF0EC}" srcOrd="3" destOrd="0" parTransId="{FDFF2A75-B2D4-4BDF-AECF-C241573FFC1D}" sibTransId="{5CEE3CB5-9A04-43D6-AAB7-2E8CB44E240B}"/>
    <dgm:cxn modelId="{67DE2FC5-31AC-402C-83D3-A747E72872A8}" srcId="{7023F356-3904-44F8-9B96-51589C6CB48B}" destId="{6B219B8F-DF5F-419D-B4FA-4EB8F33AF135}" srcOrd="1" destOrd="0" parTransId="{4E53B500-45F9-447B-AE84-B176FDD64913}" sibTransId="{BF8BC618-95B1-41D6-9C7E-0AF6A5F00FB7}"/>
    <dgm:cxn modelId="{190695DD-72FD-4D75-BA05-40865529EAC9}" srcId="{DF7AAD18-4476-43B3-B868-5BDC3146C45C}" destId="{D3AEE6C5-0C5C-47CF-BF08-8C64DEC1C259}" srcOrd="2" destOrd="0" parTransId="{EA963598-B4BA-42D7-B2C7-71DB727CE890}" sibTransId="{870A5181-EF4C-4A7B-98FF-7AB34852A580}"/>
    <dgm:cxn modelId="{73CC9ADE-B3D6-452F-9E56-F0A722BC20E5}" type="presOf" srcId="{37FFBCD6-8751-41D4-B2A8-61110D4B67B1}" destId="{D98DC871-35C7-4B67-AEA4-4A566B9C9C0B}" srcOrd="1" destOrd="0" presId="urn:microsoft.com/office/officeart/2005/8/layout/hProcess6"/>
    <dgm:cxn modelId="{89124DE0-898D-45E8-931E-DA8A3A1D584C}" srcId="{DAE23C71-7BF2-4BA9-BD90-2D06AEA301FA}" destId="{C7A62EE0-F471-4542-BCAC-60365D2116C1}" srcOrd="0" destOrd="0" parTransId="{EEF716F4-F8FD-406C-A488-35723B5B41B3}" sibTransId="{455F42D8-87C5-4368-83A5-AF32CA9FD785}"/>
    <dgm:cxn modelId="{87E0A1E6-E1EA-4E80-9A2C-897B1971209A}" type="presOf" srcId="{C591C93C-F69B-458C-8F21-53804CA9A251}" destId="{D98DC871-35C7-4B67-AEA4-4A566B9C9C0B}" srcOrd="1" destOrd="2" presId="urn:microsoft.com/office/officeart/2005/8/layout/hProcess6"/>
    <dgm:cxn modelId="{8B93E8F0-613C-4120-A4A9-37C2F98E7827}" type="presOf" srcId="{C591C93C-F69B-458C-8F21-53804CA9A251}" destId="{5B46D8BE-8A3F-4A55-906A-CDF4A4690A0F}" srcOrd="0" destOrd="2" presId="urn:microsoft.com/office/officeart/2005/8/layout/hProcess6"/>
    <dgm:cxn modelId="{6D2C7EF5-EB90-41ED-AE82-529067F3D5F7}" type="presOf" srcId="{57FF932B-6863-4BD5-ABBF-4AEFFA5EF0EC}" destId="{D98DC871-35C7-4B67-AEA4-4A566B9C9C0B}" srcOrd="1" destOrd="3" presId="urn:microsoft.com/office/officeart/2005/8/layout/hProcess6"/>
    <dgm:cxn modelId="{10BB08FF-8DC8-4F41-A6F8-C10CBCFDF14F}" type="presOf" srcId="{7E8B1F6D-5A18-42A8-9539-6E085BAE5BF4}" destId="{C0027B03-6CC4-474E-8A23-4E1690068FF7}" srcOrd="0" destOrd="0" presId="urn:microsoft.com/office/officeart/2005/8/layout/hProcess6"/>
    <dgm:cxn modelId="{3DA93DFF-2410-4DE2-B224-45EA422FB884}" srcId="{7023F356-3904-44F8-9B96-51589C6CB48B}" destId="{C591C93C-F69B-458C-8F21-53804CA9A251}" srcOrd="2" destOrd="0" parTransId="{683E6605-D331-476C-9776-658712E9B9CD}" sibTransId="{DFFBC4B7-360D-4811-A0DC-1EBBD048BF15}"/>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0946F3AA-C4F9-471B-A1FE-19602E4CE450}" type="presParOf" srcId="{73D0EFE1-5531-47EF-8638-CF2375B3702F}" destId="{C30E1682-B480-45CB-A2A9-F6E2E1B1EEC8}" srcOrd="1" destOrd="0" presId="urn:microsoft.com/office/officeart/2005/8/layout/hProcess6"/>
    <dgm:cxn modelId="{C46E4D74-1DCD-4148-82D1-98030F7B5607}" type="presParOf" srcId="{73D0EFE1-5531-47EF-8638-CF2375B3702F}" destId="{6C62FF84-65A4-42F4-8F09-5F17C2F01295}" srcOrd="2" destOrd="0" presId="urn:microsoft.com/office/officeart/2005/8/layout/hProcess6"/>
    <dgm:cxn modelId="{FC1E55ED-61D3-48C2-BADE-6545BDD3C5DB}" type="presParOf" srcId="{6C62FF84-65A4-42F4-8F09-5F17C2F01295}" destId="{6D31C498-F154-4FC3-A819-1B42B73E3ED7}" srcOrd="0" destOrd="0" presId="urn:microsoft.com/office/officeart/2005/8/layout/hProcess6"/>
    <dgm:cxn modelId="{7F1A329F-A51D-4DA1-9713-2509BACCCBD5}" type="presParOf" srcId="{6C62FF84-65A4-42F4-8F09-5F17C2F01295}" destId="{37558D32-0BFC-4569-AC1B-27FA53FEEF3C}" srcOrd="1" destOrd="0" presId="urn:microsoft.com/office/officeart/2005/8/layout/hProcess6"/>
    <dgm:cxn modelId="{5CA5969E-3F90-49E4-AB3F-95521B9BD0B2}" type="presParOf" srcId="{6C62FF84-65A4-42F4-8F09-5F17C2F01295}" destId="{43F0DE05-94B6-4C07-982D-98756281315B}" srcOrd="2" destOrd="0" presId="urn:microsoft.com/office/officeart/2005/8/layout/hProcess6"/>
    <dgm:cxn modelId="{0C6E522E-0EF7-4123-8B29-108AF52DA97D}" type="presParOf" srcId="{6C62FF84-65A4-42F4-8F09-5F17C2F01295}" destId="{C0027B03-6CC4-474E-8A23-4E1690068FF7}" srcOrd="3" destOrd="0" presId="urn:microsoft.com/office/officeart/2005/8/layout/hProcess6"/>
    <dgm:cxn modelId="{32F521EC-F314-49D1-B258-2ED031BA632F}" type="presParOf" srcId="{73D0EFE1-5531-47EF-8638-CF2375B3702F}" destId="{38209D2C-CFCE-4BE2-AEAD-FAA0009D91B8}" srcOrd="3" destOrd="0" presId="urn:microsoft.com/office/officeart/2005/8/layout/hProcess6"/>
    <dgm:cxn modelId="{B1CAD37B-1BB6-41B7-8B28-8ED3917CD34E}" type="presParOf" srcId="{73D0EFE1-5531-47EF-8638-CF2375B3702F}" destId="{82EA161B-E970-4A54-B08C-7BE0E893288F}" srcOrd="4" destOrd="0" presId="urn:microsoft.com/office/officeart/2005/8/layout/hProcess6"/>
    <dgm:cxn modelId="{38B66790-701D-448A-AA0B-18E170511C95}" type="presParOf" srcId="{82EA161B-E970-4A54-B08C-7BE0E893288F}" destId="{8F2A443F-1095-49CE-ABF6-5045721F7CC4}" srcOrd="0" destOrd="0" presId="urn:microsoft.com/office/officeart/2005/8/layout/hProcess6"/>
    <dgm:cxn modelId="{F8B85BAE-8126-4741-B5A8-6DD59C38C88E}" type="presParOf" srcId="{82EA161B-E970-4A54-B08C-7BE0E893288F}" destId="{532B3F69-3D1D-4266-A141-827EDC3AC455}" srcOrd="1" destOrd="0" presId="urn:microsoft.com/office/officeart/2005/8/layout/hProcess6"/>
    <dgm:cxn modelId="{96A68EFA-68A4-4A4C-B4A8-433BC98D64CF}" type="presParOf" srcId="{82EA161B-E970-4A54-B08C-7BE0E893288F}" destId="{C70B49A8-20AB-4C00-BEA4-21EA6AAB88AF}" srcOrd="2" destOrd="0" presId="urn:microsoft.com/office/officeart/2005/8/layout/hProcess6"/>
    <dgm:cxn modelId="{2C1373EA-4B9B-4236-8BCC-916255EA53DB}" type="presParOf" srcId="{82EA161B-E970-4A54-B08C-7BE0E893288F}" destId="{0F489F9A-F02D-42B8-903D-329900CA348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dgm:spPr>
        <a:solidFill>
          <a:srgbClr val="D61A61"/>
        </a:solidFill>
      </dgm:spPr>
      <dgm:t>
        <a:bodyPr/>
        <a:lstStyle/>
        <a:p>
          <a:r>
            <a:rPr lang="en-NZ"/>
            <a:t>4. Host  supports person/Agent to implement FP </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A8A08A52-C8A5-45D5-B05B-192F587C9864}">
      <dgm:prSet phldrT="[Text]"/>
      <dgm:spPr>
        <a:solidFill>
          <a:srgbClr val="F3FBEB">
            <a:alpha val="90000"/>
          </a:srgbClr>
        </a:solidFill>
      </dgm:spPr>
      <dgm:t>
        <a:bodyPr rIns="0"/>
        <a:lstStyle/>
        <a:p>
          <a:pPr algn="l">
            <a:buFont typeface="Arial" panose="020B0604020202020204" pitchFamily="34" charset="0"/>
            <a:buChar char="•"/>
          </a:pPr>
          <a:r>
            <a:rPr lang="en-NZ"/>
            <a:t>Includes guidance on:</a:t>
          </a:r>
        </a:p>
      </dgm:t>
    </dgm:pt>
    <dgm:pt modelId="{79F69A55-9117-471C-87E0-769B2ED9700C}" type="parTrans" cxnId="{8C32EAE1-50F4-439A-8DF5-9D825BB53699}">
      <dgm:prSet/>
      <dgm:spPr/>
      <dgm:t>
        <a:bodyPr/>
        <a:lstStyle/>
        <a:p>
          <a:endParaRPr lang="en-NZ"/>
        </a:p>
      </dgm:t>
    </dgm:pt>
    <dgm:pt modelId="{4F168282-EEE2-4782-8C7C-3170F1543132}" type="sibTrans" cxnId="{8C32EAE1-50F4-439A-8DF5-9D825BB53699}">
      <dgm:prSet/>
      <dgm:spPr/>
      <dgm:t>
        <a:bodyPr/>
        <a:lstStyle/>
        <a:p>
          <a:endParaRPr lang="en-NZ"/>
        </a:p>
      </dgm:t>
    </dgm:pt>
    <dgm:pt modelId="{7E8B1F6D-5A18-42A8-9539-6E085BAE5BF4}">
      <dgm:prSet phldrT="[Text]"/>
      <dgm:spPr>
        <a:solidFill>
          <a:srgbClr val="D61A61"/>
        </a:solidFill>
      </dgm:spPr>
      <dgm:t>
        <a:bodyPr/>
        <a:lstStyle/>
        <a:p>
          <a:r>
            <a:rPr lang="en-NZ"/>
            <a:t>5. Person/Agent makes employment or purchase choices</a:t>
          </a:r>
        </a:p>
      </dgm:t>
    </dgm:pt>
    <dgm:pt modelId="{EA3A9747-0940-460C-80D7-B3A1105D81AA}" type="parTrans" cxnId="{D23B036B-D23D-4610-B96D-5CDFF977DC01}">
      <dgm:prSet/>
      <dgm:spPr/>
      <dgm:t>
        <a:bodyPr/>
        <a:lstStyle/>
        <a:p>
          <a:endParaRPr lang="en-NZ"/>
        </a:p>
      </dgm:t>
    </dgm:pt>
    <dgm:pt modelId="{A29FD29E-D9A4-4039-A626-F9195B2E1922}" type="sibTrans" cxnId="{D23B036B-D23D-4610-B96D-5CDFF977DC01}">
      <dgm:prSet/>
      <dgm:spPr/>
      <dgm:t>
        <a:bodyPr/>
        <a:lstStyle/>
        <a:p>
          <a:endParaRPr lang="en-NZ"/>
        </a:p>
      </dgm:t>
    </dgm:pt>
    <dgm:pt modelId="{D3AEE6C5-0C5C-47CF-BF08-8C64DEC1C259}">
      <dgm:prSet phldrT="[Text]"/>
      <dgm:spPr>
        <a:solidFill>
          <a:srgbClr val="D61A61"/>
        </a:solidFill>
      </dgm:spPr>
      <dgm:t>
        <a:bodyPr/>
        <a:lstStyle/>
        <a:p>
          <a:r>
            <a:rPr lang="en-NZ"/>
            <a:t>6. Ongoing role of Host with person/Agent based on Tier level</a:t>
          </a:r>
        </a:p>
      </dgm:t>
    </dgm:pt>
    <dgm:pt modelId="{EA963598-B4BA-42D7-B2C7-71DB727CE890}" type="parTrans" cxnId="{190695DD-72FD-4D75-BA05-40865529EAC9}">
      <dgm:prSet/>
      <dgm:spPr/>
      <dgm:t>
        <a:bodyPr/>
        <a:lstStyle/>
        <a:p>
          <a:endParaRPr lang="en-NZ"/>
        </a:p>
      </dgm:t>
    </dgm:pt>
    <dgm:pt modelId="{870A5181-EF4C-4A7B-98FF-7AB34852A580}" type="sibTrans" cxnId="{190695DD-72FD-4D75-BA05-40865529EAC9}">
      <dgm:prSet/>
      <dgm:spPr/>
      <dgm:t>
        <a:bodyPr/>
        <a:lstStyle/>
        <a:p>
          <a:endParaRPr lang="en-NZ"/>
        </a:p>
      </dgm:t>
    </dgm:pt>
    <dgm:pt modelId="{DEFE1BC5-FDB7-4A39-A3DF-596E6E63A869}">
      <dgm:prSet phldrT="[Text]"/>
      <dgm:spPr>
        <a:solidFill>
          <a:srgbClr val="F3FBEB">
            <a:alpha val="90000"/>
          </a:srgbClr>
        </a:solidFill>
      </dgm:spPr>
      <dgm:t>
        <a:bodyPr/>
        <a:lstStyle/>
        <a:p>
          <a:r>
            <a:rPr lang="en-NZ"/>
            <a:t>Guidance</a:t>
          </a:r>
        </a:p>
      </dgm:t>
    </dgm:pt>
    <dgm:pt modelId="{250F08B9-390B-48B0-8E0B-C42B3790E1B6}" type="parTrans" cxnId="{55C47BF8-F853-4393-8BD2-799F664526FE}">
      <dgm:prSet/>
      <dgm:spPr/>
      <dgm:t>
        <a:bodyPr/>
        <a:lstStyle/>
        <a:p>
          <a:endParaRPr lang="en-NZ"/>
        </a:p>
      </dgm:t>
    </dgm:pt>
    <dgm:pt modelId="{F34D1AF5-14B1-4848-8F24-4BA077BE6316}" type="sibTrans" cxnId="{55C47BF8-F853-4393-8BD2-799F664526FE}">
      <dgm:prSet/>
      <dgm:spPr/>
      <dgm:t>
        <a:bodyPr/>
        <a:lstStyle/>
        <a:p>
          <a:endParaRPr lang="en-NZ"/>
        </a:p>
      </dgm:t>
    </dgm:pt>
    <dgm:pt modelId="{26B55C03-08AC-4116-9F6C-84F3FF546B09}">
      <dgm:prSet phldrT="[Text]"/>
      <dgm:spPr>
        <a:solidFill>
          <a:srgbClr val="F3FBEB">
            <a:alpha val="90000"/>
          </a:srgbClr>
        </a:solidFill>
      </dgm:spPr>
      <dgm:t>
        <a:bodyPr/>
        <a:lstStyle/>
        <a:p>
          <a:r>
            <a:rPr lang="en-NZ"/>
            <a:t>Flexible funding utilised</a:t>
          </a:r>
        </a:p>
      </dgm:t>
    </dgm:pt>
    <dgm:pt modelId="{792E9398-9AB0-43F7-BE36-330F8F468D24}" type="parTrans" cxnId="{647B4D3A-38F7-4FD5-B221-91F3BFE4F20C}">
      <dgm:prSet/>
      <dgm:spPr/>
      <dgm:t>
        <a:bodyPr/>
        <a:lstStyle/>
        <a:p>
          <a:endParaRPr lang="en-NZ"/>
        </a:p>
      </dgm:t>
    </dgm:pt>
    <dgm:pt modelId="{BA4783F0-EFDE-42AE-8A72-8C3B00285028}" type="sibTrans" cxnId="{647B4D3A-38F7-4FD5-B221-91F3BFE4F20C}">
      <dgm:prSet/>
      <dgm:spPr/>
      <dgm:t>
        <a:bodyPr/>
        <a:lstStyle/>
        <a:p>
          <a:endParaRPr lang="en-NZ"/>
        </a:p>
      </dgm:t>
    </dgm:pt>
    <dgm:pt modelId="{784774B7-0675-443E-BCB9-8F00E3520CCD}">
      <dgm:prSet phldrT="[Text]"/>
      <dgm:spPr>
        <a:solidFill>
          <a:srgbClr val="F3FBEB">
            <a:alpha val="90000"/>
          </a:srgbClr>
        </a:solidFill>
      </dgm:spPr>
      <dgm:t>
        <a:bodyPr rIns="0"/>
        <a:lstStyle/>
        <a:p>
          <a:pPr algn="l">
            <a:buFont typeface="Arial" panose="020B0604020202020204" pitchFamily="34" charset="0"/>
            <a:buChar char="•"/>
          </a:pPr>
          <a:r>
            <a:rPr lang="en-NZ"/>
            <a:t>managing hosted budget responsibilities</a:t>
          </a:r>
        </a:p>
      </dgm:t>
    </dgm:pt>
    <dgm:pt modelId="{6D4B37B1-E01C-42A2-A25B-5022126C1F9D}" type="parTrans" cxnId="{CE5928DE-90DE-4DC3-BF00-6E4DAC3C887A}">
      <dgm:prSet/>
      <dgm:spPr/>
      <dgm:t>
        <a:bodyPr/>
        <a:lstStyle/>
        <a:p>
          <a:endParaRPr lang="en-NZ"/>
        </a:p>
      </dgm:t>
    </dgm:pt>
    <dgm:pt modelId="{2B6BF4D0-DDCD-4F71-9DC1-F5B9AE853371}" type="sibTrans" cxnId="{CE5928DE-90DE-4DC3-BF00-6E4DAC3C887A}">
      <dgm:prSet/>
      <dgm:spPr/>
      <dgm:t>
        <a:bodyPr/>
        <a:lstStyle/>
        <a:p>
          <a:endParaRPr lang="en-NZ"/>
        </a:p>
      </dgm:t>
    </dgm:pt>
    <dgm:pt modelId="{EA27BB63-8F85-446F-8321-18A79C87BE0F}">
      <dgm:prSet phldrT="[Text]"/>
      <dgm:spPr>
        <a:solidFill>
          <a:srgbClr val="F3FBEB">
            <a:alpha val="90000"/>
          </a:srgbClr>
        </a:solidFill>
      </dgm:spPr>
      <dgm:t>
        <a:bodyPr rIns="0"/>
        <a:lstStyle/>
        <a:p>
          <a:pPr algn="l">
            <a:buFont typeface="Arial" panose="020B0604020202020204" pitchFamily="34" charset="0"/>
            <a:buChar char="•"/>
          </a:pPr>
          <a:r>
            <a:rPr lang="en-NZ"/>
            <a:t>how to find support workers</a:t>
          </a:r>
        </a:p>
      </dgm:t>
    </dgm:pt>
    <dgm:pt modelId="{6A9020A2-2DF3-40AC-8928-234C072ECFE8}" type="parTrans" cxnId="{94981C0B-5138-4D0B-B96A-F51768310896}">
      <dgm:prSet/>
      <dgm:spPr/>
      <dgm:t>
        <a:bodyPr/>
        <a:lstStyle/>
        <a:p>
          <a:endParaRPr lang="en-NZ"/>
        </a:p>
      </dgm:t>
    </dgm:pt>
    <dgm:pt modelId="{3231B92E-432D-4BD6-9940-6962CF60A62D}" type="sibTrans" cxnId="{94981C0B-5138-4D0B-B96A-F51768310896}">
      <dgm:prSet/>
      <dgm:spPr/>
      <dgm:t>
        <a:bodyPr/>
        <a:lstStyle/>
        <a:p>
          <a:endParaRPr lang="en-NZ"/>
        </a:p>
      </dgm:t>
    </dgm:pt>
    <dgm:pt modelId="{6F046712-1934-4B37-BE81-B5CBFB9E743B}">
      <dgm:prSet phldrT="[Text]"/>
      <dgm:spPr>
        <a:solidFill>
          <a:srgbClr val="F3FBEB">
            <a:alpha val="90000"/>
          </a:srgbClr>
        </a:solidFill>
      </dgm:spPr>
      <dgm:t>
        <a:bodyPr rIns="0"/>
        <a:lstStyle/>
        <a:p>
          <a:pPr algn="l">
            <a:buFont typeface="Arial" panose="020B0604020202020204" pitchFamily="34" charset="0"/>
            <a:buChar char="•"/>
          </a:pPr>
          <a:r>
            <a:rPr lang="en-NZ"/>
            <a:t>specific purchases want to make</a:t>
          </a:r>
        </a:p>
      </dgm:t>
    </dgm:pt>
    <dgm:pt modelId="{5E46CEB5-8FC9-4413-BAF2-F75726F11ED8}" type="parTrans" cxnId="{295B73BE-2B98-4483-87C8-48AC412B7118}">
      <dgm:prSet/>
      <dgm:spPr/>
      <dgm:t>
        <a:bodyPr/>
        <a:lstStyle/>
        <a:p>
          <a:endParaRPr lang="en-NZ"/>
        </a:p>
      </dgm:t>
    </dgm:pt>
    <dgm:pt modelId="{3FAEDACB-E0DA-4AF4-868A-51436D5B19C4}" type="sibTrans" cxnId="{295B73BE-2B98-4483-87C8-48AC412B7118}">
      <dgm:prSet/>
      <dgm:spPr/>
      <dgm:t>
        <a:bodyPr/>
        <a:lstStyle/>
        <a:p>
          <a:endParaRPr lang="en-NZ"/>
        </a:p>
      </dgm:t>
    </dgm:pt>
    <dgm:pt modelId="{2E519CC8-9C44-4E2F-8F06-1267A63C49AC}">
      <dgm:prSet phldrT="[Text]"/>
      <dgm:spPr>
        <a:solidFill>
          <a:srgbClr val="F3FBEB">
            <a:alpha val="90000"/>
          </a:srgbClr>
        </a:solidFill>
      </dgm:spPr>
      <dgm:t>
        <a:bodyPr/>
        <a:lstStyle/>
        <a:p>
          <a:r>
            <a:rPr lang="en-NZ"/>
            <a:t>Coaching</a:t>
          </a:r>
        </a:p>
      </dgm:t>
    </dgm:pt>
    <dgm:pt modelId="{4A9E14C7-7701-4915-9A0D-7960E474E7B6}" type="parTrans" cxnId="{3F6AA643-60BF-428E-90A8-E3CD5052D41D}">
      <dgm:prSet/>
      <dgm:spPr/>
      <dgm:t>
        <a:bodyPr/>
        <a:lstStyle/>
        <a:p>
          <a:endParaRPr lang="en-NZ"/>
        </a:p>
      </dgm:t>
    </dgm:pt>
    <dgm:pt modelId="{B1D3018D-05AC-4B23-9A67-735F1AFF20E6}" type="sibTrans" cxnId="{3F6AA643-60BF-428E-90A8-E3CD5052D41D}">
      <dgm:prSet/>
      <dgm:spPr/>
      <dgm:t>
        <a:bodyPr/>
        <a:lstStyle/>
        <a:p>
          <a:endParaRPr lang="en-NZ"/>
        </a:p>
      </dgm:t>
    </dgm:pt>
    <dgm:pt modelId="{D5BC5ED7-821F-4B0D-845B-C2ECBC753CC6}">
      <dgm:prSet phldrT="[Text]"/>
      <dgm:spPr>
        <a:solidFill>
          <a:srgbClr val="F3FBEB">
            <a:alpha val="90000"/>
          </a:srgbClr>
        </a:solidFill>
      </dgm:spPr>
      <dgm:t>
        <a:bodyPr/>
        <a:lstStyle/>
        <a:p>
          <a:r>
            <a:rPr lang="en-NZ"/>
            <a:t>Monitoring</a:t>
          </a:r>
        </a:p>
      </dgm:t>
    </dgm:pt>
    <dgm:pt modelId="{3AAD539D-7485-45A1-8E75-6D40148B7A78}" type="parTrans" cxnId="{F882F68D-EA04-4954-8C19-EFD2614A12F4}">
      <dgm:prSet/>
      <dgm:spPr/>
      <dgm:t>
        <a:bodyPr/>
        <a:lstStyle/>
        <a:p>
          <a:endParaRPr lang="en-NZ"/>
        </a:p>
      </dgm:t>
    </dgm:pt>
    <dgm:pt modelId="{DEC661FB-741D-42DC-9588-84C00774A968}" type="sibTrans" cxnId="{F882F68D-EA04-4954-8C19-EFD2614A12F4}">
      <dgm:prSet/>
      <dgm:spPr/>
      <dgm:t>
        <a:bodyPr/>
        <a:lstStyle/>
        <a:p>
          <a:endParaRPr lang="en-NZ"/>
        </a:p>
      </dgm:t>
    </dgm:pt>
    <dgm:pt modelId="{1EE713CC-2DDF-4091-B5E8-38F79A3D0B55}">
      <dgm:prSet phldrT="[Text]"/>
      <dgm:spPr>
        <a:solidFill>
          <a:srgbClr val="F3FBEB">
            <a:alpha val="90000"/>
          </a:srgbClr>
        </a:solidFill>
      </dgm:spPr>
      <dgm:t>
        <a:bodyPr/>
        <a:lstStyle/>
        <a:p>
          <a:r>
            <a:rPr lang="en-NZ"/>
            <a:t>Meeting cadence according to tier level</a:t>
          </a:r>
        </a:p>
      </dgm:t>
    </dgm:pt>
    <dgm:pt modelId="{27AFDD6C-8C09-43F8-9F94-A178378C44F3}" type="parTrans" cxnId="{DE284F2E-6F5C-4ED5-8B23-C3F2B1332050}">
      <dgm:prSet/>
      <dgm:spPr/>
      <dgm:t>
        <a:bodyPr/>
        <a:lstStyle/>
        <a:p>
          <a:endParaRPr lang="en-NZ"/>
        </a:p>
      </dgm:t>
    </dgm:pt>
    <dgm:pt modelId="{D5D4366A-C41A-4E63-9EFD-75AD8FE91CF8}" type="sibTrans" cxnId="{DE284F2E-6F5C-4ED5-8B23-C3F2B1332050}">
      <dgm:prSet/>
      <dgm:spPr/>
      <dgm:t>
        <a:bodyPr/>
        <a:lstStyle/>
        <a:p>
          <a:endParaRPr lang="en-NZ"/>
        </a:p>
      </dgm:t>
    </dgm:pt>
    <dgm:pt modelId="{C1D99F3D-5D0C-4067-8F1D-83E0F8446381}">
      <dgm:prSet phldrT="[Text]"/>
      <dgm:spPr>
        <a:solidFill>
          <a:srgbClr val="F3FBEB">
            <a:alpha val="90000"/>
          </a:srgbClr>
        </a:solidFill>
      </dgm:spPr>
      <dgm:t>
        <a:bodyPr rIns="0"/>
        <a:lstStyle/>
        <a:p>
          <a:pPr algn="l">
            <a:buFont typeface="Arial" panose="020B0604020202020204" pitchFamily="34" charset="0"/>
            <a:buChar char="•"/>
          </a:pPr>
          <a:r>
            <a:rPr lang="en-NZ"/>
            <a:t>tiers levels</a:t>
          </a:r>
        </a:p>
      </dgm:t>
    </dgm:pt>
    <dgm:pt modelId="{9354A48F-95E1-48EC-B64F-903E1092E7FE}" type="parTrans" cxnId="{89B3678E-8514-4D61-AE5A-7E2E07D04D44}">
      <dgm:prSet/>
      <dgm:spPr/>
      <dgm:t>
        <a:bodyPr/>
        <a:lstStyle/>
        <a:p>
          <a:endParaRPr lang="en-NZ"/>
        </a:p>
      </dgm:t>
    </dgm:pt>
    <dgm:pt modelId="{E2A4ECE2-4ADD-487E-8C7C-34A1474C0D6E}" type="sibTrans" cxnId="{89B3678E-8514-4D61-AE5A-7E2E07D04D44}">
      <dgm:prSet/>
      <dgm:spPr/>
      <dgm:t>
        <a:bodyPr/>
        <a:lstStyle/>
        <a:p>
          <a:endParaRPr lang="en-NZ"/>
        </a:p>
      </dgm:t>
    </dgm:pt>
    <dgm:pt modelId="{2CEA7501-7C3A-499C-BB00-3A0034E044B5}">
      <dgm:prSet phldrT="[Text]"/>
      <dgm:spPr>
        <a:solidFill>
          <a:srgbClr val="F3FBEB">
            <a:alpha val="90000"/>
          </a:srgbClr>
        </a:solidFill>
      </dgm:spPr>
      <dgm:t>
        <a:bodyPr/>
        <a:lstStyle/>
        <a:p>
          <a:r>
            <a:rPr lang="en-NZ"/>
            <a:t>Claims submitted and processed</a:t>
          </a:r>
        </a:p>
      </dgm:t>
    </dgm:pt>
    <dgm:pt modelId="{745BBEC1-5149-41BA-B97E-41929A1BE0ED}" type="parTrans" cxnId="{C7EC02C0-AF8E-42B7-9B14-38D4F313C57C}">
      <dgm:prSet/>
      <dgm:spPr/>
      <dgm:t>
        <a:bodyPr/>
        <a:lstStyle/>
        <a:p>
          <a:endParaRPr lang="en-NZ"/>
        </a:p>
      </dgm:t>
    </dgm:pt>
    <dgm:pt modelId="{5AF82B9F-AE3A-441C-B0A9-3A46C3C7BEE9}" type="sibTrans" cxnId="{C7EC02C0-AF8E-42B7-9B14-38D4F313C57C}">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3" custScaleX="123632" custLinFactNeighborX="6897" custLinFactNeighborY="-1309">
        <dgm:presLayoutVars>
          <dgm:bulletEnabled val="1"/>
        </dgm:presLayoutVars>
      </dgm:prSet>
      <dgm:spPr/>
    </dgm:pt>
    <dgm:pt modelId="{D98DC871-35C7-4B67-AEA4-4A566B9C9C0B}" type="pres">
      <dgm:prSet presAssocID="{7023F356-3904-44F8-9B96-51589C6CB48B}" presName="childTextHidden" presStyleLbl="bgAccFollowNode1" presStyleIdx="0" presStyleCnt="3"/>
      <dgm:spPr/>
    </dgm:pt>
    <dgm:pt modelId="{448409CF-3DAB-4BF9-86BD-E06BF7AF2523}" type="pres">
      <dgm:prSet presAssocID="{7023F356-3904-44F8-9B96-51589C6CB48B}" presName="parentText" presStyleLbl="node1" presStyleIdx="0" presStyleCnt="3" custLinFactNeighborX="-31365" custLinFactNeighborY="-3408">
        <dgm:presLayoutVars>
          <dgm:chMax val="1"/>
          <dgm:bulletEnabled val="1"/>
        </dgm:presLayoutVars>
      </dgm:prSet>
      <dgm:spPr/>
    </dgm:pt>
    <dgm:pt modelId="{C30E1682-B480-45CB-A2A9-F6E2E1B1EEC8}" type="pres">
      <dgm:prSet presAssocID="{7023F356-3904-44F8-9B96-51589C6CB48B}" presName="aSpace" presStyleCnt="0"/>
      <dgm:spPr/>
    </dgm:pt>
    <dgm:pt modelId="{6C62FF84-65A4-42F4-8F09-5F17C2F01295}" type="pres">
      <dgm:prSet presAssocID="{7E8B1F6D-5A18-42A8-9539-6E085BAE5BF4}" presName="compNode" presStyleCnt="0"/>
      <dgm:spPr/>
    </dgm:pt>
    <dgm:pt modelId="{6D31C498-F154-4FC3-A819-1B42B73E3ED7}" type="pres">
      <dgm:prSet presAssocID="{7E8B1F6D-5A18-42A8-9539-6E085BAE5BF4}" presName="noGeometry" presStyleCnt="0"/>
      <dgm:spPr/>
    </dgm:pt>
    <dgm:pt modelId="{37558D32-0BFC-4569-AC1B-27FA53FEEF3C}" type="pres">
      <dgm:prSet presAssocID="{7E8B1F6D-5A18-42A8-9539-6E085BAE5BF4}" presName="childTextVisible" presStyleLbl="bgAccFollowNode1" presStyleIdx="1" presStyleCnt="3" custScaleX="89542" custLinFactNeighborX="2556" custLinFactNeighborY="-1961">
        <dgm:presLayoutVars>
          <dgm:bulletEnabled val="1"/>
        </dgm:presLayoutVars>
      </dgm:prSet>
      <dgm:spPr/>
    </dgm:pt>
    <dgm:pt modelId="{43F0DE05-94B6-4C07-982D-98756281315B}" type="pres">
      <dgm:prSet presAssocID="{7E8B1F6D-5A18-42A8-9539-6E085BAE5BF4}" presName="childTextHidden" presStyleLbl="bgAccFollowNode1" presStyleIdx="1" presStyleCnt="3"/>
      <dgm:spPr/>
    </dgm:pt>
    <dgm:pt modelId="{C0027B03-6CC4-474E-8A23-4E1690068FF7}" type="pres">
      <dgm:prSet presAssocID="{7E8B1F6D-5A18-42A8-9539-6E085BAE5BF4}" presName="parentText" presStyleLbl="node1" presStyleIdx="1" presStyleCnt="3" custLinFactNeighborX="5613" custLinFactNeighborY="-1068">
        <dgm:presLayoutVars>
          <dgm:chMax val="1"/>
          <dgm:bulletEnabled val="1"/>
        </dgm:presLayoutVars>
      </dgm:prSet>
      <dgm:spPr/>
    </dgm:pt>
    <dgm:pt modelId="{38209D2C-CFCE-4BE2-AEAD-FAA0009D91B8}" type="pres">
      <dgm:prSet presAssocID="{7E8B1F6D-5A18-42A8-9539-6E085BAE5BF4}" presName="aSpace" presStyleCnt="0"/>
      <dgm:spPr/>
    </dgm:pt>
    <dgm:pt modelId="{82EA161B-E970-4A54-B08C-7BE0E893288F}" type="pres">
      <dgm:prSet presAssocID="{D3AEE6C5-0C5C-47CF-BF08-8C64DEC1C259}" presName="compNode" presStyleCnt="0"/>
      <dgm:spPr/>
    </dgm:pt>
    <dgm:pt modelId="{8F2A443F-1095-49CE-ABF6-5045721F7CC4}" type="pres">
      <dgm:prSet presAssocID="{D3AEE6C5-0C5C-47CF-BF08-8C64DEC1C259}" presName="noGeometry" presStyleCnt="0"/>
      <dgm:spPr/>
    </dgm:pt>
    <dgm:pt modelId="{532B3F69-3D1D-4266-A141-827EDC3AC455}" type="pres">
      <dgm:prSet presAssocID="{D3AEE6C5-0C5C-47CF-BF08-8C64DEC1C259}" presName="childTextVisible" presStyleLbl="bgAccFollowNode1" presStyleIdx="2" presStyleCnt="3" custAng="0" custLinFactNeighborX="6432" custLinFactNeighborY="3197">
        <dgm:presLayoutVars>
          <dgm:bulletEnabled val="1"/>
        </dgm:presLayoutVars>
      </dgm:prSet>
      <dgm:spPr/>
    </dgm:pt>
    <dgm:pt modelId="{C70B49A8-20AB-4C00-BEA4-21EA6AAB88AF}" type="pres">
      <dgm:prSet presAssocID="{D3AEE6C5-0C5C-47CF-BF08-8C64DEC1C259}" presName="childTextHidden" presStyleLbl="bgAccFollowNode1" presStyleIdx="2" presStyleCnt="3"/>
      <dgm:spPr/>
    </dgm:pt>
    <dgm:pt modelId="{0F489F9A-F02D-42B8-903D-329900CA3483}" type="pres">
      <dgm:prSet presAssocID="{D3AEE6C5-0C5C-47CF-BF08-8C64DEC1C259}" presName="parentText" presStyleLbl="node1" presStyleIdx="2" presStyleCnt="3" custLinFactNeighborX="-7078" custLinFactNeighborY="5190">
        <dgm:presLayoutVars>
          <dgm:chMax val="1"/>
          <dgm:bulletEnabled val="1"/>
        </dgm:presLayoutVars>
      </dgm:prSet>
      <dgm:spPr/>
    </dgm:pt>
  </dgm:ptLst>
  <dgm:cxnLst>
    <dgm:cxn modelId="{94981C0B-5138-4D0B-B96A-F51768310896}" srcId="{7023F356-3904-44F8-9B96-51589C6CB48B}" destId="{EA27BB63-8F85-446F-8321-18A79C87BE0F}" srcOrd="2" destOrd="0" parTransId="{6A9020A2-2DF3-40AC-8928-234C072ECFE8}" sibTransId="{3231B92E-432D-4BD6-9940-6962CF60A62D}"/>
    <dgm:cxn modelId="{1F2CB80C-56F4-4889-BA5B-4BD6F30E9569}" type="presOf" srcId="{EA27BB63-8F85-446F-8321-18A79C87BE0F}" destId="{5B46D8BE-8A3F-4A55-906A-CDF4A4690A0F}" srcOrd="0" destOrd="2" presId="urn:microsoft.com/office/officeart/2005/8/layout/hProcess6"/>
    <dgm:cxn modelId="{8D0CD70D-A24E-4020-AB14-52A664A4605A}" type="presOf" srcId="{C1D99F3D-5D0C-4067-8F1D-83E0F8446381}" destId="{D98DC871-35C7-4B67-AEA4-4A566B9C9C0B}" srcOrd="1" destOrd="4" presId="urn:microsoft.com/office/officeart/2005/8/layout/hProcess6"/>
    <dgm:cxn modelId="{37D7AF20-2F8A-4521-807C-52A8E1F99BBB}" type="presOf" srcId="{1EE713CC-2DDF-4091-B5E8-38F79A3D0B55}" destId="{C70B49A8-20AB-4C00-BEA4-21EA6AAB88AF}" srcOrd="1" destOrd="3" presId="urn:microsoft.com/office/officeart/2005/8/layout/hProcess6"/>
    <dgm:cxn modelId="{066C2121-0AB4-4571-BC67-824938C043BE}" type="presOf" srcId="{DF7AAD18-4476-43B3-B868-5BDC3146C45C}" destId="{73D0EFE1-5531-47EF-8638-CF2375B3702F}" srcOrd="0" destOrd="0" presId="urn:microsoft.com/office/officeart/2005/8/layout/hProcess6"/>
    <dgm:cxn modelId="{17FF1823-8749-4232-9377-1F7801957BEA}" srcId="{DF7AAD18-4476-43B3-B868-5BDC3146C45C}" destId="{7023F356-3904-44F8-9B96-51589C6CB48B}" srcOrd="0" destOrd="0" parTransId="{290CA763-3C08-4A5C-9F48-9C4A30A3DCE1}" sibTransId="{2D098220-FC5B-40B1-B161-007485B16FE3}"/>
    <dgm:cxn modelId="{3F0CF129-3307-4C4C-BD3C-33F327FE1F01}" type="presOf" srcId="{C1D99F3D-5D0C-4067-8F1D-83E0F8446381}" destId="{5B46D8BE-8A3F-4A55-906A-CDF4A4690A0F}" srcOrd="0" destOrd="4" presId="urn:microsoft.com/office/officeart/2005/8/layout/hProcess6"/>
    <dgm:cxn modelId="{09DE732C-04B7-4469-9802-8205FA597DEF}" type="presOf" srcId="{1EE713CC-2DDF-4091-B5E8-38F79A3D0B55}" destId="{532B3F69-3D1D-4266-A141-827EDC3AC455}" srcOrd="0" destOrd="3" presId="urn:microsoft.com/office/officeart/2005/8/layout/hProcess6"/>
    <dgm:cxn modelId="{DE284F2E-6F5C-4ED5-8B23-C3F2B1332050}" srcId="{D3AEE6C5-0C5C-47CF-BF08-8C64DEC1C259}" destId="{1EE713CC-2DDF-4091-B5E8-38F79A3D0B55}" srcOrd="3" destOrd="0" parTransId="{27AFDD6C-8C09-43F8-9F94-A178378C44F3}" sibTransId="{D5D4366A-C41A-4E63-9EFD-75AD8FE91CF8}"/>
    <dgm:cxn modelId="{CBC4E62E-354F-4268-867E-35845267B461}" type="presOf" srcId="{2CEA7501-7C3A-499C-BB00-3A0034E044B5}" destId="{37558D32-0BFC-4569-AC1B-27FA53FEEF3C}" srcOrd="0" destOrd="1" presId="urn:microsoft.com/office/officeart/2005/8/layout/hProcess6"/>
    <dgm:cxn modelId="{538F8E37-2BDB-46AC-908D-A4EDC06F6229}" type="presOf" srcId="{2CEA7501-7C3A-499C-BB00-3A0034E044B5}" destId="{43F0DE05-94B6-4C07-982D-98756281315B}" srcOrd="1" destOrd="1" presId="urn:microsoft.com/office/officeart/2005/8/layout/hProcess6"/>
    <dgm:cxn modelId="{8F6C6039-A8EB-4D07-93A4-AAA3F084139A}" type="presOf" srcId="{DEFE1BC5-FDB7-4A39-A3DF-596E6E63A869}" destId="{532B3F69-3D1D-4266-A141-827EDC3AC455}" srcOrd="0" destOrd="0" presId="urn:microsoft.com/office/officeart/2005/8/layout/hProcess6"/>
    <dgm:cxn modelId="{450CB339-7239-4108-9104-C493FEFEFF77}" type="presOf" srcId="{2E519CC8-9C44-4E2F-8F06-1267A63C49AC}" destId="{C70B49A8-20AB-4C00-BEA4-21EA6AAB88AF}" srcOrd="1" destOrd="1" presId="urn:microsoft.com/office/officeart/2005/8/layout/hProcess6"/>
    <dgm:cxn modelId="{647B4D3A-38F7-4FD5-B221-91F3BFE4F20C}" srcId="{7E8B1F6D-5A18-42A8-9539-6E085BAE5BF4}" destId="{26B55C03-08AC-4116-9F6C-84F3FF546B09}" srcOrd="0" destOrd="0" parTransId="{792E9398-9AB0-43F7-BE36-330F8F468D24}" sibTransId="{BA4783F0-EFDE-42AE-8A72-8C3B00285028}"/>
    <dgm:cxn modelId="{D51FB03B-2563-45FE-822E-610238DBBE6C}" type="presOf" srcId="{D5BC5ED7-821F-4B0D-845B-C2ECBC753CC6}" destId="{532B3F69-3D1D-4266-A141-827EDC3AC455}" srcOrd="0" destOrd="2" presId="urn:microsoft.com/office/officeart/2005/8/layout/hProcess6"/>
    <dgm:cxn modelId="{3F6AA643-60BF-428E-90A8-E3CD5052D41D}" srcId="{D3AEE6C5-0C5C-47CF-BF08-8C64DEC1C259}" destId="{2E519CC8-9C44-4E2F-8F06-1267A63C49AC}" srcOrd="1" destOrd="0" parTransId="{4A9E14C7-7701-4915-9A0D-7960E474E7B6}" sibTransId="{B1D3018D-05AC-4B23-9A67-735F1AFF20E6}"/>
    <dgm:cxn modelId="{D23B036B-D23D-4610-B96D-5CDFF977DC01}" srcId="{DF7AAD18-4476-43B3-B868-5BDC3146C45C}" destId="{7E8B1F6D-5A18-42A8-9539-6E085BAE5BF4}" srcOrd="1" destOrd="0" parTransId="{EA3A9747-0940-460C-80D7-B3A1105D81AA}" sibTransId="{A29FD29E-D9A4-4039-A626-F9195B2E1922}"/>
    <dgm:cxn modelId="{2E133D54-4921-40D8-B350-3A663A22328F}" type="presOf" srcId="{7023F356-3904-44F8-9B96-51589C6CB48B}" destId="{448409CF-3DAB-4BF9-86BD-E06BF7AF2523}" srcOrd="0" destOrd="0" presId="urn:microsoft.com/office/officeart/2005/8/layout/hProcess6"/>
    <dgm:cxn modelId="{CD87B679-79BD-4503-83EE-9A306FD31675}" type="presOf" srcId="{A8A08A52-C8A5-45D5-B05B-192F587C9864}" destId="{D98DC871-35C7-4B67-AEA4-4A566B9C9C0B}" srcOrd="1" destOrd="0" presId="urn:microsoft.com/office/officeart/2005/8/layout/hProcess6"/>
    <dgm:cxn modelId="{F882F68D-EA04-4954-8C19-EFD2614A12F4}" srcId="{D3AEE6C5-0C5C-47CF-BF08-8C64DEC1C259}" destId="{D5BC5ED7-821F-4B0D-845B-C2ECBC753CC6}" srcOrd="2" destOrd="0" parTransId="{3AAD539D-7485-45A1-8E75-6D40148B7A78}" sibTransId="{DEC661FB-741D-42DC-9588-84C00774A968}"/>
    <dgm:cxn modelId="{89B3678E-8514-4D61-AE5A-7E2E07D04D44}" srcId="{7023F356-3904-44F8-9B96-51589C6CB48B}" destId="{C1D99F3D-5D0C-4067-8F1D-83E0F8446381}" srcOrd="4" destOrd="0" parTransId="{9354A48F-95E1-48EC-B64F-903E1092E7FE}" sibTransId="{E2A4ECE2-4ADD-487E-8C7C-34A1474C0D6E}"/>
    <dgm:cxn modelId="{1C943D8F-FAD9-4D0B-B8FB-9DE2668C7E35}" type="presOf" srcId="{DEFE1BC5-FDB7-4A39-A3DF-596E6E63A869}" destId="{C70B49A8-20AB-4C00-BEA4-21EA6AAB88AF}" srcOrd="1" destOrd="0" presId="urn:microsoft.com/office/officeart/2005/8/layout/hProcess6"/>
    <dgm:cxn modelId="{8B02EE9B-9A5C-4BD6-9B7E-477E9255787D}" type="presOf" srcId="{D3AEE6C5-0C5C-47CF-BF08-8C64DEC1C259}" destId="{0F489F9A-F02D-42B8-903D-329900CA3483}" srcOrd="0" destOrd="0" presId="urn:microsoft.com/office/officeart/2005/8/layout/hProcess6"/>
    <dgm:cxn modelId="{05B00C9C-4DD6-4480-BFB1-ED02631FCB91}" type="presOf" srcId="{2E519CC8-9C44-4E2F-8F06-1267A63C49AC}" destId="{532B3F69-3D1D-4266-A141-827EDC3AC455}" srcOrd="0" destOrd="1" presId="urn:microsoft.com/office/officeart/2005/8/layout/hProcess6"/>
    <dgm:cxn modelId="{37D1B69D-B3ED-4BFA-83F2-8AD44BDB3194}" type="presOf" srcId="{6F046712-1934-4B37-BE81-B5CBFB9E743B}" destId="{5B46D8BE-8A3F-4A55-906A-CDF4A4690A0F}" srcOrd="0" destOrd="3" presId="urn:microsoft.com/office/officeart/2005/8/layout/hProcess6"/>
    <dgm:cxn modelId="{766B639F-8913-40B5-8F60-D8841BFA5382}" type="presOf" srcId="{784774B7-0675-443E-BCB9-8F00E3520CCD}" destId="{5B46D8BE-8A3F-4A55-906A-CDF4A4690A0F}" srcOrd="0" destOrd="1" presId="urn:microsoft.com/office/officeart/2005/8/layout/hProcess6"/>
    <dgm:cxn modelId="{295B73BE-2B98-4483-87C8-48AC412B7118}" srcId="{7023F356-3904-44F8-9B96-51589C6CB48B}" destId="{6F046712-1934-4B37-BE81-B5CBFB9E743B}" srcOrd="3" destOrd="0" parTransId="{5E46CEB5-8FC9-4413-BAF2-F75726F11ED8}" sibTransId="{3FAEDACB-E0DA-4AF4-868A-51436D5B19C4}"/>
    <dgm:cxn modelId="{C7EC02C0-AF8E-42B7-9B14-38D4F313C57C}" srcId="{7E8B1F6D-5A18-42A8-9539-6E085BAE5BF4}" destId="{2CEA7501-7C3A-499C-BB00-3A0034E044B5}" srcOrd="1" destOrd="0" parTransId="{745BBEC1-5149-41BA-B97E-41929A1BE0ED}" sibTransId="{5AF82B9F-AE3A-441C-B0A9-3A46C3C7BEE9}"/>
    <dgm:cxn modelId="{CC64D0C2-E16A-4921-8BFB-65F55C872BE3}" type="presOf" srcId="{784774B7-0675-443E-BCB9-8F00E3520CCD}" destId="{D98DC871-35C7-4B67-AEA4-4A566B9C9C0B}" srcOrd="1" destOrd="1" presId="urn:microsoft.com/office/officeart/2005/8/layout/hProcess6"/>
    <dgm:cxn modelId="{B5A42BD2-C87C-4B52-9BE5-721584049868}" type="presOf" srcId="{26B55C03-08AC-4116-9F6C-84F3FF546B09}" destId="{43F0DE05-94B6-4C07-982D-98756281315B}" srcOrd="1" destOrd="0" presId="urn:microsoft.com/office/officeart/2005/8/layout/hProcess6"/>
    <dgm:cxn modelId="{9C7261D5-3A7A-4AF3-8495-7D73E69FC1F4}" type="presOf" srcId="{6F046712-1934-4B37-BE81-B5CBFB9E743B}" destId="{D98DC871-35C7-4B67-AEA4-4A566B9C9C0B}" srcOrd="1" destOrd="3" presId="urn:microsoft.com/office/officeart/2005/8/layout/hProcess6"/>
    <dgm:cxn modelId="{190695DD-72FD-4D75-BA05-40865529EAC9}" srcId="{DF7AAD18-4476-43B3-B868-5BDC3146C45C}" destId="{D3AEE6C5-0C5C-47CF-BF08-8C64DEC1C259}" srcOrd="2" destOrd="0" parTransId="{EA963598-B4BA-42D7-B2C7-71DB727CE890}" sibTransId="{870A5181-EF4C-4A7B-98FF-7AB34852A580}"/>
    <dgm:cxn modelId="{CE5928DE-90DE-4DC3-BF00-6E4DAC3C887A}" srcId="{7023F356-3904-44F8-9B96-51589C6CB48B}" destId="{784774B7-0675-443E-BCB9-8F00E3520CCD}" srcOrd="1" destOrd="0" parTransId="{6D4B37B1-E01C-42A2-A25B-5022126C1F9D}" sibTransId="{2B6BF4D0-DDCD-4F71-9DC1-F5B9AE853371}"/>
    <dgm:cxn modelId="{8C32EAE1-50F4-439A-8DF5-9D825BB53699}" srcId="{7023F356-3904-44F8-9B96-51589C6CB48B}" destId="{A8A08A52-C8A5-45D5-B05B-192F587C9864}" srcOrd="0" destOrd="0" parTransId="{79F69A55-9117-471C-87E0-769B2ED9700C}" sibTransId="{4F168282-EEE2-4782-8C7C-3170F1543132}"/>
    <dgm:cxn modelId="{F9AB4CE3-7280-4042-AF5B-049BA10932AA}" type="presOf" srcId="{A8A08A52-C8A5-45D5-B05B-192F587C9864}" destId="{5B46D8BE-8A3F-4A55-906A-CDF4A4690A0F}" srcOrd="0" destOrd="0" presId="urn:microsoft.com/office/officeart/2005/8/layout/hProcess6"/>
    <dgm:cxn modelId="{730949E8-3C52-420E-8E6C-080A425AA3B5}" type="presOf" srcId="{26B55C03-08AC-4116-9F6C-84F3FF546B09}" destId="{37558D32-0BFC-4569-AC1B-27FA53FEEF3C}" srcOrd="0" destOrd="0" presId="urn:microsoft.com/office/officeart/2005/8/layout/hProcess6"/>
    <dgm:cxn modelId="{ED979CEE-8AE7-4787-8901-86071636F740}" type="presOf" srcId="{D5BC5ED7-821F-4B0D-845B-C2ECBC753CC6}" destId="{C70B49A8-20AB-4C00-BEA4-21EA6AAB88AF}" srcOrd="1" destOrd="2" presId="urn:microsoft.com/office/officeart/2005/8/layout/hProcess6"/>
    <dgm:cxn modelId="{4241BAF3-EC1B-4786-9C99-AAB43BB712AC}" type="presOf" srcId="{EA27BB63-8F85-446F-8321-18A79C87BE0F}" destId="{D98DC871-35C7-4B67-AEA4-4A566B9C9C0B}" srcOrd="1" destOrd="2" presId="urn:microsoft.com/office/officeart/2005/8/layout/hProcess6"/>
    <dgm:cxn modelId="{55C47BF8-F853-4393-8BD2-799F664526FE}" srcId="{D3AEE6C5-0C5C-47CF-BF08-8C64DEC1C259}" destId="{DEFE1BC5-FDB7-4A39-A3DF-596E6E63A869}" srcOrd="0" destOrd="0" parTransId="{250F08B9-390B-48B0-8E0B-C42B3790E1B6}" sibTransId="{F34D1AF5-14B1-4848-8F24-4BA077BE6316}"/>
    <dgm:cxn modelId="{10BB08FF-8DC8-4F41-A6F8-C10CBCFDF14F}" type="presOf" srcId="{7E8B1F6D-5A18-42A8-9539-6E085BAE5BF4}" destId="{C0027B03-6CC4-474E-8A23-4E1690068FF7}" srcOrd="0" destOrd="0" presId="urn:microsoft.com/office/officeart/2005/8/layout/hProcess6"/>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0946F3AA-C4F9-471B-A1FE-19602E4CE450}" type="presParOf" srcId="{73D0EFE1-5531-47EF-8638-CF2375B3702F}" destId="{C30E1682-B480-45CB-A2A9-F6E2E1B1EEC8}" srcOrd="1" destOrd="0" presId="urn:microsoft.com/office/officeart/2005/8/layout/hProcess6"/>
    <dgm:cxn modelId="{C46E4D74-1DCD-4148-82D1-98030F7B5607}" type="presParOf" srcId="{73D0EFE1-5531-47EF-8638-CF2375B3702F}" destId="{6C62FF84-65A4-42F4-8F09-5F17C2F01295}" srcOrd="2" destOrd="0" presId="urn:microsoft.com/office/officeart/2005/8/layout/hProcess6"/>
    <dgm:cxn modelId="{FC1E55ED-61D3-48C2-BADE-6545BDD3C5DB}" type="presParOf" srcId="{6C62FF84-65A4-42F4-8F09-5F17C2F01295}" destId="{6D31C498-F154-4FC3-A819-1B42B73E3ED7}" srcOrd="0" destOrd="0" presId="urn:microsoft.com/office/officeart/2005/8/layout/hProcess6"/>
    <dgm:cxn modelId="{7F1A329F-A51D-4DA1-9713-2509BACCCBD5}" type="presParOf" srcId="{6C62FF84-65A4-42F4-8F09-5F17C2F01295}" destId="{37558D32-0BFC-4569-AC1B-27FA53FEEF3C}" srcOrd="1" destOrd="0" presId="urn:microsoft.com/office/officeart/2005/8/layout/hProcess6"/>
    <dgm:cxn modelId="{5CA5969E-3F90-49E4-AB3F-95521B9BD0B2}" type="presParOf" srcId="{6C62FF84-65A4-42F4-8F09-5F17C2F01295}" destId="{43F0DE05-94B6-4C07-982D-98756281315B}" srcOrd="2" destOrd="0" presId="urn:microsoft.com/office/officeart/2005/8/layout/hProcess6"/>
    <dgm:cxn modelId="{0C6E522E-0EF7-4123-8B29-108AF52DA97D}" type="presParOf" srcId="{6C62FF84-65A4-42F4-8F09-5F17C2F01295}" destId="{C0027B03-6CC4-474E-8A23-4E1690068FF7}" srcOrd="3" destOrd="0" presId="urn:microsoft.com/office/officeart/2005/8/layout/hProcess6"/>
    <dgm:cxn modelId="{32F521EC-F314-49D1-B258-2ED031BA632F}" type="presParOf" srcId="{73D0EFE1-5531-47EF-8638-CF2375B3702F}" destId="{38209D2C-CFCE-4BE2-AEAD-FAA0009D91B8}" srcOrd="3" destOrd="0" presId="urn:microsoft.com/office/officeart/2005/8/layout/hProcess6"/>
    <dgm:cxn modelId="{B1CAD37B-1BB6-41B7-8B28-8ED3917CD34E}" type="presParOf" srcId="{73D0EFE1-5531-47EF-8638-CF2375B3702F}" destId="{82EA161B-E970-4A54-B08C-7BE0E893288F}" srcOrd="4" destOrd="0" presId="urn:microsoft.com/office/officeart/2005/8/layout/hProcess6"/>
    <dgm:cxn modelId="{38B66790-701D-448A-AA0B-18E170511C95}" type="presParOf" srcId="{82EA161B-E970-4A54-B08C-7BE0E893288F}" destId="{8F2A443F-1095-49CE-ABF6-5045721F7CC4}" srcOrd="0" destOrd="0" presId="urn:microsoft.com/office/officeart/2005/8/layout/hProcess6"/>
    <dgm:cxn modelId="{F8B85BAE-8126-4741-B5A8-6DD59C38C88E}" type="presParOf" srcId="{82EA161B-E970-4A54-B08C-7BE0E893288F}" destId="{532B3F69-3D1D-4266-A141-827EDC3AC455}" srcOrd="1" destOrd="0" presId="urn:microsoft.com/office/officeart/2005/8/layout/hProcess6"/>
    <dgm:cxn modelId="{96A68EFA-68A4-4A4C-B4A8-433BC98D64CF}" type="presParOf" srcId="{82EA161B-E970-4A54-B08C-7BE0E893288F}" destId="{C70B49A8-20AB-4C00-BEA4-21EA6AAB88AF}" srcOrd="2" destOrd="0" presId="urn:microsoft.com/office/officeart/2005/8/layout/hProcess6"/>
    <dgm:cxn modelId="{2C1373EA-4B9B-4236-8BCC-916255EA53DB}" type="presParOf" srcId="{82EA161B-E970-4A54-B08C-7BE0E893288F}" destId="{0F489F9A-F02D-42B8-903D-329900CA3483}"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7AAD18-4476-43B3-B868-5BDC3146C45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NZ"/>
        </a:p>
      </dgm:t>
    </dgm:pt>
    <dgm:pt modelId="{7023F356-3904-44F8-9B96-51589C6CB48B}">
      <dgm:prSet phldrT="[Text]"/>
      <dgm:spPr>
        <a:solidFill>
          <a:srgbClr val="D61A61"/>
        </a:solidFill>
      </dgm:spPr>
      <dgm:t>
        <a:bodyPr/>
        <a:lstStyle/>
        <a:p>
          <a:r>
            <a:rPr lang="en-NZ"/>
            <a:t>7. Feedback loop back to NASC/EGL at review (low tech initially, then later higher tech)</a:t>
          </a:r>
        </a:p>
      </dgm:t>
    </dgm:pt>
    <dgm:pt modelId="{290CA763-3C08-4A5C-9F48-9C4A30A3DCE1}" type="parTrans" cxnId="{17FF1823-8749-4232-9377-1F7801957BEA}">
      <dgm:prSet/>
      <dgm:spPr/>
      <dgm:t>
        <a:bodyPr/>
        <a:lstStyle/>
        <a:p>
          <a:endParaRPr lang="en-NZ"/>
        </a:p>
      </dgm:t>
    </dgm:pt>
    <dgm:pt modelId="{2D098220-FC5B-40B1-B161-007485B16FE3}" type="sibTrans" cxnId="{17FF1823-8749-4232-9377-1F7801957BEA}">
      <dgm:prSet/>
      <dgm:spPr/>
      <dgm:t>
        <a:bodyPr/>
        <a:lstStyle/>
        <a:p>
          <a:endParaRPr lang="en-NZ"/>
        </a:p>
      </dgm:t>
    </dgm:pt>
    <dgm:pt modelId="{A8A08A52-C8A5-45D5-B05B-192F587C9864}">
      <dgm:prSet phldrT="[Text]"/>
      <dgm:spPr>
        <a:solidFill>
          <a:srgbClr val="F3FBEB">
            <a:alpha val="90000"/>
          </a:srgbClr>
        </a:solidFill>
      </dgm:spPr>
      <dgm:t>
        <a:bodyPr/>
        <a:lstStyle/>
        <a:p>
          <a:r>
            <a:rPr lang="en-NZ"/>
            <a:t>Budget spent</a:t>
          </a:r>
        </a:p>
      </dgm:t>
    </dgm:pt>
    <dgm:pt modelId="{79F69A55-9117-471C-87E0-769B2ED9700C}" type="parTrans" cxnId="{8C32EAE1-50F4-439A-8DF5-9D825BB53699}">
      <dgm:prSet/>
      <dgm:spPr/>
      <dgm:t>
        <a:bodyPr/>
        <a:lstStyle/>
        <a:p>
          <a:endParaRPr lang="en-NZ"/>
        </a:p>
      </dgm:t>
    </dgm:pt>
    <dgm:pt modelId="{4F168282-EEE2-4782-8C7C-3170F1543132}" type="sibTrans" cxnId="{8C32EAE1-50F4-439A-8DF5-9D825BB53699}">
      <dgm:prSet/>
      <dgm:spPr/>
      <dgm:t>
        <a:bodyPr/>
        <a:lstStyle/>
        <a:p>
          <a:endParaRPr lang="en-NZ"/>
        </a:p>
      </dgm:t>
    </dgm:pt>
    <dgm:pt modelId="{45727431-D0A6-423F-87B1-7F0257B7D7FD}">
      <dgm:prSet phldrT="[Text]"/>
      <dgm:spPr>
        <a:solidFill>
          <a:srgbClr val="F3FBEB">
            <a:alpha val="90000"/>
          </a:srgbClr>
        </a:solidFill>
      </dgm:spPr>
      <dgm:t>
        <a:bodyPr/>
        <a:lstStyle/>
        <a:p>
          <a:r>
            <a:rPr lang="en-NZ"/>
            <a:t>Outcomes</a:t>
          </a:r>
        </a:p>
      </dgm:t>
    </dgm:pt>
    <dgm:pt modelId="{2950B806-2F7B-41E7-AC90-7252E300F34A}" type="parTrans" cxnId="{4F230223-C0E9-410E-BDA1-D336548CA711}">
      <dgm:prSet/>
      <dgm:spPr/>
      <dgm:t>
        <a:bodyPr/>
        <a:lstStyle/>
        <a:p>
          <a:endParaRPr lang="en-NZ"/>
        </a:p>
      </dgm:t>
    </dgm:pt>
    <dgm:pt modelId="{FC4838B3-9BA5-44B9-9EF4-047DDA6B22F4}" type="sibTrans" cxnId="{4F230223-C0E9-410E-BDA1-D336548CA711}">
      <dgm:prSet/>
      <dgm:spPr/>
      <dgm:t>
        <a:bodyPr/>
        <a:lstStyle/>
        <a:p>
          <a:endParaRPr lang="en-NZ"/>
        </a:p>
      </dgm:t>
    </dgm:pt>
    <dgm:pt modelId="{9B10349A-4180-457B-83F8-A9B33A98B53A}">
      <dgm:prSet phldrT="[Text]"/>
      <dgm:spPr>
        <a:solidFill>
          <a:srgbClr val="F3FBEB">
            <a:alpha val="90000"/>
          </a:srgbClr>
        </a:solidFill>
      </dgm:spPr>
      <dgm:t>
        <a:bodyPr/>
        <a:lstStyle/>
        <a:p>
          <a:r>
            <a:rPr lang="en-NZ"/>
            <a:t>Did spend meet purpose in FP</a:t>
          </a:r>
        </a:p>
      </dgm:t>
    </dgm:pt>
    <dgm:pt modelId="{FCECF705-8309-4D78-915B-7FA36BFDAEB7}" type="parTrans" cxnId="{8073A4C7-8BEF-4963-A833-5DDFF3088061}">
      <dgm:prSet/>
      <dgm:spPr/>
      <dgm:t>
        <a:bodyPr/>
        <a:lstStyle/>
        <a:p>
          <a:endParaRPr lang="en-NZ"/>
        </a:p>
      </dgm:t>
    </dgm:pt>
    <dgm:pt modelId="{8D24112C-0E0A-46A7-97D6-8DA9604054C9}" type="sibTrans" cxnId="{8073A4C7-8BEF-4963-A833-5DDFF3088061}">
      <dgm:prSet/>
      <dgm:spPr/>
      <dgm:t>
        <a:bodyPr/>
        <a:lstStyle/>
        <a:p>
          <a:endParaRPr lang="en-NZ"/>
        </a:p>
      </dgm:t>
    </dgm:pt>
    <dgm:pt modelId="{DFC11248-6076-4033-A799-3BE19155FCE9}">
      <dgm:prSet phldrT="[Text]"/>
      <dgm:spPr>
        <a:solidFill>
          <a:srgbClr val="F3FBEB">
            <a:alpha val="90000"/>
          </a:srgbClr>
        </a:solidFill>
      </dgm:spPr>
      <dgm:t>
        <a:bodyPr/>
        <a:lstStyle/>
        <a:p>
          <a:r>
            <a:rPr lang="en-NZ"/>
            <a:t>Tier level appropriate</a:t>
          </a:r>
        </a:p>
      </dgm:t>
    </dgm:pt>
    <dgm:pt modelId="{156445B4-9438-44F3-9CEA-579B8A1A224F}" type="parTrans" cxnId="{4329EFA6-9CC9-4FF5-857A-71936A33BD92}">
      <dgm:prSet/>
      <dgm:spPr/>
      <dgm:t>
        <a:bodyPr/>
        <a:lstStyle/>
        <a:p>
          <a:endParaRPr lang="en-NZ"/>
        </a:p>
      </dgm:t>
    </dgm:pt>
    <dgm:pt modelId="{E0AC9AE4-A836-4CA3-9ACE-14EDDD03E766}" type="sibTrans" cxnId="{4329EFA6-9CC9-4FF5-857A-71936A33BD92}">
      <dgm:prSet/>
      <dgm:spPr/>
      <dgm:t>
        <a:bodyPr/>
        <a:lstStyle/>
        <a:p>
          <a:endParaRPr lang="en-NZ"/>
        </a:p>
      </dgm:t>
    </dgm:pt>
    <dgm:pt modelId="{684447EB-0EF1-4E75-B478-5FDF95713FC7}">
      <dgm:prSet phldrT="[Text]"/>
      <dgm:spPr>
        <a:solidFill>
          <a:srgbClr val="F3FBEB">
            <a:alpha val="90000"/>
          </a:srgbClr>
        </a:solidFill>
      </dgm:spPr>
      <dgm:t>
        <a:bodyPr/>
        <a:lstStyle/>
        <a:p>
          <a:r>
            <a:rPr lang="en-NZ"/>
            <a:t>Guidance and coaching received </a:t>
          </a:r>
        </a:p>
      </dgm:t>
    </dgm:pt>
    <dgm:pt modelId="{EA50B9CD-4F05-43DF-A94C-A5C0433ECC7D}" type="parTrans" cxnId="{4FB07823-4738-4962-B72D-967211A93B5F}">
      <dgm:prSet/>
      <dgm:spPr/>
      <dgm:t>
        <a:bodyPr/>
        <a:lstStyle/>
        <a:p>
          <a:endParaRPr lang="en-NZ"/>
        </a:p>
      </dgm:t>
    </dgm:pt>
    <dgm:pt modelId="{099936A7-5F2C-47F0-8D29-DE777006C997}" type="sibTrans" cxnId="{4FB07823-4738-4962-B72D-967211A93B5F}">
      <dgm:prSet/>
      <dgm:spPr/>
      <dgm:t>
        <a:bodyPr/>
        <a:lstStyle/>
        <a:p>
          <a:endParaRPr lang="en-NZ"/>
        </a:p>
      </dgm:t>
    </dgm:pt>
    <dgm:pt modelId="{CFA6766C-2B60-4D40-886E-1C3CAD2B32D4}">
      <dgm:prSet phldrT="[Text]" custT="1"/>
      <dgm:spPr>
        <a:solidFill>
          <a:srgbClr val="D61A61"/>
        </a:solidFill>
        <a:ln w="25400" cap="flat" cmpd="sng" algn="ctr">
          <a:solidFill>
            <a:prstClr val="white">
              <a:hueOff val="0"/>
              <a:satOff val="0"/>
              <a:lumOff val="0"/>
              <a:alphaOff val="0"/>
            </a:prstClr>
          </a:solidFill>
          <a:prstDash val="solid"/>
        </a:ln>
        <a:effectLst/>
      </dgm:spPr>
      <dgm:t>
        <a:bodyPr spcFirstLastPara="0" vert="horz" wrap="square" lIns="3810" tIns="3810" rIns="3810" bIns="3810" numCol="1" spcCol="1270" anchor="ctr" anchorCtr="0"/>
        <a:lstStyle/>
        <a:p>
          <a:pPr marL="0" lvl="0" indent="0" algn="ctr" defTabSz="266700">
            <a:lnSpc>
              <a:spcPct val="90000"/>
            </a:lnSpc>
            <a:spcBef>
              <a:spcPct val="0"/>
            </a:spcBef>
            <a:spcAft>
              <a:spcPct val="35000"/>
            </a:spcAft>
            <a:buNone/>
          </a:pPr>
          <a:r>
            <a:rPr lang="en-NZ" sz="800" kern="1200">
              <a:solidFill>
                <a:prstClr val="white"/>
              </a:solidFill>
              <a:latin typeface="Roboto"/>
              <a:ea typeface="+mn-ea"/>
              <a:cs typeface="+mn-cs"/>
            </a:rPr>
            <a:t>8. NASC/EGL review or reassessment</a:t>
          </a:r>
        </a:p>
      </dgm:t>
    </dgm:pt>
    <dgm:pt modelId="{79652D0E-F7A9-41A2-A536-BF575801B359}" type="parTrans" cxnId="{D1C8A6D8-CAA4-44DA-AD63-FFA0891131EA}">
      <dgm:prSet/>
      <dgm:spPr/>
      <dgm:t>
        <a:bodyPr/>
        <a:lstStyle/>
        <a:p>
          <a:endParaRPr lang="en-NZ"/>
        </a:p>
      </dgm:t>
    </dgm:pt>
    <dgm:pt modelId="{39EA4844-3722-4D17-999D-D9238A285341}" type="sibTrans" cxnId="{D1C8A6D8-CAA4-44DA-AD63-FFA0891131EA}">
      <dgm:prSet/>
      <dgm:spPr/>
      <dgm:t>
        <a:bodyPr/>
        <a:lstStyle/>
        <a:p>
          <a:endParaRPr lang="en-NZ"/>
        </a:p>
      </dgm:t>
    </dgm:pt>
    <dgm:pt modelId="{7AAC24C8-64E7-497A-B41A-D0435B32F715}">
      <dgm:prSet/>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a:lstStyle/>
        <a:p>
          <a:r>
            <a:rPr lang="en-NZ"/>
            <a:t>NASC Review: add goals &amp; purposes to Service Auth</a:t>
          </a:r>
        </a:p>
      </dgm:t>
    </dgm:pt>
    <dgm:pt modelId="{CA98497F-5B41-4A4D-B1CA-849BB42D7D50}" type="parTrans" cxnId="{27E9DE1C-1027-4986-8686-4EDA904F0AA4}">
      <dgm:prSet/>
      <dgm:spPr/>
      <dgm:t>
        <a:bodyPr/>
        <a:lstStyle/>
        <a:p>
          <a:endParaRPr lang="en-NZ"/>
        </a:p>
      </dgm:t>
    </dgm:pt>
    <dgm:pt modelId="{3DA1FAF6-9422-44C4-9A49-29553DCF303D}" type="sibTrans" cxnId="{27E9DE1C-1027-4986-8686-4EDA904F0AA4}">
      <dgm:prSet/>
      <dgm:spPr/>
      <dgm:t>
        <a:bodyPr/>
        <a:lstStyle/>
        <a:p>
          <a:endParaRPr lang="en-NZ"/>
        </a:p>
      </dgm:t>
    </dgm:pt>
    <dgm:pt modelId="{BEE8C32E-A23B-4E3B-BE48-248C95154654}">
      <dgm:prSet/>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a:lstStyle/>
        <a:p>
          <a:r>
            <a:rPr lang="en-NZ"/>
            <a:t>Reassessment for NASC/EGL: create My DSS FP using OBIR</a:t>
          </a:r>
        </a:p>
      </dgm:t>
    </dgm:pt>
    <dgm:pt modelId="{4D157E15-AD2B-4CB6-8299-9C8F322942D8}" type="parTrans" cxnId="{5302E75D-C057-4555-93C8-CBE66C4A1F6A}">
      <dgm:prSet/>
      <dgm:spPr/>
      <dgm:t>
        <a:bodyPr/>
        <a:lstStyle/>
        <a:p>
          <a:endParaRPr lang="en-NZ"/>
        </a:p>
      </dgm:t>
    </dgm:pt>
    <dgm:pt modelId="{56508C4F-673E-4D6E-8E51-17EF2780388B}" type="sibTrans" cxnId="{5302E75D-C057-4555-93C8-CBE66C4A1F6A}">
      <dgm:prSet/>
      <dgm:spPr/>
      <dgm:t>
        <a:bodyPr/>
        <a:lstStyle/>
        <a:p>
          <a:endParaRPr lang="en-NZ"/>
        </a:p>
      </dgm:t>
    </dgm:pt>
    <dgm:pt modelId="{78A435FF-4E96-4E96-AEAE-9D48C89654DC}">
      <dgm:prSet/>
      <dgm:spPr>
        <a:solidFill>
          <a:srgbClr val="F3FBEB">
            <a:alpha val="90000"/>
          </a:srgbClr>
        </a:solidFill>
        <a:ln w="25400" cap="flat" cmpd="sng" algn="ctr">
          <a:solidFill>
            <a:srgbClr val="5C9A42">
              <a:alpha val="90000"/>
              <a:tint val="40000"/>
              <a:hueOff val="0"/>
              <a:satOff val="0"/>
              <a:lumOff val="0"/>
              <a:alphaOff val="0"/>
            </a:srgbClr>
          </a:solidFill>
          <a:prstDash val="solid"/>
        </a:ln>
        <a:effectLst/>
      </dgm:spPr>
      <dgm:t>
        <a:bodyPr/>
        <a:lstStyle/>
        <a:p>
          <a:r>
            <a:rPr lang="en-NZ"/>
            <a:t>EGL Review: update EGL plan</a:t>
          </a:r>
        </a:p>
      </dgm:t>
    </dgm:pt>
    <dgm:pt modelId="{98DB79D1-75B2-4B94-96B1-7266ED0C366D}" type="parTrans" cxnId="{F81F7C62-D5C9-4C16-BB45-A385EF5448D9}">
      <dgm:prSet/>
      <dgm:spPr/>
      <dgm:t>
        <a:bodyPr/>
        <a:lstStyle/>
        <a:p>
          <a:endParaRPr lang="en-NZ"/>
        </a:p>
      </dgm:t>
    </dgm:pt>
    <dgm:pt modelId="{932C01B3-FC58-48CC-BF68-7F8DE649C2D9}" type="sibTrans" cxnId="{F81F7C62-D5C9-4C16-BB45-A385EF5448D9}">
      <dgm:prSet/>
      <dgm:spPr/>
      <dgm:t>
        <a:bodyPr/>
        <a:lstStyle/>
        <a:p>
          <a:endParaRPr lang="en-NZ"/>
        </a:p>
      </dgm:t>
    </dgm:pt>
    <dgm:pt modelId="{73D0EFE1-5531-47EF-8638-CF2375B3702F}" type="pres">
      <dgm:prSet presAssocID="{DF7AAD18-4476-43B3-B868-5BDC3146C45C}" presName="theList" presStyleCnt="0">
        <dgm:presLayoutVars>
          <dgm:dir/>
          <dgm:animLvl val="lvl"/>
          <dgm:resizeHandles val="exact"/>
        </dgm:presLayoutVars>
      </dgm:prSet>
      <dgm:spPr/>
    </dgm:pt>
    <dgm:pt modelId="{FC8D0673-10A5-4C97-AD4C-7706A3FBF828}" type="pres">
      <dgm:prSet presAssocID="{7023F356-3904-44F8-9B96-51589C6CB48B}" presName="compNode" presStyleCnt="0"/>
      <dgm:spPr/>
    </dgm:pt>
    <dgm:pt modelId="{154F3029-338E-4ED5-A29F-5E1E6AD967AF}" type="pres">
      <dgm:prSet presAssocID="{7023F356-3904-44F8-9B96-51589C6CB48B}" presName="noGeometry" presStyleCnt="0"/>
      <dgm:spPr/>
    </dgm:pt>
    <dgm:pt modelId="{5B46D8BE-8A3F-4A55-906A-CDF4A4690A0F}" type="pres">
      <dgm:prSet presAssocID="{7023F356-3904-44F8-9B96-51589C6CB48B}" presName="childTextVisible" presStyleLbl="bgAccFollowNode1" presStyleIdx="0" presStyleCnt="2" custAng="0">
        <dgm:presLayoutVars>
          <dgm:bulletEnabled val="1"/>
        </dgm:presLayoutVars>
      </dgm:prSet>
      <dgm:spPr/>
    </dgm:pt>
    <dgm:pt modelId="{D98DC871-35C7-4B67-AEA4-4A566B9C9C0B}" type="pres">
      <dgm:prSet presAssocID="{7023F356-3904-44F8-9B96-51589C6CB48B}" presName="childTextHidden" presStyleLbl="bgAccFollowNode1" presStyleIdx="0" presStyleCnt="2"/>
      <dgm:spPr/>
    </dgm:pt>
    <dgm:pt modelId="{448409CF-3DAB-4BF9-86BD-E06BF7AF2523}" type="pres">
      <dgm:prSet presAssocID="{7023F356-3904-44F8-9B96-51589C6CB48B}" presName="parentText" presStyleLbl="node1" presStyleIdx="0" presStyleCnt="2">
        <dgm:presLayoutVars>
          <dgm:chMax val="1"/>
          <dgm:bulletEnabled val="1"/>
        </dgm:presLayoutVars>
      </dgm:prSet>
      <dgm:spPr/>
    </dgm:pt>
    <dgm:pt modelId="{06C1ED60-24A5-413A-B74C-40791FC5C2F3}" type="pres">
      <dgm:prSet presAssocID="{7023F356-3904-44F8-9B96-51589C6CB48B}" presName="aSpace" presStyleCnt="0"/>
      <dgm:spPr/>
    </dgm:pt>
    <dgm:pt modelId="{E8F0DE31-D4F1-4BF7-988D-21305B1E5D94}" type="pres">
      <dgm:prSet presAssocID="{CFA6766C-2B60-4D40-886E-1C3CAD2B32D4}" presName="compNode" presStyleCnt="0"/>
      <dgm:spPr/>
    </dgm:pt>
    <dgm:pt modelId="{AE3F1713-E2EC-48D3-BDCC-0D9FB27663C9}" type="pres">
      <dgm:prSet presAssocID="{CFA6766C-2B60-4D40-886E-1C3CAD2B32D4}" presName="noGeometry" presStyleCnt="0"/>
      <dgm:spPr/>
    </dgm:pt>
    <dgm:pt modelId="{6A734465-6C73-4482-9A7D-A43E0DD85D9A}" type="pres">
      <dgm:prSet presAssocID="{CFA6766C-2B60-4D40-886E-1C3CAD2B32D4}" presName="childTextVisible" presStyleLbl="bgAccFollowNode1" presStyleIdx="1" presStyleCnt="2">
        <dgm:presLayoutVars>
          <dgm:bulletEnabled val="1"/>
        </dgm:presLayoutVars>
      </dgm:prSet>
      <dgm:spPr>
        <a:xfrm>
          <a:off x="2965119" y="84358"/>
          <a:ext cx="1895379" cy="1656800"/>
        </a:xfrm>
        <a:prstGeom prst="rightArrow">
          <a:avLst>
            <a:gd name="adj1" fmla="val 70000"/>
            <a:gd name="adj2" fmla="val 50000"/>
          </a:avLst>
        </a:prstGeom>
      </dgm:spPr>
    </dgm:pt>
    <dgm:pt modelId="{5DF768FA-222A-4109-98FF-6FA92B0E4347}" type="pres">
      <dgm:prSet presAssocID="{CFA6766C-2B60-4D40-886E-1C3CAD2B32D4}" presName="childTextHidden" presStyleLbl="bgAccFollowNode1" presStyleIdx="1" presStyleCnt="2"/>
      <dgm:spPr/>
    </dgm:pt>
    <dgm:pt modelId="{3725124A-4C20-45AE-9CE0-FC38A1DDA71A}" type="pres">
      <dgm:prSet presAssocID="{CFA6766C-2B60-4D40-886E-1C3CAD2B32D4}" presName="parentText" presStyleLbl="node1" presStyleIdx="1" presStyleCnt="2" custLinFactNeighborX="-476" custLinFactNeighborY="-1486">
        <dgm:presLayoutVars>
          <dgm:chMax val="1"/>
          <dgm:bulletEnabled val="1"/>
        </dgm:presLayoutVars>
      </dgm:prSet>
      <dgm:spPr>
        <a:xfrm>
          <a:off x="2491274" y="438913"/>
          <a:ext cx="947689" cy="947689"/>
        </a:xfrm>
        <a:prstGeom prst="ellipse">
          <a:avLst/>
        </a:prstGeom>
      </dgm:spPr>
    </dgm:pt>
  </dgm:ptLst>
  <dgm:cxnLst>
    <dgm:cxn modelId="{C90A9B14-B1C8-491A-A93E-7E23F81E58FC}" type="presOf" srcId="{BEE8C32E-A23B-4E3B-BE48-248C95154654}" destId="{6A734465-6C73-4482-9A7D-A43E0DD85D9A}" srcOrd="0" destOrd="2" presId="urn:microsoft.com/office/officeart/2005/8/layout/hProcess6"/>
    <dgm:cxn modelId="{27E9DE1C-1027-4986-8686-4EDA904F0AA4}" srcId="{CFA6766C-2B60-4D40-886E-1C3CAD2B32D4}" destId="{7AAC24C8-64E7-497A-B41A-D0435B32F715}" srcOrd="0" destOrd="0" parTransId="{CA98497F-5B41-4A4D-B1CA-849BB42D7D50}" sibTransId="{3DA1FAF6-9422-44C4-9A49-29553DCF303D}"/>
    <dgm:cxn modelId="{066C2121-0AB4-4571-BC67-824938C043BE}" type="presOf" srcId="{DF7AAD18-4476-43B3-B868-5BDC3146C45C}" destId="{73D0EFE1-5531-47EF-8638-CF2375B3702F}" srcOrd="0" destOrd="0" presId="urn:microsoft.com/office/officeart/2005/8/layout/hProcess6"/>
    <dgm:cxn modelId="{4F230223-C0E9-410E-BDA1-D336548CA711}" srcId="{7023F356-3904-44F8-9B96-51589C6CB48B}" destId="{45727431-D0A6-423F-87B1-7F0257B7D7FD}" srcOrd="1" destOrd="0" parTransId="{2950B806-2F7B-41E7-AC90-7252E300F34A}" sibTransId="{FC4838B3-9BA5-44B9-9EF4-047DDA6B22F4}"/>
    <dgm:cxn modelId="{17FF1823-8749-4232-9377-1F7801957BEA}" srcId="{DF7AAD18-4476-43B3-B868-5BDC3146C45C}" destId="{7023F356-3904-44F8-9B96-51589C6CB48B}" srcOrd="0" destOrd="0" parTransId="{290CA763-3C08-4A5C-9F48-9C4A30A3DCE1}" sibTransId="{2D098220-FC5B-40B1-B161-007485B16FE3}"/>
    <dgm:cxn modelId="{4FB07823-4738-4962-B72D-967211A93B5F}" srcId="{7023F356-3904-44F8-9B96-51589C6CB48B}" destId="{684447EB-0EF1-4E75-B478-5FDF95713FC7}" srcOrd="4" destOrd="0" parTransId="{EA50B9CD-4F05-43DF-A94C-A5C0433ECC7D}" sibTransId="{099936A7-5F2C-47F0-8D29-DE777006C997}"/>
    <dgm:cxn modelId="{80796C25-A8F4-48D3-95E2-E16AC00DD6F2}" type="presOf" srcId="{7AAC24C8-64E7-497A-B41A-D0435B32F715}" destId="{5DF768FA-222A-4109-98FF-6FA92B0E4347}" srcOrd="1" destOrd="0" presId="urn:microsoft.com/office/officeart/2005/8/layout/hProcess6"/>
    <dgm:cxn modelId="{ED785E32-FA22-4D4C-99A6-3E38E1896F83}" type="presOf" srcId="{DFC11248-6076-4033-A799-3BE19155FCE9}" destId="{D98DC871-35C7-4B67-AEA4-4A566B9C9C0B}" srcOrd="1" destOrd="3" presId="urn:microsoft.com/office/officeart/2005/8/layout/hProcess6"/>
    <dgm:cxn modelId="{5302E75D-C057-4555-93C8-CBE66C4A1F6A}" srcId="{CFA6766C-2B60-4D40-886E-1C3CAD2B32D4}" destId="{BEE8C32E-A23B-4E3B-BE48-248C95154654}" srcOrd="2" destOrd="0" parTransId="{4D157E15-AD2B-4CB6-8299-9C8F322942D8}" sibTransId="{56508C4F-673E-4D6E-8E51-17EF2780388B}"/>
    <dgm:cxn modelId="{F81F7C62-D5C9-4C16-BB45-A385EF5448D9}" srcId="{CFA6766C-2B60-4D40-886E-1C3CAD2B32D4}" destId="{78A435FF-4E96-4E96-AEAE-9D48C89654DC}" srcOrd="1" destOrd="0" parTransId="{98DB79D1-75B2-4B94-96B1-7266ED0C366D}" sibTransId="{932C01B3-FC58-48CC-BF68-7F8DE649C2D9}"/>
    <dgm:cxn modelId="{17765153-7176-4A92-BA59-AC7D626D0FBF}" type="presOf" srcId="{7AAC24C8-64E7-497A-B41A-D0435B32F715}" destId="{6A734465-6C73-4482-9A7D-A43E0DD85D9A}" srcOrd="0" destOrd="0" presId="urn:microsoft.com/office/officeart/2005/8/layout/hProcess6"/>
    <dgm:cxn modelId="{E68CB873-3B89-4C06-826E-8CA38D6FBC44}" type="presOf" srcId="{DFC11248-6076-4033-A799-3BE19155FCE9}" destId="{5B46D8BE-8A3F-4A55-906A-CDF4A4690A0F}" srcOrd="0" destOrd="3" presId="urn:microsoft.com/office/officeart/2005/8/layout/hProcess6"/>
    <dgm:cxn modelId="{2E133D54-4921-40D8-B350-3A663A22328F}" type="presOf" srcId="{7023F356-3904-44F8-9B96-51589C6CB48B}" destId="{448409CF-3DAB-4BF9-86BD-E06BF7AF2523}" srcOrd="0" destOrd="0" presId="urn:microsoft.com/office/officeart/2005/8/layout/hProcess6"/>
    <dgm:cxn modelId="{A4318559-5C27-4990-AF7C-68C852C64BC7}" type="presOf" srcId="{9B10349A-4180-457B-83F8-A9B33A98B53A}" destId="{D98DC871-35C7-4B67-AEA4-4A566B9C9C0B}" srcOrd="1" destOrd="2" presId="urn:microsoft.com/office/officeart/2005/8/layout/hProcess6"/>
    <dgm:cxn modelId="{CD87B679-79BD-4503-83EE-9A306FD31675}" type="presOf" srcId="{A8A08A52-C8A5-45D5-B05B-192F587C9864}" destId="{D98DC871-35C7-4B67-AEA4-4A566B9C9C0B}" srcOrd="1" destOrd="0" presId="urn:microsoft.com/office/officeart/2005/8/layout/hProcess6"/>
    <dgm:cxn modelId="{7076C694-C329-43EC-9F66-68DCB4A4C915}" type="presOf" srcId="{9B10349A-4180-457B-83F8-A9B33A98B53A}" destId="{5B46D8BE-8A3F-4A55-906A-CDF4A4690A0F}" srcOrd="0" destOrd="2" presId="urn:microsoft.com/office/officeart/2005/8/layout/hProcess6"/>
    <dgm:cxn modelId="{F383CB96-9E5B-4A8B-A123-11ADD8816F74}" type="presOf" srcId="{684447EB-0EF1-4E75-B478-5FDF95713FC7}" destId="{5B46D8BE-8A3F-4A55-906A-CDF4A4690A0F}" srcOrd="0" destOrd="4" presId="urn:microsoft.com/office/officeart/2005/8/layout/hProcess6"/>
    <dgm:cxn modelId="{1B81A3A4-251E-424D-8F77-0C3168B13352}" type="presOf" srcId="{684447EB-0EF1-4E75-B478-5FDF95713FC7}" destId="{D98DC871-35C7-4B67-AEA4-4A566B9C9C0B}" srcOrd="1" destOrd="4" presId="urn:microsoft.com/office/officeart/2005/8/layout/hProcess6"/>
    <dgm:cxn modelId="{4329EFA6-9CC9-4FF5-857A-71936A33BD92}" srcId="{7023F356-3904-44F8-9B96-51589C6CB48B}" destId="{DFC11248-6076-4033-A799-3BE19155FCE9}" srcOrd="3" destOrd="0" parTransId="{156445B4-9438-44F3-9CEA-579B8A1A224F}" sibTransId="{E0AC9AE4-A836-4CA3-9ACE-14EDDD03E766}"/>
    <dgm:cxn modelId="{A39A89BF-7148-4357-AC24-77F77E5D52F9}" type="presOf" srcId="{45727431-D0A6-423F-87B1-7F0257B7D7FD}" destId="{D98DC871-35C7-4B67-AEA4-4A566B9C9C0B}" srcOrd="1" destOrd="1" presId="urn:microsoft.com/office/officeart/2005/8/layout/hProcess6"/>
    <dgm:cxn modelId="{911D0AC4-C3A4-4FC3-AB99-5C52E4EFCA63}" type="presOf" srcId="{78A435FF-4E96-4E96-AEAE-9D48C89654DC}" destId="{5DF768FA-222A-4109-98FF-6FA92B0E4347}" srcOrd="1" destOrd="1" presId="urn:microsoft.com/office/officeart/2005/8/layout/hProcess6"/>
    <dgm:cxn modelId="{8073A4C7-8BEF-4963-A833-5DDFF3088061}" srcId="{7023F356-3904-44F8-9B96-51589C6CB48B}" destId="{9B10349A-4180-457B-83F8-A9B33A98B53A}" srcOrd="2" destOrd="0" parTransId="{FCECF705-8309-4D78-915B-7FA36BFDAEB7}" sibTransId="{8D24112C-0E0A-46A7-97D6-8DA9604054C9}"/>
    <dgm:cxn modelId="{D1C8A6D8-CAA4-44DA-AD63-FFA0891131EA}" srcId="{DF7AAD18-4476-43B3-B868-5BDC3146C45C}" destId="{CFA6766C-2B60-4D40-886E-1C3CAD2B32D4}" srcOrd="1" destOrd="0" parTransId="{79652D0E-F7A9-41A2-A536-BF575801B359}" sibTransId="{39EA4844-3722-4D17-999D-D9238A285341}"/>
    <dgm:cxn modelId="{218DF8E0-615E-43C8-8AF5-C1C6B3EDAD88}" type="presOf" srcId="{78A435FF-4E96-4E96-AEAE-9D48C89654DC}" destId="{6A734465-6C73-4482-9A7D-A43E0DD85D9A}" srcOrd="0" destOrd="1" presId="urn:microsoft.com/office/officeart/2005/8/layout/hProcess6"/>
    <dgm:cxn modelId="{8C32EAE1-50F4-439A-8DF5-9D825BB53699}" srcId="{7023F356-3904-44F8-9B96-51589C6CB48B}" destId="{A8A08A52-C8A5-45D5-B05B-192F587C9864}" srcOrd="0" destOrd="0" parTransId="{79F69A55-9117-471C-87E0-769B2ED9700C}" sibTransId="{4F168282-EEE2-4782-8C7C-3170F1543132}"/>
    <dgm:cxn modelId="{F9AB4CE3-7280-4042-AF5B-049BA10932AA}" type="presOf" srcId="{A8A08A52-C8A5-45D5-B05B-192F587C9864}" destId="{5B46D8BE-8A3F-4A55-906A-CDF4A4690A0F}" srcOrd="0" destOrd="0" presId="urn:microsoft.com/office/officeart/2005/8/layout/hProcess6"/>
    <dgm:cxn modelId="{16B6FCEA-F5C7-4395-8642-05512C22571A}" type="presOf" srcId="{45727431-D0A6-423F-87B1-7F0257B7D7FD}" destId="{5B46D8BE-8A3F-4A55-906A-CDF4A4690A0F}" srcOrd="0" destOrd="1" presId="urn:microsoft.com/office/officeart/2005/8/layout/hProcess6"/>
    <dgm:cxn modelId="{91542DF7-2A11-448F-8948-876DA77C73E4}" type="presOf" srcId="{CFA6766C-2B60-4D40-886E-1C3CAD2B32D4}" destId="{3725124A-4C20-45AE-9CE0-FC38A1DDA71A}" srcOrd="0" destOrd="0" presId="urn:microsoft.com/office/officeart/2005/8/layout/hProcess6"/>
    <dgm:cxn modelId="{08DE04FB-0E75-4AB3-AF7C-4DE29E69E174}" type="presOf" srcId="{BEE8C32E-A23B-4E3B-BE48-248C95154654}" destId="{5DF768FA-222A-4109-98FF-6FA92B0E4347}" srcOrd="1" destOrd="2" presId="urn:microsoft.com/office/officeart/2005/8/layout/hProcess6"/>
    <dgm:cxn modelId="{FDB7802F-20D0-4A47-961B-49CAD3B1C913}" type="presParOf" srcId="{73D0EFE1-5531-47EF-8638-CF2375B3702F}" destId="{FC8D0673-10A5-4C97-AD4C-7706A3FBF828}" srcOrd="0" destOrd="0" presId="urn:microsoft.com/office/officeart/2005/8/layout/hProcess6"/>
    <dgm:cxn modelId="{128BDF00-17CC-4FFD-A96F-2B882E830F43}" type="presParOf" srcId="{FC8D0673-10A5-4C97-AD4C-7706A3FBF828}" destId="{154F3029-338E-4ED5-A29F-5E1E6AD967AF}" srcOrd="0" destOrd="0" presId="urn:microsoft.com/office/officeart/2005/8/layout/hProcess6"/>
    <dgm:cxn modelId="{AA030A0E-C703-4714-BA19-DDC08195CE49}" type="presParOf" srcId="{FC8D0673-10A5-4C97-AD4C-7706A3FBF828}" destId="{5B46D8BE-8A3F-4A55-906A-CDF4A4690A0F}" srcOrd="1" destOrd="0" presId="urn:microsoft.com/office/officeart/2005/8/layout/hProcess6"/>
    <dgm:cxn modelId="{B9DA0392-94FA-403F-9715-76ED25AFF34E}" type="presParOf" srcId="{FC8D0673-10A5-4C97-AD4C-7706A3FBF828}" destId="{D98DC871-35C7-4B67-AEA4-4A566B9C9C0B}" srcOrd="2" destOrd="0" presId="urn:microsoft.com/office/officeart/2005/8/layout/hProcess6"/>
    <dgm:cxn modelId="{5ABFF521-7C73-42FF-9CFC-029F2FC513CA}" type="presParOf" srcId="{FC8D0673-10A5-4C97-AD4C-7706A3FBF828}" destId="{448409CF-3DAB-4BF9-86BD-E06BF7AF2523}" srcOrd="3" destOrd="0" presId="urn:microsoft.com/office/officeart/2005/8/layout/hProcess6"/>
    <dgm:cxn modelId="{3EA47750-9D98-4684-859B-A198B8A7377F}" type="presParOf" srcId="{73D0EFE1-5531-47EF-8638-CF2375B3702F}" destId="{06C1ED60-24A5-413A-B74C-40791FC5C2F3}" srcOrd="1" destOrd="0" presId="urn:microsoft.com/office/officeart/2005/8/layout/hProcess6"/>
    <dgm:cxn modelId="{FB760C78-1C65-4E3F-A7B8-719BE7A57CF5}" type="presParOf" srcId="{73D0EFE1-5531-47EF-8638-CF2375B3702F}" destId="{E8F0DE31-D4F1-4BF7-988D-21305B1E5D94}" srcOrd="2" destOrd="0" presId="urn:microsoft.com/office/officeart/2005/8/layout/hProcess6"/>
    <dgm:cxn modelId="{2B63DDE1-4DE6-449D-BED8-3680EFF2C8AD}" type="presParOf" srcId="{E8F0DE31-D4F1-4BF7-988D-21305B1E5D94}" destId="{AE3F1713-E2EC-48D3-BDCC-0D9FB27663C9}" srcOrd="0" destOrd="0" presId="urn:microsoft.com/office/officeart/2005/8/layout/hProcess6"/>
    <dgm:cxn modelId="{3248CA04-5D2E-4B71-9F57-F98E163BC2F5}" type="presParOf" srcId="{E8F0DE31-D4F1-4BF7-988D-21305B1E5D94}" destId="{6A734465-6C73-4482-9A7D-A43E0DD85D9A}" srcOrd="1" destOrd="0" presId="urn:microsoft.com/office/officeart/2005/8/layout/hProcess6"/>
    <dgm:cxn modelId="{756B6DBF-B22F-42E2-BC7C-8C4A13060CD0}" type="presParOf" srcId="{E8F0DE31-D4F1-4BF7-988D-21305B1E5D94}" destId="{5DF768FA-222A-4109-98FF-6FA92B0E4347}" srcOrd="2" destOrd="0" presId="urn:microsoft.com/office/officeart/2005/8/layout/hProcess6"/>
    <dgm:cxn modelId="{71BA0EA8-7B35-4615-9DCC-F014147F9458}" type="presParOf" srcId="{E8F0DE31-D4F1-4BF7-988D-21305B1E5D94}" destId="{3725124A-4C20-45AE-9CE0-FC38A1DDA71A}"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708925" y="0"/>
          <a:ext cx="1853280" cy="162000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NZ" sz="900" kern="1200"/>
            <a:t>Developed with NASC/EGL site using OBIR</a:t>
          </a:r>
        </a:p>
        <a:p>
          <a:pPr marL="57150" lvl="1" indent="-57150" algn="l" defTabSz="400050">
            <a:lnSpc>
              <a:spcPct val="90000"/>
            </a:lnSpc>
            <a:spcBef>
              <a:spcPct val="0"/>
            </a:spcBef>
            <a:spcAft>
              <a:spcPct val="15000"/>
            </a:spcAft>
            <a:buChar char="•"/>
          </a:pPr>
          <a:r>
            <a:rPr lang="en-NZ" sz="900" kern="1200"/>
            <a:t>Assigned tier level by NASC/EGL</a:t>
          </a:r>
        </a:p>
      </dsp:txBody>
      <dsp:txXfrm>
        <a:off x="1172245" y="243000"/>
        <a:ext cx="903474" cy="1134000"/>
      </dsp:txXfrm>
    </dsp:sp>
    <dsp:sp modelId="{448409CF-3DAB-4BF9-86BD-E06BF7AF2523}">
      <dsp:nvSpPr>
        <dsp:cNvPr id="0" name=""/>
        <dsp:cNvSpPr/>
      </dsp:nvSpPr>
      <dsp:spPr>
        <a:xfrm>
          <a:off x="245605" y="346680"/>
          <a:ext cx="926640" cy="926640"/>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1. My DSS Funding Plan (FP) and tier allocation</a:t>
          </a:r>
        </a:p>
      </dsp:txBody>
      <dsp:txXfrm>
        <a:off x="381308" y="482383"/>
        <a:ext cx="655234" cy="655234"/>
      </dsp:txXfrm>
    </dsp:sp>
    <dsp:sp modelId="{37558D32-0BFC-4569-AC1B-27FA53FEEF3C}">
      <dsp:nvSpPr>
        <dsp:cNvPr id="0" name=""/>
        <dsp:cNvSpPr/>
      </dsp:nvSpPr>
      <dsp:spPr>
        <a:xfrm>
          <a:off x="3173284" y="0"/>
          <a:ext cx="2034901" cy="1620000"/>
        </a:xfrm>
        <a:prstGeom prst="rightArrow">
          <a:avLst>
            <a:gd name="adj1" fmla="val 70000"/>
            <a:gd name="adj2" fmla="val 50000"/>
          </a:avLst>
        </a:prstGeom>
        <a:solidFill>
          <a:srgbClr val="F3FBEB">
            <a:alpha val="90000"/>
          </a:srgbClr>
        </a:solidFill>
        <a:ln w="25400" cap="flat" cmpd="sng" algn="ctr">
          <a:solidFill>
            <a:srgbClr val="5C9A4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NZ" sz="900" kern="1200">
              <a:solidFill>
                <a:prstClr val="black">
                  <a:hueOff val="0"/>
                  <a:satOff val="0"/>
                  <a:lumOff val="0"/>
                  <a:alphaOff val="0"/>
                </a:prstClr>
              </a:solidFill>
              <a:latin typeface="Roboto"/>
              <a:ea typeface="+mn-ea"/>
              <a:cs typeface="+mn-cs"/>
            </a:rPr>
            <a:t>Host</a:t>
          </a:r>
          <a:r>
            <a:rPr lang="en-NZ" sz="900" kern="1200"/>
            <a:t> receives Funding Plan via email initially, and WebApp in medium term</a:t>
          </a:r>
        </a:p>
        <a:p>
          <a:pPr marL="57150" lvl="1" indent="-57150" algn="l" defTabSz="400050">
            <a:lnSpc>
              <a:spcPct val="90000"/>
            </a:lnSpc>
            <a:spcBef>
              <a:spcPct val="0"/>
            </a:spcBef>
            <a:spcAft>
              <a:spcPct val="15000"/>
            </a:spcAft>
            <a:buFont typeface="Arial" panose="020B0604020202020204" pitchFamily="34" charset="0"/>
            <a:buChar char="•"/>
          </a:pPr>
          <a:r>
            <a:rPr lang="en-NZ" sz="900" kern="1200"/>
            <a:t>Host receives Service Authorisation</a:t>
          </a:r>
        </a:p>
      </dsp:txBody>
      <dsp:txXfrm>
        <a:off x="3682010" y="243000"/>
        <a:ext cx="992014" cy="1134000"/>
      </dsp:txXfrm>
    </dsp:sp>
    <dsp:sp modelId="{C0027B03-6CC4-474E-8A23-4E1690068FF7}">
      <dsp:nvSpPr>
        <dsp:cNvPr id="0" name=""/>
        <dsp:cNvSpPr/>
      </dsp:nvSpPr>
      <dsp:spPr>
        <a:xfrm>
          <a:off x="2706193" y="338173"/>
          <a:ext cx="926640" cy="926640"/>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2. Host receives My DSS FP</a:t>
          </a:r>
        </a:p>
      </dsp:txBody>
      <dsp:txXfrm>
        <a:off x="2841896" y="473876"/>
        <a:ext cx="655234" cy="655234"/>
      </dsp:txXfrm>
    </dsp:sp>
    <dsp:sp modelId="{532B3F69-3D1D-4266-A141-827EDC3AC455}">
      <dsp:nvSpPr>
        <dsp:cNvPr id="0" name=""/>
        <dsp:cNvSpPr/>
      </dsp:nvSpPr>
      <dsp:spPr>
        <a:xfrm>
          <a:off x="5906870" y="0"/>
          <a:ext cx="1853280" cy="162000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en-NZ" sz="900" kern="1200"/>
            <a:t>In person meeting with disabled person and agent (if one appointed)</a:t>
          </a:r>
        </a:p>
        <a:p>
          <a:pPr marL="0" lvl="0" indent="0" algn="ctr" defTabSz="400050">
            <a:lnSpc>
              <a:spcPct val="90000"/>
            </a:lnSpc>
            <a:spcBef>
              <a:spcPct val="0"/>
            </a:spcBef>
            <a:spcAft>
              <a:spcPct val="35000"/>
            </a:spcAft>
            <a:buNone/>
          </a:pPr>
          <a:endParaRPr lang="en-NZ" sz="900" kern="1200"/>
        </a:p>
      </dsp:txBody>
      <dsp:txXfrm>
        <a:off x="6370190" y="243000"/>
        <a:ext cx="903474" cy="1134000"/>
      </dsp:txXfrm>
    </dsp:sp>
    <dsp:sp modelId="{0F489F9A-F02D-42B8-903D-329900CA3483}">
      <dsp:nvSpPr>
        <dsp:cNvPr id="0" name=""/>
        <dsp:cNvSpPr/>
      </dsp:nvSpPr>
      <dsp:spPr>
        <a:xfrm>
          <a:off x="5383541" y="361913"/>
          <a:ext cx="926640" cy="926640"/>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3. Host meets disabled person</a:t>
          </a:r>
        </a:p>
      </dsp:txBody>
      <dsp:txXfrm>
        <a:off x="5519244" y="497616"/>
        <a:ext cx="655234" cy="65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633167" y="0"/>
          <a:ext cx="1770912" cy="154800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NZ" sz="900" kern="1200"/>
            <a:t>Service Agreement</a:t>
          </a:r>
        </a:p>
        <a:p>
          <a:pPr marL="57150" lvl="1" indent="-57150" algn="l" defTabSz="400050">
            <a:lnSpc>
              <a:spcPct val="90000"/>
            </a:lnSpc>
            <a:spcBef>
              <a:spcPct val="0"/>
            </a:spcBef>
            <a:spcAft>
              <a:spcPct val="15000"/>
            </a:spcAft>
            <a:buChar char="•"/>
          </a:pPr>
          <a:r>
            <a:rPr lang="en-NZ" sz="900" kern="1200"/>
            <a:t>Information Pack</a:t>
          </a:r>
        </a:p>
        <a:p>
          <a:pPr marL="57150" lvl="1" indent="-57150" algn="l" defTabSz="400050">
            <a:lnSpc>
              <a:spcPct val="90000"/>
            </a:lnSpc>
            <a:spcBef>
              <a:spcPct val="0"/>
            </a:spcBef>
            <a:spcAft>
              <a:spcPct val="15000"/>
            </a:spcAft>
            <a:buChar char="•"/>
          </a:pPr>
          <a:r>
            <a:rPr lang="en-NZ" sz="900" kern="1200"/>
            <a:t>Contingency Planning</a:t>
          </a:r>
        </a:p>
      </dsp:txBody>
      <dsp:txXfrm>
        <a:off x="1075895" y="232200"/>
        <a:ext cx="863320" cy="1083600"/>
      </dsp:txXfrm>
    </dsp:sp>
    <dsp:sp modelId="{448409CF-3DAB-4BF9-86BD-E06BF7AF2523}">
      <dsp:nvSpPr>
        <dsp:cNvPr id="0" name=""/>
        <dsp:cNvSpPr/>
      </dsp:nvSpPr>
      <dsp:spPr>
        <a:xfrm>
          <a:off x="125995" y="311623"/>
          <a:ext cx="885456" cy="885456"/>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4. Host set-up process</a:t>
          </a:r>
        </a:p>
      </dsp:txBody>
      <dsp:txXfrm>
        <a:off x="255667" y="441295"/>
        <a:ext cx="626112" cy="626112"/>
      </dsp:txXfrm>
    </dsp:sp>
    <dsp:sp modelId="{37558D32-0BFC-4569-AC1B-27FA53FEEF3C}">
      <dsp:nvSpPr>
        <dsp:cNvPr id="0" name=""/>
        <dsp:cNvSpPr/>
      </dsp:nvSpPr>
      <dsp:spPr>
        <a:xfrm>
          <a:off x="2911776" y="0"/>
          <a:ext cx="2189413" cy="154800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0" bIns="5080" numCol="1" spcCol="1270" anchor="ctr" anchorCtr="0">
          <a:noAutofit/>
        </a:bodyPr>
        <a:lstStyle/>
        <a:p>
          <a:pPr marL="57150" lvl="1" indent="-57150" algn="l" defTabSz="355600">
            <a:lnSpc>
              <a:spcPct val="90000"/>
            </a:lnSpc>
            <a:spcBef>
              <a:spcPct val="0"/>
            </a:spcBef>
            <a:spcAft>
              <a:spcPct val="15000"/>
            </a:spcAft>
            <a:buFont typeface="Arial" panose="020B0604020202020204" pitchFamily="34" charset="0"/>
            <a:buNone/>
          </a:pPr>
          <a:r>
            <a:rPr lang="en-NZ" sz="800" kern="1200"/>
            <a:t>Includes guidance on:</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managing hosted budget responsibilities</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how to find support workers</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specific purchases want to make</a:t>
          </a:r>
        </a:p>
      </dsp:txBody>
      <dsp:txXfrm>
        <a:off x="3459129" y="232200"/>
        <a:ext cx="1100260" cy="1083600"/>
      </dsp:txXfrm>
    </dsp:sp>
    <dsp:sp modelId="{C0027B03-6CC4-474E-8A23-4E1690068FF7}">
      <dsp:nvSpPr>
        <dsp:cNvPr id="0" name=""/>
        <dsp:cNvSpPr/>
      </dsp:nvSpPr>
      <dsp:spPr>
        <a:xfrm>
          <a:off x="2531286" y="319185"/>
          <a:ext cx="885456" cy="885456"/>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5. Host  supports Person to implement My DSS FP </a:t>
          </a:r>
        </a:p>
      </dsp:txBody>
      <dsp:txXfrm>
        <a:off x="2660958" y="448857"/>
        <a:ext cx="626112" cy="626112"/>
      </dsp:txXfrm>
    </dsp:sp>
    <dsp:sp modelId="{532B3F69-3D1D-4266-A141-827EDC3AC455}">
      <dsp:nvSpPr>
        <dsp:cNvPr id="0" name=""/>
        <dsp:cNvSpPr/>
      </dsp:nvSpPr>
      <dsp:spPr>
        <a:xfrm>
          <a:off x="5665662" y="0"/>
          <a:ext cx="1770912" cy="154800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NZ" sz="900" kern="1200"/>
            <a:t>IT</a:t>
          </a:r>
        </a:p>
        <a:p>
          <a:pPr marL="57150" lvl="1" indent="-57150" algn="l" defTabSz="400050">
            <a:lnSpc>
              <a:spcPct val="90000"/>
            </a:lnSpc>
            <a:spcBef>
              <a:spcPct val="0"/>
            </a:spcBef>
            <a:spcAft>
              <a:spcPct val="15000"/>
            </a:spcAft>
            <a:buChar char="•"/>
          </a:pPr>
          <a:r>
            <a:rPr lang="en-NZ" sz="900" kern="1200"/>
            <a:t>Claiming system</a:t>
          </a:r>
        </a:p>
        <a:p>
          <a:pPr marL="57150" lvl="1" indent="-57150" algn="l" defTabSz="400050">
            <a:lnSpc>
              <a:spcPct val="90000"/>
            </a:lnSpc>
            <a:spcBef>
              <a:spcPct val="0"/>
            </a:spcBef>
            <a:spcAft>
              <a:spcPct val="15000"/>
            </a:spcAft>
            <a:buChar char="•"/>
          </a:pPr>
          <a:r>
            <a:rPr lang="en-NZ" sz="900" kern="1200"/>
            <a:t>Payroll (if chooses)</a:t>
          </a:r>
        </a:p>
      </dsp:txBody>
      <dsp:txXfrm>
        <a:off x="6108390" y="232200"/>
        <a:ext cx="863320" cy="1083600"/>
      </dsp:txXfrm>
    </dsp:sp>
    <dsp:sp modelId="{0F489F9A-F02D-42B8-903D-329900CA3483}">
      <dsp:nvSpPr>
        <dsp:cNvPr id="0" name=""/>
        <dsp:cNvSpPr/>
      </dsp:nvSpPr>
      <dsp:spPr>
        <a:xfrm>
          <a:off x="5222934" y="331271"/>
          <a:ext cx="885456" cy="885456"/>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6. Host sets up Person in their system</a:t>
          </a:r>
        </a:p>
      </dsp:txBody>
      <dsp:txXfrm>
        <a:off x="5352606" y="460943"/>
        <a:ext cx="626112" cy="626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384238" y="183686"/>
          <a:ext cx="1815024" cy="158656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0" lvl="0" indent="0" algn="ctr" defTabSz="400050">
            <a:lnSpc>
              <a:spcPct val="90000"/>
            </a:lnSpc>
            <a:spcBef>
              <a:spcPct val="0"/>
            </a:spcBef>
            <a:spcAft>
              <a:spcPct val="35000"/>
            </a:spcAft>
            <a:buNone/>
          </a:pPr>
          <a:r>
            <a:rPr lang="en-NZ" sz="900" kern="1200"/>
            <a:t>Flexible Funding starts being utilised claims submitted and processed</a:t>
          </a:r>
        </a:p>
      </dsp:txBody>
      <dsp:txXfrm>
        <a:off x="837994" y="421670"/>
        <a:ext cx="884824" cy="1110592"/>
      </dsp:txXfrm>
    </dsp:sp>
    <dsp:sp modelId="{448409CF-3DAB-4BF9-86BD-E06BF7AF2523}">
      <dsp:nvSpPr>
        <dsp:cNvPr id="0" name=""/>
        <dsp:cNvSpPr/>
      </dsp:nvSpPr>
      <dsp:spPr>
        <a:xfrm>
          <a:off x="4717" y="554243"/>
          <a:ext cx="907512" cy="907512"/>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NZ" sz="600" kern="1200"/>
            <a:t>7. Person/Agent makes employment or purchase choices</a:t>
          </a:r>
        </a:p>
      </dsp:txBody>
      <dsp:txXfrm>
        <a:off x="137619" y="687145"/>
        <a:ext cx="641708" cy="641708"/>
      </dsp:txXfrm>
    </dsp:sp>
    <dsp:sp modelId="{37558D32-0BFC-4569-AC1B-27FA53FEEF3C}">
      <dsp:nvSpPr>
        <dsp:cNvPr id="0" name=""/>
        <dsp:cNvSpPr/>
      </dsp:nvSpPr>
      <dsp:spPr>
        <a:xfrm>
          <a:off x="2840693" y="214719"/>
          <a:ext cx="1815024" cy="158656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NZ" sz="900" kern="1200"/>
            <a:t>Guidance</a:t>
          </a:r>
        </a:p>
        <a:p>
          <a:pPr marL="57150" lvl="1" indent="-57150" algn="l" defTabSz="400050">
            <a:lnSpc>
              <a:spcPct val="90000"/>
            </a:lnSpc>
            <a:spcBef>
              <a:spcPct val="0"/>
            </a:spcBef>
            <a:spcAft>
              <a:spcPct val="15000"/>
            </a:spcAft>
            <a:buChar char="•"/>
          </a:pPr>
          <a:r>
            <a:rPr lang="en-NZ" sz="900" kern="1200"/>
            <a:t>Coaching</a:t>
          </a:r>
        </a:p>
        <a:p>
          <a:pPr marL="57150" lvl="1" indent="-57150" algn="l" defTabSz="400050">
            <a:lnSpc>
              <a:spcPct val="90000"/>
            </a:lnSpc>
            <a:spcBef>
              <a:spcPct val="0"/>
            </a:spcBef>
            <a:spcAft>
              <a:spcPct val="15000"/>
            </a:spcAft>
            <a:buChar char="•"/>
          </a:pPr>
          <a:r>
            <a:rPr lang="en-NZ" sz="900" kern="1200"/>
            <a:t>Monitoring</a:t>
          </a:r>
        </a:p>
        <a:p>
          <a:pPr marL="57150" lvl="1" indent="-57150" algn="l" defTabSz="400050">
            <a:lnSpc>
              <a:spcPct val="90000"/>
            </a:lnSpc>
            <a:spcBef>
              <a:spcPct val="0"/>
            </a:spcBef>
            <a:spcAft>
              <a:spcPct val="15000"/>
            </a:spcAft>
            <a:buChar char="•"/>
          </a:pPr>
          <a:r>
            <a:rPr lang="en-NZ" sz="900" kern="1200"/>
            <a:t>Meet cadence according to tier level</a:t>
          </a:r>
        </a:p>
      </dsp:txBody>
      <dsp:txXfrm>
        <a:off x="3294449" y="452703"/>
        <a:ext cx="884824" cy="1110592"/>
      </dsp:txXfrm>
    </dsp:sp>
    <dsp:sp modelId="{C0027B03-6CC4-474E-8A23-4E1690068FF7}">
      <dsp:nvSpPr>
        <dsp:cNvPr id="0" name=""/>
        <dsp:cNvSpPr/>
      </dsp:nvSpPr>
      <dsp:spPr>
        <a:xfrm>
          <a:off x="2386937" y="554243"/>
          <a:ext cx="907512" cy="907512"/>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NZ" sz="600" kern="1200"/>
            <a:t>8. Ongoing role of Host with Person based on Tier level</a:t>
          </a:r>
        </a:p>
      </dsp:txBody>
      <dsp:txXfrm>
        <a:off x="2519839" y="687145"/>
        <a:ext cx="641708" cy="641708"/>
      </dsp:txXfrm>
    </dsp:sp>
    <dsp:sp modelId="{532B3F69-3D1D-4266-A141-827EDC3AC455}">
      <dsp:nvSpPr>
        <dsp:cNvPr id="0" name=""/>
        <dsp:cNvSpPr/>
      </dsp:nvSpPr>
      <dsp:spPr>
        <a:xfrm>
          <a:off x="5222913" y="214719"/>
          <a:ext cx="1815024" cy="158656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Budget spent</a:t>
          </a:r>
        </a:p>
        <a:p>
          <a:pPr marL="57150" lvl="1" indent="-57150" algn="l" defTabSz="355600">
            <a:lnSpc>
              <a:spcPct val="90000"/>
            </a:lnSpc>
            <a:spcBef>
              <a:spcPct val="0"/>
            </a:spcBef>
            <a:spcAft>
              <a:spcPct val="15000"/>
            </a:spcAft>
            <a:buChar char="•"/>
          </a:pPr>
          <a:r>
            <a:rPr lang="en-NZ" sz="800" kern="1200"/>
            <a:t>Outcomes</a:t>
          </a:r>
        </a:p>
        <a:p>
          <a:pPr marL="57150" lvl="1" indent="-57150" algn="l" defTabSz="355600">
            <a:lnSpc>
              <a:spcPct val="90000"/>
            </a:lnSpc>
            <a:spcBef>
              <a:spcPct val="0"/>
            </a:spcBef>
            <a:spcAft>
              <a:spcPct val="15000"/>
            </a:spcAft>
            <a:buChar char="•"/>
          </a:pPr>
          <a:r>
            <a:rPr lang="en-NZ" sz="800" kern="1200"/>
            <a:t>Did spend meet purpose in FP?</a:t>
          </a:r>
        </a:p>
        <a:p>
          <a:pPr marL="57150" lvl="1" indent="-57150" algn="l" defTabSz="355600">
            <a:lnSpc>
              <a:spcPct val="90000"/>
            </a:lnSpc>
            <a:spcBef>
              <a:spcPct val="0"/>
            </a:spcBef>
            <a:spcAft>
              <a:spcPct val="15000"/>
            </a:spcAft>
            <a:buChar char="•"/>
          </a:pPr>
          <a:r>
            <a:rPr lang="en-NZ" sz="800" kern="1200"/>
            <a:t>Tier level appropriate</a:t>
          </a:r>
        </a:p>
        <a:p>
          <a:pPr marL="57150" lvl="1" indent="-57150" algn="l" defTabSz="355600">
            <a:lnSpc>
              <a:spcPct val="90000"/>
            </a:lnSpc>
            <a:spcBef>
              <a:spcPct val="0"/>
            </a:spcBef>
            <a:spcAft>
              <a:spcPct val="15000"/>
            </a:spcAft>
            <a:buChar char="•"/>
          </a:pPr>
          <a:r>
            <a:rPr lang="en-NZ" sz="800" kern="1200"/>
            <a:t>Guidance and coaching received </a:t>
          </a:r>
        </a:p>
      </dsp:txBody>
      <dsp:txXfrm>
        <a:off x="5676670" y="452703"/>
        <a:ext cx="884824" cy="1110592"/>
      </dsp:txXfrm>
    </dsp:sp>
    <dsp:sp modelId="{0F489F9A-F02D-42B8-903D-329900CA3483}">
      <dsp:nvSpPr>
        <dsp:cNvPr id="0" name=""/>
        <dsp:cNvSpPr/>
      </dsp:nvSpPr>
      <dsp:spPr>
        <a:xfrm>
          <a:off x="4769157" y="554243"/>
          <a:ext cx="907512" cy="907512"/>
        </a:xfrm>
        <a:prstGeom prst="ellipse">
          <a:avLst/>
        </a:prstGeom>
        <a:solidFill>
          <a:srgbClr val="5F3A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NZ" sz="600" kern="1200"/>
            <a:t>9. Feedback loop back to NASC/EGL at review (low tech initially, then later higher tech)</a:t>
          </a:r>
        </a:p>
      </dsp:txBody>
      <dsp:txXfrm>
        <a:off x="4902059" y="687145"/>
        <a:ext cx="641708" cy="641708"/>
      </dsp:txXfrm>
    </dsp:sp>
    <dsp:sp modelId="{C1633210-DC90-412D-A903-2014EAA89B02}">
      <dsp:nvSpPr>
        <dsp:cNvPr id="0" name=""/>
        <dsp:cNvSpPr/>
      </dsp:nvSpPr>
      <dsp:spPr>
        <a:xfrm>
          <a:off x="7605134" y="214719"/>
          <a:ext cx="1815024" cy="1586560"/>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NASC/EGL reviews and updates My DSS Funding Plan and tier level</a:t>
          </a:r>
        </a:p>
        <a:p>
          <a:pPr marL="57150" lvl="1" indent="-57150" algn="l" defTabSz="355600">
            <a:lnSpc>
              <a:spcPct val="90000"/>
            </a:lnSpc>
            <a:spcBef>
              <a:spcPct val="0"/>
            </a:spcBef>
            <a:spcAft>
              <a:spcPct val="15000"/>
            </a:spcAft>
            <a:buChar char="•"/>
          </a:pPr>
          <a:r>
            <a:rPr lang="en-NZ" sz="800" kern="1200"/>
            <a:t>Sends updated My DSS Funding Plan back to host</a:t>
          </a:r>
        </a:p>
        <a:p>
          <a:pPr marL="57150" lvl="1" indent="-57150" algn="l" defTabSz="355600">
            <a:lnSpc>
              <a:spcPct val="90000"/>
            </a:lnSpc>
            <a:spcBef>
              <a:spcPct val="0"/>
            </a:spcBef>
            <a:spcAft>
              <a:spcPct val="15000"/>
            </a:spcAft>
            <a:buChar char="•"/>
          </a:pPr>
          <a:r>
            <a:rPr lang="en-NZ" sz="800" kern="1200"/>
            <a:t>Back to Step 7</a:t>
          </a:r>
        </a:p>
      </dsp:txBody>
      <dsp:txXfrm>
        <a:off x="8058890" y="452703"/>
        <a:ext cx="884824" cy="1110592"/>
      </dsp:txXfrm>
    </dsp:sp>
    <dsp:sp modelId="{8C202BB1-3CC3-4D7D-A944-07D140E73A49}">
      <dsp:nvSpPr>
        <dsp:cNvPr id="0" name=""/>
        <dsp:cNvSpPr/>
      </dsp:nvSpPr>
      <dsp:spPr>
        <a:xfrm>
          <a:off x="7151377" y="554243"/>
          <a:ext cx="907512" cy="907512"/>
        </a:xfrm>
        <a:prstGeom prst="ellipse">
          <a:avLst/>
        </a:prstGeom>
        <a:solidFill>
          <a:srgbClr val="5F3A7A"/>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NZ" sz="800" kern="1200">
              <a:solidFill>
                <a:prstClr val="white"/>
              </a:solidFill>
              <a:latin typeface="Roboto"/>
              <a:ea typeface="+mn-ea"/>
              <a:cs typeface="+mn-cs"/>
            </a:rPr>
            <a:t>10.  NASC/EGL review</a:t>
          </a:r>
        </a:p>
      </dsp:txBody>
      <dsp:txXfrm>
        <a:off x="7284279" y="687145"/>
        <a:ext cx="641708" cy="641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583700" y="427001"/>
          <a:ext cx="1917016" cy="1675713"/>
        </a:xfrm>
        <a:prstGeom prst="rightArrow">
          <a:avLst>
            <a:gd name="adj1" fmla="val 70000"/>
            <a:gd name="adj2" fmla="val 50000"/>
          </a:avLst>
        </a:prstGeom>
        <a:solidFill>
          <a:srgbClr val="F3FBEB">
            <a:alpha val="90000"/>
          </a:srgbClr>
        </a:solidFill>
        <a:ln w="25400" cap="flat" cmpd="sng" algn="ctr">
          <a:solidFill>
            <a:srgbClr val="5C9A4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0" bIns="5080" numCol="1" spcCol="1270" anchor="ctr" anchorCtr="0">
          <a:noAutofit/>
        </a:bodyPr>
        <a:lstStyle/>
        <a:p>
          <a:pPr marL="57150" lvl="1" indent="-57150" algn="l" defTabSz="355600">
            <a:lnSpc>
              <a:spcPct val="90000"/>
            </a:lnSpc>
            <a:spcBef>
              <a:spcPct val="0"/>
            </a:spcBef>
            <a:spcAft>
              <a:spcPct val="15000"/>
            </a:spcAft>
            <a:buFont typeface="Arial" panose="020B0604020202020204" pitchFamily="34" charset="0"/>
            <a:buNone/>
          </a:pPr>
          <a:r>
            <a:rPr lang="en-NZ" sz="800" kern="1200">
              <a:solidFill>
                <a:prstClr val="black">
                  <a:hueOff val="0"/>
                  <a:satOff val="0"/>
                  <a:lumOff val="0"/>
                  <a:alphaOff val="0"/>
                </a:prstClr>
              </a:solidFill>
              <a:latin typeface="Roboto"/>
              <a:ea typeface="+mn-ea"/>
              <a:cs typeface="+mn-cs"/>
            </a:rPr>
            <a:t>Based on tier logic:</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Experience managing hosted funding</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Flexible funding Budget</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Host engagement</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solidFill>
                <a:prstClr val="black">
                  <a:hueOff val="0"/>
                  <a:satOff val="0"/>
                  <a:lumOff val="0"/>
                  <a:alphaOff val="0"/>
                </a:prstClr>
              </a:solidFill>
              <a:latin typeface="Roboto"/>
              <a:ea typeface="+mn-ea"/>
              <a:cs typeface="+mn-cs"/>
            </a:rPr>
            <a:t>Overrides</a:t>
          </a:r>
        </a:p>
        <a:p>
          <a:pPr marL="57150" lvl="1" indent="-57150" algn="l" defTabSz="355600">
            <a:lnSpc>
              <a:spcPct val="90000"/>
            </a:lnSpc>
            <a:spcBef>
              <a:spcPct val="0"/>
            </a:spcBef>
            <a:spcAft>
              <a:spcPct val="15000"/>
            </a:spcAft>
            <a:buFont typeface="Arial" panose="020B0604020202020204" pitchFamily="34" charset="0"/>
            <a:buNone/>
          </a:pPr>
          <a:endParaRPr lang="en-NZ" sz="800" kern="1200">
            <a:solidFill>
              <a:prstClr val="black">
                <a:hueOff val="0"/>
                <a:satOff val="0"/>
                <a:lumOff val="0"/>
                <a:alphaOff val="0"/>
              </a:prstClr>
            </a:solidFill>
            <a:latin typeface="Roboto"/>
            <a:ea typeface="+mn-ea"/>
            <a:cs typeface="+mn-cs"/>
          </a:endParaRPr>
        </a:p>
      </dsp:txBody>
      <dsp:txXfrm>
        <a:off x="1062954" y="678358"/>
        <a:ext cx="934545" cy="1172999"/>
      </dsp:txXfrm>
    </dsp:sp>
    <dsp:sp modelId="{448409CF-3DAB-4BF9-86BD-E06BF7AF2523}">
      <dsp:nvSpPr>
        <dsp:cNvPr id="0" name=""/>
        <dsp:cNvSpPr/>
      </dsp:nvSpPr>
      <dsp:spPr>
        <a:xfrm>
          <a:off x="82966" y="745615"/>
          <a:ext cx="958508" cy="958508"/>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1. Person assigned a budget and tier level by DSS</a:t>
          </a:r>
        </a:p>
      </dsp:txBody>
      <dsp:txXfrm>
        <a:off x="223336" y="885985"/>
        <a:ext cx="677768" cy="677768"/>
      </dsp:txXfrm>
    </dsp:sp>
    <dsp:sp modelId="{37558D32-0BFC-4569-AC1B-27FA53FEEF3C}">
      <dsp:nvSpPr>
        <dsp:cNvPr id="0" name=""/>
        <dsp:cNvSpPr/>
      </dsp:nvSpPr>
      <dsp:spPr>
        <a:xfrm>
          <a:off x="2998969" y="426800"/>
          <a:ext cx="1917016" cy="1675713"/>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3810" rIns="7620" bIns="3810" numCol="1" spcCol="1270" anchor="ctr" anchorCtr="0">
          <a:noAutofit/>
        </a:bodyPr>
        <a:lstStyle/>
        <a:p>
          <a:pPr marL="57150" lvl="1" indent="-57150" algn="l" defTabSz="266700">
            <a:lnSpc>
              <a:spcPct val="90000"/>
            </a:lnSpc>
            <a:spcBef>
              <a:spcPct val="0"/>
            </a:spcBef>
            <a:spcAft>
              <a:spcPct val="15000"/>
            </a:spcAft>
            <a:buNone/>
          </a:pPr>
          <a:r>
            <a:rPr lang="en-NZ" sz="600" kern="1200"/>
            <a:t>Individualised Funding:</a:t>
          </a:r>
        </a:p>
        <a:p>
          <a:pPr marL="114300" lvl="2" indent="-57150" algn="l" defTabSz="266700">
            <a:lnSpc>
              <a:spcPct val="90000"/>
            </a:lnSpc>
            <a:spcBef>
              <a:spcPct val="0"/>
            </a:spcBef>
            <a:spcAft>
              <a:spcPct val="15000"/>
            </a:spcAft>
            <a:buFont typeface="Arial" panose="020B0604020202020204" pitchFamily="34" charset="0"/>
            <a:buChar char="•"/>
          </a:pPr>
          <a:r>
            <a:rPr lang="en-NZ" sz="600" kern="1200"/>
            <a:t>Host ISP to be FP until NASC review, then NASC Service Auth is FP, until new assessment using OBIR</a:t>
          </a:r>
        </a:p>
        <a:p>
          <a:pPr marL="57150" lvl="1" indent="-57150" algn="l" defTabSz="266700">
            <a:lnSpc>
              <a:spcPct val="90000"/>
            </a:lnSpc>
            <a:spcBef>
              <a:spcPct val="0"/>
            </a:spcBef>
            <a:spcAft>
              <a:spcPct val="15000"/>
            </a:spcAft>
            <a:buNone/>
          </a:pPr>
          <a:r>
            <a:rPr lang="en-NZ" sz="600" kern="1200"/>
            <a:t>Hosted EGL:</a:t>
          </a:r>
        </a:p>
        <a:p>
          <a:pPr marL="114300" lvl="2" indent="-57150" algn="l" defTabSz="266700">
            <a:lnSpc>
              <a:spcPct val="90000"/>
            </a:lnSpc>
            <a:spcBef>
              <a:spcPct val="0"/>
            </a:spcBef>
            <a:spcAft>
              <a:spcPct val="15000"/>
            </a:spcAft>
            <a:buChar char="•"/>
          </a:pPr>
          <a:r>
            <a:rPr lang="en-NZ" sz="600" kern="1200"/>
            <a:t>EGL Funding Plan until new assessment using OBIR</a:t>
          </a:r>
        </a:p>
      </dsp:txBody>
      <dsp:txXfrm>
        <a:off x="3478223" y="678157"/>
        <a:ext cx="934545" cy="1172999"/>
      </dsp:txXfrm>
    </dsp:sp>
    <dsp:sp modelId="{C0027B03-6CC4-474E-8A23-4E1690068FF7}">
      <dsp:nvSpPr>
        <dsp:cNvPr id="0" name=""/>
        <dsp:cNvSpPr/>
      </dsp:nvSpPr>
      <dsp:spPr>
        <a:xfrm>
          <a:off x="2519715" y="785403"/>
          <a:ext cx="958508" cy="958508"/>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2.  Funding Plans (FP)</a:t>
          </a:r>
        </a:p>
      </dsp:txBody>
      <dsp:txXfrm>
        <a:off x="2660085" y="925773"/>
        <a:ext cx="677768" cy="677768"/>
      </dsp:txXfrm>
    </dsp:sp>
    <dsp:sp modelId="{532B3F69-3D1D-4266-A141-827EDC3AC455}">
      <dsp:nvSpPr>
        <dsp:cNvPr id="0" name=""/>
        <dsp:cNvSpPr/>
      </dsp:nvSpPr>
      <dsp:spPr>
        <a:xfrm>
          <a:off x="5515053" y="426800"/>
          <a:ext cx="1917016" cy="1675713"/>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solidFill>
                <a:prstClr val="black">
                  <a:hueOff val="0"/>
                  <a:satOff val="0"/>
                  <a:lumOff val="0"/>
                  <a:alphaOff val="0"/>
                </a:prstClr>
              </a:solidFill>
              <a:latin typeface="Roboto"/>
              <a:ea typeface="+mn-ea"/>
              <a:cs typeface="+mn-cs"/>
            </a:rPr>
            <a:t>Host</a:t>
          </a:r>
          <a:r>
            <a:rPr lang="en-NZ" sz="800" kern="1200"/>
            <a:t> receives Funding Plan via email and then WebApp in longer term</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Host receives Service Authorisation</a:t>
          </a:r>
        </a:p>
        <a:p>
          <a:pPr marL="57150" lvl="1" indent="-57150" algn="l" defTabSz="355600">
            <a:lnSpc>
              <a:spcPct val="90000"/>
            </a:lnSpc>
            <a:spcBef>
              <a:spcPct val="0"/>
            </a:spcBef>
            <a:spcAft>
              <a:spcPct val="15000"/>
            </a:spcAft>
            <a:buFont typeface="Arial" panose="020B0604020202020204" pitchFamily="34" charset="0"/>
            <a:buChar char="•"/>
          </a:pPr>
          <a:endParaRPr lang="en-NZ" sz="600" kern="1200"/>
        </a:p>
      </dsp:txBody>
      <dsp:txXfrm>
        <a:off x="5994307" y="678157"/>
        <a:ext cx="934545" cy="1172999"/>
      </dsp:txXfrm>
    </dsp:sp>
    <dsp:sp modelId="{0F489F9A-F02D-42B8-903D-329900CA3483}">
      <dsp:nvSpPr>
        <dsp:cNvPr id="0" name=""/>
        <dsp:cNvSpPr/>
      </dsp:nvSpPr>
      <dsp:spPr>
        <a:xfrm>
          <a:off x="4972192" y="770143"/>
          <a:ext cx="958508" cy="958508"/>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3. Host receives My DSS FP</a:t>
          </a:r>
        </a:p>
      </dsp:txBody>
      <dsp:txXfrm>
        <a:off x="5112562" y="910513"/>
        <a:ext cx="677768" cy="6777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391744" y="308840"/>
          <a:ext cx="2408241" cy="1702719"/>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0" bIns="5080" numCol="1" spcCol="1270" anchor="ctr" anchorCtr="0">
          <a:noAutofit/>
        </a:bodyPr>
        <a:lstStyle/>
        <a:p>
          <a:pPr marL="57150" lvl="1" indent="-57150" algn="l" defTabSz="355600">
            <a:lnSpc>
              <a:spcPct val="90000"/>
            </a:lnSpc>
            <a:spcBef>
              <a:spcPct val="0"/>
            </a:spcBef>
            <a:spcAft>
              <a:spcPct val="15000"/>
            </a:spcAft>
            <a:buFont typeface="Arial" panose="020B0604020202020204" pitchFamily="34" charset="0"/>
            <a:buChar char="•"/>
          </a:pPr>
          <a:r>
            <a:rPr lang="en-NZ" sz="800" kern="1200"/>
            <a:t>Includes guidance on:</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managing hosted budget responsibilities</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how to find support workers</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specific purchases want to make</a:t>
          </a:r>
        </a:p>
        <a:p>
          <a:pPr marL="57150" lvl="1" indent="-57150" algn="l" defTabSz="355600">
            <a:lnSpc>
              <a:spcPct val="90000"/>
            </a:lnSpc>
            <a:spcBef>
              <a:spcPct val="0"/>
            </a:spcBef>
            <a:spcAft>
              <a:spcPct val="15000"/>
            </a:spcAft>
            <a:buFont typeface="Arial" panose="020B0604020202020204" pitchFamily="34" charset="0"/>
            <a:buChar char="•"/>
          </a:pPr>
          <a:r>
            <a:rPr lang="en-NZ" sz="800" kern="1200"/>
            <a:t>tiers levels</a:t>
          </a:r>
        </a:p>
      </dsp:txBody>
      <dsp:txXfrm>
        <a:off x="993804" y="564248"/>
        <a:ext cx="1210229" cy="1191903"/>
      </dsp:txXfrm>
    </dsp:sp>
    <dsp:sp modelId="{448409CF-3DAB-4BF9-86BD-E06BF7AF2523}">
      <dsp:nvSpPr>
        <dsp:cNvPr id="0" name=""/>
        <dsp:cNvSpPr/>
      </dsp:nvSpPr>
      <dsp:spPr>
        <a:xfrm>
          <a:off x="0" y="662318"/>
          <a:ext cx="973955" cy="973955"/>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4. Host  supports person/Agent to implement FP </a:t>
          </a:r>
        </a:p>
      </dsp:txBody>
      <dsp:txXfrm>
        <a:off x="142632" y="804950"/>
        <a:ext cx="688691" cy="688691"/>
      </dsp:txXfrm>
    </dsp:sp>
    <dsp:sp modelId="{37558D32-0BFC-4569-AC1B-27FA53FEEF3C}">
      <dsp:nvSpPr>
        <dsp:cNvPr id="0" name=""/>
        <dsp:cNvSpPr/>
      </dsp:nvSpPr>
      <dsp:spPr>
        <a:xfrm>
          <a:off x="3426005" y="297738"/>
          <a:ext cx="1744198" cy="1702719"/>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Flexible funding utilised</a:t>
          </a:r>
        </a:p>
        <a:p>
          <a:pPr marL="57150" lvl="1" indent="-57150" algn="l" defTabSz="355600">
            <a:lnSpc>
              <a:spcPct val="90000"/>
            </a:lnSpc>
            <a:spcBef>
              <a:spcPct val="0"/>
            </a:spcBef>
            <a:spcAft>
              <a:spcPct val="15000"/>
            </a:spcAft>
            <a:buChar char="•"/>
          </a:pPr>
          <a:r>
            <a:rPr lang="en-NZ" sz="800" kern="1200"/>
            <a:t>Claims submitted and processed</a:t>
          </a:r>
        </a:p>
      </dsp:txBody>
      <dsp:txXfrm>
        <a:off x="3862054" y="553146"/>
        <a:ext cx="850296" cy="1191903"/>
      </dsp:txXfrm>
    </dsp:sp>
    <dsp:sp modelId="{C0027B03-6CC4-474E-8A23-4E1690068FF7}">
      <dsp:nvSpPr>
        <dsp:cNvPr id="0" name=""/>
        <dsp:cNvSpPr/>
      </dsp:nvSpPr>
      <dsp:spPr>
        <a:xfrm>
          <a:off x="2842050" y="685108"/>
          <a:ext cx="973955" cy="973955"/>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5. Person/Agent makes employment or purchase choices</a:t>
          </a:r>
        </a:p>
      </dsp:txBody>
      <dsp:txXfrm>
        <a:off x="2984682" y="827740"/>
        <a:ext cx="688691" cy="688691"/>
      </dsp:txXfrm>
    </dsp:sp>
    <dsp:sp modelId="{532B3F69-3D1D-4266-A141-827EDC3AC455}">
      <dsp:nvSpPr>
        <dsp:cNvPr id="0" name=""/>
        <dsp:cNvSpPr/>
      </dsp:nvSpPr>
      <dsp:spPr>
        <a:xfrm>
          <a:off x="5831577" y="385564"/>
          <a:ext cx="1947911" cy="1702719"/>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Guidance</a:t>
          </a:r>
        </a:p>
        <a:p>
          <a:pPr marL="57150" lvl="1" indent="-57150" algn="l" defTabSz="355600">
            <a:lnSpc>
              <a:spcPct val="90000"/>
            </a:lnSpc>
            <a:spcBef>
              <a:spcPct val="0"/>
            </a:spcBef>
            <a:spcAft>
              <a:spcPct val="15000"/>
            </a:spcAft>
            <a:buChar char="•"/>
          </a:pPr>
          <a:r>
            <a:rPr lang="en-NZ" sz="800" kern="1200"/>
            <a:t>Coaching</a:t>
          </a:r>
        </a:p>
        <a:p>
          <a:pPr marL="57150" lvl="1" indent="-57150" algn="l" defTabSz="355600">
            <a:lnSpc>
              <a:spcPct val="90000"/>
            </a:lnSpc>
            <a:spcBef>
              <a:spcPct val="0"/>
            </a:spcBef>
            <a:spcAft>
              <a:spcPct val="15000"/>
            </a:spcAft>
            <a:buChar char="•"/>
          </a:pPr>
          <a:r>
            <a:rPr lang="en-NZ" sz="800" kern="1200"/>
            <a:t>Monitoring</a:t>
          </a:r>
        </a:p>
        <a:p>
          <a:pPr marL="57150" lvl="1" indent="-57150" algn="l" defTabSz="355600">
            <a:lnSpc>
              <a:spcPct val="90000"/>
            </a:lnSpc>
            <a:spcBef>
              <a:spcPct val="0"/>
            </a:spcBef>
            <a:spcAft>
              <a:spcPct val="15000"/>
            </a:spcAft>
            <a:buChar char="•"/>
          </a:pPr>
          <a:r>
            <a:rPr lang="en-NZ" sz="800" kern="1200"/>
            <a:t>Meeting cadence according to tier level</a:t>
          </a:r>
        </a:p>
      </dsp:txBody>
      <dsp:txXfrm>
        <a:off x="6318555" y="640972"/>
        <a:ext cx="949606" cy="1191903"/>
      </dsp:txXfrm>
    </dsp:sp>
    <dsp:sp modelId="{0F489F9A-F02D-42B8-903D-329900CA3483}">
      <dsp:nvSpPr>
        <dsp:cNvPr id="0" name=""/>
        <dsp:cNvSpPr/>
      </dsp:nvSpPr>
      <dsp:spPr>
        <a:xfrm>
          <a:off x="5275079" y="746059"/>
          <a:ext cx="973955" cy="973955"/>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NZ" sz="800" kern="1200"/>
            <a:t>6. Ongoing role of Host with person/Agent based on Tier level</a:t>
          </a:r>
        </a:p>
      </dsp:txBody>
      <dsp:txXfrm>
        <a:off x="5417711" y="888691"/>
        <a:ext cx="688691" cy="688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6D8BE-8A3F-4A55-906A-CDF4A4690A0F}">
      <dsp:nvSpPr>
        <dsp:cNvPr id="0" name=""/>
        <dsp:cNvSpPr/>
      </dsp:nvSpPr>
      <dsp:spPr>
        <a:xfrm>
          <a:off x="1620157" y="0"/>
          <a:ext cx="1966076" cy="1718598"/>
        </a:xfrm>
        <a:prstGeom prst="rightArrow">
          <a:avLst>
            <a:gd name="adj1" fmla="val 70000"/>
            <a:gd name="adj2" fmla="val 50000"/>
          </a:avLst>
        </a:prstGeom>
        <a:solidFill>
          <a:srgbClr val="F3FBE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Budget spent</a:t>
          </a:r>
        </a:p>
        <a:p>
          <a:pPr marL="57150" lvl="1" indent="-57150" algn="l" defTabSz="355600">
            <a:lnSpc>
              <a:spcPct val="90000"/>
            </a:lnSpc>
            <a:spcBef>
              <a:spcPct val="0"/>
            </a:spcBef>
            <a:spcAft>
              <a:spcPct val="15000"/>
            </a:spcAft>
            <a:buChar char="•"/>
          </a:pPr>
          <a:r>
            <a:rPr lang="en-NZ" sz="800" kern="1200"/>
            <a:t>Outcomes</a:t>
          </a:r>
        </a:p>
        <a:p>
          <a:pPr marL="57150" lvl="1" indent="-57150" algn="l" defTabSz="355600">
            <a:lnSpc>
              <a:spcPct val="90000"/>
            </a:lnSpc>
            <a:spcBef>
              <a:spcPct val="0"/>
            </a:spcBef>
            <a:spcAft>
              <a:spcPct val="15000"/>
            </a:spcAft>
            <a:buChar char="•"/>
          </a:pPr>
          <a:r>
            <a:rPr lang="en-NZ" sz="800" kern="1200"/>
            <a:t>Did spend meet purpose in FP</a:t>
          </a:r>
        </a:p>
        <a:p>
          <a:pPr marL="57150" lvl="1" indent="-57150" algn="l" defTabSz="355600">
            <a:lnSpc>
              <a:spcPct val="90000"/>
            </a:lnSpc>
            <a:spcBef>
              <a:spcPct val="0"/>
            </a:spcBef>
            <a:spcAft>
              <a:spcPct val="15000"/>
            </a:spcAft>
            <a:buChar char="•"/>
          </a:pPr>
          <a:r>
            <a:rPr lang="en-NZ" sz="800" kern="1200"/>
            <a:t>Tier level appropriate</a:t>
          </a:r>
        </a:p>
        <a:p>
          <a:pPr marL="57150" lvl="1" indent="-57150" algn="l" defTabSz="355600">
            <a:lnSpc>
              <a:spcPct val="90000"/>
            </a:lnSpc>
            <a:spcBef>
              <a:spcPct val="0"/>
            </a:spcBef>
            <a:spcAft>
              <a:spcPct val="15000"/>
            </a:spcAft>
            <a:buChar char="•"/>
          </a:pPr>
          <a:r>
            <a:rPr lang="en-NZ" sz="800" kern="1200"/>
            <a:t>Guidance and coaching received </a:t>
          </a:r>
        </a:p>
      </dsp:txBody>
      <dsp:txXfrm>
        <a:off x="2111676" y="257790"/>
        <a:ext cx="958462" cy="1203018"/>
      </dsp:txXfrm>
    </dsp:sp>
    <dsp:sp modelId="{448409CF-3DAB-4BF9-86BD-E06BF7AF2523}">
      <dsp:nvSpPr>
        <dsp:cNvPr id="0" name=""/>
        <dsp:cNvSpPr/>
      </dsp:nvSpPr>
      <dsp:spPr>
        <a:xfrm>
          <a:off x="1128638" y="367779"/>
          <a:ext cx="983038" cy="983038"/>
        </a:xfrm>
        <a:prstGeom prst="ellipse">
          <a:avLst/>
        </a:prstGeom>
        <a:solidFill>
          <a:srgbClr val="D61A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NZ" sz="700" kern="1200"/>
            <a:t>7. Feedback loop back to NASC/EGL at review (low tech initially, then later higher tech)</a:t>
          </a:r>
        </a:p>
      </dsp:txBody>
      <dsp:txXfrm>
        <a:off x="1272601" y="511742"/>
        <a:ext cx="695112" cy="695112"/>
      </dsp:txXfrm>
    </dsp:sp>
    <dsp:sp modelId="{6A734465-6C73-4482-9A7D-A43E0DD85D9A}">
      <dsp:nvSpPr>
        <dsp:cNvPr id="0" name=""/>
        <dsp:cNvSpPr/>
      </dsp:nvSpPr>
      <dsp:spPr>
        <a:xfrm>
          <a:off x="4257059" y="0"/>
          <a:ext cx="1966076" cy="1718598"/>
        </a:xfrm>
        <a:prstGeom prst="rightArrow">
          <a:avLst>
            <a:gd name="adj1" fmla="val 70000"/>
            <a:gd name="adj2" fmla="val 50000"/>
          </a:avLst>
        </a:prstGeom>
        <a:solidFill>
          <a:srgbClr val="F3FBEB">
            <a:alpha val="90000"/>
          </a:srgbClr>
        </a:solidFill>
        <a:ln w="25400" cap="flat" cmpd="sng" algn="ctr">
          <a:solidFill>
            <a:srgbClr val="5C9A4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en-NZ" sz="800" kern="1200"/>
            <a:t>NASC Review: add goals &amp; purposes to Service Auth</a:t>
          </a:r>
        </a:p>
        <a:p>
          <a:pPr marL="57150" lvl="1" indent="-57150" algn="l" defTabSz="355600">
            <a:lnSpc>
              <a:spcPct val="90000"/>
            </a:lnSpc>
            <a:spcBef>
              <a:spcPct val="0"/>
            </a:spcBef>
            <a:spcAft>
              <a:spcPct val="15000"/>
            </a:spcAft>
            <a:buChar char="•"/>
          </a:pPr>
          <a:r>
            <a:rPr lang="en-NZ" sz="800" kern="1200"/>
            <a:t>EGL Review: update EGL plan</a:t>
          </a:r>
        </a:p>
        <a:p>
          <a:pPr marL="57150" lvl="1" indent="-57150" algn="l" defTabSz="355600">
            <a:lnSpc>
              <a:spcPct val="90000"/>
            </a:lnSpc>
            <a:spcBef>
              <a:spcPct val="0"/>
            </a:spcBef>
            <a:spcAft>
              <a:spcPct val="15000"/>
            </a:spcAft>
            <a:buChar char="•"/>
          </a:pPr>
          <a:r>
            <a:rPr lang="en-NZ" sz="800" kern="1200"/>
            <a:t>Reassessment for NASC/EGL: create My DSS FP using OBIR</a:t>
          </a:r>
        </a:p>
      </dsp:txBody>
      <dsp:txXfrm>
        <a:off x="4748578" y="257790"/>
        <a:ext cx="958462" cy="1203018"/>
      </dsp:txXfrm>
    </dsp:sp>
    <dsp:sp modelId="{3725124A-4C20-45AE-9CE0-FC38A1DDA71A}">
      <dsp:nvSpPr>
        <dsp:cNvPr id="0" name=""/>
        <dsp:cNvSpPr/>
      </dsp:nvSpPr>
      <dsp:spPr>
        <a:xfrm>
          <a:off x="3760861" y="353172"/>
          <a:ext cx="983038" cy="983038"/>
        </a:xfrm>
        <a:prstGeom prst="ellipse">
          <a:avLst/>
        </a:prstGeom>
        <a:solidFill>
          <a:srgbClr val="D61A61"/>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NZ" sz="800" kern="1200">
              <a:solidFill>
                <a:prstClr val="white"/>
              </a:solidFill>
              <a:latin typeface="Roboto"/>
              <a:ea typeface="+mn-ea"/>
              <a:cs typeface="+mn-cs"/>
            </a:rPr>
            <a:t>8. NASC/EGL review or reassessment</a:t>
          </a:r>
        </a:p>
      </dsp:txBody>
      <dsp:txXfrm>
        <a:off x="3904824" y="497135"/>
        <a:ext cx="695112" cy="6951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06FE8C7C-42C3-4D18-B1ED-95CF65737C45}" type="datetimeFigureOut">
              <a:rPr lang="en-NZ" smtClean="0"/>
              <a:t>22/03/2026</a:t>
            </a:fld>
            <a:endParaRPr lang="en-NZ"/>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125AD65-0BB9-44FD-A649-6C9EED628E19}" type="slidenum">
              <a:rPr lang="en-NZ" smtClean="0"/>
              <a:t>‹#›</a:t>
            </a:fld>
            <a:endParaRPr lang="en-NZ"/>
          </a:p>
        </p:txBody>
      </p:sp>
    </p:spTree>
    <p:extLst>
      <p:ext uri="{BB962C8B-B14F-4D97-AF65-F5344CB8AC3E}">
        <p14:creationId xmlns:p14="http://schemas.microsoft.com/office/powerpoint/2010/main" val="24025751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E73E2A5-4A5C-4510-8065-C22DA71DA0F5}" type="datetimeFigureOut">
              <a:rPr lang="en-NZ" smtClean="0"/>
              <a:t>22/03/2026</a:t>
            </a:fld>
            <a:endParaRPr lang="en-NZ"/>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40345AC-9F92-4C74-839D-24044B61ADEB}" type="slidenum">
              <a:rPr lang="en-NZ" smtClean="0"/>
              <a:t>‹#›</a:t>
            </a:fld>
            <a:endParaRPr lang="en-NZ"/>
          </a:p>
        </p:txBody>
      </p:sp>
    </p:spTree>
    <p:extLst>
      <p:ext uri="{BB962C8B-B14F-4D97-AF65-F5344CB8AC3E}">
        <p14:creationId xmlns:p14="http://schemas.microsoft.com/office/powerpoint/2010/main" val="51119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a:t>
            </a:fld>
            <a:endParaRPr lang="en-NZ"/>
          </a:p>
        </p:txBody>
      </p:sp>
    </p:spTree>
    <p:extLst>
      <p:ext uri="{BB962C8B-B14F-4D97-AF65-F5344CB8AC3E}">
        <p14:creationId xmlns:p14="http://schemas.microsoft.com/office/powerpoint/2010/main" val="353695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 min) </a:t>
            </a:r>
          </a:p>
          <a:p>
            <a:r>
              <a:rPr lang="en-NZ" b="1" i="1"/>
              <a:t>Say:</a:t>
            </a:r>
          </a:p>
          <a:p>
            <a:r>
              <a:rPr lang="en-NZ" b="1" i="1"/>
              <a:t>(click) </a:t>
            </a:r>
          </a:p>
          <a:p>
            <a:r>
              <a:rPr lang="en-NZ" b="0" i="0"/>
              <a:t>Sometimes a disabled person </a:t>
            </a:r>
            <a:r>
              <a:rPr lang="en-NZ" b="1" i="0"/>
              <a:t>chooses, or needs</a:t>
            </a:r>
            <a:r>
              <a:rPr lang="en-NZ" b="0" i="0"/>
              <a:t>, someone else to help manage their flexible funding, and corresponding responsibilities.</a:t>
            </a:r>
          </a:p>
          <a:p>
            <a:r>
              <a:rPr lang="en-NZ" b="0" i="0"/>
              <a:t>When this happens, an Agent or Welfare Guardian may be appointed by the person, to act on their behalf. It’s important that </a:t>
            </a:r>
            <a:r>
              <a:rPr lang="en-NZ" b="1" i="0"/>
              <a:t>everyone</a:t>
            </a:r>
            <a:r>
              <a:rPr lang="en-NZ" b="0" i="0"/>
              <a:t> involved understands the scope of that role, so the disabled person’s </a:t>
            </a:r>
            <a:r>
              <a:rPr lang="en-NZ" b="1" i="0"/>
              <a:t>will and preference</a:t>
            </a:r>
            <a:r>
              <a:rPr lang="en-NZ" b="0" i="0"/>
              <a:t> can remain </a:t>
            </a:r>
            <a:r>
              <a:rPr lang="en-NZ" b="1" i="0"/>
              <a:t>central</a:t>
            </a:r>
            <a:r>
              <a:rPr lang="en-NZ" b="0" i="0"/>
              <a:t> to decision making processes, and funding can be managed safely, transparently and in line with DSS policy. </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If the Person has appointed an Agent, they need to tell the Host and NASC/EGL site, </a:t>
            </a:r>
            <a:r>
              <a:rPr lang="en-NZ" b="1" i="0"/>
              <a:t>in writing</a:t>
            </a:r>
            <a:r>
              <a:rPr lang="en-NZ" b="0" i="0"/>
              <a:t>, the extent of the Agent’s responsibilities. It is the responsibility of the NASC to let the host know, who the identified Agent is.</a:t>
            </a:r>
          </a:p>
          <a:p>
            <a:endParaRPr lang="en-NZ" b="0" i="0"/>
          </a:p>
          <a:p>
            <a:r>
              <a:rPr lang="en-NZ" b="0" i="0"/>
              <a:t>The role of the host is to support, coach and monitor the Agent in the </a:t>
            </a:r>
            <a:r>
              <a:rPr lang="en-NZ" b="1" i="0"/>
              <a:t>same</a:t>
            </a:r>
            <a:r>
              <a:rPr lang="en-NZ" b="0" i="0"/>
              <a:t> way they would usually support the Person – while ensuring the level of oversight matches the Person’s tier level and the expectations set out in DSS policies.</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More information about who can be an Agent is covered in the </a:t>
            </a:r>
            <a:r>
              <a:rPr lang="en-NZ" b="0" i="1"/>
              <a:t>Management of Hosted Funding Arrangements </a:t>
            </a:r>
            <a:r>
              <a:rPr lang="en-NZ" b="0" i="0"/>
              <a:t>Operational Policy.</a:t>
            </a:r>
          </a:p>
          <a:p>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10</a:t>
            </a:fld>
            <a:endParaRPr lang="en-NZ"/>
          </a:p>
        </p:txBody>
      </p:sp>
    </p:spTree>
    <p:extLst>
      <p:ext uri="{BB962C8B-B14F-4D97-AF65-F5344CB8AC3E}">
        <p14:creationId xmlns:p14="http://schemas.microsoft.com/office/powerpoint/2010/main" val="244728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 mins) </a:t>
            </a:r>
          </a:p>
          <a:p>
            <a:r>
              <a:rPr lang="en-NZ" b="1" i="1"/>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Flexible funding hosts help people use their funding in ways that are </a:t>
            </a:r>
            <a:r>
              <a:rPr lang="en-NZ" b="1" i="0"/>
              <a:t>meaningful, sustainable and aligned </a:t>
            </a:r>
            <a:r>
              <a:rPr lang="en-NZ" b="0" i="0"/>
              <a:t>with a disabled person’s personal </a:t>
            </a:r>
            <a:r>
              <a:rPr lang="en-NZ" b="1" i="0"/>
              <a:t>goals</a:t>
            </a:r>
            <a:r>
              <a:rPr lang="en-NZ" b="0" i="0"/>
              <a:t>.</a:t>
            </a:r>
          </a:p>
          <a:p>
            <a:endParaRPr lang="en-NZ" b="1" i="1"/>
          </a:p>
          <a:p>
            <a:r>
              <a:rPr lang="en-NZ" b="0" i="0"/>
              <a:t>Flexible Funding Hosts </a:t>
            </a:r>
            <a:r>
              <a:rPr lang="en-NZ" b="1" i="0"/>
              <a:t>consist of</a:t>
            </a:r>
            <a:r>
              <a:rPr lang="en-NZ" b="0" i="0"/>
              <a:t>: IF &amp; EIF Hosts, Hosted EGL providers such as those provided through Flexible Disability Supports (FDS) in Christchurch and a hosted provider in Mana </a:t>
            </a:r>
            <a:r>
              <a:rPr lang="en-NZ" b="0" i="0" err="1"/>
              <a:t>Whaikaha</a:t>
            </a:r>
            <a:r>
              <a:rPr lang="en-NZ" b="0" i="0"/>
              <a:t>.</a:t>
            </a:r>
          </a:p>
          <a:p>
            <a:endParaRPr lang="en-NZ" b="0" i="0"/>
          </a:p>
          <a:p>
            <a:r>
              <a:rPr lang="en-NZ" b="1" i="1"/>
              <a:t>(click)</a:t>
            </a:r>
          </a:p>
          <a:p>
            <a:r>
              <a:rPr lang="en-NZ" b="0" i="0"/>
              <a:t>A key element of Host responsibilities is </a:t>
            </a:r>
            <a:r>
              <a:rPr lang="en-NZ" b="1" i="0"/>
              <a:t>providing support </a:t>
            </a:r>
            <a:r>
              <a:rPr lang="en-NZ" b="0" i="0"/>
              <a:t>to the disabled person/Agent to manage their flexible funding responsibilities effectively, according to their tier (more in tiers later in this session).</a:t>
            </a:r>
          </a:p>
          <a:p>
            <a:endParaRPr lang="en-NZ" b="0" i="0"/>
          </a:p>
          <a:p>
            <a:r>
              <a:rPr lang="en-NZ" b="0" i="0"/>
              <a:t>This means:</a:t>
            </a:r>
          </a:p>
          <a:p>
            <a:pPr marL="685800" lvl="1" indent="-228600">
              <a:buFont typeface="+mj-lt"/>
              <a:buAutoNum type="alphaLcParenR"/>
            </a:pPr>
            <a:endParaRPr lang="en-NZ" b="0" i="0"/>
          </a:p>
          <a:p>
            <a:pPr marL="685800" lvl="1" indent="-228600">
              <a:buFont typeface="+mj-lt"/>
              <a:buAutoNum type="alphaLcParenR"/>
            </a:pPr>
            <a:r>
              <a:rPr lang="en-NZ" b="0" i="0"/>
              <a:t>Providing set-up advice, information, guidance and ongoing coaching to establish and support the person/Agent to manage their flexible funding </a:t>
            </a:r>
          </a:p>
          <a:p>
            <a:pPr marL="685800" lvl="1" indent="-228600">
              <a:buFont typeface="+mj-lt"/>
              <a:buAutoNum type="alphaLcParenR"/>
            </a:pPr>
            <a:r>
              <a:rPr lang="en-NZ" b="0" i="0"/>
              <a:t>Monitoring the quality and hours of support services, including the provision of relevant information</a:t>
            </a:r>
          </a:p>
          <a:p>
            <a:pPr marL="685800" lvl="1" indent="-228600">
              <a:buFont typeface="+mj-lt"/>
              <a:buAutoNum type="alphaLcParenR" startAt="3"/>
            </a:pPr>
            <a:r>
              <a:rPr lang="en-NZ" b="0" i="0"/>
              <a:t>Coaching and guiding the person/Agent about who they could employ or contract as support workers.</a:t>
            </a:r>
          </a:p>
          <a:p>
            <a:pPr marL="685800" lvl="1" indent="-228600">
              <a:buFont typeface="+mj-lt"/>
              <a:buAutoNum type="alphaLcParenR" startAt="3"/>
            </a:pPr>
            <a:r>
              <a:rPr lang="en-NZ" b="0" i="0"/>
              <a:t>Building networks to allow for sharing of supports</a:t>
            </a:r>
          </a:p>
          <a:p>
            <a:pPr marL="685800" lvl="1" indent="-228600">
              <a:buFont typeface="+mj-lt"/>
              <a:buAutoNum type="alphaLcParenR" startAt="3"/>
            </a:pPr>
            <a:r>
              <a:rPr lang="en-NZ" b="0" i="0"/>
              <a:t>Offering choice and delivery of Flexible Service Options when requested by the person/agent</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startAt="3"/>
              <a:tabLst/>
              <a:defRPr/>
            </a:pPr>
            <a:r>
              <a:rPr lang="en-US"/>
              <a:t>Checking, that if the disabled person has a </a:t>
            </a:r>
            <a:r>
              <a:rPr lang="en-US" b="1"/>
              <a:t>disability</a:t>
            </a:r>
            <a:r>
              <a:rPr lang="en-US"/>
              <a:t> allocation of </a:t>
            </a:r>
            <a:r>
              <a:rPr lang="en-US" b="1"/>
              <a:t>Carer Support</a:t>
            </a:r>
            <a:r>
              <a:rPr lang="en-US"/>
              <a:t>, that it is considered </a:t>
            </a:r>
            <a:r>
              <a:rPr lang="en-US" b="1"/>
              <a:t>alongside</a:t>
            </a:r>
            <a:r>
              <a:rPr lang="en-US"/>
              <a:t> the hosted flexible funding allocation. The host should explore if </a:t>
            </a:r>
            <a:r>
              <a:rPr lang="en-US" b="1"/>
              <a:t>combining</a:t>
            </a:r>
            <a:r>
              <a:rPr lang="en-US"/>
              <a:t>  the Carer Support allocation with the Hosted Flexible Funding, would be of benefit to the disabled person.</a:t>
            </a:r>
            <a:r>
              <a:rPr lang="en-US" b="1"/>
              <a:t> </a:t>
            </a:r>
            <a:r>
              <a:rPr lang="en-US" b="0"/>
              <a:t>If it </a:t>
            </a:r>
            <a:r>
              <a:rPr lang="en-US" b="1"/>
              <a:t>would</a:t>
            </a:r>
            <a:r>
              <a:rPr lang="en-US" b="0"/>
              <a:t> be of benefit, the host needs to let the you (NASC/EGL site) know, so that you can make the required changes. An example of this would be if the carer does not know </a:t>
            </a:r>
            <a:r>
              <a:rPr lang="en-US" b="1"/>
              <a:t>how</a:t>
            </a:r>
            <a:r>
              <a:rPr lang="en-US" b="0"/>
              <a:t> to use their Carer Support, and that combining this into the hosted flexible funding, would mean that the person or their carer could access relevant respite supports more easily (</a:t>
            </a:r>
            <a:r>
              <a:rPr lang="en-US" b="1"/>
              <a:t>This is new to hosts)</a:t>
            </a:r>
            <a:endParaRPr lang="en-NZ" b="1" i="0"/>
          </a:p>
          <a:p>
            <a:pPr marL="685800" lvl="1" indent="-228600">
              <a:buFont typeface="+mj-lt"/>
              <a:buAutoNum type="alphaLcParenR" startAt="3"/>
            </a:pPr>
            <a:endParaRPr lang="en-NZ" b="0" i="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b="0" i="0"/>
              <a:t>The Host role is </a:t>
            </a:r>
            <a:r>
              <a:rPr lang="en-NZ" b="1" i="0"/>
              <a:t>critica</a:t>
            </a:r>
            <a:r>
              <a:rPr lang="en-NZ" b="0" i="0"/>
              <a:t>l to support, coach and monitor how people use their flexible funding, to ensure they meet their responsibilities – that it aligns with their funding plan, tier, and disability-related needs.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NZ" b="0" i="0"/>
          </a:p>
          <a:p>
            <a:pPr marL="0" indent="0">
              <a:buFont typeface="+mj-lt"/>
              <a:buNone/>
            </a:pPr>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11</a:t>
            </a:fld>
            <a:endParaRPr lang="en-NZ"/>
          </a:p>
        </p:txBody>
      </p:sp>
    </p:spTree>
    <p:extLst>
      <p:ext uri="{BB962C8B-B14F-4D97-AF65-F5344CB8AC3E}">
        <p14:creationId xmlns:p14="http://schemas.microsoft.com/office/powerpoint/2010/main" val="249142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 min)</a:t>
            </a:r>
          </a:p>
          <a:p>
            <a:r>
              <a:rPr lang="en-NZ" b="1" i="1"/>
              <a:t>Say:</a:t>
            </a:r>
            <a:endParaRPr lang="en-NZ" b="0" i="0"/>
          </a:p>
          <a:p>
            <a:r>
              <a:rPr lang="en-NZ" b="1" i="1"/>
              <a:t>(click) </a:t>
            </a:r>
          </a:p>
          <a:p>
            <a:r>
              <a:rPr lang="en-NZ" b="0" i="0"/>
              <a:t>NASCs and EGL sites have a </a:t>
            </a:r>
            <a:r>
              <a:rPr lang="en-NZ" b="1" i="0"/>
              <a:t>number of responsibilities</a:t>
            </a:r>
            <a:r>
              <a:rPr lang="en-NZ" b="0" i="0"/>
              <a:t>, related to hosted flexible funding, as outlined in the </a:t>
            </a:r>
            <a:r>
              <a:rPr lang="en-NZ" b="0" i="1"/>
              <a:t>Management of Hosted Funding Arrangements </a:t>
            </a:r>
            <a:r>
              <a:rPr lang="en-NZ" b="0" i="0"/>
              <a:t>Operational Policy (this is a new Policy)</a:t>
            </a:r>
          </a:p>
          <a:p>
            <a:endParaRPr lang="en-NZ" b="0" i="0"/>
          </a:p>
          <a:p>
            <a:r>
              <a:rPr lang="en-NZ" b="0" i="0"/>
              <a:t>During the new needs assessment and allocation process,  </a:t>
            </a:r>
            <a:r>
              <a:rPr lang="en-NZ" b="1" i="0"/>
              <a:t>you (NASC/EGL site) </a:t>
            </a:r>
            <a:r>
              <a:rPr lang="en-NZ" b="0" i="0"/>
              <a:t>will develop the My DSS Funding Plan with the disabled person/agent. Additionally, you will </a:t>
            </a:r>
            <a:r>
              <a:rPr lang="en-NZ" b="1" i="0"/>
              <a:t>allocate</a:t>
            </a:r>
            <a:r>
              <a:rPr lang="en-NZ" b="0" i="0"/>
              <a:t> an appropriate tier for People that </a:t>
            </a:r>
            <a:r>
              <a:rPr lang="en-NZ" b="1" i="0"/>
              <a:t>choose</a:t>
            </a:r>
            <a:r>
              <a:rPr lang="en-NZ" b="0" i="0"/>
              <a:t> to have a </a:t>
            </a:r>
            <a:r>
              <a:rPr lang="en-NZ" b="1" i="0"/>
              <a:t>hosted flexible funding </a:t>
            </a:r>
            <a:r>
              <a:rPr lang="en-NZ" b="0" i="0"/>
              <a:t>budget. You (NASC/EGL site) will </a:t>
            </a:r>
            <a:r>
              <a:rPr lang="en-NZ" b="1" i="0"/>
              <a:t>share</a:t>
            </a:r>
            <a:r>
              <a:rPr lang="en-NZ" b="0" i="0"/>
              <a:t> the My DSS funding plan with the disabled person/agent and host, so that they can work together to begin implementation of the supports as outlined in the plan.</a:t>
            </a:r>
          </a:p>
          <a:p>
            <a:endParaRPr lang="en-NZ" b="0" i="0"/>
          </a:p>
          <a:p>
            <a:r>
              <a:rPr lang="en-NZ" b="0" i="0"/>
              <a:t>NASCs/EGL sites will complete an </a:t>
            </a:r>
            <a:r>
              <a:rPr lang="en-NZ" b="1" i="0"/>
              <a:t>annual review </a:t>
            </a:r>
            <a:r>
              <a:rPr lang="en-NZ" b="0" i="0"/>
              <a:t>of supports and will </a:t>
            </a:r>
            <a:r>
              <a:rPr lang="en-NZ" b="1" i="0"/>
              <a:t>factor in feedback </a:t>
            </a:r>
            <a:r>
              <a:rPr lang="en-NZ" b="0" i="0"/>
              <a:t>provided by the </a:t>
            </a:r>
            <a:r>
              <a:rPr lang="en-NZ" b="1" i="0"/>
              <a:t>host</a:t>
            </a:r>
            <a:r>
              <a:rPr lang="en-NZ" b="0" i="0"/>
              <a:t>,  which will assist in informing the allocation of funding and tier for the </a:t>
            </a:r>
            <a:r>
              <a:rPr lang="en-NZ" b="1" i="0"/>
              <a:t>following year</a:t>
            </a:r>
            <a:r>
              <a:rPr lang="en-NZ" b="0" i="0"/>
              <a:t>. We’ll cover this in more detail, later in the session.</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Scheduled Reassessments </a:t>
            </a:r>
            <a:r>
              <a:rPr lang="en-NZ" b="0" i="0"/>
              <a:t>will continue in the current timeframe of 3 – 5 years, but you (NASCs &amp; EGL sites) will still be able to complete an </a:t>
            </a:r>
            <a:r>
              <a:rPr lang="en-NZ" b="1" i="0"/>
              <a:t>earlier</a:t>
            </a:r>
            <a:r>
              <a:rPr lang="en-NZ" b="0" i="0"/>
              <a:t> reassessment if the person’s disability support needs </a:t>
            </a:r>
            <a:r>
              <a:rPr lang="en-NZ" b="1" i="0"/>
              <a:t>change</a:t>
            </a:r>
            <a:r>
              <a:rPr lang="en-NZ" b="0" i="0"/>
              <a:t> prior to the scheduled reassessment. </a:t>
            </a:r>
            <a:r>
              <a:rPr lang="en-NZ" b="1" i="0"/>
              <a:t>(Note: most scheduled NASC re-assessments are paused until October, unless they have capacity).</a:t>
            </a:r>
            <a:endParaRPr lang="en-NZ" b="0" i="0"/>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Overall, the responsibilities of NASC/EGL sites is to ensure that funding decisions are well-informed, regularly reviewed, and responsive to changes in a person’s disability support needs. The collaboration and information sharing between yourselves (NASC/EGL site) and the host is </a:t>
            </a:r>
            <a:r>
              <a:rPr lang="en-NZ" b="1" i="0"/>
              <a:t>essentia</a:t>
            </a:r>
            <a:r>
              <a:rPr lang="en-NZ" b="0" i="0"/>
              <a:t>l – for example sharing the My DSS Funding Plan and discussing any concerns. This </a:t>
            </a:r>
            <a:r>
              <a:rPr lang="en-NZ" b="1" i="0"/>
              <a:t>partnership</a:t>
            </a:r>
            <a:r>
              <a:rPr lang="en-NZ" b="0" i="0"/>
              <a:t> will help to ensure disabled people receive the </a:t>
            </a:r>
            <a:r>
              <a:rPr lang="en-NZ" b="1" i="0"/>
              <a:t>right level of support</a:t>
            </a:r>
            <a:r>
              <a:rPr lang="en-NZ" b="0" i="0"/>
              <a:t> and that their hosted flexible funding arrangements continue to meet their needs over time.</a:t>
            </a:r>
          </a:p>
          <a:p>
            <a:endParaRPr lang="en-NZ" b="0" i="0"/>
          </a:p>
          <a:p>
            <a:endParaRPr lang="en-NZ" b="0" i="0"/>
          </a:p>
          <a:p>
            <a:endParaRPr lang="en-NZ" b="0" i="0"/>
          </a:p>
          <a:p>
            <a:pPr marL="457200" lvl="1" indent="0">
              <a:buNone/>
            </a:pPr>
            <a:endParaRPr lang="en-NZ" b="1" i="0"/>
          </a:p>
          <a:p>
            <a:pPr marL="457200" lvl="1" indent="0">
              <a:buFont typeface="Arial" panose="020B0604020202020204" pitchFamily="34" charset="0"/>
              <a:buNone/>
            </a:pPr>
            <a:endParaRPr lang="en-NZ" b="1" i="0"/>
          </a:p>
        </p:txBody>
      </p:sp>
      <p:sp>
        <p:nvSpPr>
          <p:cNvPr id="4" name="Slide Number Placeholder 3"/>
          <p:cNvSpPr>
            <a:spLocks noGrp="1"/>
          </p:cNvSpPr>
          <p:nvPr>
            <p:ph type="sldNum" sz="quarter" idx="5"/>
          </p:nvPr>
        </p:nvSpPr>
        <p:spPr/>
        <p:txBody>
          <a:bodyPr/>
          <a:lstStyle/>
          <a:p>
            <a:fld id="{D40345AC-9F92-4C74-839D-24044B61ADEB}" type="slidenum">
              <a:rPr lang="en-NZ" smtClean="0"/>
              <a:t>12</a:t>
            </a:fld>
            <a:endParaRPr lang="en-NZ"/>
          </a:p>
        </p:txBody>
      </p:sp>
    </p:spTree>
    <p:extLst>
      <p:ext uri="{BB962C8B-B14F-4D97-AF65-F5344CB8AC3E}">
        <p14:creationId xmlns:p14="http://schemas.microsoft.com/office/powerpoint/2010/main" val="1169099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 min)</a:t>
            </a:r>
          </a:p>
          <a:p>
            <a:r>
              <a:rPr lang="en-NZ" b="1" i="1"/>
              <a:t>Say:</a:t>
            </a:r>
          </a:p>
          <a:p>
            <a:r>
              <a:rPr lang="en-NZ" b="0" i="0"/>
              <a:t>Before we move on, it’s important to recognise the role that DSS plays in the broader hosted flexible funding system. Here’s what DSS is specifically responsible for. </a:t>
            </a:r>
            <a:r>
              <a:rPr lang="en-NZ" b="1" i="1"/>
              <a:t>(click) </a:t>
            </a:r>
            <a:endParaRPr lang="en-NZ" b="0" i="0"/>
          </a:p>
          <a:p>
            <a:endParaRPr lang="en-NZ" b="0" i="0"/>
          </a:p>
          <a:p>
            <a:pPr marL="171450" indent="-171450">
              <a:buFont typeface="Arial" panose="020B0604020202020204" pitchFamily="34" charset="0"/>
              <a:buChar char="•"/>
            </a:pPr>
            <a:r>
              <a:rPr lang="en-NZ" b="1"/>
              <a:t>Setting policy and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a:t>DSS is responsible for </a:t>
            </a:r>
            <a:r>
              <a:rPr lang="en-NZ" b="1"/>
              <a:t>developing and maintaining </a:t>
            </a:r>
            <a:r>
              <a:rPr lang="en-NZ" b="0"/>
              <a:t>the Operational Policies, Operational Procedures, </a:t>
            </a:r>
            <a:r>
              <a:rPr lang="en-US"/>
              <a:t>Detailed Training Document</a:t>
            </a:r>
            <a:r>
              <a:rPr lang="en-NZ" b="0"/>
              <a:t>, and any relevant tools, that apply to hosted flexible funding. These documents set the expectations for </a:t>
            </a:r>
            <a:r>
              <a:rPr lang="en-NZ" b="1"/>
              <a:t>how </a:t>
            </a:r>
            <a:r>
              <a:rPr lang="en-NZ" b="0"/>
              <a:t>flexible funding should be managed, </a:t>
            </a:r>
            <a:r>
              <a:rPr lang="en-NZ" b="1"/>
              <a:t>how</a:t>
            </a:r>
            <a:r>
              <a:rPr lang="en-NZ" b="0"/>
              <a:t> support should be delivered and the </a:t>
            </a:r>
            <a:r>
              <a:rPr lang="en-NZ" b="1"/>
              <a:t>standards</a:t>
            </a:r>
            <a:r>
              <a:rPr lang="en-NZ" b="0"/>
              <a:t> that ensure safety, accountability and good practice are met. </a:t>
            </a:r>
            <a:r>
              <a:rPr lang="en-NZ" sz="1200" b="1" i="1" kern="1200">
                <a:solidFill>
                  <a:schemeClr val="tx1"/>
                </a:solidFill>
                <a:effectLst/>
                <a:latin typeface="+mn-lt"/>
                <a:ea typeface="+mn-ea"/>
                <a:cs typeface="+mn-cs"/>
              </a:rPr>
              <a:t>(click)</a:t>
            </a:r>
          </a:p>
          <a:p>
            <a:pPr marL="0" indent="0">
              <a:buFont typeface="Arial" panose="020B0604020202020204" pitchFamily="34" charset="0"/>
              <a:buNone/>
            </a:pPr>
            <a:endParaRPr lang="en-NZ" b="0"/>
          </a:p>
          <a:p>
            <a:pPr marL="171450" indent="-171450">
              <a:buFont typeface="Arial" panose="020B0604020202020204" pitchFamily="34" charset="0"/>
              <a:buChar char="•"/>
            </a:pPr>
            <a:r>
              <a:rPr lang="en-NZ" b="1"/>
              <a:t>Contracting with hosts and providers</a:t>
            </a:r>
          </a:p>
          <a:p>
            <a:pPr marL="0" indent="0">
              <a:buFont typeface="Arial" panose="020B0604020202020204" pitchFamily="34" charset="0"/>
              <a:buNone/>
            </a:pPr>
            <a:r>
              <a:rPr lang="en-NZ" b="0"/>
              <a:t>DSS also contracts with NASCs, Hosts and other providers who support the management of flexible funding. </a:t>
            </a:r>
          </a:p>
          <a:p>
            <a:pPr marL="0" indent="0">
              <a:buFont typeface="Arial" panose="020B0604020202020204" pitchFamily="34" charset="0"/>
              <a:buNone/>
            </a:pPr>
            <a:endParaRPr lang="en-NZ" b="0"/>
          </a:p>
          <a:p>
            <a:pPr marL="0" indent="0">
              <a:buFont typeface="Arial" panose="020B0604020202020204" pitchFamily="34" charset="0"/>
              <a:buNone/>
            </a:pPr>
            <a:r>
              <a:rPr lang="en-NZ" b="0"/>
              <a:t>So, in short, DSS provides the </a:t>
            </a:r>
            <a:r>
              <a:rPr lang="en-NZ" b="1"/>
              <a:t>overarching policy settings </a:t>
            </a:r>
            <a:r>
              <a:rPr lang="en-NZ" b="0"/>
              <a:t>and </a:t>
            </a:r>
            <a:r>
              <a:rPr lang="en-NZ" b="1"/>
              <a:t>contracts </a:t>
            </a:r>
            <a:r>
              <a:rPr lang="en-NZ" b="0"/>
              <a:t>that shape how hosted flexible funding </a:t>
            </a:r>
            <a:r>
              <a:rPr lang="en-NZ" b="1"/>
              <a:t>operates</a:t>
            </a:r>
            <a:r>
              <a:rPr lang="en-NZ" b="0"/>
              <a:t>. This guidance and expectation creates </a:t>
            </a:r>
            <a:r>
              <a:rPr lang="en-NZ" b="1"/>
              <a:t>consistency</a:t>
            </a:r>
            <a:r>
              <a:rPr lang="en-NZ" b="0"/>
              <a:t> across the system, so everyone involved understands their role and the standards they need to meet. </a:t>
            </a:r>
            <a:endParaRPr lang="en-NZ" b="0">
              <a:ea typeface="Calibri"/>
              <a:cs typeface="Calibri"/>
            </a:endParaRPr>
          </a:p>
          <a:p>
            <a:pPr marL="0" indent="0">
              <a:buFont typeface="Arial" panose="020B0604020202020204" pitchFamily="34" charset="0"/>
              <a:buNone/>
            </a:pPr>
            <a:endParaRPr lang="en-NZ"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0" i="0"/>
              <a:t>Next up we’ll revisit My DSS Funding Plan, and then tiers later in the session. Before we</a:t>
            </a:r>
            <a:r>
              <a:rPr lang="en-NZ" b="0"/>
              <a:t> wrap up roles &amp; responsibilities, now would be a good time to ask any questions. Remember that some of the more detailed ones might be answered later in the session, so try to keep things high level for now. If you’re after the finer details, the </a:t>
            </a:r>
            <a:r>
              <a:rPr lang="en-NZ" sz="1200" kern="1200">
                <a:solidFill>
                  <a:schemeClr val="tx1"/>
                </a:solidFill>
                <a:effectLst/>
                <a:latin typeface="+mn-lt"/>
                <a:ea typeface="+mn-ea"/>
                <a:cs typeface="+mn-cs"/>
              </a:rPr>
              <a:t>Operational Policies and Guidance documents are great resources and we’ll make sure you have the link afterwards.</a:t>
            </a:r>
            <a:endParaRPr lang="en-NZ" b="0">
              <a:ea typeface="Calibri"/>
              <a:cs typeface="Calibri"/>
            </a:endParaRPr>
          </a:p>
          <a:p>
            <a:pPr marL="171450" indent="-171450">
              <a:buFont typeface="Arial" panose="020B0604020202020204" pitchFamily="34" charset="0"/>
              <a:buChar char="•"/>
            </a:pPr>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13</a:t>
            </a:fld>
            <a:endParaRPr lang="en-NZ"/>
          </a:p>
        </p:txBody>
      </p:sp>
    </p:spTree>
    <p:extLst>
      <p:ext uri="{BB962C8B-B14F-4D97-AF65-F5344CB8AC3E}">
        <p14:creationId xmlns:p14="http://schemas.microsoft.com/office/powerpoint/2010/main" val="1697032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 min)</a:t>
            </a:r>
          </a:p>
          <a:p>
            <a:r>
              <a:rPr lang="en-NZ" b="1" i="1"/>
              <a:t>Say: </a:t>
            </a:r>
          </a:p>
          <a:p>
            <a:r>
              <a:rPr lang="en-NZ" b="0" i="0"/>
              <a:t>You will have some familiarity on the My DSS Funding Plan, from previous trainings,  and we briefly touched on it earlier in this training – now we’re going to take a closer look. The plan is an important document because it outlines the </a:t>
            </a:r>
            <a:r>
              <a:rPr lang="en-NZ" b="1" i="0"/>
              <a:t>disability support needs </a:t>
            </a:r>
            <a:r>
              <a:rPr lang="en-NZ" b="0" i="0"/>
              <a:t>identified through the assessment, the </a:t>
            </a:r>
            <a:r>
              <a:rPr lang="en-NZ" b="1" i="0"/>
              <a:t>funding</a:t>
            </a:r>
            <a:r>
              <a:rPr lang="en-NZ" b="0" i="0"/>
              <a:t> that has been allocated, and </a:t>
            </a:r>
            <a:r>
              <a:rPr lang="en-NZ" b="1" i="0"/>
              <a:t>how</a:t>
            </a:r>
            <a:r>
              <a:rPr lang="en-NZ" b="0" i="0"/>
              <a:t> that funding can be used to achieve the person’s goals.</a:t>
            </a:r>
          </a:p>
          <a:p>
            <a:endParaRPr lang="en-NZ" b="0" i="0"/>
          </a:p>
          <a:p>
            <a:r>
              <a:rPr lang="en-NZ" b="0" i="0"/>
              <a:t>In this next section, we’ll look at My DSS Funding Plan through </a:t>
            </a:r>
            <a:r>
              <a:rPr lang="en-NZ" b="1" i="0"/>
              <a:t>two</a:t>
            </a:r>
            <a:r>
              <a:rPr lang="en-NZ" b="0" i="0"/>
              <a:t> different lenses. First, we’ll explore how flexible funding works for people who have been assessed using the </a:t>
            </a:r>
            <a:r>
              <a:rPr lang="en-NZ" b="1" i="0"/>
              <a:t>new</a:t>
            </a:r>
            <a:r>
              <a:rPr lang="en-NZ" b="0" i="0"/>
              <a:t> assessment and allocation model- OBIR.  Then we’ll look at how flexible funding applies to people who are </a:t>
            </a:r>
            <a:r>
              <a:rPr lang="en-NZ" b="1" i="0"/>
              <a:t>already</a:t>
            </a:r>
            <a:r>
              <a:rPr lang="en-NZ" b="0" i="0"/>
              <a:t> in the system and </a:t>
            </a:r>
            <a:r>
              <a:rPr lang="en-NZ" b="1" i="0"/>
              <a:t>currently</a:t>
            </a:r>
            <a:r>
              <a:rPr lang="en-NZ" b="0" i="0"/>
              <a:t> using hosted flexible funding.</a:t>
            </a:r>
          </a:p>
          <a:p>
            <a:endParaRPr lang="en-NZ" b="0" i="0"/>
          </a:p>
          <a:p>
            <a:r>
              <a:rPr lang="en-NZ" b="0" i="0"/>
              <a:t>This will help you feel confident supporting people in </a:t>
            </a:r>
            <a:r>
              <a:rPr lang="en-NZ" b="1" i="0"/>
              <a:t>either</a:t>
            </a:r>
            <a:r>
              <a:rPr lang="en-NZ" b="0" i="0"/>
              <a:t> group.</a:t>
            </a:r>
          </a:p>
          <a:p>
            <a:endParaRPr lang="en-NZ" b="0" i="0"/>
          </a:p>
          <a:p>
            <a:r>
              <a:rPr lang="en-NZ" b="0" i="0"/>
              <a:t>But first we’re going to look at what the My DSS Funding Plan is.</a:t>
            </a:r>
          </a:p>
        </p:txBody>
      </p:sp>
      <p:sp>
        <p:nvSpPr>
          <p:cNvPr id="4" name="Slide Number Placeholder 3"/>
          <p:cNvSpPr>
            <a:spLocks noGrp="1"/>
          </p:cNvSpPr>
          <p:nvPr>
            <p:ph type="sldNum" sz="quarter" idx="5"/>
          </p:nvPr>
        </p:nvSpPr>
        <p:spPr/>
        <p:txBody>
          <a:bodyPr/>
          <a:lstStyle/>
          <a:p>
            <a:fld id="{D40345AC-9F92-4C74-839D-24044B61ADEB}" type="slidenum">
              <a:rPr lang="en-NZ" smtClean="0"/>
              <a:t>14</a:t>
            </a:fld>
            <a:endParaRPr lang="en-NZ"/>
          </a:p>
        </p:txBody>
      </p:sp>
    </p:spTree>
    <p:extLst>
      <p:ext uri="{BB962C8B-B14F-4D97-AF65-F5344CB8AC3E}">
        <p14:creationId xmlns:p14="http://schemas.microsoft.com/office/powerpoint/2010/main" val="3330774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(10 min)</a:t>
            </a:r>
          </a:p>
          <a:p>
            <a:r>
              <a:rPr lang="en-NZ" b="1" i="1"/>
              <a:t>Say:</a:t>
            </a:r>
          </a:p>
          <a:p>
            <a:r>
              <a:rPr lang="en-NZ" b="0" i="0"/>
              <a:t>Supporting people to use flexible funding </a:t>
            </a:r>
            <a:r>
              <a:rPr lang="en-NZ" b="1" i="0"/>
              <a:t>well, begins </a:t>
            </a:r>
            <a:r>
              <a:rPr lang="en-NZ" b="0" i="0"/>
              <a:t>with understanding the </a:t>
            </a:r>
            <a:r>
              <a:rPr lang="en-NZ" b="1" i="0"/>
              <a:t>foundation</a:t>
            </a:r>
            <a:r>
              <a:rPr lang="en-NZ" b="0" i="0"/>
              <a:t> it is built on – the </a:t>
            </a:r>
            <a:r>
              <a:rPr lang="en-NZ" b="1" i="0"/>
              <a:t>My DSS Funding Plan</a:t>
            </a:r>
            <a:r>
              <a:rPr lang="en-NZ" b="0" i="0"/>
              <a:t>. The plan is developed </a:t>
            </a:r>
            <a:r>
              <a:rPr lang="en-NZ" b="1" i="0"/>
              <a:t>by</a:t>
            </a:r>
            <a:r>
              <a:rPr lang="en-NZ" b="0" i="0"/>
              <a:t> disabled people with you (NASCs/EGL sites), outlining the person’s </a:t>
            </a:r>
            <a:r>
              <a:rPr lang="en-NZ" b="1" i="0"/>
              <a:t>disability support needs</a:t>
            </a:r>
            <a:r>
              <a:rPr lang="en-NZ" b="0" i="0"/>
              <a:t>, </a:t>
            </a:r>
            <a:r>
              <a:rPr lang="en-NZ" b="1" i="0"/>
              <a:t>the purpose </a:t>
            </a:r>
            <a:r>
              <a:rPr lang="en-NZ" b="0" i="0"/>
              <a:t>of the funding, </a:t>
            </a:r>
            <a:r>
              <a:rPr lang="en-NZ" b="1" i="0"/>
              <a:t>what supports </a:t>
            </a:r>
            <a:r>
              <a:rPr lang="en-NZ" b="0" i="0"/>
              <a:t>will help realise any outcomes identified, </a:t>
            </a:r>
            <a:r>
              <a:rPr lang="en-NZ" b="1" i="0"/>
              <a:t>how much </a:t>
            </a:r>
            <a:r>
              <a:rPr lang="en-NZ" b="0" i="0"/>
              <a:t>each support will cost, and the </a:t>
            </a:r>
            <a:r>
              <a:rPr lang="en-NZ" b="1" i="0"/>
              <a:t>total cost</a:t>
            </a:r>
            <a:r>
              <a:rPr lang="en-NZ" b="0" i="0"/>
              <a:t>.  Hosts will need to have a clear grasp of what the plan represents and how it guides decision-making, ensuring they can coach, advise and monitor in a way that supports the person.  You have already had some training on My DSS Funding Plan and why it plays such a central role.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indent="0">
              <a:buFont typeface="Arial" panose="020B0604020202020204" pitchFamily="34" charset="0"/>
              <a:buNone/>
            </a:pPr>
            <a:r>
              <a:rPr lang="en-NZ" sz="1200" b="1"/>
              <a:t>Why the plan matters</a:t>
            </a:r>
          </a:p>
          <a:p>
            <a:pPr marL="0" indent="0">
              <a:buFont typeface="Arial" panose="020B0604020202020204" pitchFamily="34" charset="0"/>
              <a:buNone/>
            </a:pPr>
            <a:r>
              <a:rPr lang="en-NZ" sz="1200" b="0"/>
              <a:t>By identifying purposes and supports, it will be clear to </a:t>
            </a:r>
            <a:r>
              <a:rPr lang="en-NZ" sz="1200" b="1"/>
              <a:t>all</a:t>
            </a:r>
            <a:r>
              <a:rPr lang="en-NZ" sz="1200" b="0"/>
              <a:t> parties (Hosts, disabled people, agents, and NASCs/EGL sites) exactly what DSS is funding, and the </a:t>
            </a:r>
            <a:r>
              <a:rPr lang="en-NZ" sz="1200" b="1"/>
              <a:t>reasoning</a:t>
            </a:r>
            <a:r>
              <a:rPr lang="en-NZ" sz="1200" b="0"/>
              <a:t> behind it. This transparency helps reduce misunderstandings, supports good budgeting decisions and ensures funding is used in a way that is consistent with the person’s goals and needs.</a:t>
            </a:r>
          </a:p>
          <a:p>
            <a:pPr marL="0" indent="0">
              <a:buFont typeface="Arial" panose="020B0604020202020204" pitchFamily="34" charset="0"/>
              <a:buNone/>
            </a:pPr>
            <a:endParaRPr lang="en-NZ" sz="1200" b="0"/>
          </a:p>
          <a:p>
            <a:pPr marL="0" indent="0">
              <a:buFontTx/>
              <a:buNone/>
            </a:pPr>
            <a:r>
              <a:rPr lang="en-NZ" sz="1200" b="0"/>
              <a:t>There will be a </a:t>
            </a:r>
            <a:r>
              <a:rPr lang="en-NZ" sz="1200" b="1"/>
              <a:t>Phased implementation:</a:t>
            </a:r>
          </a:p>
          <a:p>
            <a:pPr marL="0" indent="0">
              <a:buFontTx/>
              <a:buNone/>
            </a:pPr>
            <a:r>
              <a:rPr lang="en-NZ" b="1" i="1"/>
              <a:t>(click) </a:t>
            </a:r>
            <a:endParaRPr lang="en-NZ" sz="1200" b="1"/>
          </a:p>
          <a:p>
            <a:pPr marL="0" indent="0">
              <a:buFont typeface="Arial" panose="020B0604020202020204" pitchFamily="34" charset="0"/>
              <a:buNone/>
            </a:pPr>
            <a:r>
              <a:rPr lang="en-NZ" sz="1200" b="0"/>
              <a:t>The rollout of the My DSS Funding Plan, developed though OBIR, for people who are </a:t>
            </a:r>
            <a:r>
              <a:rPr lang="en-NZ" sz="1200" b="1"/>
              <a:t>new</a:t>
            </a:r>
            <a:r>
              <a:rPr lang="en-NZ" sz="1200" b="0"/>
              <a:t> to the system,  along with those having any </a:t>
            </a:r>
            <a:r>
              <a:rPr lang="en-NZ" sz="1200" b="1"/>
              <a:t>urgen</a:t>
            </a:r>
            <a:r>
              <a:rPr lang="en-NZ" sz="1200" b="0"/>
              <a:t>t reassessments, will begin in March 2026. For disabled people who have chosen to use a </a:t>
            </a:r>
            <a:r>
              <a:rPr lang="en-NZ" sz="1200" b="1"/>
              <a:t>hosted</a:t>
            </a:r>
            <a:r>
              <a:rPr lang="en-NZ" sz="1200" b="0"/>
              <a:t> flexible funding budget, once you have completed the My DSS Funding Plan with them, you will send these through to the host. Once the host receives the plan, they will make contact with the person/Agent, and arrange an </a:t>
            </a:r>
            <a:r>
              <a:rPr lang="en-NZ" sz="1200" b="1"/>
              <a:t>in-person</a:t>
            </a:r>
            <a:r>
              <a:rPr lang="en-NZ" sz="1200" b="0"/>
              <a:t> meeting (for the first meeting)  – ensuring the disabled person is </a:t>
            </a:r>
            <a:r>
              <a:rPr lang="en-NZ" sz="1200" b="1"/>
              <a:t>present</a:t>
            </a:r>
            <a:r>
              <a:rPr lang="en-NZ" sz="1200" b="0"/>
              <a:t> so that everyone can understand their roles and responsibilities associated with managing flexible funding.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0"/>
              <a:t>In April, People who </a:t>
            </a:r>
            <a:r>
              <a:rPr lang="en-NZ" sz="1200" b="1"/>
              <a:t>already use </a:t>
            </a:r>
            <a:r>
              <a:rPr lang="en-NZ" sz="1200" b="0"/>
              <a:t>hosted flexible funding, will </a:t>
            </a:r>
            <a:r>
              <a:rPr lang="en-NZ" sz="1200" b="1"/>
              <a:t>also</a:t>
            </a:r>
            <a:r>
              <a:rPr lang="en-NZ" sz="1200" b="0"/>
              <a:t> have a funding plan. </a:t>
            </a:r>
            <a:r>
              <a:rPr lang="en-NZ" sz="1200" kern="1200">
                <a:solidFill>
                  <a:schemeClr val="tx1"/>
                </a:solidFill>
                <a:effectLst/>
                <a:latin typeface="+mn-lt"/>
                <a:ea typeface="+mn-ea"/>
                <a:cs typeface="+mn-cs"/>
              </a:rPr>
              <a:t>This will initially look </a:t>
            </a:r>
            <a:r>
              <a:rPr lang="en-NZ" sz="1200" b="1" kern="1200">
                <a:solidFill>
                  <a:schemeClr val="tx1"/>
                </a:solidFill>
                <a:effectLst/>
                <a:latin typeface="+mn-lt"/>
                <a:ea typeface="+mn-ea"/>
                <a:cs typeface="+mn-cs"/>
              </a:rPr>
              <a:t>different</a:t>
            </a:r>
            <a:r>
              <a:rPr lang="en-NZ" sz="1200" kern="1200">
                <a:solidFill>
                  <a:schemeClr val="tx1"/>
                </a:solidFill>
                <a:effectLst/>
                <a:latin typeface="+mn-lt"/>
                <a:ea typeface="+mn-ea"/>
                <a:cs typeface="+mn-cs"/>
              </a:rPr>
              <a:t> for the various groups using hosted funding.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b="0" kern="1200">
              <a:solidFill>
                <a:schemeClr val="tx1"/>
              </a:solidFill>
              <a:effectLst/>
              <a:latin typeface="+mn-lt"/>
              <a:ea typeface="+mn-ea"/>
              <a:cs typeface="+mn-cs"/>
            </a:endParaRPr>
          </a:p>
          <a:p>
            <a:pPr marL="0" indent="0">
              <a:buFont typeface="Arial" panose="020B0604020202020204" pitchFamily="34" charset="0"/>
              <a:buNone/>
            </a:pPr>
            <a:r>
              <a:rPr lang="en-NZ" sz="1200" b="1" kern="1200">
                <a:solidFill>
                  <a:schemeClr val="tx1"/>
                </a:solidFill>
                <a:effectLst/>
                <a:latin typeface="+mn-lt"/>
                <a:ea typeface="+mn-ea"/>
                <a:cs typeface="+mn-cs"/>
              </a:rPr>
              <a:t>For those using IF: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0"/>
              <a:t>Initially, they will continue to use their existing </a:t>
            </a:r>
            <a:r>
              <a:rPr lang="en-NZ" sz="1200" b="1"/>
              <a:t>Host Individual Service Plan </a:t>
            </a:r>
            <a:r>
              <a:rPr lang="en-NZ" sz="1200" b="0"/>
              <a:t>(ISP) until their next </a:t>
            </a:r>
            <a:r>
              <a:rPr lang="en-NZ" sz="1200" b="1"/>
              <a:t>NASC review</a:t>
            </a:r>
            <a:r>
              <a:rPr lang="en-NZ" sz="1200" b="0"/>
              <a:t>. If an ISP is not yet in place or needs updating, this can be worked through between the host and the disabled person/Agent to ensure there is a </a:t>
            </a:r>
            <a:r>
              <a:rPr lang="en-NZ" sz="1200" b="1"/>
              <a:t>clear understanding </a:t>
            </a:r>
            <a:r>
              <a:rPr lang="en-NZ" sz="1200" b="0"/>
              <a:t>of the intent of the funding and how they intend to use it. </a:t>
            </a:r>
          </a:p>
          <a:p>
            <a:pPr marL="171450" indent="-171450">
              <a:buFont typeface="Arial" panose="020B0604020202020204" pitchFamily="34" charset="0"/>
              <a:buChar char="•"/>
            </a:pPr>
            <a:r>
              <a:rPr lang="en-NZ" sz="1200" b="0"/>
              <a:t>At the person’s next </a:t>
            </a:r>
            <a:r>
              <a:rPr lang="en-NZ" sz="1200" b="1"/>
              <a:t>NASC review</a:t>
            </a:r>
            <a:r>
              <a:rPr lang="en-NZ" sz="1200" b="0"/>
              <a:t>, </a:t>
            </a:r>
            <a:r>
              <a:rPr lang="en-NZ" sz="1200" b="1"/>
              <a:t>you (NASC) </a:t>
            </a:r>
            <a:r>
              <a:rPr lang="en-NZ" sz="1200" b="0"/>
              <a:t>will </a:t>
            </a:r>
            <a:r>
              <a:rPr lang="en-NZ" sz="1200" kern="1200">
                <a:solidFill>
                  <a:schemeClr val="tx1"/>
                </a:solidFill>
                <a:effectLst/>
                <a:latin typeface="+mn-lt"/>
                <a:ea typeface="+mn-ea"/>
                <a:cs typeface="+mn-cs"/>
              </a:rPr>
              <a:t>transfer the goals and purpose for the allocated funding, from the information you hold and discussions with the person, onto the </a:t>
            </a:r>
            <a:r>
              <a:rPr lang="en-NZ" sz="1200" b="1" kern="1200">
                <a:solidFill>
                  <a:schemeClr val="tx1"/>
                </a:solidFill>
                <a:effectLst/>
                <a:latin typeface="+mn-lt"/>
                <a:ea typeface="+mn-ea"/>
                <a:cs typeface="+mn-cs"/>
              </a:rPr>
              <a:t>Service Authorisation</a:t>
            </a:r>
            <a:r>
              <a:rPr lang="en-NZ" sz="1200" kern="1200">
                <a:solidFill>
                  <a:schemeClr val="tx1"/>
                </a:solidFill>
                <a:effectLst/>
                <a:latin typeface="+mn-lt"/>
                <a:ea typeface="+mn-ea"/>
                <a:cs typeface="+mn-cs"/>
              </a:rPr>
              <a:t>.</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You will do this using the </a:t>
            </a:r>
            <a:r>
              <a:rPr lang="en-NZ" sz="1200" b="1" kern="1200">
                <a:solidFill>
                  <a:schemeClr val="tx1"/>
                </a:solidFill>
                <a:effectLst/>
                <a:latin typeface="+mn-lt"/>
                <a:ea typeface="+mn-ea"/>
                <a:cs typeface="+mn-cs"/>
              </a:rPr>
              <a:t>“notes”</a:t>
            </a:r>
            <a:r>
              <a:rPr lang="en-NZ" sz="1200" kern="1200">
                <a:solidFill>
                  <a:schemeClr val="tx1"/>
                </a:solidFill>
                <a:effectLst/>
                <a:latin typeface="+mn-lt"/>
                <a:ea typeface="+mn-ea"/>
                <a:cs typeface="+mn-cs"/>
              </a:rPr>
              <a:t> section under </a:t>
            </a:r>
            <a:r>
              <a:rPr lang="en-NZ" sz="1200" b="1" kern="1200">
                <a:solidFill>
                  <a:schemeClr val="tx1"/>
                </a:solidFill>
                <a:effectLst/>
                <a:latin typeface="+mn-lt"/>
                <a:ea typeface="+mn-ea"/>
                <a:cs typeface="+mn-cs"/>
              </a:rPr>
              <a:t>each</a:t>
            </a:r>
            <a:r>
              <a:rPr lang="en-NZ" sz="1200" kern="1200">
                <a:solidFill>
                  <a:schemeClr val="tx1"/>
                </a:solidFill>
                <a:effectLst/>
                <a:latin typeface="+mn-lt"/>
                <a:ea typeface="+mn-ea"/>
                <a:cs typeface="+mn-cs"/>
              </a:rPr>
              <a:t> of the relevant service lines (Personal Care, Household Management, Respite, EIF or EGLPB).</a:t>
            </a:r>
          </a:p>
          <a:p>
            <a:pPr marL="171450" lvl="0" indent="-171450">
              <a:buFont typeface="Arial" panose="020B0604020202020204" pitchFamily="34" charset="0"/>
              <a:buChar char="•"/>
            </a:pPr>
            <a:r>
              <a:rPr lang="en-NZ" sz="1200" b="1" kern="1200">
                <a:solidFill>
                  <a:schemeClr val="tx1"/>
                </a:solidFill>
                <a:effectLst/>
                <a:latin typeface="+mn-lt"/>
                <a:ea typeface="+mn-ea"/>
                <a:cs typeface="+mn-cs"/>
              </a:rPr>
              <a:t>This will serve </a:t>
            </a:r>
            <a:r>
              <a:rPr lang="en-NZ" sz="1200" kern="1200">
                <a:solidFill>
                  <a:schemeClr val="tx1"/>
                </a:solidFill>
                <a:effectLst/>
                <a:latin typeface="+mn-lt"/>
                <a:ea typeface="+mn-ea"/>
                <a:cs typeface="+mn-cs"/>
              </a:rPr>
              <a:t>as the </a:t>
            </a:r>
            <a:r>
              <a:rPr lang="en-NZ" sz="1200" b="1" kern="1200">
                <a:solidFill>
                  <a:schemeClr val="tx1"/>
                </a:solidFill>
                <a:effectLst/>
                <a:latin typeface="+mn-lt"/>
                <a:ea typeface="+mn-ea"/>
                <a:cs typeface="+mn-cs"/>
              </a:rPr>
              <a:t>My DSS Funding Plan</a:t>
            </a:r>
            <a:r>
              <a:rPr lang="en-NZ" sz="1200" kern="1200">
                <a:solidFill>
                  <a:schemeClr val="tx1"/>
                </a:solidFill>
                <a:effectLst/>
                <a:latin typeface="+mn-lt"/>
                <a:ea typeface="+mn-ea"/>
                <a:cs typeface="+mn-cs"/>
              </a:rPr>
              <a:t>, until the person has a </a:t>
            </a:r>
            <a:r>
              <a:rPr lang="en-NZ" sz="1200" b="1" kern="1200">
                <a:solidFill>
                  <a:schemeClr val="tx1"/>
                </a:solidFill>
                <a:effectLst/>
                <a:latin typeface="+mn-lt"/>
                <a:ea typeface="+mn-ea"/>
                <a:cs typeface="+mn-cs"/>
              </a:rPr>
              <a:t>Re-Assessment</a:t>
            </a:r>
          </a:p>
          <a:p>
            <a:pPr marL="171450" lvl="0" indent="-171450">
              <a:buFont typeface="Arial" panose="020B0604020202020204" pitchFamily="34" charset="0"/>
              <a:buChar char="•"/>
            </a:pPr>
            <a:r>
              <a:rPr lang="en-NZ" sz="1200" b="0"/>
              <a:t>When meeting with a disabled person for a </a:t>
            </a:r>
            <a:r>
              <a:rPr lang="en-NZ" sz="1200" b="1"/>
              <a:t>Re-assessment,</a:t>
            </a:r>
            <a:r>
              <a:rPr lang="en-NZ" sz="1200" b="0"/>
              <a:t> you (NASCs) work through the </a:t>
            </a:r>
            <a:r>
              <a:rPr lang="en-NZ" sz="1200" b="1"/>
              <a:t>updated assessment and allocation process (OBIR</a:t>
            </a:r>
            <a:r>
              <a:rPr lang="en-NZ" sz="1200" b="0"/>
              <a:t>), and My DSS Funding Plan is refreshed as part of that conversation. A person’s reassessment may not be due for another 3 – 5 years but earlier reassessments may proceed if the person’s needs change. (Just a note that NASCs have the option to pause  non-urgent re-assessments until October 2026, to allow time to embed the new tools and processes.)</a:t>
            </a:r>
            <a:endParaRPr lang="en-NZ" sz="1200" kern="1200">
              <a:solidFill>
                <a:schemeClr val="tx1"/>
              </a:solidFill>
              <a:effectLst/>
              <a:latin typeface="+mn-lt"/>
              <a:ea typeface="+mn-ea"/>
              <a:cs typeface="+mn-cs"/>
            </a:endParaRPr>
          </a:p>
          <a:p>
            <a:pPr marL="0" indent="0">
              <a:buFont typeface="Arial" panose="020B0604020202020204" pitchFamily="34" charset="0"/>
              <a:buNone/>
            </a:pPr>
            <a:endParaRPr lang="en-NZ" sz="1200" b="0"/>
          </a:p>
          <a:p>
            <a:pPr marL="0" indent="0">
              <a:buFont typeface="Arial" panose="020B0604020202020204" pitchFamily="34" charset="0"/>
              <a:buNone/>
            </a:pPr>
            <a:r>
              <a:rPr lang="en-NZ" sz="1200" b="1" kern="1200">
                <a:solidFill>
                  <a:schemeClr val="tx1"/>
                </a:solidFill>
                <a:effectLst/>
                <a:latin typeface="+mn-lt"/>
                <a:ea typeface="+mn-ea"/>
                <a:cs typeface="+mn-cs"/>
              </a:rPr>
              <a:t>For those using Hosted EGL:</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The </a:t>
            </a:r>
            <a:r>
              <a:rPr lang="en-NZ" sz="1200" b="1" kern="1200">
                <a:solidFill>
                  <a:schemeClr val="tx1"/>
                </a:solidFill>
                <a:effectLst/>
                <a:latin typeface="+mn-lt"/>
                <a:ea typeface="+mn-ea"/>
                <a:cs typeface="+mn-cs"/>
              </a:rPr>
              <a:t>EGL Funding Plan </a:t>
            </a:r>
            <a:r>
              <a:rPr lang="en-NZ" sz="1200" kern="1200">
                <a:solidFill>
                  <a:schemeClr val="tx1"/>
                </a:solidFill>
                <a:effectLst/>
                <a:latin typeface="+mn-lt"/>
                <a:ea typeface="+mn-ea"/>
                <a:cs typeface="+mn-cs"/>
              </a:rPr>
              <a:t>will serve as the My DSS Funding Plan until the new assessment and allocation OBIR process occurs.</a:t>
            </a:r>
          </a:p>
          <a:p>
            <a:pPr marL="0" indent="0">
              <a:buFont typeface="Arial" panose="020B0604020202020204" pitchFamily="34" charset="0"/>
              <a:buNone/>
            </a:pPr>
            <a:endParaRPr lang="en-NZ" sz="1200" b="0"/>
          </a:p>
          <a:p>
            <a:pPr marL="0" indent="0">
              <a:buFont typeface="Arial" panose="020B0604020202020204" pitchFamily="34" charset="0"/>
              <a:buNone/>
            </a:pPr>
            <a:r>
              <a:rPr lang="en-NZ" sz="1200" b="0"/>
              <a:t>At whatever stage of the process outlined here, the My DSS Funding Plan will help the disabled person or Agent </a:t>
            </a:r>
            <a:r>
              <a:rPr lang="en-NZ" sz="1200" b="1"/>
              <a:t>plan and understand </a:t>
            </a:r>
            <a:r>
              <a:rPr lang="en-NZ" sz="1200" b="0"/>
              <a:t>how their flexible funding can be used – </a:t>
            </a:r>
            <a:r>
              <a:rPr lang="en-NZ" sz="1200" b="1"/>
              <a:t>with support from the host.</a:t>
            </a:r>
          </a:p>
          <a:p>
            <a:pPr marL="0" indent="0">
              <a:buFont typeface="Arial" panose="020B0604020202020204" pitchFamily="34" charset="0"/>
              <a:buNone/>
            </a:pPr>
            <a:endParaRPr lang="en-NZ" sz="12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0"/>
              <a:t>In April 2026, people who </a:t>
            </a:r>
            <a:r>
              <a:rPr lang="en-NZ" sz="1200" b="1"/>
              <a:t>already use </a:t>
            </a:r>
            <a:r>
              <a:rPr lang="en-NZ" sz="1200" b="0"/>
              <a:t>hosted flexible funding will be assigned a </a:t>
            </a:r>
            <a:r>
              <a:rPr lang="en-NZ" sz="1200" b="1"/>
              <a:t>Tier</a:t>
            </a:r>
            <a:r>
              <a:rPr lang="en-NZ" sz="1200" b="0"/>
              <a:t>. This Tier will indicate the expected level of </a:t>
            </a:r>
            <a:r>
              <a:rPr lang="en-NZ" sz="1200" b="1"/>
              <a:t>guidance, support, oversight and monitoring </a:t>
            </a:r>
            <a:r>
              <a:rPr lang="en-NZ" sz="1200" b="0"/>
              <a:t>that the host will provide as part of </a:t>
            </a:r>
            <a:r>
              <a:rPr lang="en-NZ" sz="1200" b="1"/>
              <a:t>their hosting responsibilities. The Tier system is designed to ensure that support is matched appropriately to the person/Agent’s: experience in managing flexible funding, level of engagement with their host, and their </a:t>
            </a:r>
            <a:r>
              <a:rPr lang="en-NZ" sz="1200" b="0"/>
              <a:t>total flexible funding budget.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0"/>
              <a:t>We will go into more detail about the Host Tier Support Framework in the next session, including what each Tier means in practice.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r>
              <a:rPr lang="en-NZ" b="1" i="0"/>
              <a:t>In case you did not hear about the Minister’s update</a:t>
            </a:r>
            <a:r>
              <a:rPr lang="en-NZ" b="0" i="0"/>
              <a:t>. </a:t>
            </a:r>
            <a:r>
              <a:rPr lang="en-NZ" b="1" i="1"/>
              <a:t>(click) </a:t>
            </a:r>
            <a:r>
              <a:rPr lang="en-NZ" b="0" i="0"/>
              <a:t>The Minister announced earlier this month that </a:t>
            </a:r>
            <a:r>
              <a:rPr lang="en-NZ" b="1" i="0"/>
              <a:t>allocated budgets for flexible funding will stay the same as they are now</a:t>
            </a:r>
            <a:r>
              <a:rPr lang="en-NZ" b="0" i="0"/>
              <a:t>. This will allow disabled people and their carers,  to continue using their flexible funding, without disruption to support arrangements. The </a:t>
            </a:r>
            <a:r>
              <a:rPr lang="en-NZ" b="1" i="0"/>
              <a:t>period</a:t>
            </a:r>
            <a:r>
              <a:rPr lang="en-NZ" b="0" i="0"/>
              <a:t> that the flexible funding was allocated for on the Service Authorisation, will remain unchanged.</a:t>
            </a:r>
          </a:p>
          <a:p>
            <a:endParaRPr lang="en-NZ" b="0" i="0"/>
          </a:p>
          <a:p>
            <a:r>
              <a:rPr lang="en-NZ" b="0" i="0"/>
              <a:t>Lets now take a look at the removal of purchasing rules.</a:t>
            </a:r>
          </a:p>
          <a:p>
            <a:endParaRPr lang="en-NZ" b="0" i="0"/>
          </a:p>
          <a:p>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15</a:t>
            </a:fld>
            <a:endParaRPr lang="en-NZ"/>
          </a:p>
        </p:txBody>
      </p:sp>
    </p:spTree>
    <p:extLst>
      <p:ext uri="{BB962C8B-B14F-4D97-AF65-F5344CB8AC3E}">
        <p14:creationId xmlns:p14="http://schemas.microsoft.com/office/powerpoint/2010/main" val="395071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endParaRPr lang="en-NZ" b="0" i="0"/>
          </a:p>
          <a:p>
            <a:r>
              <a:rPr lang="en-NZ" b="0" i="0"/>
              <a:t>With the current purchase rules being </a:t>
            </a:r>
            <a:r>
              <a:rPr lang="en-NZ" b="1" i="0"/>
              <a:t>removed</a:t>
            </a:r>
            <a:r>
              <a:rPr lang="en-NZ" b="0" i="0"/>
              <a:t> in April, disabled people will have more </a:t>
            </a:r>
            <a:r>
              <a:rPr lang="en-NZ" b="1" i="0"/>
              <a:t>choice and control </a:t>
            </a:r>
            <a:r>
              <a:rPr lang="en-NZ" b="0" i="0"/>
              <a:t>around </a:t>
            </a:r>
            <a:r>
              <a:rPr lang="en-NZ" b="1" i="0"/>
              <a:t>what </a:t>
            </a:r>
            <a:r>
              <a:rPr lang="en-NZ" b="0" i="0"/>
              <a:t>supports they can purchase, that </a:t>
            </a:r>
            <a:r>
              <a:rPr lang="en-NZ" b="1" i="0"/>
              <a:t>works best </a:t>
            </a:r>
            <a:r>
              <a:rPr lang="en-NZ" b="0" i="0"/>
              <a:t>for them, but they must still use their flexible funding in line with the </a:t>
            </a:r>
            <a:r>
              <a:rPr lang="en-NZ" b="1" i="0"/>
              <a:t>purpose</a:t>
            </a:r>
            <a:r>
              <a:rPr lang="en-NZ" b="0" i="0"/>
              <a:t> it was allocated for.</a:t>
            </a:r>
          </a:p>
          <a:p>
            <a:r>
              <a:rPr lang="en-NZ" b="0" i="0"/>
              <a:t>The Funding Plan indicates the </a:t>
            </a:r>
            <a:r>
              <a:rPr lang="en-NZ" b="1" i="0"/>
              <a:t>purpose of the funding </a:t>
            </a:r>
            <a:r>
              <a:rPr lang="en-NZ" b="0" i="0"/>
              <a:t>and the </a:t>
            </a:r>
            <a:r>
              <a:rPr lang="en-NZ" b="1" i="0"/>
              <a:t>proposed supports </a:t>
            </a:r>
            <a:r>
              <a:rPr lang="en-NZ" b="0" i="0"/>
              <a:t>to achieve that purpose.</a:t>
            </a:r>
          </a:p>
          <a:p>
            <a:endParaRPr lang="en-NZ" b="0" i="0"/>
          </a:p>
          <a:p>
            <a:r>
              <a:rPr lang="en-NZ" b="0" i="0"/>
              <a:t>Purchases still need to relate to </a:t>
            </a:r>
            <a:r>
              <a:rPr lang="en-NZ" b="1" i="0"/>
              <a:t>a person’s disability</a:t>
            </a:r>
            <a:r>
              <a:rPr lang="en-NZ" b="0" i="0"/>
              <a:t>, and t</a:t>
            </a:r>
            <a:r>
              <a:rPr lang="en-NZ"/>
              <a:t>here is a requirement that services available from </a:t>
            </a:r>
            <a:r>
              <a:rPr lang="en-NZ" b="1"/>
              <a:t>other government agencies </a:t>
            </a:r>
            <a:r>
              <a:rPr lang="en-NZ"/>
              <a:t>have been </a:t>
            </a:r>
            <a:r>
              <a:rPr lang="en-NZ" b="1"/>
              <a:t>explored</a:t>
            </a:r>
            <a:r>
              <a:rPr lang="en-NZ"/>
              <a:t> before supports of similar intent are claimed.</a:t>
            </a:r>
            <a:endParaRPr lang="en-NZ" b="0" i="0"/>
          </a:p>
          <a:p>
            <a:endParaRPr lang="en-NZ" b="1" i="1"/>
          </a:p>
          <a:p>
            <a:r>
              <a:rPr lang="en-NZ" b="1" i="1"/>
              <a:t>(click) </a:t>
            </a:r>
          </a:p>
          <a:p>
            <a:endParaRPr lang="en-NZ" b="0" i="0"/>
          </a:p>
          <a:p>
            <a:r>
              <a:rPr lang="en-NZ" b="0" i="0"/>
              <a:t>There will be occasions where a </a:t>
            </a:r>
            <a:r>
              <a:rPr lang="en-NZ" b="1" i="0"/>
              <a:t>host or NASC/EGL site </a:t>
            </a:r>
            <a:r>
              <a:rPr lang="en-NZ" b="0" i="0"/>
              <a:t>will be required to provide a </a:t>
            </a:r>
            <a:r>
              <a:rPr lang="en-NZ" b="1" i="0"/>
              <a:t>prior approval</a:t>
            </a:r>
            <a:r>
              <a:rPr lang="en-NZ" b="0" i="0"/>
              <a:t>, before the person’s claim is approved, </a:t>
            </a:r>
            <a:r>
              <a:rPr lang="en-NZ" b="1" i="0"/>
              <a:t>either</a:t>
            </a:r>
            <a:r>
              <a:rPr lang="en-NZ" b="0" i="0"/>
              <a:t> by the host or by the Carer Support payments team. (HNZ Sector Ops)</a:t>
            </a:r>
          </a:p>
          <a:p>
            <a:endParaRPr lang="en-NZ" b="0" i="0"/>
          </a:p>
          <a:p>
            <a:r>
              <a:rPr lang="en-NZ" b="0" i="0"/>
              <a:t>Where a person uses </a:t>
            </a:r>
            <a:r>
              <a:rPr lang="en-NZ" b="1" i="0"/>
              <a:t>hosted flexible funding </a:t>
            </a:r>
            <a:r>
              <a:rPr lang="en-NZ" b="0" i="0"/>
              <a:t>the </a:t>
            </a:r>
            <a:r>
              <a:rPr lang="en-NZ" b="1" i="0"/>
              <a:t>host will give the prior approval, </a:t>
            </a:r>
            <a:r>
              <a:rPr lang="en-NZ" b="0" i="0"/>
              <a:t>and where the person has </a:t>
            </a:r>
            <a:r>
              <a:rPr lang="en-NZ" b="1" i="0"/>
              <a:t>Carer Support</a:t>
            </a:r>
            <a:r>
              <a:rPr lang="en-NZ" b="0" i="0"/>
              <a:t>, the </a:t>
            </a:r>
            <a:r>
              <a:rPr lang="en-NZ" b="1" i="0"/>
              <a:t>NASC/EGL site will give the prior approval</a:t>
            </a:r>
            <a:r>
              <a:rPr lang="en-NZ" b="0" i="0"/>
              <a:t>.  </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Hosts, NASC/EGL sites, and the Carer Support Payments Team, consider claims for payment and are expected </a:t>
            </a:r>
            <a:r>
              <a:rPr lang="en-NZ" b="1" i="0"/>
              <a:t>to approve </a:t>
            </a:r>
            <a:r>
              <a:rPr lang="en-NZ" b="0" i="0"/>
              <a:t>payment of those claims, </a:t>
            </a:r>
            <a:r>
              <a:rPr lang="en-NZ" b="1" i="0"/>
              <a:t>unless </a:t>
            </a:r>
            <a:r>
              <a:rPr lang="en-NZ" b="0" i="0"/>
              <a:t>a claim is for a support that is clearly </a:t>
            </a:r>
            <a:r>
              <a:rPr lang="en-NZ" b="1" i="0"/>
              <a:t>inconsisten</a:t>
            </a:r>
            <a:r>
              <a:rPr lang="en-NZ" b="0" i="0"/>
              <a:t>t with the new Purchasing Operational Policy.</a:t>
            </a:r>
          </a:p>
          <a:p>
            <a:endParaRPr lang="en-NZ" b="0" i="0"/>
          </a:p>
          <a:p>
            <a:r>
              <a:rPr lang="en-NZ" b="0" i="0"/>
              <a:t>There are </a:t>
            </a:r>
            <a:r>
              <a:rPr lang="en-NZ" b="1" i="0"/>
              <a:t>certain</a:t>
            </a:r>
            <a:r>
              <a:rPr lang="en-NZ" b="0" i="0"/>
              <a:t> types of supports that require </a:t>
            </a:r>
            <a:r>
              <a:rPr lang="en-NZ" b="1" i="0"/>
              <a:t>prior approval</a:t>
            </a:r>
            <a:r>
              <a:rPr lang="en-NZ" b="0" i="0"/>
              <a:t>.</a:t>
            </a:r>
          </a:p>
          <a:p>
            <a:r>
              <a:rPr lang="en-NZ" b="0" i="0"/>
              <a:t>These include purchases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endParaRPr lang="en-NZ" b="0" i="0"/>
          </a:p>
          <a:p>
            <a:pPr marL="228600" indent="-228600">
              <a:buAutoNum type="arabicPeriod"/>
            </a:pPr>
            <a:r>
              <a:rPr lang="en-NZ" b="1" i="0"/>
              <a:t>Equipment</a:t>
            </a:r>
            <a:r>
              <a:rPr lang="en-NZ" b="0" i="0"/>
              <a:t> </a:t>
            </a:r>
          </a:p>
          <a:p>
            <a:pPr marL="685800" lvl="1" indent="-228600">
              <a:buFont typeface="Arial" panose="020B0604020202020204" pitchFamily="34" charset="0"/>
              <a:buChar char="•"/>
            </a:pPr>
            <a:r>
              <a:rPr lang="en-NZ" b="0" i="0"/>
              <a:t>If a NASC/EGL site reaches a view that the equipment </a:t>
            </a:r>
            <a:r>
              <a:rPr lang="en-NZ" b="1" i="0"/>
              <a:t>does not pose a high risk of harm </a:t>
            </a:r>
            <a:r>
              <a:rPr lang="en-NZ" b="0" i="0"/>
              <a:t>to the person or;</a:t>
            </a:r>
          </a:p>
          <a:p>
            <a:pPr marL="685800" lvl="1" indent="-228600">
              <a:buFont typeface="Arial" panose="020B0604020202020204" pitchFamily="34" charset="0"/>
              <a:buChar char="•"/>
            </a:pPr>
            <a:r>
              <a:rPr lang="en-NZ" b="0" i="0"/>
              <a:t>Receives advice from a registered health professional operating within scope of their practice confirming that the equipment is </a:t>
            </a:r>
            <a:r>
              <a:rPr lang="en-NZ" b="1" i="0"/>
              <a:t>safe</a:t>
            </a:r>
            <a:r>
              <a:rPr lang="en-NZ" b="0" i="0"/>
              <a:t>, supported by evidence and any risks are appropriately managed</a:t>
            </a:r>
          </a:p>
          <a:p>
            <a:pPr marL="457200" lvl="1" indent="0">
              <a:buFont typeface="Arial" panose="020B0604020202020204" pitchFamily="34" charset="0"/>
              <a:buNone/>
            </a:pPr>
            <a:r>
              <a:rPr lang="en-NZ" b="1" i="1"/>
              <a:t>(click) </a:t>
            </a:r>
            <a:endParaRPr lang="en-NZ" b="0" i="0"/>
          </a:p>
          <a:p>
            <a:pPr marL="457200" lvl="1" indent="0">
              <a:buFont typeface="Arial" panose="020B0604020202020204" pitchFamily="34" charset="0"/>
              <a:buNone/>
            </a:pPr>
            <a:endParaRPr lang="en-NZ" b="0" i="0"/>
          </a:p>
          <a:p>
            <a:pPr marL="228600" indent="-228600">
              <a:buAutoNum type="arabicPeriod"/>
            </a:pPr>
            <a:r>
              <a:rPr lang="en-NZ" b="1" i="0"/>
              <a:t>Complementary therapies </a:t>
            </a:r>
          </a:p>
          <a:p>
            <a:pPr marL="628650" lvl="1" indent="-171450">
              <a:buFont typeface="Arial" panose="020B0604020202020204" pitchFamily="34" charset="0"/>
              <a:buChar char="•"/>
            </a:pPr>
            <a:r>
              <a:rPr lang="en-NZ" b="0" i="0"/>
              <a:t>There is a clear link to the funding plan and that it </a:t>
            </a:r>
            <a:r>
              <a:rPr lang="en-NZ" b="1" i="0"/>
              <a:t>does not pose a high risk of harm</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The NASC/EGL site receives advice from a registered health professional operating within their scope of practice which shows that:   </a:t>
            </a:r>
          </a:p>
          <a:p>
            <a:pPr marL="1085850" lvl="2" indent="-171450" rtl="0" fontAlgn="base">
              <a:buFont typeface="Courier New" panose="02070309020205020404" pitchFamily="49" charset="0"/>
              <a:buChar char="o"/>
            </a:pPr>
            <a:r>
              <a:rPr lang="en-US" sz="1200" b="0" i="0" kern="1200">
                <a:solidFill>
                  <a:schemeClr val="tx1"/>
                </a:solidFill>
                <a:effectLst/>
                <a:latin typeface="+mn-lt"/>
                <a:ea typeface="+mn-ea"/>
                <a:cs typeface="+mn-cs"/>
              </a:rPr>
              <a:t>that the complementary will be used in ways that are consistent evidence;  </a:t>
            </a:r>
          </a:p>
          <a:p>
            <a:pPr marL="1085850" lvl="2" indent="-171450" rtl="0" fontAlgn="base">
              <a:buFont typeface="Courier New" panose="02070309020205020404" pitchFamily="49" charset="0"/>
              <a:buChar char="o"/>
            </a:pPr>
            <a:r>
              <a:rPr lang="en-US" sz="1200" b="0" i="0" kern="1200">
                <a:solidFill>
                  <a:schemeClr val="tx1"/>
                </a:solidFill>
                <a:effectLst/>
                <a:latin typeface="+mn-lt"/>
                <a:ea typeface="+mn-ea"/>
                <a:cs typeface="+mn-cs"/>
              </a:rPr>
              <a:t>that there will be ongoing oversight by a health professional;  </a:t>
            </a:r>
          </a:p>
          <a:p>
            <a:pPr marL="1085850" lvl="2" indent="-171450" rtl="0" fontAlgn="base">
              <a:buFont typeface="Courier New" panose="02070309020205020404" pitchFamily="49" charset="0"/>
              <a:buChar char="o"/>
            </a:pPr>
            <a:r>
              <a:rPr lang="en-US" sz="1200" b="0" i="0" kern="1200">
                <a:solidFill>
                  <a:schemeClr val="tx1"/>
                </a:solidFill>
                <a:effectLst/>
                <a:latin typeface="+mn-lt"/>
                <a:ea typeface="+mn-ea"/>
                <a:cs typeface="+mn-cs"/>
              </a:rPr>
              <a:t>alternative support plans have been developed in the event that the complementary therapy is not effective for the person.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Where independent evidence is </a:t>
            </a:r>
            <a:r>
              <a:rPr lang="en-US" sz="1200" b="1" i="0" kern="1200">
                <a:solidFill>
                  <a:schemeClr val="tx1"/>
                </a:solidFill>
                <a:effectLst/>
                <a:latin typeface="+mn-lt"/>
                <a:ea typeface="+mn-ea"/>
                <a:cs typeface="+mn-cs"/>
              </a:rPr>
              <a:t>not available</a:t>
            </a:r>
            <a:r>
              <a:rPr lang="en-US" sz="1200" b="0" i="0" kern="1200">
                <a:solidFill>
                  <a:schemeClr val="tx1"/>
                </a:solidFill>
                <a:effectLst/>
                <a:latin typeface="+mn-lt"/>
                <a:ea typeface="+mn-ea"/>
                <a:cs typeface="+mn-cs"/>
              </a:rPr>
              <a:t>, a trial may be required to demonstrate effectiveness before the complementary therapy can be approved.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Further detail is covered in the new Purchasing Operational Policy (available 1 April) – including what Complementary therapy is.</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Z" b="1" i="1"/>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NZ" sz="1200" kern="1200">
                <a:solidFill>
                  <a:schemeClr val="tx1"/>
                </a:solidFill>
                <a:effectLst/>
                <a:latin typeface="+mn-lt"/>
                <a:ea typeface="+mn-ea"/>
                <a:cs typeface="+mn-cs"/>
              </a:rPr>
              <a:t>The </a:t>
            </a:r>
            <a:r>
              <a:rPr lang="en-NZ" sz="1200" b="1" kern="1200">
                <a:solidFill>
                  <a:schemeClr val="tx1"/>
                </a:solidFill>
                <a:effectLst/>
                <a:latin typeface="+mn-lt"/>
                <a:ea typeface="+mn-ea"/>
                <a:cs typeface="+mn-cs"/>
              </a:rPr>
              <a:t>degree of risk </a:t>
            </a:r>
            <a:r>
              <a:rPr lang="en-NZ" sz="1200" kern="1200">
                <a:solidFill>
                  <a:schemeClr val="tx1"/>
                </a:solidFill>
                <a:effectLst/>
                <a:latin typeface="+mn-lt"/>
                <a:ea typeface="+mn-ea"/>
                <a:cs typeface="+mn-cs"/>
              </a:rPr>
              <a:t>associated with equipment or complementary therapies will usually be affected by a </a:t>
            </a:r>
            <a:r>
              <a:rPr lang="en-NZ" sz="1200" b="1" kern="1200">
                <a:solidFill>
                  <a:schemeClr val="tx1"/>
                </a:solidFill>
                <a:effectLst/>
                <a:latin typeface="+mn-lt"/>
                <a:ea typeface="+mn-ea"/>
                <a:cs typeface="+mn-cs"/>
              </a:rPr>
              <a:t>range of factors</a:t>
            </a:r>
            <a:r>
              <a:rPr lang="en-NZ" sz="1200" kern="1200">
                <a:solidFill>
                  <a:schemeClr val="tx1"/>
                </a:solidFill>
                <a:effectLst/>
                <a:latin typeface="+mn-lt"/>
                <a:ea typeface="+mn-ea"/>
                <a:cs typeface="+mn-cs"/>
              </a:rPr>
              <a:t>, such as the equipment or therapy </a:t>
            </a:r>
            <a:r>
              <a:rPr lang="en-NZ" sz="1200" b="1" kern="1200">
                <a:solidFill>
                  <a:schemeClr val="tx1"/>
                </a:solidFill>
                <a:effectLst/>
                <a:latin typeface="+mn-lt"/>
                <a:ea typeface="+mn-ea"/>
                <a:cs typeface="+mn-cs"/>
              </a:rPr>
              <a:t>itself,</a:t>
            </a:r>
            <a:r>
              <a:rPr lang="en-NZ" sz="1200" kern="1200">
                <a:solidFill>
                  <a:schemeClr val="tx1"/>
                </a:solidFill>
                <a:effectLst/>
                <a:latin typeface="+mn-lt"/>
                <a:ea typeface="+mn-ea"/>
                <a:cs typeface="+mn-cs"/>
              </a:rPr>
              <a:t> the circumstances in which it will be used, and the particular challenges that a disabled person has.  </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Z" b="0" i="0"/>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NZ" b="1" i="1"/>
              <a:t>(click)</a:t>
            </a:r>
            <a:r>
              <a:rPr lang="en-NZ" sz="1050" kern="1200">
                <a:solidFill>
                  <a:schemeClr val="tx1"/>
                </a:solidFill>
                <a:effectLst/>
                <a:latin typeface="+mn-lt"/>
                <a:ea typeface="+mn-ea"/>
                <a:cs typeface="+mn-cs"/>
              </a:rPr>
              <a:t> </a:t>
            </a:r>
            <a:endParaRPr lang="en-NZ" b="1" i="1"/>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Z" b="1"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3. Lets move now to </a:t>
            </a:r>
            <a:r>
              <a:rPr lang="en-NZ" b="1" i="0"/>
              <a:t>Overseas travel </a:t>
            </a:r>
            <a:r>
              <a:rPr lang="en-NZ" b="0" i="0"/>
              <a:t>– and what needs to be considered:</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the travel costs are related to the person’s disability need</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that the travel is consistent with the purpose of the funding</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that approving the travel will </a:t>
            </a:r>
            <a:r>
              <a:rPr lang="en-US" sz="1200" b="1" i="0" kern="1200">
                <a:solidFill>
                  <a:schemeClr val="tx1"/>
                </a:solidFill>
                <a:effectLst/>
                <a:latin typeface="+mn-lt"/>
                <a:ea typeface="+mn-ea"/>
                <a:cs typeface="+mn-cs"/>
              </a:rPr>
              <a:t>not compromise </a:t>
            </a:r>
            <a:r>
              <a:rPr lang="en-US" sz="1200" b="0" i="0" kern="1200">
                <a:solidFill>
                  <a:schemeClr val="tx1"/>
                </a:solidFill>
                <a:effectLst/>
                <a:latin typeface="+mn-lt"/>
                <a:ea typeface="+mn-ea"/>
                <a:cs typeface="+mn-cs"/>
              </a:rPr>
              <a:t>the person’s ability to access </a:t>
            </a:r>
            <a:r>
              <a:rPr lang="en-US" sz="1200" b="1" i="0" kern="1200">
                <a:solidFill>
                  <a:schemeClr val="tx1"/>
                </a:solidFill>
                <a:effectLst/>
                <a:latin typeface="+mn-lt"/>
                <a:ea typeface="+mn-ea"/>
                <a:cs typeface="+mn-cs"/>
              </a:rPr>
              <a:t>future</a:t>
            </a:r>
            <a:r>
              <a:rPr lang="en-US" sz="1200" b="0" i="0" kern="1200">
                <a:solidFill>
                  <a:schemeClr val="tx1"/>
                </a:solidFill>
                <a:effectLst/>
                <a:latin typeface="+mn-lt"/>
                <a:ea typeface="+mn-ea"/>
                <a:cs typeface="+mn-cs"/>
              </a:rPr>
              <a:t> supports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That support is not used overseas for a period of more than 3 weeks - in line with the Health and Disability Services Eligibility Direction 2011 Policy</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the disabled person is responsible for arranging their own supports while overseas.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i="1"/>
              <a:t>(click) </a:t>
            </a:r>
            <a:endParaRPr lang="en-NZ" b="0" i="0"/>
          </a:p>
          <a:p>
            <a:pPr marL="457200" lvl="1" indent="0">
              <a:buFont typeface="Arial" panose="020B0604020202020204" pitchFamily="34" charset="0"/>
              <a:buNone/>
            </a:pPr>
            <a:endParaRPr lang="en-NZ" b="1" i="0"/>
          </a:p>
          <a:p>
            <a:pPr marL="0" indent="0">
              <a:buNone/>
            </a:pPr>
            <a:r>
              <a:rPr lang="en-NZ" b="0" i="0"/>
              <a:t>4. For </a:t>
            </a:r>
            <a:r>
              <a:rPr lang="en-NZ" b="1" i="0"/>
              <a:t>Repeat purchase of items </a:t>
            </a:r>
            <a:r>
              <a:rPr lang="en-NZ" b="0" i="0"/>
              <a:t>of a similar nature or intent, before the expected life of a previously purchased item has expired</a:t>
            </a:r>
          </a:p>
          <a:p>
            <a:pPr marL="685800" lvl="1" indent="-228600">
              <a:buFont typeface="Arial" panose="020B0604020202020204" pitchFamily="34" charset="0"/>
              <a:buChar char="•"/>
            </a:pPr>
            <a:r>
              <a:rPr lang="en-NZ" b="0" i="0"/>
              <a:t>The aim is to determine if the purchases are necessary, continue to be appropriate for the person and/or whether </a:t>
            </a:r>
            <a:r>
              <a:rPr lang="en-NZ" b="1" i="0"/>
              <a:t>anothe</a:t>
            </a:r>
            <a:r>
              <a:rPr lang="en-NZ" b="0" i="0"/>
              <a:t>r type of support may be more appropriate.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i="1"/>
              <a:t>(click) </a:t>
            </a:r>
            <a:endParaRPr lang="en-NZ" b="0" i="0"/>
          </a:p>
          <a:p>
            <a:pPr marL="457200" lvl="1" indent="0">
              <a:buFont typeface="Arial" panose="020B0604020202020204" pitchFamily="34" charset="0"/>
              <a:buNone/>
            </a:pPr>
            <a:endParaRPr lang="en-NZ" b="1" i="0"/>
          </a:p>
          <a:p>
            <a:pPr marL="0" indent="0">
              <a:buNone/>
            </a:pPr>
            <a:r>
              <a:rPr lang="en-NZ" b="0" i="0"/>
              <a:t>5. </a:t>
            </a:r>
            <a:r>
              <a:rPr lang="en-NZ" b="1" i="0"/>
              <a:t>For Purchase of items above specified values </a:t>
            </a:r>
            <a:r>
              <a:rPr lang="en-NZ" b="0" i="0"/>
              <a:t>that are published on the DSS website. These thresholds are:</a:t>
            </a:r>
          </a:p>
          <a:p>
            <a:pPr marL="628650" lvl="1" indent="-171450">
              <a:buFont typeface="Arial" panose="020B0604020202020204" pitchFamily="34" charset="0"/>
              <a:buChar char="•"/>
            </a:pPr>
            <a:r>
              <a:rPr lang="en-NZ" b="0" i="0"/>
              <a:t>$1500 for Tiers 1,2 &amp; 3</a:t>
            </a:r>
          </a:p>
          <a:p>
            <a:pPr marL="628650" lvl="1" indent="-171450">
              <a:buFont typeface="Arial" panose="020B0604020202020204" pitchFamily="34" charset="0"/>
              <a:buChar char="•"/>
            </a:pPr>
            <a:r>
              <a:rPr lang="en-NZ" b="0" i="0"/>
              <a:t>$500 for Tier 4</a:t>
            </a:r>
          </a:p>
          <a:p>
            <a:pPr marL="628650" lvl="1" indent="-171450">
              <a:buFont typeface="Arial" panose="020B0604020202020204" pitchFamily="34" charset="0"/>
              <a:buChar char="•"/>
            </a:pPr>
            <a:r>
              <a:rPr lang="en-NZ" b="0" i="0"/>
              <a:t>$1500 for those with Carer Support</a:t>
            </a:r>
          </a:p>
          <a:p>
            <a:pPr marL="228600" indent="-228600">
              <a:buAutoNum type="arabicPeriod"/>
            </a:pPr>
            <a:endParaRPr lang="en-NZ" b="0" i="0"/>
          </a:p>
          <a:p>
            <a:r>
              <a:rPr lang="en-NZ">
                <a:effectLst/>
              </a:rPr>
              <a:t>Even if supports in the Prior Approval list have been </a:t>
            </a:r>
            <a:r>
              <a:rPr lang="en-NZ" b="1">
                <a:effectLst/>
              </a:rPr>
              <a:t>included</a:t>
            </a:r>
            <a:r>
              <a:rPr lang="en-NZ">
                <a:effectLst/>
              </a:rPr>
              <a:t> by you (NASC/EGL site) in the My DSS Funding Plan, the responsibility for providing this prior approval, </a:t>
            </a:r>
            <a:r>
              <a:rPr lang="en-NZ" b="1">
                <a:effectLst/>
              </a:rPr>
              <a:t>sits with the host, </a:t>
            </a:r>
            <a:r>
              <a:rPr lang="en-NZ">
                <a:effectLst/>
              </a:rPr>
              <a:t>if the person has </a:t>
            </a:r>
            <a:r>
              <a:rPr lang="en-NZ" b="1">
                <a:effectLst/>
              </a:rPr>
              <a:t>hosted flexible funding, and with yourselves (NASCs) </a:t>
            </a:r>
            <a:r>
              <a:rPr lang="en-NZ" b="0">
                <a:effectLst/>
              </a:rPr>
              <a:t>if the person has </a:t>
            </a:r>
            <a:r>
              <a:rPr lang="en-NZ" b="1">
                <a:effectLst/>
              </a:rPr>
              <a:t>Carer Support.</a:t>
            </a:r>
          </a:p>
          <a:p>
            <a:endParaRPr lang="en-NZ">
              <a:effectLst/>
            </a:endParaRPr>
          </a:p>
          <a:p>
            <a:r>
              <a:rPr lang="en-NZ">
                <a:effectLst/>
              </a:rPr>
              <a:t>Giving a </a:t>
            </a:r>
            <a:r>
              <a:rPr lang="en-NZ" b="1">
                <a:effectLst/>
              </a:rPr>
              <a:t>prior approval</a:t>
            </a:r>
            <a:r>
              <a:rPr lang="en-NZ">
                <a:effectLst/>
              </a:rPr>
              <a:t>, for those on </a:t>
            </a:r>
            <a:r>
              <a:rPr lang="en-NZ" b="1">
                <a:effectLst/>
              </a:rPr>
              <a:t>Carer Support</a:t>
            </a:r>
            <a:r>
              <a:rPr lang="en-NZ">
                <a:effectLst/>
              </a:rPr>
              <a:t>, has not been done by you (NASCs) before.</a:t>
            </a:r>
          </a:p>
          <a:p>
            <a:endParaRPr lang="en-NZ">
              <a:effectLst/>
            </a:endParaRPr>
          </a:p>
          <a:p>
            <a:r>
              <a:rPr lang="en-NZ" b="1">
                <a:effectLst/>
              </a:rPr>
              <a:t>How this will work:</a:t>
            </a:r>
          </a:p>
          <a:p>
            <a:r>
              <a:rPr lang="en-NZ">
                <a:effectLst/>
              </a:rPr>
              <a:t>You will be contacted by the disable person or the Main Carer to </a:t>
            </a:r>
            <a:r>
              <a:rPr lang="en-NZ" b="1">
                <a:effectLst/>
              </a:rPr>
              <a:t>discuss the purchase</a:t>
            </a:r>
            <a:r>
              <a:rPr lang="en-NZ">
                <a:effectLst/>
              </a:rPr>
              <a:t>, requiring prior approval, that they want to make. If you (NASC/EGL site) </a:t>
            </a:r>
            <a:r>
              <a:rPr lang="en-NZ" b="1">
                <a:effectLst/>
              </a:rPr>
              <a:t>give this approval </a:t>
            </a:r>
            <a:r>
              <a:rPr lang="en-NZ">
                <a:effectLst/>
              </a:rPr>
              <a:t>(or part approval),  you will send this </a:t>
            </a:r>
            <a:r>
              <a:rPr lang="en-NZ" b="1">
                <a:effectLst/>
              </a:rPr>
              <a:t>in writing</a:t>
            </a:r>
            <a:r>
              <a:rPr lang="en-NZ">
                <a:effectLst/>
              </a:rPr>
              <a:t>, back to the Person or their Carer, who will </a:t>
            </a:r>
            <a:r>
              <a:rPr lang="en-NZ" b="1">
                <a:effectLst/>
              </a:rPr>
              <a:t>attach</a:t>
            </a:r>
            <a:r>
              <a:rPr lang="en-NZ">
                <a:effectLst/>
              </a:rPr>
              <a:t> this to their claim for the Carer Support payments team.</a:t>
            </a:r>
          </a:p>
          <a:p>
            <a:endParaRPr lang="en-NZ">
              <a:effectLst/>
            </a:endParaRPr>
          </a:p>
          <a:p>
            <a:r>
              <a:rPr lang="en-NZ">
                <a:effectLst/>
              </a:rPr>
              <a:t>The Carer Support payments team will provide the Person or their carer, a </a:t>
            </a:r>
            <a:r>
              <a:rPr lang="en-NZ" b="1">
                <a:effectLst/>
              </a:rPr>
              <a:t>reason</a:t>
            </a:r>
            <a:r>
              <a:rPr lang="en-NZ">
                <a:effectLst/>
              </a:rPr>
              <a:t> if a claim is declined claim e.g. </a:t>
            </a:r>
            <a:r>
              <a:rPr lang="en-NZ" b="1">
                <a:effectLst/>
              </a:rPr>
              <a:t>if</a:t>
            </a:r>
            <a:r>
              <a:rPr lang="en-NZ">
                <a:effectLst/>
              </a:rPr>
              <a:t> there are repeat purchases of similar intent</a:t>
            </a:r>
            <a:r>
              <a:rPr lang="en-NZ" b="1">
                <a:effectLst/>
              </a:rPr>
              <a:t>, when </a:t>
            </a:r>
            <a:r>
              <a:rPr lang="en-NZ">
                <a:effectLst/>
              </a:rPr>
              <a:t>they submit a claim, without the required prior approval. The </a:t>
            </a:r>
            <a:r>
              <a:rPr lang="en-NZ" b="1">
                <a:effectLst/>
              </a:rPr>
              <a:t>Person or carer </a:t>
            </a:r>
            <a:r>
              <a:rPr lang="en-NZ">
                <a:effectLst/>
              </a:rPr>
              <a:t>will need to pass this information on to you (NASC/EGL site), so that you can look at the </a:t>
            </a:r>
            <a:r>
              <a:rPr lang="en-NZ" b="1">
                <a:effectLst/>
              </a:rPr>
              <a:t>individual</a:t>
            </a:r>
            <a:r>
              <a:rPr lang="en-NZ">
                <a:effectLst/>
              </a:rPr>
              <a:t> circumstances in which the prior approval is being sought. </a:t>
            </a:r>
          </a:p>
          <a:p>
            <a:endParaRPr lang="en-NZ">
              <a:effectLst/>
            </a:endParaRPr>
          </a:p>
          <a:p>
            <a:r>
              <a:rPr lang="en-NZ" b="0">
                <a:effectLst/>
              </a:rPr>
              <a:t>There has been a Detailed Training document developed for Hosts to support these prior approval decisions, that NASCs/EGL sites can also refer to, to support this  decision making, and we’ll complete an activity on this shortly.</a:t>
            </a:r>
          </a:p>
          <a:p>
            <a:pPr marL="0" indent="0">
              <a:buNone/>
            </a:pPr>
            <a:endParaRPr lang="en-NZ" b="0" i="0"/>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16</a:t>
            </a:fld>
            <a:endParaRPr lang="en-NZ"/>
          </a:p>
        </p:txBody>
      </p:sp>
    </p:spTree>
    <p:extLst>
      <p:ext uri="{BB962C8B-B14F-4D97-AF65-F5344CB8AC3E}">
        <p14:creationId xmlns:p14="http://schemas.microsoft.com/office/powerpoint/2010/main" val="1474858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 mins)</a:t>
            </a:r>
          </a:p>
          <a:p>
            <a:r>
              <a:rPr lang="en-NZ" b="1" i="1"/>
              <a:t>(Say)</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Some points that NASCs/EGL sites should consider when thinking about the wellbeing of </a:t>
            </a:r>
            <a:r>
              <a:rPr lang="en-US" sz="1200" b="1" i="0" kern="1200">
                <a:solidFill>
                  <a:schemeClr val="tx1"/>
                </a:solidFill>
                <a:effectLst/>
                <a:latin typeface="+mn-lt"/>
                <a:ea typeface="+mn-ea"/>
                <a:cs typeface="+mn-cs"/>
              </a:rPr>
              <a:t>carers,</a:t>
            </a:r>
            <a:r>
              <a:rPr lang="en-US" sz="1200" b="0" i="0" kern="1200">
                <a:solidFill>
                  <a:schemeClr val="tx1"/>
                </a:solidFill>
                <a:effectLst/>
                <a:latin typeface="+mn-lt"/>
                <a:ea typeface="+mn-ea"/>
                <a:cs typeface="+mn-cs"/>
              </a:rPr>
              <a:t> such as the parent or spouse of a disabled person are:</a:t>
            </a:r>
            <a:endParaRPr lang="en-US" sz="1200" b="1" i="0" kern="1200">
              <a:solidFill>
                <a:schemeClr val="tx1"/>
              </a:solidFill>
              <a:effectLst/>
              <a:latin typeface="+mn-lt"/>
              <a:ea typeface="+mn-ea"/>
              <a:cs typeface="+mn-cs"/>
            </a:endParaRPr>
          </a:p>
          <a:p>
            <a:pPr rtl="0" fontAlgn="base"/>
            <a:r>
              <a:rPr lang="en-US" sz="1200" b="1" i="1" kern="1200">
                <a:solidFill>
                  <a:schemeClr val="tx1"/>
                </a:solidFill>
                <a:effectLst/>
                <a:latin typeface="+mn-lt"/>
                <a:ea typeface="+mn-ea"/>
                <a:cs typeface="+mn-cs"/>
              </a:rPr>
              <a:t>(click)</a:t>
            </a:r>
          </a:p>
          <a:p>
            <a:pPr rtl="0" fontAlgn="base"/>
            <a:r>
              <a:rPr lang="en-US" sz="1200" b="1" i="0" kern="1200">
                <a:solidFill>
                  <a:schemeClr val="tx1"/>
                </a:solidFill>
                <a:effectLst/>
                <a:latin typeface="+mn-lt"/>
                <a:ea typeface="+mn-ea"/>
                <a:cs typeface="+mn-cs"/>
              </a:rPr>
              <a:t>Respite</a:t>
            </a:r>
            <a:r>
              <a:rPr lang="en-US" sz="1200" b="0" i="0" kern="1200">
                <a:solidFill>
                  <a:schemeClr val="tx1"/>
                </a:solidFill>
                <a:effectLst/>
                <a:latin typeface="+mn-lt"/>
                <a:ea typeface="+mn-ea"/>
                <a:cs typeface="+mn-cs"/>
              </a:rPr>
              <a:t>: Does the current plan enable </a:t>
            </a:r>
            <a:r>
              <a:rPr lang="en-US" sz="1200" b="1" i="0" kern="1200">
                <a:solidFill>
                  <a:schemeClr val="tx1"/>
                </a:solidFill>
                <a:effectLst/>
                <a:latin typeface="+mn-lt"/>
                <a:ea typeface="+mn-ea"/>
                <a:cs typeface="+mn-cs"/>
              </a:rPr>
              <a:t>unpaid</a:t>
            </a:r>
            <a:r>
              <a:rPr lang="en-US" sz="1200" b="0" i="0" kern="1200">
                <a:solidFill>
                  <a:schemeClr val="tx1"/>
                </a:solidFill>
                <a:effectLst/>
                <a:latin typeface="+mn-lt"/>
                <a:ea typeface="+mn-ea"/>
                <a:cs typeface="+mn-cs"/>
              </a:rPr>
              <a:t> carers to have regular, breaks, considering short-term, and longer-term breaks.  Are </a:t>
            </a:r>
            <a:r>
              <a:rPr lang="en-US" sz="1200" b="1" i="0" kern="1200">
                <a:solidFill>
                  <a:schemeClr val="tx1"/>
                </a:solidFill>
                <a:effectLst/>
                <a:latin typeface="+mn-lt"/>
                <a:ea typeface="+mn-ea"/>
                <a:cs typeface="+mn-cs"/>
              </a:rPr>
              <a:t>paid</a:t>
            </a:r>
            <a:r>
              <a:rPr lang="en-US" sz="1200" b="0" i="0" kern="1200">
                <a:solidFill>
                  <a:schemeClr val="tx1"/>
                </a:solidFill>
                <a:effectLst/>
                <a:latin typeface="+mn-lt"/>
                <a:ea typeface="+mn-ea"/>
                <a:cs typeface="+mn-cs"/>
              </a:rPr>
              <a:t> carers planning and taking regular breaks, using their annual leave? Has the carer’s perspective been considered when allocating funding for respite. Are there practical, everyday changes that could be made, that would help to alleviate stress and prevent burnout?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Emotional and Social Support</a:t>
            </a:r>
            <a:r>
              <a:rPr lang="en-US" sz="1200" b="0" i="0" kern="1200">
                <a:solidFill>
                  <a:schemeClr val="tx1"/>
                </a:solidFill>
                <a:effectLst/>
                <a:latin typeface="+mn-lt"/>
                <a:ea typeface="+mn-ea"/>
                <a:cs typeface="+mn-cs"/>
              </a:rPr>
              <a:t>: Does the person’s carer have access to support groups and/or peer support? Connecting with others can help to validate their role and to create connections that help to reduce a sense of isolation.  Hosts will be able to support with this.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Sustainability</a:t>
            </a:r>
            <a:r>
              <a:rPr lang="en-US" sz="1200" b="0" i="0" kern="1200">
                <a:solidFill>
                  <a:schemeClr val="tx1"/>
                </a:solidFill>
                <a:effectLst/>
                <a:latin typeface="+mn-lt"/>
                <a:ea typeface="+mn-ea"/>
                <a:cs typeface="+mn-cs"/>
              </a:rPr>
              <a:t>: Has there been </a:t>
            </a:r>
            <a:r>
              <a:rPr lang="en-US" sz="1200" b="1" i="0" kern="1200">
                <a:solidFill>
                  <a:schemeClr val="tx1"/>
                </a:solidFill>
                <a:effectLst/>
                <a:latin typeface="+mn-lt"/>
                <a:ea typeface="+mn-ea"/>
                <a:cs typeface="+mn-cs"/>
              </a:rPr>
              <a:t>changes</a:t>
            </a:r>
            <a:r>
              <a:rPr lang="en-US" sz="1200" b="0" i="0" kern="1200">
                <a:solidFill>
                  <a:schemeClr val="tx1"/>
                </a:solidFill>
                <a:effectLst/>
                <a:latin typeface="+mn-lt"/>
                <a:ea typeface="+mn-ea"/>
                <a:cs typeface="+mn-cs"/>
              </a:rPr>
              <a:t> for the carers that impact on their ability to maintain the </a:t>
            </a:r>
            <a:r>
              <a:rPr lang="en-US" sz="1200" b="1" i="0" kern="1200">
                <a:solidFill>
                  <a:schemeClr val="tx1"/>
                </a:solidFill>
                <a:effectLst/>
                <a:latin typeface="+mn-lt"/>
                <a:ea typeface="+mn-ea"/>
                <a:cs typeface="+mn-cs"/>
              </a:rPr>
              <a:t>current </a:t>
            </a:r>
            <a:r>
              <a:rPr lang="en-US" sz="1200" b="0" i="0" kern="1200">
                <a:solidFill>
                  <a:schemeClr val="tx1"/>
                </a:solidFill>
                <a:effectLst/>
                <a:latin typeface="+mn-lt"/>
                <a:ea typeface="+mn-ea"/>
                <a:cs typeface="+mn-cs"/>
              </a:rPr>
              <a:t>levels of support? Consider </a:t>
            </a:r>
            <a:r>
              <a:rPr lang="en-US" sz="1200" b="1" i="0" kern="1200">
                <a:solidFill>
                  <a:schemeClr val="tx1"/>
                </a:solidFill>
                <a:effectLst/>
                <a:latin typeface="+mn-lt"/>
                <a:ea typeface="+mn-ea"/>
                <a:cs typeface="+mn-cs"/>
              </a:rPr>
              <a:t>wider</a:t>
            </a:r>
            <a:r>
              <a:rPr lang="en-US" sz="1200" b="0" i="0" kern="1200">
                <a:solidFill>
                  <a:schemeClr val="tx1"/>
                </a:solidFill>
                <a:effectLst/>
                <a:latin typeface="+mn-lt"/>
                <a:ea typeface="+mn-ea"/>
                <a:cs typeface="+mn-cs"/>
              </a:rPr>
              <a:t> demands in the carer’s life, alongside their physical and mental wellbeing. Is there a need for planned or immediate action to ensure their wellbeing? Is the current package of care sustainable or do alternatives need to be explored?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Perspective:</a:t>
            </a:r>
            <a:r>
              <a:rPr lang="en-US" sz="1200" b="0" i="0" kern="1200">
                <a:solidFill>
                  <a:schemeClr val="tx1"/>
                </a:solidFill>
                <a:effectLst/>
                <a:latin typeface="+mn-lt"/>
                <a:ea typeface="+mn-ea"/>
                <a:cs typeface="+mn-cs"/>
              </a:rPr>
              <a:t> Has the disabled person taken time to consider the viewpoint of the carers when considering funding?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Safety</a:t>
            </a:r>
            <a:r>
              <a:rPr lang="en-US" sz="1200" b="0" i="0" kern="1200">
                <a:solidFill>
                  <a:schemeClr val="tx1"/>
                </a:solidFill>
                <a:effectLst/>
                <a:latin typeface="+mn-lt"/>
                <a:ea typeface="+mn-ea"/>
                <a:cs typeface="+mn-cs"/>
              </a:rPr>
              <a:t>: are there any </a:t>
            </a:r>
            <a:r>
              <a:rPr lang="en-US" sz="1200" b="1" i="0" kern="1200">
                <a:solidFill>
                  <a:schemeClr val="tx1"/>
                </a:solidFill>
                <a:effectLst/>
                <a:latin typeface="+mn-lt"/>
                <a:ea typeface="+mn-ea"/>
                <a:cs typeface="+mn-cs"/>
              </a:rPr>
              <a:t>unmanaged</a:t>
            </a:r>
            <a:r>
              <a:rPr lang="en-US" sz="1200" b="0" i="0" kern="1200">
                <a:solidFill>
                  <a:schemeClr val="tx1"/>
                </a:solidFill>
                <a:effectLst/>
                <a:latin typeface="+mn-lt"/>
                <a:ea typeface="+mn-ea"/>
                <a:cs typeface="+mn-cs"/>
              </a:rPr>
              <a:t> safety concerns for the carer(s)?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there is a need for training /equipment to reduce the risks associated with lifting or moving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is the carer at risk of harm from others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mental health – just asking how they are is validating. Many carers experience high stress, anxiety, and burnout. Key strategies could include setting boundaries, utilising respite care, maintaining social connections, and seeking professional support. </a:t>
            </a:r>
          </a:p>
          <a:p>
            <a:pPr marL="171450" indent="-171450" rtl="0" fontAlgn="base">
              <a:buFont typeface="Arial" panose="020B0604020202020204" pitchFamily="34" charset="0"/>
              <a:buChar char="•"/>
            </a:pPr>
            <a:r>
              <a:rPr lang="en-US" sz="1200" b="0" i="0" kern="1200" err="1">
                <a:solidFill>
                  <a:schemeClr val="tx1"/>
                </a:solidFill>
                <a:effectLst/>
                <a:latin typeface="+mn-lt"/>
                <a:ea typeface="+mn-ea"/>
                <a:cs typeface="+mn-cs"/>
              </a:rPr>
              <a:t>Prioritising</a:t>
            </a:r>
            <a:r>
              <a:rPr lang="en-US" sz="1200" b="0" i="0" kern="1200">
                <a:solidFill>
                  <a:schemeClr val="tx1"/>
                </a:solidFill>
                <a:effectLst/>
                <a:latin typeface="+mn-lt"/>
                <a:ea typeface="+mn-ea"/>
                <a:cs typeface="+mn-cs"/>
              </a:rPr>
              <a:t> self-care is essential for sustained caregiving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(click)</a:t>
            </a:r>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Practical support</a:t>
            </a:r>
            <a:r>
              <a:rPr lang="en-US" sz="1200" b="0" i="0" kern="1200">
                <a:solidFill>
                  <a:schemeClr val="tx1"/>
                </a:solidFill>
                <a:effectLst/>
                <a:latin typeface="+mn-lt"/>
                <a:ea typeface="+mn-ea"/>
                <a:cs typeface="+mn-cs"/>
              </a:rPr>
              <a:t>: Does the person’s carer know what supports are available to them?  </a:t>
            </a:r>
          </a:p>
          <a:p>
            <a:pPr rtl="0" fontAlgn="base"/>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17</a:t>
            </a:fld>
            <a:endParaRPr lang="en-NZ"/>
          </a:p>
        </p:txBody>
      </p:sp>
    </p:spTree>
    <p:extLst>
      <p:ext uri="{BB962C8B-B14F-4D97-AF65-F5344CB8AC3E}">
        <p14:creationId xmlns:p14="http://schemas.microsoft.com/office/powerpoint/2010/main" val="429057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Say:</a:t>
            </a:r>
          </a:p>
          <a:p>
            <a:r>
              <a:rPr lang="en-NZ" b="0" i="0"/>
              <a:t>We’re going to take a 15 minute break now and when we come back, we’ll go straight into an Activity. During the break we’ll need to assign you into breakout groups – please stay logged in.</a:t>
            </a:r>
          </a:p>
        </p:txBody>
      </p:sp>
      <p:sp>
        <p:nvSpPr>
          <p:cNvPr id="4" name="Slide Number Placeholder 3"/>
          <p:cNvSpPr>
            <a:spLocks noGrp="1"/>
          </p:cNvSpPr>
          <p:nvPr>
            <p:ph type="sldNum" sz="quarter" idx="5"/>
          </p:nvPr>
        </p:nvSpPr>
        <p:spPr/>
        <p:txBody>
          <a:bodyPr/>
          <a:lstStyle/>
          <a:p>
            <a:fld id="{D40345AC-9F92-4C74-839D-24044B61ADEB}" type="slidenum">
              <a:rPr lang="en-NZ" smtClean="0"/>
              <a:t>18</a:t>
            </a:fld>
            <a:endParaRPr lang="en-NZ"/>
          </a:p>
        </p:txBody>
      </p:sp>
    </p:spTree>
    <p:extLst>
      <p:ext uri="{BB962C8B-B14F-4D97-AF65-F5344CB8AC3E}">
        <p14:creationId xmlns:p14="http://schemas.microsoft.com/office/powerpoint/2010/main" val="261119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(30 min) </a:t>
            </a:r>
          </a:p>
          <a:p>
            <a:r>
              <a:rPr lang="en-NZ" b="1" i="1"/>
              <a:t>Trainer: to help participants build familiarity with the main areas that require Prior Approval by engaging them in a short breakout activity. Each group will explore one area in depth and then teach the others through a 2 minute presentation back at the wider group. By the end, the whole group will have a working understanding of key points across all Prior Approval sections.</a:t>
            </a:r>
          </a:p>
          <a:p>
            <a:endParaRPr lang="en-NZ" b="1" i="1"/>
          </a:p>
          <a:p>
            <a:r>
              <a:rPr lang="en-NZ" b="1" i="1"/>
              <a:t>Producer: Activity set up</a:t>
            </a:r>
          </a:p>
          <a:p>
            <a:pPr marL="228600" indent="-228600">
              <a:buAutoNum type="arabicPeriod"/>
            </a:pPr>
            <a:r>
              <a:rPr lang="en-NZ" b="1" i="1"/>
              <a:t>Share the DSS Training portal link to </a:t>
            </a:r>
            <a:r>
              <a:rPr lang="en-US" b="1"/>
              <a:t>Detailed Training Document for Hosted Flexible Funding Providers </a:t>
            </a:r>
            <a:r>
              <a:rPr lang="en-NZ" b="1" i="1"/>
              <a:t>for training in chat to the participants</a:t>
            </a:r>
          </a:p>
          <a:p>
            <a:pPr marL="228600" indent="-228600">
              <a:buAutoNum type="arabicPeriod"/>
            </a:pPr>
            <a:r>
              <a:rPr lang="en-NZ" b="1" i="1"/>
              <a:t>Create 4 breakout groups in Teams</a:t>
            </a:r>
          </a:p>
          <a:p>
            <a:pPr marL="228600" indent="-228600">
              <a:buAutoNum type="arabicPeriod"/>
            </a:pPr>
            <a:r>
              <a:rPr lang="en-NZ" b="1" i="1"/>
              <a:t>Assign each group one Prior Approval area:</a:t>
            </a:r>
          </a:p>
          <a:p>
            <a:pPr marL="685800" lvl="1" indent="-228600">
              <a:buFont typeface="Arial" panose="020B0604020202020204" pitchFamily="34" charset="0"/>
              <a:buChar char="•"/>
            </a:pPr>
            <a:r>
              <a:rPr lang="en-NZ" b="1" i="1"/>
              <a:t>Group 1: Equipment</a:t>
            </a:r>
          </a:p>
          <a:p>
            <a:pPr marL="685800" lvl="1" indent="-228600">
              <a:buFont typeface="Arial" panose="020B0604020202020204" pitchFamily="34" charset="0"/>
              <a:buChar char="•"/>
            </a:pPr>
            <a:r>
              <a:rPr lang="en-NZ" b="1" i="1"/>
              <a:t>Group 2: Complementary therapies</a:t>
            </a:r>
          </a:p>
          <a:p>
            <a:pPr marL="685800" lvl="1" indent="-228600">
              <a:buFont typeface="Arial" panose="020B0604020202020204" pitchFamily="34" charset="0"/>
              <a:buChar char="•"/>
            </a:pPr>
            <a:r>
              <a:rPr lang="en-NZ" b="1" i="1"/>
              <a:t>Group 3: Overseas travel</a:t>
            </a:r>
          </a:p>
          <a:p>
            <a:pPr marL="685800" lvl="1" indent="-228600">
              <a:buFont typeface="Arial" panose="020B0604020202020204" pitchFamily="34" charset="0"/>
              <a:buChar char="•"/>
            </a:pPr>
            <a:r>
              <a:rPr lang="en-NZ" b="1" i="1"/>
              <a:t>Group 4: Purchase of one-off items over the tier threshold</a:t>
            </a:r>
          </a:p>
          <a:p>
            <a:pPr marL="228600" indent="-228600">
              <a:buAutoNum type="arabicPeriod"/>
            </a:pPr>
            <a:endParaRPr lang="en-NZ" b="1" i="1"/>
          </a:p>
          <a:p>
            <a:pPr marL="228600" indent="-228600">
              <a:buAutoNum type="arabicPeriod"/>
            </a:pPr>
            <a:r>
              <a:rPr lang="en-NZ" b="1" i="1"/>
              <a:t>Ask each group to:</a:t>
            </a:r>
          </a:p>
          <a:p>
            <a:pPr marL="685800" lvl="1" indent="-228600">
              <a:buFont typeface="Arial" panose="020B0604020202020204" pitchFamily="34" charset="0"/>
              <a:buChar char="•"/>
            </a:pPr>
            <a:r>
              <a:rPr lang="en-NZ" b="1" i="1"/>
              <a:t>Locate the relevant section in the Detailed Training Document – give hint to go to the “How we think about…” section in Appendix 1</a:t>
            </a:r>
          </a:p>
          <a:p>
            <a:pPr marL="685800" lvl="1" indent="-228600">
              <a:buFont typeface="Arial" panose="020B0604020202020204" pitchFamily="34" charset="0"/>
              <a:buChar char="•"/>
            </a:pPr>
            <a:r>
              <a:rPr lang="en-NZ" b="1" i="1"/>
              <a:t>Read through the information together</a:t>
            </a:r>
          </a:p>
          <a:p>
            <a:pPr marL="685800" lvl="1" indent="-228600">
              <a:buFont typeface="Arial" panose="020B0604020202020204" pitchFamily="34" charset="0"/>
              <a:buChar char="•"/>
            </a:pPr>
            <a:r>
              <a:rPr lang="en-NZ" b="1" i="1"/>
              <a:t>Identify the Top 5 Key Points – what your peers absolutely needs to know</a:t>
            </a:r>
          </a:p>
          <a:p>
            <a:pPr marL="228600" indent="-228600">
              <a:buAutoNum type="arabicPeriod"/>
            </a:pPr>
            <a:endParaRPr lang="en-NZ" b="1" i="1"/>
          </a:p>
          <a:p>
            <a:pPr marL="228600" indent="-228600">
              <a:buAutoNum type="arabicPeriod"/>
            </a:pPr>
            <a:endParaRPr lang="en-NZ" b="1" i="1"/>
          </a:p>
          <a:p>
            <a:pPr marL="228600" indent="-228600">
              <a:buAutoNum type="arabicPeriod"/>
            </a:pPr>
            <a:r>
              <a:rPr lang="en-NZ" b="1" i="1"/>
              <a:t>Groups will return to the main meeting and provide a 2 minute presentation summarising their key points</a:t>
            </a:r>
          </a:p>
          <a:p>
            <a:pPr marL="228600" indent="-228600">
              <a:buAutoNum type="arabicPeriod"/>
            </a:pPr>
            <a:endParaRPr lang="en-NZ" b="1" i="1"/>
          </a:p>
          <a:p>
            <a:pPr marL="0" indent="0">
              <a:buNone/>
            </a:pPr>
            <a:r>
              <a:rPr lang="en-NZ" b="1" i="1"/>
              <a:t>Trainer, Say:</a:t>
            </a:r>
          </a:p>
          <a:p>
            <a:pPr marL="0" indent="0">
              <a:buNone/>
            </a:pPr>
            <a:r>
              <a:rPr lang="en-NZ" b="0" i="0"/>
              <a:t>Next, we’re going to spend some time exploring the main areas of Prior Approval in the Detailed Training Document for Hosted Flexible Funding Providers – this was emailed to you in the lead up to todays session. As you can see, there’s a lot of content, so rather than reading it all individually, or listening to me read through it, we’re going to divide and conquer. You’ll become the experts on your section and when we come back into the wider group will share your learnings with the others.</a:t>
            </a:r>
          </a:p>
          <a:p>
            <a:pPr marL="0" indent="0">
              <a:buNone/>
            </a:pPr>
            <a:endParaRPr lang="en-NZ" b="0" i="0"/>
          </a:p>
          <a:p>
            <a:pPr marL="0" indent="0">
              <a:buNone/>
            </a:pPr>
            <a:r>
              <a:rPr lang="en-NZ" b="0" i="0"/>
              <a:t>We’ll be putting you into breakout groups. Each group will be assigned one of the Prior Approval categories. Go to Appendix 1 in the document.</a:t>
            </a:r>
          </a:p>
          <a:p>
            <a:pPr marL="0" indent="0">
              <a:buNone/>
            </a:pPr>
            <a:endParaRPr lang="en-NZ" b="0" i="0"/>
          </a:p>
          <a:p>
            <a:pPr marL="0" indent="0">
              <a:buNone/>
            </a:pPr>
            <a:r>
              <a:rPr lang="en-NZ" b="0" i="0"/>
              <a:t>Here are the four areas we’ll be covering – each group will be assigned one: </a:t>
            </a:r>
          </a:p>
          <a:p>
            <a:pPr marL="0" indent="0">
              <a:buNone/>
            </a:pPr>
            <a:r>
              <a:rPr lang="en-NZ" b="1" i="1"/>
              <a:t>(click)</a:t>
            </a:r>
          </a:p>
          <a:p>
            <a:pPr marL="0" indent="0">
              <a:buNone/>
            </a:pPr>
            <a:endParaRPr lang="en-NZ" b="0" i="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a:solidFill>
                  <a:schemeClr val="tx1"/>
                </a:solidFill>
                <a:effectLst/>
                <a:latin typeface="+mn-lt"/>
                <a:ea typeface="+mn-ea"/>
                <a:cs typeface="+mn-cs"/>
              </a:rPr>
              <a:t>Equipment – Group 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a:solidFill>
                  <a:schemeClr val="tx1"/>
                </a:solidFill>
                <a:effectLst/>
                <a:latin typeface="+mn-lt"/>
                <a:ea typeface="+mn-ea"/>
                <a:cs typeface="+mn-cs"/>
              </a:rPr>
              <a:t>Complementary therapies – Group 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a:solidFill>
                  <a:schemeClr val="tx1"/>
                </a:solidFill>
                <a:effectLst/>
                <a:latin typeface="+mn-lt"/>
                <a:ea typeface="+mn-ea"/>
                <a:cs typeface="+mn-cs"/>
              </a:rPr>
              <a:t>Overseas travel – Group 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a:solidFill>
                  <a:schemeClr val="tx1"/>
                </a:solidFill>
                <a:effectLst/>
                <a:latin typeface="+mn-lt"/>
                <a:ea typeface="+mn-ea"/>
                <a:cs typeface="+mn-cs"/>
              </a:rPr>
              <a:t>Purchase of one‑off items – Group 4</a:t>
            </a:r>
          </a:p>
          <a:p>
            <a:pPr marL="457200" lvl="1" indent="0">
              <a:buFont typeface="Arial" panose="020B0604020202020204" pitchFamily="34" charset="0"/>
              <a:buNone/>
            </a:pPr>
            <a:endParaRPr lang="en-NZ" b="0" i="0"/>
          </a:p>
          <a:p>
            <a:pPr marL="457200" lvl="1" indent="0">
              <a:buFont typeface="Arial" panose="020B0604020202020204" pitchFamily="34" charset="0"/>
              <a:buNone/>
            </a:pPr>
            <a:r>
              <a:rPr lang="en-NZ" b="1" i="1"/>
              <a:t>Trainer: check that the groups understand which topic is theirs before sending them into the breakout groups. </a:t>
            </a:r>
          </a:p>
          <a:p>
            <a:pPr marL="457200" lvl="1" indent="0">
              <a:buFont typeface="Arial" panose="020B0604020202020204" pitchFamily="34" charset="0"/>
              <a:buNone/>
            </a:pPr>
            <a:endParaRPr lang="en-NZ" b="1" i="1"/>
          </a:p>
          <a:p>
            <a:pPr marL="457200" lvl="1" indent="0">
              <a:buFont typeface="Arial" panose="020B0604020202020204" pitchFamily="34" charset="0"/>
              <a:buNone/>
            </a:pPr>
            <a:r>
              <a:rPr lang="en-NZ" b="1" i="1"/>
              <a:t>Say:</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0" i="0"/>
              <a:t>In your group, please locate your assigned Prior Approval section in the document. </a:t>
            </a:r>
            <a:r>
              <a:rPr lang="en-NZ" b="1" i="1"/>
              <a:t>(Click)</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0" i="0"/>
              <a:t>Assign your spokesperson early – so they have time to work out what they will present back to the wider group.</a:t>
            </a:r>
          </a:p>
          <a:p>
            <a:pPr marL="457200" lvl="1" indent="0">
              <a:buFont typeface="Arial" panose="020B0604020202020204" pitchFamily="34" charset="0"/>
              <a:buNone/>
            </a:pPr>
            <a:r>
              <a:rPr lang="en-NZ" b="0" i="0"/>
              <a:t>Read through carefully and agree on the 5 most important key points that your peers should know about that section.</a:t>
            </a:r>
          </a:p>
          <a:p>
            <a:pPr marL="457200" lvl="1" indent="0">
              <a:buFont typeface="Arial" panose="020B0604020202020204" pitchFamily="34" charset="0"/>
              <a:buNone/>
            </a:pPr>
            <a:r>
              <a:rPr lang="en-NZ" b="0" i="0"/>
              <a:t>There’s a lot there, so you don’t need to capture everything – only what you think matters the most.</a:t>
            </a:r>
          </a:p>
          <a:p>
            <a:pPr marL="457200" lvl="1" indent="0">
              <a:buFont typeface="Arial" panose="020B0604020202020204" pitchFamily="34" charset="0"/>
              <a:buNone/>
            </a:pPr>
            <a:endParaRPr lang="en-NZ" b="0" i="0"/>
          </a:p>
          <a:p>
            <a:pPr marL="457200" lvl="1" indent="0">
              <a:buFont typeface="Arial" panose="020B0604020202020204" pitchFamily="34" charset="0"/>
              <a:buNone/>
            </a:pPr>
            <a:r>
              <a:rPr lang="en-NZ" b="0" i="0"/>
              <a:t>When we come back to the main room, each group will present their Top 5 Key Points in a short 2 minute presentation. The aim is to share your learning so that by the end, the whole group understands the essentials of </a:t>
            </a:r>
            <a:r>
              <a:rPr lang="en-NZ" b="1" i="0"/>
              <a:t>all </a:t>
            </a:r>
            <a:r>
              <a:rPr lang="en-NZ" b="0" i="0"/>
              <a:t>Prior Approval areas.</a:t>
            </a:r>
          </a:p>
          <a:p>
            <a:pPr marL="457200" lvl="1" indent="0">
              <a:buFont typeface="Arial" panose="020B0604020202020204" pitchFamily="34" charset="0"/>
              <a:buNone/>
            </a:pPr>
            <a:endParaRPr lang="en-NZ" b="0" i="0"/>
          </a:p>
          <a:p>
            <a:pPr marL="457200" lvl="1" indent="0">
              <a:buFont typeface="Arial" panose="020B0604020202020204" pitchFamily="34" charset="0"/>
              <a:buNone/>
            </a:pPr>
            <a:r>
              <a:rPr lang="en-NZ" b="0" i="0"/>
              <a:t>It is to be a brief and informal presentation – not polished. Remember to nominate your spokesperson early so they can prepare their presentation.</a:t>
            </a:r>
          </a:p>
          <a:p>
            <a:pPr marL="457200" lvl="1" indent="0">
              <a:buFont typeface="Arial" panose="020B0604020202020204" pitchFamily="34" charset="0"/>
              <a:buNone/>
            </a:pPr>
            <a:endParaRPr lang="en-NZ" b="0" i="0"/>
          </a:p>
          <a:p>
            <a:pPr marL="457200" lvl="1" indent="0">
              <a:buFont typeface="Arial" panose="020B0604020202020204" pitchFamily="34" charset="0"/>
              <a:buNone/>
            </a:pPr>
            <a:r>
              <a:rPr lang="en-NZ" b="0" i="0"/>
              <a:t>You will have </a:t>
            </a:r>
            <a:r>
              <a:rPr lang="en-NZ" b="1" i="0"/>
              <a:t>10 minutes </a:t>
            </a:r>
            <a:r>
              <a:rPr lang="en-NZ" b="0" i="0"/>
              <a:t>in your breakout group to read, discuss and decide your key points. We’ll send you a 1 minute warning before we return, so keep an eye on the time.</a:t>
            </a:r>
          </a:p>
          <a:p>
            <a:pPr marL="457200" lvl="1" indent="0">
              <a:buFont typeface="Arial" panose="020B0604020202020204" pitchFamily="34" charset="0"/>
              <a:buNone/>
            </a:pPr>
            <a:endParaRPr lang="en-NZ" b="0" i="0"/>
          </a:p>
          <a:p>
            <a:pPr marL="457200" lvl="1" indent="0">
              <a:buFont typeface="Arial" panose="020B0604020202020204" pitchFamily="34" charset="0"/>
              <a:buNone/>
            </a:pPr>
            <a:r>
              <a:rPr lang="en-NZ" b="0" i="0"/>
              <a:t>Any last minute questions before you head into your breakout groups?</a:t>
            </a:r>
          </a:p>
          <a:p>
            <a:pPr marL="457200" lvl="1" indent="0">
              <a:buFont typeface="Arial" panose="020B0604020202020204" pitchFamily="34" charset="0"/>
              <a:buNone/>
            </a:pPr>
            <a:r>
              <a:rPr lang="en-NZ" b="0" i="0"/>
              <a:t>Make sure you know your topic before you go. See you shortly.</a:t>
            </a:r>
          </a:p>
          <a:p>
            <a:pPr marL="457200" lvl="1" indent="0">
              <a:buFont typeface="Arial" panose="020B0604020202020204" pitchFamily="34" charset="0"/>
              <a:buNone/>
            </a:pPr>
            <a:r>
              <a:rPr lang="en-NZ" b="1" i="1"/>
              <a:t>Producer/Trainer: Give a mid way reminder and pop in to see how they are progressing.</a:t>
            </a:r>
          </a:p>
          <a:p>
            <a:pPr marL="457200" lvl="1" indent="0">
              <a:buFont typeface="Arial" panose="020B0604020202020204" pitchFamily="34" charset="0"/>
              <a:buNone/>
            </a:pPr>
            <a:r>
              <a:rPr lang="en-NZ" b="1" i="1"/>
              <a:t>When you give them the 1 minute to go reminder, bring them back.</a:t>
            </a:r>
          </a:p>
          <a:p>
            <a:pPr marL="457200" lvl="1" indent="0">
              <a:buFont typeface="Arial" panose="020B0604020202020204" pitchFamily="34" charset="0"/>
              <a:buNone/>
            </a:pPr>
            <a:endParaRPr lang="en-NZ" b="1" i="1"/>
          </a:p>
          <a:p>
            <a:pPr marL="457200" lvl="1" indent="0">
              <a:buFont typeface="Arial" panose="020B0604020202020204" pitchFamily="34" charset="0"/>
              <a:buNone/>
            </a:pPr>
            <a:r>
              <a:rPr lang="en-NZ" b="1" i="1"/>
              <a:t>Trainer: High energy once they return.</a:t>
            </a:r>
          </a:p>
          <a:p>
            <a:pPr marL="457200" lvl="1" indent="0">
              <a:buFont typeface="Arial" panose="020B0604020202020204" pitchFamily="34" charset="0"/>
              <a:buNone/>
            </a:pPr>
            <a:endParaRPr lang="en-NZ" b="1" i="1"/>
          </a:p>
          <a:p>
            <a:pPr marL="457200" lvl="1" indent="0">
              <a:buFont typeface="Arial" panose="020B0604020202020204" pitchFamily="34" charset="0"/>
              <a:buNone/>
            </a:pPr>
            <a:r>
              <a:rPr lang="en-NZ" b="1" i="1"/>
              <a:t>Say:</a:t>
            </a:r>
          </a:p>
          <a:p>
            <a:pPr marL="457200" lvl="1" indent="0">
              <a:buFont typeface="Arial" panose="020B0604020202020204" pitchFamily="34" charset="0"/>
              <a:buNone/>
            </a:pPr>
            <a:r>
              <a:rPr lang="en-NZ" b="0" i="0"/>
              <a:t>Welcome back! Each group has been exploring a different Prior Approval area, so now we get to learn from each other. Let’s kick off the presentations and start sharing your 5 key insights. Starting at the top with Equipment.</a:t>
            </a:r>
          </a:p>
          <a:p>
            <a:pPr marL="457200" lvl="1" indent="0">
              <a:buFont typeface="Arial" panose="020B0604020202020204" pitchFamily="34" charset="0"/>
              <a:buNone/>
            </a:pPr>
            <a:endParaRPr lang="en-NZ" b="0" i="0"/>
          </a:p>
          <a:p>
            <a:pPr marL="457200" lvl="1" indent="0">
              <a:buFont typeface="Arial" panose="020B0604020202020204" pitchFamily="34" charset="0"/>
              <a:buNone/>
            </a:pPr>
            <a:r>
              <a:rPr lang="en-NZ" b="1" i="1"/>
              <a:t>Trainer thank each person for their presentation and move onto the next group so all subjects are covered.</a:t>
            </a:r>
          </a:p>
          <a:p>
            <a:pPr marL="457200" lvl="1" indent="0">
              <a:buFont typeface="Arial" panose="020B0604020202020204" pitchFamily="34" charset="0"/>
              <a:buNone/>
            </a:pPr>
            <a:endParaRPr lang="en-NZ" b="1" i="1"/>
          </a:p>
          <a:p>
            <a:pPr marL="457200" lvl="1" indent="0">
              <a:buFont typeface="Arial" panose="020B0604020202020204" pitchFamily="34" charset="0"/>
              <a:buNone/>
            </a:pPr>
            <a:r>
              <a:rPr lang="en-NZ" b="1" i="1"/>
              <a:t>Say:</a:t>
            </a:r>
          </a:p>
          <a:p>
            <a:pPr marL="457200" lvl="1" indent="0">
              <a:buFont typeface="Arial" panose="020B0604020202020204" pitchFamily="34" charset="0"/>
              <a:buNone/>
            </a:pPr>
            <a:r>
              <a:rPr lang="en-NZ" b="0" i="0"/>
              <a:t>Excellent work everyone. By pooling your insights, we’ve now built a shared picture of what Prior Approval involves. Let’s carry that clarity forward as we move into our next topic – the Host Tier Framework. Before we move on, do you have any questions about My DSS Funding Plan?</a:t>
            </a:r>
          </a:p>
          <a:p>
            <a:pPr marL="457200" lvl="1" indent="0">
              <a:buFont typeface="Arial" panose="020B0604020202020204" pitchFamily="34" charset="0"/>
              <a:buNone/>
            </a:pPr>
            <a:endParaRPr lang="en-NZ" b="0" i="0"/>
          </a:p>
          <a:p>
            <a:pPr marL="457200" lvl="1" indent="0">
              <a:buFont typeface="Arial" panose="020B0604020202020204" pitchFamily="34" charset="0"/>
              <a:buNone/>
            </a:pPr>
            <a:r>
              <a:rPr lang="en-NZ" b="1" i="1"/>
              <a:t>Producer: stop recording</a:t>
            </a:r>
          </a:p>
          <a:p>
            <a:pPr marL="457200" lvl="1" indent="0">
              <a:buFont typeface="Arial" panose="020B0604020202020204" pitchFamily="34" charset="0"/>
              <a:buNone/>
            </a:pPr>
            <a:endParaRPr lang="en-NZ" b="1" i="1"/>
          </a:p>
          <a:p>
            <a:pPr marL="457200" lvl="1" indent="0">
              <a:buFont typeface="Arial" panose="020B0604020202020204" pitchFamily="34" charset="0"/>
              <a:buNone/>
            </a:pPr>
            <a:endParaRPr lang="en-NZ" b="1" i="1"/>
          </a:p>
          <a:p>
            <a:pPr marL="457200" lvl="1" indent="0">
              <a:buFont typeface="Arial" panose="020B0604020202020204" pitchFamily="34" charset="0"/>
              <a:buNone/>
            </a:pPr>
            <a:endParaRPr lang="en-NZ" b="1" i="1"/>
          </a:p>
          <a:p>
            <a:pPr marL="685800" lvl="1" indent="-228600">
              <a:buFont typeface="Arial" panose="020B0604020202020204" pitchFamily="34" charset="0"/>
              <a:buChar char="•"/>
            </a:pPr>
            <a:endParaRPr lang="en-NZ" b="1" i="1"/>
          </a:p>
          <a:p>
            <a:pPr marL="228600" indent="-228600">
              <a:buAutoNum type="arabicPeriod"/>
            </a:pPr>
            <a:endParaRPr lang="en-NZ" b="1" i="1"/>
          </a:p>
          <a:p>
            <a:pPr marL="228600" indent="-228600">
              <a:buAutoNum type="arabicPeriod"/>
            </a:pPr>
            <a:endParaRPr lang="en-NZ" b="1" i="1"/>
          </a:p>
          <a:p>
            <a:pPr marL="457200" lvl="1" indent="0">
              <a:buFont typeface="Arial" panose="020B0604020202020204" pitchFamily="34" charset="0"/>
              <a:buNone/>
            </a:pPr>
            <a:endParaRPr lang="en-NZ" b="1" i="1"/>
          </a:p>
          <a:p>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19</a:t>
            </a:fld>
            <a:endParaRPr lang="en-NZ"/>
          </a:p>
        </p:txBody>
      </p:sp>
    </p:spTree>
    <p:extLst>
      <p:ext uri="{BB962C8B-B14F-4D97-AF65-F5344CB8AC3E}">
        <p14:creationId xmlns:p14="http://schemas.microsoft.com/office/powerpoint/2010/main" val="426804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2</a:t>
            </a:fld>
            <a:endParaRPr lang="en-NZ"/>
          </a:p>
        </p:txBody>
      </p:sp>
    </p:spTree>
    <p:extLst>
      <p:ext uri="{BB962C8B-B14F-4D97-AF65-F5344CB8AC3E}">
        <p14:creationId xmlns:p14="http://schemas.microsoft.com/office/powerpoint/2010/main" val="3370703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 min)</a:t>
            </a:r>
          </a:p>
          <a:p>
            <a:r>
              <a:rPr lang="en-NZ" b="1" i="1"/>
              <a:t>Say:</a:t>
            </a:r>
          </a:p>
          <a:p>
            <a:r>
              <a:rPr lang="en-NZ" b="0" i="0"/>
              <a:t>As we move into the next part of the training, we’re going to look at the </a:t>
            </a:r>
            <a:r>
              <a:rPr lang="en-NZ" b="1" i="0"/>
              <a:t>Host Tier Framework</a:t>
            </a:r>
            <a:r>
              <a:rPr lang="en-NZ" b="0" i="0"/>
              <a:t>.</a:t>
            </a:r>
          </a:p>
          <a:p>
            <a:endParaRPr lang="en-NZ" b="0" i="0"/>
          </a:p>
          <a:p>
            <a:r>
              <a:rPr lang="en-NZ" b="0" i="0"/>
              <a:t>This framework sets out the different levels of </a:t>
            </a:r>
            <a:r>
              <a:rPr lang="en-NZ" b="1" i="0"/>
              <a:t>guidance and monitoring </a:t>
            </a:r>
            <a:r>
              <a:rPr lang="en-NZ" b="0" i="0"/>
              <a:t>that </a:t>
            </a:r>
            <a:r>
              <a:rPr lang="en-NZ" b="1" i="0"/>
              <a:t>hosts</a:t>
            </a:r>
            <a:r>
              <a:rPr lang="en-NZ" b="0" i="0"/>
              <a:t> will provide, based on the tier assigned by the you (</a:t>
            </a:r>
            <a:r>
              <a:rPr lang="en-NZ" b="1" i="0"/>
              <a:t>NASC/EGL site) </a:t>
            </a:r>
            <a:r>
              <a:rPr lang="en-NZ" b="0" i="0"/>
              <a:t>using the </a:t>
            </a:r>
            <a:r>
              <a:rPr lang="en-NZ" b="1" i="0"/>
              <a:t>Host Tier Allocation Tool</a:t>
            </a:r>
            <a:r>
              <a:rPr lang="en-NZ" b="0" i="0"/>
              <a:t>. </a:t>
            </a:r>
          </a:p>
          <a:p>
            <a:endParaRPr lang="en-NZ" b="0" i="0"/>
          </a:p>
          <a:p>
            <a:r>
              <a:rPr lang="en-NZ" b="0" i="0"/>
              <a:t>Understanding the tier system is </a:t>
            </a:r>
            <a:r>
              <a:rPr lang="en-NZ" b="1" i="0"/>
              <a:t>important</a:t>
            </a:r>
            <a:r>
              <a:rPr lang="en-NZ" b="0" i="0"/>
              <a:t> because it helps ensure that the </a:t>
            </a:r>
            <a:r>
              <a:rPr lang="en-NZ" b="1" i="0"/>
              <a:t>right amount</a:t>
            </a:r>
            <a:r>
              <a:rPr lang="en-NZ" b="0" i="0"/>
              <a:t> of support is matched to the person.</a:t>
            </a:r>
          </a:p>
          <a:p>
            <a:endParaRPr lang="en-NZ" b="0" i="0"/>
          </a:p>
          <a:p>
            <a:r>
              <a:rPr lang="en-NZ" b="0" i="0"/>
              <a:t>In this section we’ll cover what </a:t>
            </a:r>
            <a:r>
              <a:rPr lang="en-NZ" b="1" i="0"/>
              <a:t>each</a:t>
            </a:r>
            <a:r>
              <a:rPr lang="en-NZ" b="0" i="0"/>
              <a:t> tier means, </a:t>
            </a:r>
            <a:r>
              <a:rPr lang="en-NZ" b="1" i="0"/>
              <a:t>why</a:t>
            </a:r>
            <a:r>
              <a:rPr lang="en-NZ" b="0" i="0"/>
              <a:t> a person may be assigned a particular tier.</a:t>
            </a:r>
          </a:p>
          <a:p>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20</a:t>
            </a:fld>
            <a:endParaRPr lang="en-NZ"/>
          </a:p>
        </p:txBody>
      </p:sp>
    </p:spTree>
    <p:extLst>
      <p:ext uri="{BB962C8B-B14F-4D97-AF65-F5344CB8AC3E}">
        <p14:creationId xmlns:p14="http://schemas.microsoft.com/office/powerpoint/2010/main" val="108450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 min)</a:t>
            </a:r>
          </a:p>
          <a:p>
            <a:r>
              <a:rPr lang="en-NZ" b="1" i="1"/>
              <a:t>Say:</a:t>
            </a:r>
          </a:p>
          <a:p>
            <a:r>
              <a:rPr lang="en-NZ" b="1" i="1"/>
              <a:t>(click) </a:t>
            </a:r>
          </a:p>
          <a:p>
            <a:r>
              <a:rPr lang="en-NZ"/>
              <a:t>The Host Tier Framework helps make sure each person or their agent receives the level of </a:t>
            </a:r>
            <a:r>
              <a:rPr lang="en-NZ" b="1"/>
              <a:t>guidance and monitoring </a:t>
            </a:r>
            <a:r>
              <a:rPr lang="en-NZ"/>
              <a:t>they need when using hosted funding (IF, EIF, and hosted EGL Personal Budgets). Its aim is to </a:t>
            </a:r>
            <a:r>
              <a:rPr lang="en-NZ" b="1"/>
              <a:t>match people </a:t>
            </a:r>
            <a:r>
              <a:rPr lang="en-NZ"/>
              <a:t>with the </a:t>
            </a:r>
            <a:r>
              <a:rPr lang="en-NZ" b="1"/>
              <a:t>right level </a:t>
            </a:r>
            <a:r>
              <a:rPr lang="en-NZ"/>
              <a:t>of input so they can </a:t>
            </a:r>
            <a:r>
              <a:rPr lang="en-NZ" b="1"/>
              <a:t>successfully</a:t>
            </a:r>
            <a:r>
              <a:rPr lang="en-NZ"/>
              <a:t> manage their flexible funding – both in terms of staying within their budget and, where relevant, managing their responsibilities as an employer.</a:t>
            </a:r>
          </a:p>
          <a:p>
            <a:endParaRPr lang="en-NZ"/>
          </a:p>
          <a:p>
            <a:r>
              <a:rPr lang="en-NZ"/>
              <a:t>Everyone involved (disabled people/Agent, Hosts, NASCs, EGL sites and DSS) shares accountability for how funding is used. This includes being able to show that spending </a:t>
            </a:r>
            <a:r>
              <a:rPr lang="en-NZ" b="1"/>
              <a:t>aligns</a:t>
            </a:r>
            <a:r>
              <a:rPr lang="en-NZ"/>
              <a:t> with the purposes in the My DSS Funding Plan, and that there is </a:t>
            </a:r>
            <a:r>
              <a:rPr lang="en-NZ" b="1"/>
              <a:t>planning</a:t>
            </a:r>
            <a:r>
              <a:rPr lang="en-NZ"/>
              <a:t> in place, to ensure the allocated budget meets disability-related needs across the year.</a:t>
            </a:r>
          </a:p>
          <a:p>
            <a:endParaRPr lang="en-NZ"/>
          </a:p>
          <a:p>
            <a:r>
              <a:rPr lang="en-NZ"/>
              <a:t>The </a:t>
            </a:r>
            <a:r>
              <a:rPr lang="en-NZ" b="1"/>
              <a:t>amount of guidance </a:t>
            </a:r>
            <a:r>
              <a:rPr lang="en-NZ"/>
              <a:t>people require from their host will differ. Some may need </a:t>
            </a:r>
            <a:r>
              <a:rPr lang="en-NZ" b="1"/>
              <a:t>minimal</a:t>
            </a:r>
            <a:r>
              <a:rPr lang="en-NZ"/>
              <a:t> input, while others may benefit from </a:t>
            </a:r>
            <a:r>
              <a:rPr lang="en-NZ" b="1"/>
              <a:t>more support </a:t>
            </a:r>
            <a:r>
              <a:rPr lang="en-NZ"/>
              <a:t>in managing their responsibilities.</a:t>
            </a:r>
          </a:p>
          <a:p>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21</a:t>
            </a:fld>
            <a:endParaRPr lang="en-NZ"/>
          </a:p>
        </p:txBody>
      </p:sp>
    </p:spTree>
    <p:extLst>
      <p:ext uri="{BB962C8B-B14F-4D97-AF65-F5344CB8AC3E}">
        <p14:creationId xmlns:p14="http://schemas.microsoft.com/office/powerpoint/2010/main" val="2896526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a:t>
            </a:r>
          </a:p>
          <a:p>
            <a:r>
              <a:rPr lang="en-NZ" b="1" i="1"/>
              <a:t>(click) </a:t>
            </a:r>
            <a:r>
              <a:rPr lang="en-NZ" b="0" i="0"/>
              <a:t>During the NASC or EGL site </a:t>
            </a:r>
            <a:r>
              <a:rPr lang="en-NZ" b="1" i="0"/>
              <a:t>review</a:t>
            </a:r>
            <a:r>
              <a:rPr lang="en-NZ" b="0" i="0"/>
              <a:t>, or </a:t>
            </a:r>
            <a:r>
              <a:rPr lang="en-NZ" b="1" i="0"/>
              <a:t>assessmen</a:t>
            </a:r>
            <a:r>
              <a:rPr lang="en-NZ" b="0" i="0"/>
              <a:t>t process, a </a:t>
            </a:r>
            <a:r>
              <a:rPr lang="en-NZ" b="1" i="0"/>
              <a:t>tier </a:t>
            </a:r>
            <a:r>
              <a:rPr lang="en-NZ" b="0" i="0"/>
              <a:t>of host support is assigned. This tier is then </a:t>
            </a:r>
            <a:r>
              <a:rPr lang="en-NZ" b="1" i="0"/>
              <a:t>communicated to </a:t>
            </a:r>
            <a:r>
              <a:rPr lang="en-NZ" b="0" i="0"/>
              <a:t>the disabled person /Agent, as well as to the host, so everyone is clear on the level of guidance expected.</a:t>
            </a:r>
          </a:p>
          <a:p>
            <a:r>
              <a:rPr lang="en-NZ" b="0" i="0"/>
              <a:t>To help make tier decisions consistently, the </a:t>
            </a:r>
            <a:r>
              <a:rPr lang="en-NZ" b="1" i="0"/>
              <a:t>Host Tier Allocation Tool </a:t>
            </a:r>
            <a:r>
              <a:rPr lang="en-NZ" b="0" i="0"/>
              <a:t>is used. This tool applies </a:t>
            </a:r>
            <a:r>
              <a:rPr lang="en-NZ" b="1" i="0"/>
              <a:t>ratings</a:t>
            </a:r>
            <a:r>
              <a:rPr lang="en-NZ" b="0" i="0"/>
              <a:t> and </a:t>
            </a:r>
            <a:r>
              <a:rPr lang="en-NZ" b="1" i="0"/>
              <a:t>weightings</a:t>
            </a:r>
            <a:r>
              <a:rPr lang="en-NZ" b="0" i="0"/>
              <a:t> across </a:t>
            </a:r>
            <a:r>
              <a:rPr lang="en-NZ" b="1" i="0"/>
              <a:t>3 key factors</a:t>
            </a:r>
            <a:r>
              <a:rPr lang="en-NZ" b="0" i="0"/>
              <a:t>, supporting decisions about allocating people to a tier and when a change in tier may be needed. </a:t>
            </a:r>
            <a:r>
              <a:rPr lang="en-NZ" b="1" i="1"/>
              <a:t>(click)</a:t>
            </a:r>
          </a:p>
          <a:p>
            <a:endParaRPr lang="en-NZ" b="0" i="1"/>
          </a:p>
          <a:p>
            <a:r>
              <a:rPr lang="en-NZ" b="0" i="0"/>
              <a:t>The 3 factors are</a:t>
            </a:r>
            <a:r>
              <a:rPr lang="en-NZ" b="0" i="1"/>
              <a:t>:</a:t>
            </a:r>
            <a:endParaRPr lang="en-NZ" b="0" i="0"/>
          </a:p>
          <a:p>
            <a:pPr marL="228600" indent="-228600">
              <a:buAutoNum type="arabicPeriod"/>
            </a:pPr>
            <a:r>
              <a:rPr lang="en-NZ" b="1" i="0"/>
              <a:t>The Experience a person/Agent has in managing their hosted funding</a:t>
            </a:r>
            <a:r>
              <a:rPr lang="en-NZ" b="0" i="0"/>
              <a:t>. It will vary from “requires a </a:t>
            </a:r>
            <a:r>
              <a:rPr lang="en-NZ" b="1" i="0"/>
              <a:t>high level </a:t>
            </a:r>
            <a:r>
              <a:rPr lang="en-NZ" b="0" i="0"/>
              <a:t>of support and guidance from the Host” at the </a:t>
            </a:r>
            <a:r>
              <a:rPr lang="en-NZ" b="1" i="0"/>
              <a:t>high tier </a:t>
            </a:r>
            <a:r>
              <a:rPr lang="en-NZ" b="0" i="0"/>
              <a:t>to “</a:t>
            </a:r>
            <a:r>
              <a:rPr lang="en-NZ" b="1" i="0"/>
              <a:t>rarely requires </a:t>
            </a:r>
            <a:r>
              <a:rPr lang="en-NZ" b="0" i="0"/>
              <a:t>support or guidance from the host” at the </a:t>
            </a:r>
            <a:r>
              <a:rPr lang="en-NZ" b="1" i="0"/>
              <a:t>very low </a:t>
            </a:r>
            <a:r>
              <a:rPr lang="en-NZ" b="0" i="0"/>
              <a:t>tier. </a:t>
            </a:r>
            <a:r>
              <a:rPr lang="en-NZ" b="1" i="1"/>
              <a:t>(click)</a:t>
            </a:r>
            <a:endParaRPr lang="en-NZ" b="1"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2</a:t>
            </a:r>
            <a:r>
              <a:rPr lang="en-NZ" b="0" i="0"/>
              <a:t>. </a:t>
            </a:r>
            <a:r>
              <a:rPr lang="en-NZ" b="1" i="0"/>
              <a:t>The</a:t>
            </a:r>
            <a:r>
              <a:rPr lang="en-NZ" b="0" i="0"/>
              <a:t> </a:t>
            </a:r>
            <a:r>
              <a:rPr lang="en-NZ" b="1" i="0"/>
              <a:t>Total flexible funding allocation</a:t>
            </a:r>
            <a:r>
              <a:rPr lang="en-NZ" b="0" i="0"/>
              <a:t>, varying from </a:t>
            </a:r>
            <a:r>
              <a:rPr lang="en-NZ" b="1" i="0"/>
              <a:t>smaller to larger </a:t>
            </a:r>
            <a:r>
              <a:rPr lang="en-NZ" b="0" i="0"/>
              <a:t>budgets</a:t>
            </a:r>
            <a:r>
              <a:rPr lang="en-NZ" b="1" i="0"/>
              <a:t>. </a:t>
            </a:r>
            <a:r>
              <a:rPr lang="en-NZ" b="1" i="1"/>
              <a:t>(click)</a:t>
            </a:r>
            <a:endParaRPr lang="en-NZ" b="1"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endParaRPr lang="en-NZ" b="1" i="0"/>
          </a:p>
          <a:p>
            <a:pPr marL="0" indent="0">
              <a:buNone/>
            </a:pPr>
            <a:r>
              <a:rPr lang="en-NZ" b="1" i="0"/>
              <a:t>3.</a:t>
            </a:r>
            <a:r>
              <a:rPr lang="en-NZ" b="0" i="0"/>
              <a:t> </a:t>
            </a:r>
            <a:r>
              <a:rPr lang="en-NZ" b="1" i="0"/>
              <a:t>The level of engagement between the person/Agent and the IF Host</a:t>
            </a:r>
            <a:r>
              <a:rPr lang="en-NZ" b="0" i="0"/>
              <a:t>, varying from </a:t>
            </a:r>
            <a:r>
              <a:rPr lang="en-NZ" b="1" i="0"/>
              <a:t>unengaged to appropriate </a:t>
            </a:r>
            <a:r>
              <a:rPr lang="en-NZ" b="0" i="0"/>
              <a:t>engagement. </a:t>
            </a:r>
            <a:r>
              <a:rPr lang="en-NZ" b="1" i="1"/>
              <a:t>(click)</a:t>
            </a:r>
          </a:p>
          <a:p>
            <a:pPr marL="0" indent="0">
              <a:buNone/>
            </a:pPr>
            <a:endParaRPr lang="en-NZ" b="0" i="0"/>
          </a:p>
          <a:p>
            <a:pPr marL="0" indent="0">
              <a:buNone/>
            </a:pPr>
            <a:r>
              <a:rPr lang="en-NZ" b="1" i="1"/>
              <a:t>(click) </a:t>
            </a:r>
            <a:r>
              <a:rPr lang="en-NZ" b="0" i="0"/>
              <a:t>The weightings used were developed through mathematical modelling, where </a:t>
            </a:r>
            <a:r>
              <a:rPr lang="en-NZ" b="1" i="0"/>
              <a:t>multiple</a:t>
            </a:r>
            <a:r>
              <a:rPr lang="en-NZ" b="0" i="0"/>
              <a:t> weighting scenarios were tested to see which combinations best reflected the </a:t>
            </a:r>
            <a:r>
              <a:rPr lang="en-NZ" b="1" i="0"/>
              <a:t>distribution</a:t>
            </a:r>
            <a:r>
              <a:rPr lang="en-NZ" b="0" i="0"/>
              <a:t> of people across the tiers. This was to ensure that the tool placed an appropriate and realistic number of people into each tier. </a:t>
            </a:r>
            <a:r>
              <a:rPr lang="en-NZ" b="1" i="1"/>
              <a:t>(click)</a:t>
            </a:r>
          </a:p>
          <a:p>
            <a:pPr marL="0" indent="0">
              <a:buNone/>
            </a:pPr>
            <a:endParaRPr lang="en-NZ" b="0" i="1"/>
          </a:p>
        </p:txBody>
      </p:sp>
      <p:sp>
        <p:nvSpPr>
          <p:cNvPr id="4" name="Slide Number Placeholder 3"/>
          <p:cNvSpPr>
            <a:spLocks noGrp="1"/>
          </p:cNvSpPr>
          <p:nvPr>
            <p:ph type="sldNum" sz="quarter" idx="5"/>
          </p:nvPr>
        </p:nvSpPr>
        <p:spPr/>
        <p:txBody>
          <a:bodyPr/>
          <a:lstStyle/>
          <a:p>
            <a:fld id="{D40345AC-9F92-4C74-839D-24044B61ADEB}" type="slidenum">
              <a:rPr lang="en-NZ" smtClean="0"/>
              <a:t>22</a:t>
            </a:fld>
            <a:endParaRPr lang="en-NZ"/>
          </a:p>
        </p:txBody>
      </p:sp>
    </p:spTree>
    <p:extLst>
      <p:ext uri="{BB962C8B-B14F-4D97-AF65-F5344CB8AC3E}">
        <p14:creationId xmlns:p14="http://schemas.microsoft.com/office/powerpoint/2010/main" val="4251902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 </a:t>
            </a:r>
          </a:p>
          <a:p>
            <a:r>
              <a:rPr lang="en-NZ" b="0" i="0"/>
              <a:t>The Tier Descriptions </a:t>
            </a:r>
            <a:r>
              <a:rPr lang="en-NZ" b="1" i="0"/>
              <a:t>for Experience </a:t>
            </a:r>
            <a:r>
              <a:rPr lang="en-NZ" b="0" i="0"/>
              <a:t>are:</a:t>
            </a:r>
          </a:p>
          <a:p>
            <a:r>
              <a:rPr lang="en-NZ" b="1" i="1"/>
              <a:t>(Click)</a:t>
            </a:r>
          </a:p>
          <a:p>
            <a:r>
              <a:rPr lang="en-US" sz="1200" b="1" i="0" kern="1200">
                <a:solidFill>
                  <a:schemeClr val="tx1"/>
                </a:solidFill>
                <a:effectLst/>
                <a:latin typeface="+mn-lt"/>
                <a:ea typeface="+mn-ea"/>
                <a:cs typeface="+mn-cs"/>
              </a:rPr>
              <a:t>Tier 4:</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A person/agent in tier 4 requires a </a:t>
            </a:r>
            <a:r>
              <a:rPr lang="en-US" sz="1200" b="1" i="0" kern="1200">
                <a:solidFill>
                  <a:schemeClr val="tx1"/>
                </a:solidFill>
                <a:effectLst/>
                <a:latin typeface="+mn-lt"/>
                <a:ea typeface="+mn-ea"/>
                <a:cs typeface="+mn-cs"/>
              </a:rPr>
              <a:t>high level of guidance and coaching </a:t>
            </a:r>
            <a:r>
              <a:rPr lang="en-US" sz="1200" b="0" i="0" kern="1200">
                <a:solidFill>
                  <a:schemeClr val="tx1"/>
                </a:solidFill>
                <a:effectLst/>
                <a:latin typeface="+mn-lt"/>
                <a:ea typeface="+mn-ea"/>
                <a:cs typeface="+mn-cs"/>
              </a:rPr>
              <a:t>from the host to become </a:t>
            </a:r>
            <a:r>
              <a:rPr lang="en-US" sz="1200" b="1" i="0" kern="1200">
                <a:solidFill>
                  <a:schemeClr val="tx1"/>
                </a:solidFill>
                <a:effectLst/>
                <a:latin typeface="+mn-lt"/>
                <a:ea typeface="+mn-ea"/>
                <a:cs typeface="+mn-cs"/>
              </a:rPr>
              <a:t>confident and skilled </a:t>
            </a:r>
            <a:r>
              <a:rPr lang="en-US" sz="1200" b="0" i="0" kern="1200">
                <a:solidFill>
                  <a:schemeClr val="tx1"/>
                </a:solidFill>
                <a:effectLst/>
                <a:latin typeface="+mn-lt"/>
                <a:ea typeface="+mn-ea"/>
                <a:cs typeface="+mn-cs"/>
              </a:rPr>
              <a:t>in managing the responsibilities related to their hosted funding.</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They may not be sufficiently skilled in managing </a:t>
            </a:r>
            <a:r>
              <a:rPr lang="en-US" sz="1200" b="1" i="0" kern="1200">
                <a:solidFill>
                  <a:schemeClr val="tx1"/>
                </a:solidFill>
                <a:effectLst/>
                <a:latin typeface="+mn-lt"/>
                <a:ea typeface="+mn-ea"/>
                <a:cs typeface="+mn-cs"/>
              </a:rPr>
              <a:t>all or most aspects </a:t>
            </a:r>
            <a:r>
              <a:rPr lang="en-US" sz="1200" b="0" i="0" kern="1200">
                <a:solidFill>
                  <a:schemeClr val="tx1"/>
                </a:solidFill>
                <a:effectLst/>
                <a:latin typeface="+mn-lt"/>
                <a:ea typeface="+mn-ea"/>
                <a:cs typeface="+mn-cs"/>
              </a:rPr>
              <a:t>of hosted funding and require support from the host to gain this proficiency, and oversight to ensure they meet their responsibilities, while they are developing these skills. They may not be confident and </a:t>
            </a:r>
            <a:r>
              <a:rPr lang="en-US" sz="1200" b="1" i="0" kern="1200">
                <a:solidFill>
                  <a:schemeClr val="tx1"/>
                </a:solidFill>
                <a:effectLst/>
                <a:latin typeface="+mn-lt"/>
                <a:ea typeface="+mn-ea"/>
                <a:cs typeface="+mn-cs"/>
              </a:rPr>
              <a:t>need support </a:t>
            </a:r>
            <a:r>
              <a:rPr lang="en-US" sz="1200" b="0" i="0" kern="1200">
                <a:solidFill>
                  <a:schemeClr val="tx1"/>
                </a:solidFill>
                <a:effectLst/>
                <a:latin typeface="+mn-lt"/>
                <a:ea typeface="+mn-ea"/>
                <a:cs typeface="+mn-cs"/>
              </a:rPr>
              <a:t>to build that confidence.</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This tier should be selected for people needing the </a:t>
            </a:r>
            <a:r>
              <a:rPr lang="en-US" sz="1200" b="1" i="0" kern="1200">
                <a:solidFill>
                  <a:schemeClr val="tx1"/>
                </a:solidFill>
                <a:effectLst/>
                <a:latin typeface="+mn-lt"/>
                <a:ea typeface="+mn-ea"/>
                <a:cs typeface="+mn-cs"/>
              </a:rPr>
              <a:t>greatest level </a:t>
            </a:r>
            <a:r>
              <a:rPr lang="en-US" sz="1200" b="0" i="0" kern="1200">
                <a:solidFill>
                  <a:schemeClr val="tx1"/>
                </a:solidFill>
                <a:effectLst/>
                <a:latin typeface="+mn-lt"/>
                <a:ea typeface="+mn-ea"/>
                <a:cs typeface="+mn-cs"/>
              </a:rPr>
              <a:t>of support. Typically, someone who is </a:t>
            </a:r>
            <a:r>
              <a:rPr lang="en-US" sz="1200" b="1" i="0" kern="1200">
                <a:solidFill>
                  <a:schemeClr val="tx1"/>
                </a:solidFill>
                <a:effectLst/>
                <a:latin typeface="+mn-lt"/>
                <a:ea typeface="+mn-ea"/>
                <a:cs typeface="+mn-cs"/>
              </a:rPr>
              <a:t>new</a:t>
            </a:r>
            <a:r>
              <a:rPr lang="en-US" sz="1200" b="0" i="0" kern="1200">
                <a:solidFill>
                  <a:schemeClr val="tx1"/>
                </a:solidFill>
                <a:effectLst/>
                <a:latin typeface="+mn-lt"/>
                <a:ea typeface="+mn-ea"/>
                <a:cs typeface="+mn-cs"/>
              </a:rPr>
              <a:t> to hosted funding would be in </a:t>
            </a:r>
            <a:r>
              <a:rPr lang="en-US" sz="1200" b="1" i="0" kern="1200">
                <a:solidFill>
                  <a:schemeClr val="tx1"/>
                </a:solidFill>
                <a:effectLst/>
                <a:latin typeface="+mn-lt"/>
                <a:ea typeface="+mn-ea"/>
                <a:cs typeface="+mn-cs"/>
              </a:rPr>
              <a:t>Tier 3</a:t>
            </a:r>
            <a:r>
              <a:rPr lang="en-US"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b="1"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i="1"/>
              <a:t>(Click)</a:t>
            </a:r>
            <a:endParaRPr lang="en-US" sz="1200" b="0" i="0" kern="1200">
              <a:solidFill>
                <a:schemeClr val="tx1"/>
              </a:solidFill>
              <a:effectLst/>
              <a:latin typeface="+mn-lt"/>
              <a:ea typeface="+mn-ea"/>
              <a:cs typeface="+mn-cs"/>
            </a:endParaRPr>
          </a:p>
          <a:p>
            <a:pPr marL="0" indent="0">
              <a:buFont typeface="Arial" panose="020B0604020202020204" pitchFamily="34" charset="0"/>
              <a:buNone/>
            </a:pPr>
            <a:r>
              <a:rPr lang="en-US" sz="1200" b="1" i="0" kern="1200">
                <a:solidFill>
                  <a:schemeClr val="tx1"/>
                </a:solidFill>
                <a:effectLst/>
                <a:latin typeface="+mn-lt"/>
                <a:ea typeface="+mn-ea"/>
                <a:cs typeface="+mn-cs"/>
              </a:rPr>
              <a:t>Tier 3:</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A person/agent in tier 3 requires </a:t>
            </a:r>
            <a:r>
              <a:rPr lang="en-US" sz="1200" b="1" i="0" kern="1200">
                <a:solidFill>
                  <a:schemeClr val="tx1"/>
                </a:solidFill>
                <a:effectLst/>
                <a:latin typeface="+mn-lt"/>
                <a:ea typeface="+mn-ea"/>
                <a:cs typeface="+mn-cs"/>
              </a:rPr>
              <a:t>regular support and guidance </a:t>
            </a:r>
            <a:r>
              <a:rPr lang="en-US" sz="1200" b="0" i="0" kern="1200">
                <a:solidFill>
                  <a:schemeClr val="tx1"/>
                </a:solidFill>
                <a:effectLst/>
                <a:latin typeface="+mn-lt"/>
                <a:ea typeface="+mn-ea"/>
                <a:cs typeface="+mn-cs"/>
              </a:rPr>
              <a:t>from the host to become confident and skilled in managing the responsibilities related to their hosted funding. </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They may be </a:t>
            </a:r>
            <a:r>
              <a:rPr lang="en-US" sz="1200" b="1" i="0" kern="1200">
                <a:solidFill>
                  <a:schemeClr val="tx1"/>
                </a:solidFill>
                <a:effectLst/>
                <a:latin typeface="+mn-lt"/>
                <a:ea typeface="+mn-ea"/>
                <a:cs typeface="+mn-cs"/>
              </a:rPr>
              <a:t>new</a:t>
            </a:r>
            <a:r>
              <a:rPr lang="en-US" sz="1200" b="0" i="0" kern="1200">
                <a:solidFill>
                  <a:schemeClr val="tx1"/>
                </a:solidFill>
                <a:effectLst/>
                <a:latin typeface="+mn-lt"/>
                <a:ea typeface="+mn-ea"/>
                <a:cs typeface="+mn-cs"/>
              </a:rPr>
              <a:t> to hosted funding or </a:t>
            </a:r>
            <a:r>
              <a:rPr lang="en-US" sz="1200" b="1" i="0" kern="1200">
                <a:solidFill>
                  <a:schemeClr val="tx1"/>
                </a:solidFill>
                <a:effectLst/>
                <a:latin typeface="+mn-lt"/>
                <a:ea typeface="+mn-ea"/>
                <a:cs typeface="+mn-cs"/>
              </a:rPr>
              <a:t>not fully managing some aspects </a:t>
            </a:r>
            <a:r>
              <a:rPr lang="en-US" sz="1200" b="0" i="0" kern="1200">
                <a:solidFill>
                  <a:schemeClr val="tx1"/>
                </a:solidFill>
                <a:effectLst/>
                <a:latin typeface="+mn-lt"/>
                <a:ea typeface="+mn-ea"/>
                <a:cs typeface="+mn-cs"/>
              </a:rPr>
              <a:t>of their hosted funding confidently.</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expectation is that people in this tier will be supported by the host so they can gain the required skill and confidence, so they can transition to Tier 2.</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If a person is not managing at Tier 3, they may transition to Tier 4.</a:t>
            </a:r>
          </a:p>
          <a:p>
            <a:pPr marL="0" indent="0">
              <a:buFont typeface="Arial" panose="020B0604020202020204" pitchFamily="34" charset="0"/>
              <a:buNone/>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i="1"/>
              <a:t>(Click)</a:t>
            </a:r>
            <a:endParaRPr lang="en-US" sz="1200" b="0" i="0" kern="1200">
              <a:solidFill>
                <a:schemeClr val="tx1"/>
              </a:solidFill>
              <a:effectLst/>
              <a:latin typeface="+mn-lt"/>
              <a:ea typeface="+mn-ea"/>
              <a:cs typeface="+mn-cs"/>
            </a:endParaRPr>
          </a:p>
          <a:p>
            <a:pPr marL="0" indent="0">
              <a:buFont typeface="Arial" panose="020B0604020202020204" pitchFamily="34" charset="0"/>
              <a:buNone/>
            </a:pPr>
            <a:r>
              <a:rPr lang="en-US" sz="1200" b="1" i="0" kern="1200">
                <a:solidFill>
                  <a:schemeClr val="tx1"/>
                </a:solidFill>
                <a:effectLst/>
                <a:latin typeface="+mn-lt"/>
                <a:ea typeface="+mn-ea"/>
                <a:cs typeface="+mn-cs"/>
              </a:rPr>
              <a:t>Tier 2:</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A person/agent in tier 2 requires </a:t>
            </a:r>
            <a:r>
              <a:rPr lang="en-US" sz="1200" b="1" i="0" kern="1200">
                <a:solidFill>
                  <a:schemeClr val="tx1"/>
                </a:solidFill>
                <a:effectLst/>
                <a:latin typeface="+mn-lt"/>
                <a:ea typeface="+mn-ea"/>
                <a:cs typeface="+mn-cs"/>
              </a:rPr>
              <a:t>some support and guidance </a:t>
            </a:r>
            <a:r>
              <a:rPr lang="en-US" sz="1200" b="0" i="0" kern="1200">
                <a:solidFill>
                  <a:schemeClr val="tx1"/>
                </a:solidFill>
                <a:effectLst/>
                <a:latin typeface="+mn-lt"/>
                <a:ea typeface="+mn-ea"/>
                <a:cs typeface="+mn-cs"/>
              </a:rPr>
              <a:t>from the host, but is generally managing </a:t>
            </a:r>
            <a:r>
              <a:rPr lang="en-US" sz="1200" b="1" i="0" kern="1200">
                <a:solidFill>
                  <a:schemeClr val="tx1"/>
                </a:solidFill>
                <a:effectLst/>
                <a:latin typeface="+mn-lt"/>
                <a:ea typeface="+mn-ea"/>
                <a:cs typeface="+mn-cs"/>
              </a:rPr>
              <a:t>most aspects </a:t>
            </a:r>
            <a:r>
              <a:rPr lang="en-US" sz="1200" b="0" i="0" kern="1200">
                <a:solidFill>
                  <a:schemeClr val="tx1"/>
                </a:solidFill>
                <a:effectLst/>
                <a:latin typeface="+mn-lt"/>
                <a:ea typeface="+mn-ea"/>
                <a:cs typeface="+mn-cs"/>
              </a:rPr>
              <a:t>of hosted funding </a:t>
            </a:r>
            <a:r>
              <a:rPr lang="en-US" sz="1200" b="1" i="0" kern="1200">
                <a:solidFill>
                  <a:schemeClr val="tx1"/>
                </a:solidFill>
                <a:effectLst/>
                <a:latin typeface="+mn-lt"/>
                <a:ea typeface="+mn-ea"/>
                <a:cs typeface="+mn-cs"/>
              </a:rPr>
              <a:t>confidently and proficiently</a:t>
            </a:r>
            <a:r>
              <a:rPr lang="en-US" sz="1200" b="0" i="0" kern="120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A person in this tier has </a:t>
            </a:r>
            <a:r>
              <a:rPr lang="en-US" sz="1200" b="1" i="0" kern="1200">
                <a:solidFill>
                  <a:schemeClr val="tx1"/>
                </a:solidFill>
                <a:effectLst/>
                <a:latin typeface="+mn-lt"/>
                <a:ea typeface="+mn-ea"/>
                <a:cs typeface="+mn-cs"/>
              </a:rPr>
              <a:t>some</a:t>
            </a:r>
            <a:r>
              <a:rPr lang="en-US" sz="1200" b="0" i="0" kern="1200">
                <a:solidFill>
                  <a:schemeClr val="tx1"/>
                </a:solidFill>
                <a:effectLst/>
                <a:latin typeface="+mn-lt"/>
                <a:ea typeface="+mn-ea"/>
                <a:cs typeface="+mn-cs"/>
              </a:rPr>
              <a:t> experience managing hosted funding and has a plan for how they will use it, in alignment for what the funding was allocated for.</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They are </a:t>
            </a:r>
            <a:r>
              <a:rPr lang="en-US" sz="1200" b="1" i="0" kern="1200">
                <a:solidFill>
                  <a:schemeClr val="tx1"/>
                </a:solidFill>
                <a:effectLst/>
                <a:latin typeface="+mn-lt"/>
                <a:ea typeface="+mn-ea"/>
                <a:cs typeface="+mn-cs"/>
              </a:rPr>
              <a:t>mostly confident and proficient </a:t>
            </a:r>
            <a:r>
              <a:rPr lang="en-US" sz="1200" b="0" i="0" kern="1200">
                <a:solidFill>
                  <a:schemeClr val="tx1"/>
                </a:solidFill>
                <a:effectLst/>
                <a:latin typeface="+mn-lt"/>
                <a:ea typeface="+mn-ea"/>
                <a:cs typeface="+mn-cs"/>
              </a:rPr>
              <a:t>in managing the flexible funding.</a:t>
            </a:r>
          </a:p>
          <a:p>
            <a:pPr marL="0" indent="0">
              <a:buFont typeface="Arial" panose="020B0604020202020204" pitchFamily="34" charset="0"/>
              <a:buNone/>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i="1"/>
              <a:t>(Click)</a:t>
            </a:r>
            <a:endParaRPr lang="en-US" sz="1200" b="0" i="0" kern="1200">
              <a:solidFill>
                <a:schemeClr val="tx1"/>
              </a:solidFill>
              <a:effectLst/>
              <a:latin typeface="+mn-lt"/>
              <a:ea typeface="+mn-ea"/>
              <a:cs typeface="+mn-cs"/>
            </a:endParaRPr>
          </a:p>
          <a:p>
            <a:pPr marL="0" indent="0">
              <a:buFont typeface="Arial" panose="020B0604020202020204" pitchFamily="34" charset="0"/>
              <a:buNone/>
            </a:pPr>
            <a:r>
              <a:rPr lang="en-US" sz="1200" b="1" i="0" kern="1200">
                <a:solidFill>
                  <a:schemeClr val="tx1"/>
                </a:solidFill>
                <a:effectLst/>
                <a:latin typeface="+mn-lt"/>
                <a:ea typeface="+mn-ea"/>
                <a:cs typeface="+mn-cs"/>
              </a:rPr>
              <a:t>Tier 1:</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A person/agent in tier 1 </a:t>
            </a:r>
            <a:r>
              <a:rPr lang="en-US" sz="1200" b="1" i="0" kern="1200">
                <a:solidFill>
                  <a:schemeClr val="tx1"/>
                </a:solidFill>
                <a:effectLst/>
                <a:latin typeface="+mn-lt"/>
                <a:ea typeface="+mn-ea"/>
                <a:cs typeface="+mn-cs"/>
              </a:rPr>
              <a:t>rarely requires support or guidance </a:t>
            </a:r>
            <a:r>
              <a:rPr lang="en-US" sz="1200" b="0" i="0" kern="1200">
                <a:solidFill>
                  <a:schemeClr val="tx1"/>
                </a:solidFill>
                <a:effectLst/>
                <a:latin typeface="+mn-lt"/>
                <a:ea typeface="+mn-ea"/>
                <a:cs typeface="+mn-cs"/>
              </a:rPr>
              <a:t>from their host, as they are confident and proficient in managing all aspects of their hosted funding.</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They </a:t>
            </a:r>
            <a:r>
              <a:rPr lang="en-US" sz="1200" b="1" i="0" kern="1200">
                <a:solidFill>
                  <a:schemeClr val="tx1"/>
                </a:solidFill>
                <a:effectLst/>
                <a:latin typeface="+mn-lt"/>
                <a:ea typeface="+mn-ea"/>
                <a:cs typeface="+mn-cs"/>
              </a:rPr>
              <a:t>are experienced and skilled</a:t>
            </a:r>
            <a:r>
              <a:rPr lang="en-US" sz="1200" b="0" i="0" kern="1200">
                <a:solidFill>
                  <a:schemeClr val="tx1"/>
                </a:solidFill>
                <a:effectLst/>
                <a:latin typeface="+mn-lt"/>
                <a:ea typeface="+mn-ea"/>
                <a:cs typeface="+mn-cs"/>
              </a:rPr>
              <a:t>, have a plan, and meet their responsibilities without more than </a:t>
            </a:r>
            <a:r>
              <a:rPr lang="en-US" sz="1200" b="1" i="0" kern="1200">
                <a:solidFill>
                  <a:schemeClr val="tx1"/>
                </a:solidFill>
                <a:effectLst/>
                <a:latin typeface="+mn-lt"/>
                <a:ea typeface="+mn-ea"/>
                <a:cs typeface="+mn-cs"/>
              </a:rPr>
              <a:t>occasional guidance </a:t>
            </a:r>
            <a:r>
              <a:rPr lang="en-US" sz="1200" b="0" i="0" kern="1200">
                <a:solidFill>
                  <a:schemeClr val="tx1"/>
                </a:solidFill>
                <a:effectLst/>
                <a:latin typeface="+mn-lt"/>
                <a:ea typeface="+mn-ea"/>
                <a:cs typeface="+mn-cs"/>
              </a:rPr>
              <a:t>or support from their host.</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main difference between Tier 1 and Tier 2 is overall experience, confidence and skill. A person in Tier 1 is unlikely to require much support; a person in Tier 2 requires occasional support.</a:t>
            </a:r>
          </a:p>
          <a:p>
            <a:pPr marL="0" indent="0">
              <a:buFont typeface="Arial" panose="020B0604020202020204" pitchFamily="34" charset="0"/>
              <a:buNone/>
            </a:pPr>
            <a:endParaRPr lang="en-US" sz="1200" b="1" i="0" kern="1200">
              <a:solidFill>
                <a:schemeClr val="tx1"/>
              </a:solidFill>
              <a:effectLst/>
              <a:latin typeface="+mn-lt"/>
              <a:ea typeface="+mn-ea"/>
              <a:cs typeface="+mn-cs"/>
            </a:endParaRPr>
          </a:p>
          <a:p>
            <a:pPr marL="0" indent="0">
              <a:buFont typeface="Arial" panose="020B0604020202020204" pitchFamily="34" charset="0"/>
              <a:buNone/>
            </a:pPr>
            <a:endParaRPr lang="en-US" sz="1200" b="0" i="0" kern="1200">
              <a:solidFill>
                <a:schemeClr val="tx1"/>
              </a:solidFill>
              <a:effectLst/>
              <a:latin typeface="+mn-lt"/>
              <a:ea typeface="+mn-ea"/>
              <a:cs typeface="+mn-cs"/>
            </a:endParaRPr>
          </a:p>
          <a:p>
            <a:pPr marL="0" indent="0">
              <a:buFont typeface="Arial" panose="020B0604020202020204" pitchFamily="34" charset="0"/>
              <a:buNone/>
            </a:pPr>
            <a:endParaRPr lang="en-US" sz="1200" b="1"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40345AC-9F92-4C74-839D-24044B61ADEB}" type="slidenum">
              <a:rPr lang="en-NZ" smtClean="0"/>
              <a:t>23</a:t>
            </a:fld>
            <a:endParaRPr lang="en-NZ"/>
          </a:p>
        </p:txBody>
      </p:sp>
    </p:spTree>
    <p:extLst>
      <p:ext uri="{BB962C8B-B14F-4D97-AF65-F5344CB8AC3E}">
        <p14:creationId xmlns:p14="http://schemas.microsoft.com/office/powerpoint/2010/main" val="2298749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 </a:t>
            </a:r>
          </a:p>
          <a:p>
            <a:r>
              <a:rPr lang="en-NZ" b="1" i="1"/>
              <a:t>Say:</a:t>
            </a:r>
          </a:p>
          <a:p>
            <a:r>
              <a:rPr lang="en-NZ" b="0" i="0"/>
              <a:t>You (NASCs and EGL sites) will be using the </a:t>
            </a:r>
            <a:r>
              <a:rPr lang="en-NZ" b="1" i="0"/>
              <a:t>host tier allocation tool </a:t>
            </a:r>
            <a:r>
              <a:rPr lang="en-NZ" b="0" i="0"/>
              <a:t>to work out the person’s tier and communicating it to the disabled person/agent, and to the Host.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We’ll take a few minutes to watch a video demonstrating the Host Tier Allocation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TTT: NASC Trainer – now play the section from the TTT video demonstrating the Tier Allocation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Next we’ll have a look at where you can locate the Host Tier Allocation Tool and after that we’ll move into an activity where you can begin to make some decisions when inputting into the tier tool.</a:t>
            </a:r>
          </a:p>
          <a:p>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24</a:t>
            </a:fld>
            <a:endParaRPr lang="en-NZ"/>
          </a:p>
        </p:txBody>
      </p:sp>
    </p:spTree>
    <p:extLst>
      <p:ext uri="{BB962C8B-B14F-4D97-AF65-F5344CB8AC3E}">
        <p14:creationId xmlns:p14="http://schemas.microsoft.com/office/powerpoint/2010/main" val="2902742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 min)</a:t>
            </a:r>
          </a:p>
          <a:p>
            <a:r>
              <a:rPr lang="en-NZ" b="1" i="1"/>
              <a:t>Say:</a:t>
            </a:r>
          </a:p>
          <a:p>
            <a:r>
              <a:rPr lang="en-NZ" b="0" i="0"/>
              <a:t>To </a:t>
            </a:r>
            <a:r>
              <a:rPr lang="en-NZ" b="1" i="0"/>
              <a:t>access</a:t>
            </a:r>
            <a:r>
              <a:rPr lang="en-NZ" b="0" i="0"/>
              <a:t> to the Host Tier Allocation Tool is in Socrates:</a:t>
            </a:r>
          </a:p>
          <a:p>
            <a:pPr marL="228600" indent="-228600">
              <a:buAutoNum type="arabicPeriod"/>
            </a:pPr>
            <a:endParaRPr lang="en-NZ" b="0" i="0"/>
          </a:p>
          <a:p>
            <a:pPr marL="228600" indent="-228600">
              <a:buAutoNum type="arabicPeriod"/>
            </a:pPr>
            <a:r>
              <a:rPr lang="en-NZ" b="1" i="1"/>
              <a:t>(click) </a:t>
            </a:r>
            <a:r>
              <a:rPr lang="en-NZ" b="0" i="0"/>
              <a:t>Select Maintain Client </a:t>
            </a:r>
            <a:r>
              <a:rPr lang="en-NZ" b="1" i="1"/>
              <a:t>(click) </a:t>
            </a:r>
          </a:p>
          <a:p>
            <a:pPr marL="228600" indent="-228600">
              <a:buAutoNum type="arabicPeriod"/>
            </a:pPr>
            <a:endParaRPr lang="en-NZ" b="0" i="0"/>
          </a:p>
          <a:p>
            <a:pPr marL="228600" indent="-228600">
              <a:buAutoNum type="arabicPeriod"/>
            </a:pPr>
            <a:r>
              <a:rPr lang="en-NZ" b="1" i="1"/>
              <a:t>(click) </a:t>
            </a:r>
            <a:r>
              <a:rPr lang="en-NZ" b="0" i="0"/>
              <a:t>Select Reports and letters </a:t>
            </a:r>
            <a:r>
              <a:rPr lang="en-NZ" b="1" i="1"/>
              <a:t>(click) </a:t>
            </a:r>
          </a:p>
          <a:p>
            <a:pPr marL="228600" indent="-228600">
              <a:buAutoNum type="arabicPeriod"/>
            </a:pPr>
            <a:endParaRPr lang="en-NZ" b="0" i="0"/>
          </a:p>
          <a:p>
            <a:pPr marL="228600" indent="-228600">
              <a:buAutoNum type="arabicPeriod"/>
            </a:pPr>
            <a:r>
              <a:rPr lang="en-NZ" b="1" i="1"/>
              <a:t>(click) </a:t>
            </a:r>
            <a:r>
              <a:rPr lang="en-NZ" b="0" i="0"/>
              <a:t>Click drop-down in letter type, and select “Host Tier Allocation Tool” </a:t>
            </a:r>
            <a:r>
              <a:rPr lang="en-NZ" b="1" i="1"/>
              <a:t>(click) </a:t>
            </a:r>
          </a:p>
          <a:p>
            <a:pPr marL="228600" indent="-228600">
              <a:buAutoNum type="arabicPeriod"/>
            </a:pPr>
            <a:endParaRPr lang="en-NZ" b="0" i="0"/>
          </a:p>
          <a:p>
            <a:pPr marL="228600" indent="-228600">
              <a:buAutoNum type="arabicPeriod"/>
            </a:pPr>
            <a:r>
              <a:rPr lang="en-NZ" b="1" i="1"/>
              <a:t>(click) </a:t>
            </a:r>
            <a:r>
              <a:rPr lang="en-NZ" b="0" i="0"/>
              <a:t>Select “Generate Letter” </a:t>
            </a:r>
            <a:r>
              <a:rPr lang="en-NZ" b="1" i="1"/>
              <a:t>(click) </a:t>
            </a:r>
          </a:p>
          <a:p>
            <a:pPr marL="228600" indent="-228600">
              <a:buAutoNum type="arabicPeriod"/>
            </a:pPr>
            <a:endParaRPr lang="en-NZ" b="0" i="0"/>
          </a:p>
          <a:p>
            <a:pPr marL="228600" indent="-228600">
              <a:buAutoNum type="arabicPeriod"/>
            </a:pPr>
            <a:r>
              <a:rPr lang="en-NZ" b="1" i="1"/>
              <a:t>(click) </a:t>
            </a:r>
            <a:r>
              <a:rPr lang="en-NZ" b="0" i="0"/>
              <a:t>Click the generated “ Host Tier Allocation Tool” link and complete it </a:t>
            </a:r>
            <a:r>
              <a:rPr lang="en-NZ" b="1" i="1"/>
              <a:t>(click)</a:t>
            </a:r>
          </a:p>
          <a:p>
            <a:pPr marL="0" indent="0">
              <a:buNone/>
            </a:pPr>
            <a:r>
              <a:rPr lang="en-NZ" b="1" i="1"/>
              <a:t> </a:t>
            </a:r>
            <a:endParaRPr lang="en-NZ" b="0" i="0"/>
          </a:p>
          <a:p>
            <a:pPr marL="0" indent="0">
              <a:buNone/>
            </a:pPr>
            <a:r>
              <a:rPr lang="en-NZ" b="1" i="1"/>
              <a:t>6. (click) </a:t>
            </a:r>
            <a:r>
              <a:rPr lang="en-NZ" b="0" i="0"/>
              <a:t>Once finished, save it, and then assign the tier in the Service Coordination </a:t>
            </a:r>
            <a:r>
              <a:rPr lang="en-NZ" b="1" i="1"/>
              <a:t>(click) </a:t>
            </a:r>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25</a:t>
            </a:fld>
            <a:endParaRPr lang="en-NZ"/>
          </a:p>
        </p:txBody>
      </p:sp>
    </p:spTree>
    <p:extLst>
      <p:ext uri="{BB962C8B-B14F-4D97-AF65-F5344CB8AC3E}">
        <p14:creationId xmlns:p14="http://schemas.microsoft.com/office/powerpoint/2010/main" val="422941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 min)</a:t>
            </a:r>
          </a:p>
          <a:p>
            <a:r>
              <a:rPr lang="en-NZ" b="1" i="1"/>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(click)</a:t>
            </a:r>
          </a:p>
          <a:p>
            <a:r>
              <a:rPr lang="en-NZ" b="0" i="0"/>
              <a:t>This </a:t>
            </a:r>
            <a:r>
              <a:rPr lang="en-NZ" b="1" i="0"/>
              <a:t>“Host Tier” </a:t>
            </a:r>
            <a:r>
              <a:rPr lang="en-NZ" b="0" i="0"/>
              <a:t>field will be completed (via a drop down box) on the main Service Coordination screen and </a:t>
            </a:r>
            <a:r>
              <a:rPr lang="en-NZ" b="1" i="0"/>
              <a:t>automatically</a:t>
            </a:r>
            <a:r>
              <a:rPr lang="en-NZ" b="0" i="0"/>
              <a:t> pulled across into the Service Request, and Service Authorisations</a:t>
            </a:r>
          </a:p>
          <a:p>
            <a:endParaRPr lang="en-NZ" b="0" i="0"/>
          </a:p>
          <a:p>
            <a:r>
              <a:rPr lang="en-NZ" b="0" i="0"/>
              <a:t>It is </a:t>
            </a:r>
            <a:r>
              <a:rPr lang="en-NZ" b="1" i="0"/>
              <a:t>a mandatory field </a:t>
            </a:r>
            <a:r>
              <a:rPr lang="en-NZ" b="0" i="0"/>
              <a:t>for all Service Co-ordinations, but if it’s </a:t>
            </a:r>
            <a:r>
              <a:rPr lang="en-NZ" b="1" i="0"/>
              <a:t>not applicable </a:t>
            </a:r>
            <a:r>
              <a:rPr lang="en-NZ" b="0" i="0" err="1"/>
              <a:t>ie</a:t>
            </a:r>
            <a:r>
              <a:rPr lang="en-NZ" b="0" i="0"/>
              <a:t> for those </a:t>
            </a:r>
            <a:r>
              <a:rPr lang="en-NZ" b="1" i="0"/>
              <a:t>not</a:t>
            </a:r>
            <a:r>
              <a:rPr lang="en-NZ" b="0" i="0"/>
              <a:t> on Hosted Flexible Funding, </a:t>
            </a:r>
            <a:r>
              <a:rPr lang="en-NZ" b="1" i="0"/>
              <a:t>select N/A in the drop down box. </a:t>
            </a:r>
          </a:p>
          <a:p>
            <a:endParaRPr lang="en-NZ" b="1" i="0"/>
          </a:p>
          <a:p>
            <a:r>
              <a:rPr lang="en-NZ" b="1" i="0"/>
              <a:t>Please write that an Override has been applied (if applicable,) and the reason for this in the “notes” section on the SA. This is important for the hosts to know, as this may impact on how they work with someone, and the feedback they provide back to you at review.</a:t>
            </a:r>
            <a:endParaRPr lang="en-NZ" b="0" i="0"/>
          </a:p>
          <a:p>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26</a:t>
            </a:fld>
            <a:endParaRPr lang="en-NZ"/>
          </a:p>
        </p:txBody>
      </p:sp>
    </p:spTree>
    <p:extLst>
      <p:ext uri="{BB962C8B-B14F-4D97-AF65-F5344CB8AC3E}">
        <p14:creationId xmlns:p14="http://schemas.microsoft.com/office/powerpoint/2010/main" val="1470916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(25 min) </a:t>
            </a:r>
          </a:p>
          <a:p>
            <a:r>
              <a:rPr lang="en-NZ" b="1" i="1"/>
              <a:t>Say:</a:t>
            </a:r>
          </a:p>
          <a:p>
            <a:endParaRPr lang="en-NZ" b="1" i="1"/>
          </a:p>
          <a:p>
            <a:r>
              <a:rPr lang="en-NZ" b="1" i="1"/>
              <a:t>(click) </a:t>
            </a:r>
            <a:r>
              <a:rPr lang="en-NZ" b="0" i="0"/>
              <a:t>In this session, we’re going to move into a </a:t>
            </a:r>
            <a:r>
              <a:rPr lang="en-NZ" b="1" i="0"/>
              <a:t>breakout activity </a:t>
            </a:r>
            <a:r>
              <a:rPr lang="en-NZ" b="0" i="0"/>
              <a:t>to help you get familiar with how the Host Tier Allocation Tool works.</a:t>
            </a:r>
          </a:p>
          <a:p>
            <a:endParaRPr lang="en-NZ" b="0" i="0"/>
          </a:p>
          <a:p>
            <a:r>
              <a:rPr lang="en-NZ" b="1" i="1"/>
              <a:t>Say:</a:t>
            </a:r>
          </a:p>
          <a:p>
            <a:r>
              <a:rPr lang="en-NZ" b="0" i="0"/>
              <a:t>Here’s how the breakout activity will run:</a:t>
            </a:r>
          </a:p>
          <a:p>
            <a:endParaRPr lang="en-NZ" b="0" i="0"/>
          </a:p>
          <a:p>
            <a:r>
              <a:rPr lang="en-NZ" b="0" i="0"/>
              <a:t>Shortly we are going to break you into 3 groups and we will send you into separate virtual rooms so you can discuss the scenario and persona we’ve provided to you in your invitation to today’s session.  When we move you into the breakout groups, we’ll advise which persona you are to use for this activity.</a:t>
            </a:r>
          </a:p>
          <a:p>
            <a:r>
              <a:rPr lang="en-NZ" b="0" i="0"/>
              <a:t>Together, you’ll read through the persona’s outline and step through the Host Tier Allocation Tool . Your goal is to reach a tier level.</a:t>
            </a:r>
          </a:p>
          <a:p>
            <a:r>
              <a:rPr lang="en-NZ" b="0" i="0"/>
              <a:t>Be sure to make a note of your reasonings and key insights because when you come back we’ll be asking you to share back with the full group.</a:t>
            </a:r>
          </a:p>
          <a:p>
            <a:r>
              <a:rPr lang="en-NZ" b="0" i="0"/>
              <a:t>Each group will have a different scenario, so you will have different outcomes.</a:t>
            </a:r>
          </a:p>
          <a:p>
            <a:r>
              <a:rPr lang="en-NZ" b="0" i="0"/>
              <a:t>Don’t worry about being perfect – it’s about understanding the process, not testing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Say:</a:t>
            </a:r>
          </a:p>
          <a:p>
            <a:r>
              <a:rPr lang="en-NZ" b="0" i="0"/>
              <a:t>Understanding how the tool works will help you to:</a:t>
            </a:r>
          </a:p>
          <a:p>
            <a:pPr marL="171450" indent="-171450">
              <a:buFont typeface="Arial" panose="020B0604020202020204" pitchFamily="34" charset="0"/>
              <a:buChar char="•"/>
            </a:pPr>
            <a:r>
              <a:rPr lang="en-NZ" b="0" i="0"/>
              <a:t>Make sense of the tier levels</a:t>
            </a:r>
          </a:p>
          <a:p>
            <a:pPr marL="171450" indent="-171450">
              <a:buFont typeface="Arial" panose="020B0604020202020204" pitchFamily="34" charset="0"/>
              <a:buChar char="•"/>
            </a:pPr>
            <a:r>
              <a:rPr lang="en-NZ" b="0" i="0"/>
              <a:t>Understand the factors that went into it</a:t>
            </a:r>
          </a:p>
          <a:p>
            <a:pPr marL="171450" indent="-171450">
              <a:buFont typeface="Arial" panose="020B0604020202020204" pitchFamily="34" charset="0"/>
              <a:buChar char="•"/>
            </a:pPr>
            <a:endParaRPr lang="en-NZ" b="0" i="0"/>
          </a:p>
          <a:p>
            <a:pPr marL="0" indent="0">
              <a:buFont typeface="Arial" panose="020B0604020202020204" pitchFamily="34" charset="0"/>
              <a:buNone/>
            </a:pPr>
            <a:r>
              <a:rPr lang="en-NZ" b="1" i="1"/>
              <a:t>Notes for trainer:</a:t>
            </a:r>
            <a:endParaRPr lang="en-NZ" b="0" i="1"/>
          </a:p>
          <a:p>
            <a:pPr marL="0" indent="0">
              <a:buFont typeface="Arial" panose="020B0604020202020204" pitchFamily="34" charset="0"/>
              <a:buNone/>
            </a:pPr>
            <a:r>
              <a:rPr lang="en-NZ" b="1" i="1"/>
              <a:t>Producer will operate break out groups. </a:t>
            </a:r>
          </a:p>
          <a:p>
            <a:pPr marL="171450" indent="-171450">
              <a:buFont typeface="Arial" panose="020B0604020202020204" pitchFamily="34" charset="0"/>
              <a:buChar char="•"/>
            </a:pPr>
            <a:r>
              <a:rPr lang="en-NZ" b="1" i="1"/>
              <a:t>XXXX will need to join Group 1 (persona – Adam)</a:t>
            </a:r>
          </a:p>
          <a:p>
            <a:pPr marL="171450" indent="-171450">
              <a:buFont typeface="Arial" panose="020B0604020202020204" pitchFamily="34" charset="0"/>
              <a:buChar char="•"/>
            </a:pPr>
            <a:r>
              <a:rPr lang="en-NZ" b="1" i="1"/>
              <a:t>XXXX  to join Group 2 (persona – Tāne)</a:t>
            </a:r>
          </a:p>
          <a:p>
            <a:pPr marL="171450" indent="-171450">
              <a:buFont typeface="Arial" panose="020B0604020202020204" pitchFamily="34" charset="0"/>
              <a:buChar char="•"/>
            </a:pPr>
            <a:r>
              <a:rPr lang="en-NZ" b="1" i="1"/>
              <a:t>XXXX to join Group 3 (persona – Tracey)</a:t>
            </a:r>
          </a:p>
          <a:p>
            <a:pPr marL="0" indent="0">
              <a:buFont typeface="Arial" panose="020B0604020202020204" pitchFamily="34" charset="0"/>
              <a:buNone/>
            </a:pPr>
            <a:r>
              <a:rPr lang="en-NZ" b="1" i="1"/>
              <a:t>The breakout leaders will need to have the tier tool open and be ready to share their screen to firstly read through the background persona and then complete the tier tool</a:t>
            </a:r>
          </a:p>
          <a:p>
            <a:pPr marL="0" indent="0">
              <a:buFont typeface="Arial" panose="020B0604020202020204" pitchFamily="34" charset="0"/>
              <a:buNone/>
            </a:pPr>
            <a:endParaRPr lang="en-NZ" b="1" i="1"/>
          </a:p>
          <a:p>
            <a:pPr marL="0" indent="0">
              <a:buFont typeface="Arial" panose="020B0604020202020204" pitchFamily="34" charset="0"/>
              <a:buNone/>
            </a:pPr>
            <a:r>
              <a:rPr lang="en-NZ" b="1" i="1"/>
              <a:t>Provide instructions to the participants about what they are to cover in their break out session – copy and paste the below points FROM THE SPEAKER NOTES into chat.</a:t>
            </a:r>
          </a:p>
          <a:p>
            <a:pPr marL="0" indent="0">
              <a:buFont typeface="Arial" panose="020B0604020202020204" pitchFamily="34" charset="0"/>
              <a:buNone/>
            </a:pPr>
            <a:endParaRPr lang="en-NZ" b="0" i="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Key factors influencing your tier decision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Any assumptions you had to make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Areas of uncertainty or interpretation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Anything that sparked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Your final tier level</a:t>
            </a:r>
          </a:p>
          <a:p>
            <a:pPr marL="0" indent="0">
              <a:buFont typeface="Arial" panose="020B0604020202020204" pitchFamily="34" charset="0"/>
              <a:buNone/>
            </a:pPr>
            <a:endParaRPr lang="en-NZ" b="1" i="1"/>
          </a:p>
          <a:p>
            <a:pPr marL="0" indent="0">
              <a:buFont typeface="Arial" panose="020B0604020202020204" pitchFamily="34" charset="0"/>
              <a:buNone/>
            </a:pPr>
            <a:r>
              <a:rPr lang="en-NZ" b="1" i="1"/>
              <a:t>Say:</a:t>
            </a:r>
          </a:p>
          <a:p>
            <a:pPr marL="0" indent="0">
              <a:buFont typeface="Arial" panose="020B0604020202020204" pitchFamily="34" charset="0"/>
              <a:buNone/>
            </a:pPr>
            <a:r>
              <a:rPr lang="en-NZ" b="0" i="0"/>
              <a:t>I’ll give you 15 minutes to understand your persona and input into the tier tool. Use your experience to make assumptions if you need to.  You’ll have a lot to discuss, so keep an eye on the time and we’ll give you a count down as time is running out.</a:t>
            </a:r>
          </a:p>
          <a:p>
            <a:pPr marL="0" indent="0">
              <a:buFont typeface="Arial" panose="020B0604020202020204" pitchFamily="34" charset="0"/>
              <a:buNone/>
            </a:pPr>
            <a:r>
              <a:rPr lang="en-NZ" b="0" i="0"/>
              <a:t>Then once we’re all back, each group will have an opportunity to share their findings – 2 minutes for each group.</a:t>
            </a:r>
            <a:endParaRPr lang="en-NZ" b="1" i="1"/>
          </a:p>
          <a:p>
            <a:pPr marL="0" indent="0">
              <a:buFont typeface="Arial" panose="020B0604020202020204" pitchFamily="34" charset="0"/>
              <a:buNone/>
            </a:pPr>
            <a:endParaRPr lang="en-NZ" b="1" i="1"/>
          </a:p>
          <a:p>
            <a:pPr marL="0" indent="0">
              <a:buFont typeface="Arial" panose="020B0604020202020204" pitchFamily="34" charset="0"/>
              <a:buNone/>
            </a:pPr>
            <a:r>
              <a:rPr lang="en-NZ" b="1" i="1"/>
              <a:t>Producer: pause recording when everyone goes to break out groups</a:t>
            </a:r>
          </a:p>
          <a:p>
            <a:pPr marL="0" indent="0">
              <a:buFont typeface="Arial" panose="020B0604020202020204" pitchFamily="34" charset="0"/>
              <a:buNone/>
            </a:pPr>
            <a:r>
              <a:rPr lang="en-NZ" b="1" i="1"/>
              <a:t>Producer: start recording when everyone back</a:t>
            </a:r>
          </a:p>
          <a:p>
            <a:pPr marL="0" indent="0">
              <a:buFont typeface="Arial" panose="020B0604020202020204" pitchFamily="34" charset="0"/>
              <a:buNone/>
            </a:pPr>
            <a:r>
              <a:rPr lang="en-NZ" b="1" i="1"/>
              <a:t>Notes for trainer:</a:t>
            </a:r>
          </a:p>
          <a:p>
            <a:pPr marL="0" indent="0">
              <a:buFont typeface="Arial" panose="020B0604020202020204" pitchFamily="34" charset="0"/>
              <a:buNone/>
            </a:pPr>
            <a:r>
              <a:rPr lang="en-NZ" b="1" i="1"/>
              <a:t>Remain on this page when participants come back from breakout groups so you can use the bullet point prompts as a guide to their presentation.</a:t>
            </a:r>
          </a:p>
          <a:p>
            <a:pPr marL="0" indent="0">
              <a:buFont typeface="Arial" panose="020B0604020202020204" pitchFamily="34" charset="0"/>
              <a:buNone/>
            </a:pPr>
            <a:r>
              <a:rPr lang="en-NZ" b="1" i="1"/>
              <a:t>Remember to encourage the sharing of their thinking and why their persona ended up in their tier.</a:t>
            </a:r>
          </a:p>
          <a:p>
            <a:pPr marL="0" indent="0">
              <a:buFont typeface="Arial" panose="020B0604020202020204" pitchFamily="34" charset="0"/>
              <a:buNone/>
            </a:pPr>
            <a:r>
              <a:rPr lang="en-NZ" b="1" i="1"/>
              <a:t>When wrapping the activity up thank them for their participation</a:t>
            </a:r>
            <a:r>
              <a:rPr lang="en-NZ" b="0" i="1"/>
              <a:t>.</a:t>
            </a:r>
          </a:p>
          <a:p>
            <a:pPr marL="0" indent="0">
              <a:buFont typeface="Arial" panose="020B0604020202020204" pitchFamily="34" charset="0"/>
              <a:buNone/>
            </a:pPr>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27</a:t>
            </a:fld>
            <a:endParaRPr lang="en-NZ"/>
          </a:p>
        </p:txBody>
      </p:sp>
    </p:spTree>
    <p:extLst>
      <p:ext uri="{BB962C8B-B14F-4D97-AF65-F5344CB8AC3E}">
        <p14:creationId xmlns:p14="http://schemas.microsoft.com/office/powerpoint/2010/main" val="2902742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 min)</a:t>
            </a:r>
          </a:p>
          <a:p>
            <a:r>
              <a:rPr lang="en-NZ" b="1" i="1"/>
              <a:t>Say:</a:t>
            </a:r>
          </a:p>
          <a:p>
            <a:r>
              <a:rPr lang="en-NZ" b="0" i="0"/>
              <a:t>As we move into the </a:t>
            </a:r>
            <a:r>
              <a:rPr lang="en-NZ" b="1" i="0"/>
              <a:t>new</a:t>
            </a:r>
            <a:r>
              <a:rPr lang="en-NZ" b="0" i="0"/>
              <a:t> assessment allocation &amp; flexible funding approach, there are </a:t>
            </a:r>
            <a:r>
              <a:rPr lang="en-NZ" b="1" i="0"/>
              <a:t>two</a:t>
            </a:r>
            <a:r>
              <a:rPr lang="en-NZ" b="0" i="0"/>
              <a:t> key groups of disabled people you need to be aware of:</a:t>
            </a:r>
          </a:p>
          <a:p>
            <a:endParaRPr lang="en-NZ" b="1"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r>
              <a:rPr lang="en-NZ" b="0" i="0"/>
              <a:t>First, people who are </a:t>
            </a:r>
            <a:r>
              <a:rPr lang="en-NZ" b="1" i="0"/>
              <a:t>new</a:t>
            </a:r>
            <a:r>
              <a:rPr lang="en-NZ" b="0" i="0"/>
              <a:t> </a:t>
            </a:r>
            <a:r>
              <a:rPr lang="en-NZ" b="1" i="0"/>
              <a:t>to hosted flexible funding </a:t>
            </a:r>
            <a:r>
              <a:rPr lang="en-NZ"/>
              <a:t>from April will</a:t>
            </a:r>
            <a:r>
              <a:rPr lang="en-NZ" b="0" i="0"/>
              <a:t> go through the </a:t>
            </a:r>
            <a:r>
              <a:rPr lang="en-NZ" b="1" i="0"/>
              <a:t>new</a:t>
            </a:r>
            <a:r>
              <a:rPr lang="en-NZ" b="0" i="0"/>
              <a:t> assessment and allocation process with you (NASC/EGL </a:t>
            </a:r>
            <a:r>
              <a:rPr lang="en-NZ"/>
              <a:t>site), using OBIR, </a:t>
            </a:r>
            <a:r>
              <a:rPr lang="en-NZ" b="0" i="0"/>
              <a:t> </a:t>
            </a:r>
            <a:r>
              <a:rPr lang="en-NZ"/>
              <a:t>and </a:t>
            </a:r>
            <a:r>
              <a:rPr lang="en-NZ" b="0" i="0"/>
              <a:t>will be allocated a Tier </a:t>
            </a:r>
            <a:r>
              <a:rPr lang="en-NZ"/>
              <a:t>by you</a:t>
            </a:r>
            <a:r>
              <a:rPr lang="en-NZ" b="0" i="0"/>
              <a:t>. This will happen as part of their </a:t>
            </a:r>
            <a:r>
              <a:rPr lang="en-NZ" b="1" i="0"/>
              <a:t>initial engagement </a:t>
            </a:r>
            <a:r>
              <a:rPr lang="en-NZ" b="0" i="0"/>
              <a:t>with the system.</a:t>
            </a:r>
            <a:endParaRPr lang="en-NZ" b="1" i="0">
              <a:ea typeface="Calibri"/>
              <a:cs typeface="Calibri"/>
            </a:endParaRPr>
          </a:p>
          <a:p>
            <a:endParaRPr lang="en-NZ" b="0" i="1"/>
          </a:p>
          <a:p>
            <a:r>
              <a:rPr lang="en-NZ" b="1" i="1"/>
              <a:t>(click) </a:t>
            </a:r>
            <a:r>
              <a:rPr lang="en-NZ" b="0" i="0"/>
              <a:t>For people who are </a:t>
            </a:r>
            <a:r>
              <a:rPr lang="en-NZ" b="1" i="0"/>
              <a:t>already using hosted flexible funding</a:t>
            </a:r>
            <a:r>
              <a:rPr lang="en-NZ" b="0" i="0"/>
              <a:t>, the transition is a little bit different. </a:t>
            </a:r>
          </a:p>
          <a:p>
            <a:endParaRPr lang="en-NZ" b="0" i="0"/>
          </a:p>
          <a:p>
            <a:r>
              <a:rPr lang="en-NZ" b="0" i="0"/>
              <a:t>They will receive an </a:t>
            </a:r>
            <a:r>
              <a:rPr lang="en-NZ" b="1" i="0"/>
              <a:t>initial Tier </a:t>
            </a:r>
            <a:r>
              <a:rPr lang="en-NZ" b="0" i="0"/>
              <a:t>allocation by </a:t>
            </a:r>
            <a:r>
              <a:rPr lang="en-NZ" b="1" i="0"/>
              <a:t>DSS.</a:t>
            </a:r>
            <a:r>
              <a:rPr lang="en-NZ" b="0" i="0"/>
              <a:t> The information gathered from hosts and the assumptions that DSS made for this tier segmentation, were advised in the previous “</a:t>
            </a:r>
            <a:r>
              <a:rPr lang="en-NZ" b="1" i="0"/>
              <a:t>Host Model for Existing People</a:t>
            </a:r>
            <a:r>
              <a:rPr lang="en-NZ" b="0" i="0"/>
              <a:t>” slide, towards the beginning of the slide pack.  This is only a starting point. If you (NASC/EGL site) feel that the </a:t>
            </a:r>
            <a:r>
              <a:rPr lang="en-NZ"/>
              <a:t>initial Tier</a:t>
            </a:r>
            <a:r>
              <a:rPr lang="en-NZ" b="0" i="0"/>
              <a:t> allocated to a person is </a:t>
            </a:r>
            <a:r>
              <a:rPr lang="en-NZ"/>
              <a:t>not appropriate</a:t>
            </a:r>
            <a:r>
              <a:rPr lang="en-NZ" b="0" i="0"/>
              <a:t>, </a:t>
            </a:r>
            <a:r>
              <a:rPr lang="en-NZ"/>
              <a:t>you</a:t>
            </a:r>
            <a:r>
              <a:rPr lang="en-NZ" b="0" i="0"/>
              <a:t> </a:t>
            </a:r>
            <a:r>
              <a:rPr lang="en-NZ"/>
              <a:t>can discuss this with the host, and the rationale for requiring a change.  Then this can be adjusted when you are reviewing the person’s support</a:t>
            </a:r>
            <a:r>
              <a:rPr lang="en-NZ" b="0" i="0"/>
              <a:t> needs. We’ll talk more about the feedback loop, between hosts and NASCs,  shortly. </a:t>
            </a:r>
            <a:endParaRPr lang="en-NZ" b="0" i="0">
              <a:ea typeface="Calibri"/>
              <a:cs typeface="Calibri"/>
            </a:endParaRPr>
          </a:p>
          <a:p>
            <a:endParaRPr lang="en-NZ" b="0" i="0"/>
          </a:p>
          <a:p>
            <a:pPr>
              <a:defRPr/>
            </a:pPr>
            <a:r>
              <a:rPr lang="en-NZ" b="0" i="0"/>
              <a:t>Generally, at the NASC/EGL site </a:t>
            </a:r>
            <a:r>
              <a:rPr lang="en-NZ" b="1" i="0"/>
              <a:t>annual review</a:t>
            </a:r>
            <a:r>
              <a:rPr lang="en-NZ" b="0" i="0"/>
              <a:t>,</a:t>
            </a:r>
            <a:r>
              <a:rPr lang="en-NZ"/>
              <a:t> </a:t>
            </a:r>
            <a:r>
              <a:rPr lang="en-NZ" b="0" i="0"/>
              <a:t>the Host will provide feedback to you on the </a:t>
            </a:r>
            <a:r>
              <a:rPr lang="en-NZ" b="1" i="0"/>
              <a:t>appropriateness</a:t>
            </a:r>
            <a:r>
              <a:rPr lang="en-NZ" b="0" i="0"/>
              <a:t> of the tier, if it needs to change, and </a:t>
            </a:r>
            <a:r>
              <a:rPr lang="en-NZ" b="1" i="0"/>
              <a:t>why</a:t>
            </a:r>
            <a:r>
              <a:rPr lang="en-NZ" b="0" i="0"/>
              <a:t>. You will take this information provided into consideration when assigning the tier for the </a:t>
            </a:r>
            <a:r>
              <a:rPr lang="en-NZ" b="1" i="0"/>
              <a:t>upcoming</a:t>
            </a:r>
            <a:r>
              <a:rPr lang="en-NZ" b="0" i="0"/>
              <a:t> year. </a:t>
            </a:r>
            <a:endParaRPr lang="en-NZ" b="0" i="0">
              <a:ea typeface="Calibri"/>
              <a:cs typeface="Calibri"/>
            </a:endParaRPr>
          </a:p>
          <a:p>
            <a:endParaRPr lang="en-NZ" b="0" i="0"/>
          </a:p>
          <a:p>
            <a:r>
              <a:rPr lang="en-NZ" b="0" i="0"/>
              <a:t>You will be </a:t>
            </a:r>
            <a:r>
              <a:rPr lang="en-NZ" b="1" i="0"/>
              <a:t>reliant</a:t>
            </a:r>
            <a:r>
              <a:rPr lang="en-NZ" b="0" i="0"/>
              <a:t> on the information that Hosts provide you prior to</a:t>
            </a:r>
            <a:r>
              <a:rPr lang="en-NZ"/>
              <a:t> the review.</a:t>
            </a:r>
            <a:r>
              <a:rPr lang="en-NZ" b="0" i="0"/>
              <a:t> In </a:t>
            </a:r>
            <a:r>
              <a:rPr lang="en-NZ" b="1" i="0"/>
              <a:t>addition</a:t>
            </a:r>
            <a:r>
              <a:rPr lang="en-NZ" b="0" i="0"/>
              <a:t> to advising if the tier is appropriate or not</a:t>
            </a:r>
            <a:r>
              <a:rPr lang="en-NZ"/>
              <a:t>, they will provide information</a:t>
            </a:r>
            <a:r>
              <a:rPr lang="en-NZ" b="0" i="0"/>
              <a:t> about the person’s </a:t>
            </a:r>
            <a:r>
              <a:rPr lang="en-NZ" b="1" i="0"/>
              <a:t>experience </a:t>
            </a:r>
            <a:r>
              <a:rPr lang="en-NZ"/>
              <a:t>in</a:t>
            </a:r>
            <a:r>
              <a:rPr lang="en-NZ" b="0" i="0"/>
              <a:t> managing their flexible funding, </a:t>
            </a:r>
            <a:r>
              <a:rPr lang="en-NZ"/>
              <a:t>and </a:t>
            </a:r>
            <a:r>
              <a:rPr lang="en-NZ" b="0" i="0"/>
              <a:t>if they had any difficulty in managing their </a:t>
            </a:r>
            <a:r>
              <a:rPr lang="en-NZ" b="1" i="0"/>
              <a:t>budget</a:t>
            </a:r>
            <a:r>
              <a:rPr lang="en-NZ" b="0" i="0"/>
              <a:t> or </a:t>
            </a:r>
            <a:r>
              <a:rPr lang="en-NZ" b="1" i="0"/>
              <a:t>employmen</a:t>
            </a:r>
            <a:r>
              <a:rPr lang="en-NZ" b="0" i="0"/>
              <a:t>t responsibilities, as well as how </a:t>
            </a:r>
            <a:r>
              <a:rPr lang="en-NZ" b="1" i="0"/>
              <a:t>engaged</a:t>
            </a:r>
            <a:r>
              <a:rPr lang="en-NZ" b="0" i="0"/>
              <a:t> the person is with them (</a:t>
            </a:r>
            <a:r>
              <a:rPr lang="en-NZ" b="0" i="0" err="1"/>
              <a:t>ie</a:t>
            </a:r>
            <a:r>
              <a:rPr lang="en-NZ" b="0" i="0"/>
              <a:t> if they engage appropriately or not)</a:t>
            </a:r>
            <a:endParaRPr lang="en-NZ" b="0" i="0">
              <a:ea typeface="Calibri"/>
              <a:cs typeface="Calibri"/>
            </a:endParaRPr>
          </a:p>
          <a:p>
            <a:endParaRPr lang="en-NZ" b="0" i="0"/>
          </a:p>
          <a:p>
            <a:endParaRPr lang="en-NZ" b="0" i="0"/>
          </a:p>
          <a:p>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28</a:t>
            </a:fld>
            <a:endParaRPr lang="en-NZ"/>
          </a:p>
        </p:txBody>
      </p:sp>
    </p:spTree>
    <p:extLst>
      <p:ext uri="{BB962C8B-B14F-4D97-AF65-F5344CB8AC3E}">
        <p14:creationId xmlns:p14="http://schemas.microsoft.com/office/powerpoint/2010/main" val="104525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a:t>
            </a:r>
          </a:p>
          <a:p>
            <a:r>
              <a:rPr lang="en-NZ" b="0" i="0"/>
              <a:t>As we look at how individuals move through the tiers, it’s important to recognise that movement </a:t>
            </a:r>
            <a:r>
              <a:rPr lang="en-NZ" b="1" i="0"/>
              <a:t>isn’t</a:t>
            </a:r>
            <a:r>
              <a:rPr lang="en-NZ" b="0" i="0"/>
              <a:t> fixed or one-directional.</a:t>
            </a:r>
          </a:p>
          <a:p>
            <a:r>
              <a:rPr lang="en-NZ" b="0" i="0"/>
              <a:t>On this slide we’ll walk through </a:t>
            </a:r>
            <a:r>
              <a:rPr lang="en-NZ" b="1" i="0"/>
              <a:t>how movement </a:t>
            </a:r>
            <a:r>
              <a:rPr lang="en-NZ" b="0" i="0"/>
              <a:t>up or down the tiers occurs, and </a:t>
            </a:r>
            <a:r>
              <a:rPr lang="en-NZ" b="1" i="0"/>
              <a:t>what information </a:t>
            </a:r>
            <a:r>
              <a:rPr lang="en-NZ" b="0" i="0"/>
              <a:t>the host will need to supply to the NASC/EGL </a:t>
            </a:r>
            <a:r>
              <a:rPr lang="en-NZ"/>
              <a:t>site,</a:t>
            </a:r>
            <a:r>
              <a:rPr lang="en-NZ" b="0" i="0"/>
              <a:t> to enable you to make informed decisions about </a:t>
            </a:r>
            <a:r>
              <a:rPr lang="en-NZ"/>
              <a:t>a </a:t>
            </a:r>
            <a:r>
              <a:rPr lang="en-NZ" b="0" i="0"/>
              <a:t>possible change in tier.</a:t>
            </a:r>
            <a:endParaRPr lang="en-NZ" b="0" i="0">
              <a:ea typeface="Calibri"/>
              <a:cs typeface="Calibri"/>
            </a:endParaRPr>
          </a:p>
          <a:p>
            <a:endParaRPr lang="en-NZ" b="1" i="1"/>
          </a:p>
          <a:p>
            <a:r>
              <a:rPr lang="en-NZ" b="0" i="0"/>
              <a:t>Some </a:t>
            </a:r>
            <a:r>
              <a:rPr lang="en-NZ" b="1" i="0"/>
              <a:t>factors </a:t>
            </a:r>
            <a:r>
              <a:rPr lang="en-NZ" b="0" i="0"/>
              <a:t>to take into consideration when moving up or down a tier will include:</a:t>
            </a:r>
          </a:p>
          <a:p>
            <a:r>
              <a:rPr lang="en-NZ" b="1" i="1"/>
              <a:t>(click) </a:t>
            </a:r>
            <a:endParaRPr lang="en-NZ" b="0" i="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0" i="0"/>
              <a:t>Does the person/Agent have a </a:t>
            </a:r>
            <a:r>
              <a:rPr lang="en-NZ" b="1" i="0"/>
              <a:t>clear plan </a:t>
            </a:r>
            <a:r>
              <a:rPr lang="en-NZ" b="0" i="0"/>
              <a:t>on how the funding will be used? Is it being </a:t>
            </a:r>
            <a:r>
              <a:rPr lang="en-NZ" b="1" i="0"/>
              <a:t>successfully</a:t>
            </a:r>
            <a:r>
              <a:rPr lang="en-NZ" b="0" i="0"/>
              <a:t> implemented?</a:t>
            </a:r>
            <a:r>
              <a:rPr lang="en-NZ" sz="1200" b="1" i="1" kern="1200">
                <a:solidFill>
                  <a:schemeClr val="tx1"/>
                </a:solidFill>
                <a:effectLst/>
                <a:latin typeface="+mn-lt"/>
                <a:ea typeface="+mn-ea"/>
                <a:cs typeface="+mn-cs"/>
              </a:rPr>
              <a:t> (click)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Is the disabled person/agent spending their funding on purchases that </a:t>
            </a:r>
            <a:r>
              <a:rPr lang="en-NZ" b="1" i="0"/>
              <a:t>align</a:t>
            </a:r>
            <a:r>
              <a:rPr lang="en-NZ" b="0" i="0"/>
              <a:t> to the My DSS Funding Plan? Is the spending </a:t>
            </a:r>
            <a:r>
              <a:rPr lang="en-NZ" b="1" i="0"/>
              <a:t>disability related </a:t>
            </a:r>
            <a:r>
              <a:rPr lang="en-NZ" b="0" i="0"/>
              <a:t>and the purchase related to </a:t>
            </a:r>
            <a:r>
              <a:rPr lang="en-NZ" b="1" i="0"/>
              <a:t>specific parts </a:t>
            </a:r>
            <a:r>
              <a:rPr lang="en-NZ" b="0" i="0"/>
              <a:t>of the purposes agreed in My DSS Funding Plan?</a:t>
            </a:r>
            <a:r>
              <a:rPr lang="en-NZ" sz="1200" b="1" i="1" kern="1200">
                <a:solidFill>
                  <a:schemeClr val="tx1"/>
                </a:solidFill>
                <a:effectLst/>
                <a:latin typeface="+mn-lt"/>
                <a:ea typeface="+mn-ea"/>
                <a:cs typeface="+mn-cs"/>
              </a:rPr>
              <a:t> (click)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How are the record keeping practises? Receipts, invoices, timesheets, bank records (if relevant). Are they </a:t>
            </a:r>
            <a:r>
              <a:rPr lang="en-NZ" b="1" i="0"/>
              <a:t>reflective</a:t>
            </a:r>
            <a:r>
              <a:rPr lang="en-NZ" b="0" i="0"/>
              <a:t> of how the budget is being spent? Is the information being </a:t>
            </a:r>
            <a:r>
              <a:rPr lang="en-NZ" b="1" i="0"/>
              <a:t>supplied</a:t>
            </a:r>
            <a:r>
              <a:rPr lang="en-NZ" b="0" i="0"/>
              <a:t> to the Host?</a:t>
            </a:r>
            <a:r>
              <a:rPr lang="en-NZ" sz="1200" b="1" i="1" kern="1200">
                <a:solidFill>
                  <a:schemeClr val="tx1"/>
                </a:solidFill>
                <a:effectLst/>
                <a:latin typeface="+mn-lt"/>
                <a:ea typeface="+mn-ea"/>
                <a:cs typeface="+mn-cs"/>
              </a:rPr>
              <a:t> (click)</a:t>
            </a:r>
            <a:endParaRPr lang="en-NZ" b="0"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Do they know when a </a:t>
            </a:r>
            <a:r>
              <a:rPr lang="en-NZ" b="1" i="0"/>
              <a:t>pre-engagement discussion </a:t>
            </a:r>
            <a:r>
              <a:rPr lang="en-NZ" b="0" i="0"/>
              <a:t>for purchases is required, for those in Tier 4?</a:t>
            </a:r>
            <a:r>
              <a:rPr lang="en-NZ" sz="1200" b="1" i="1" kern="1200">
                <a:solidFill>
                  <a:schemeClr val="tx1"/>
                </a:solidFill>
                <a:effectLst/>
                <a:latin typeface="+mn-lt"/>
                <a:ea typeface="+mn-ea"/>
                <a:cs typeface="+mn-cs"/>
              </a:rPr>
              <a:t> (click)</a:t>
            </a:r>
            <a:endParaRPr lang="en-NZ" b="0" i="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Do they know </a:t>
            </a:r>
            <a:r>
              <a:rPr lang="en-NZ" b="1" i="0"/>
              <a:t>when</a:t>
            </a:r>
            <a:r>
              <a:rPr lang="en-NZ" b="0" i="0"/>
              <a:t>, and </a:t>
            </a:r>
            <a:r>
              <a:rPr lang="en-NZ" b="1" i="0"/>
              <a:t>wha</a:t>
            </a:r>
            <a:r>
              <a:rPr lang="en-NZ" b="0" i="0"/>
              <a:t>t documentation </a:t>
            </a:r>
            <a:r>
              <a:rPr lang="en-NZ" b="1" i="0"/>
              <a:t>for prior approval </a:t>
            </a:r>
            <a:r>
              <a:rPr lang="en-NZ" b="0" i="0"/>
              <a:t>purchases, is required?</a:t>
            </a:r>
            <a:r>
              <a:rPr lang="en-NZ" sz="1200" b="1" i="1" kern="1200">
                <a:solidFill>
                  <a:schemeClr val="tx1"/>
                </a:solidFill>
                <a:effectLst/>
                <a:latin typeface="+mn-lt"/>
                <a:ea typeface="+mn-ea"/>
                <a:cs typeface="+mn-cs"/>
              </a:rPr>
              <a:t> (click)</a:t>
            </a:r>
            <a:endParaRPr lang="en-NZ" b="0" i="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Are they ensuring that spending doesn’t exceed available funds – are they </a:t>
            </a:r>
            <a:r>
              <a:rPr lang="en-NZ" b="1" i="0"/>
              <a:t>managing funding </a:t>
            </a:r>
            <a:r>
              <a:rPr lang="en-NZ" b="0" i="0"/>
              <a:t>across the allocation period?</a:t>
            </a:r>
            <a:r>
              <a:rPr lang="en-NZ" sz="1200" b="1" i="1" kern="1200">
                <a:solidFill>
                  <a:schemeClr val="tx1"/>
                </a:solidFill>
                <a:effectLst/>
                <a:latin typeface="+mn-lt"/>
                <a:ea typeface="+mn-ea"/>
                <a:cs typeface="+mn-cs"/>
              </a:rPr>
              <a:t> (click)</a:t>
            </a:r>
            <a:endParaRPr lang="en-NZ" b="0" i="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Are they a responsible employer?</a:t>
            </a:r>
            <a:r>
              <a:rPr lang="en-NZ" sz="1200" b="1" i="1" kern="1200">
                <a:solidFill>
                  <a:schemeClr val="tx1"/>
                </a:solidFill>
                <a:effectLst/>
                <a:latin typeface="+mn-lt"/>
                <a:ea typeface="+mn-ea"/>
                <a:cs typeface="+mn-cs"/>
              </a:rPr>
              <a:t> (click)</a:t>
            </a:r>
            <a:endParaRPr lang="en-NZ" b="0"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What’s their </a:t>
            </a:r>
            <a:r>
              <a:rPr lang="en-NZ" b="1" i="0"/>
              <a:t>engagement</a:t>
            </a:r>
            <a:r>
              <a:rPr lang="en-NZ" b="0" i="0"/>
              <a:t> with the Host like? How </a:t>
            </a:r>
            <a:r>
              <a:rPr lang="en-NZ" b="1" i="0"/>
              <a:t>responsive</a:t>
            </a:r>
            <a:r>
              <a:rPr lang="en-NZ" b="0" i="0"/>
              <a:t> are they to information the Host has requested?</a:t>
            </a:r>
            <a:r>
              <a:rPr lang="en-NZ" sz="1200" b="1" i="1" kern="1200">
                <a:solidFill>
                  <a:schemeClr val="tx1"/>
                </a:solidFill>
                <a:effectLst/>
                <a:latin typeface="+mn-lt"/>
                <a:ea typeface="+mn-ea"/>
                <a:cs typeface="+mn-cs"/>
              </a:rPr>
              <a:t> (click)</a:t>
            </a:r>
            <a:endParaRPr lang="en-NZ" b="0" i="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0" i="0"/>
              <a:t>Are there any </a:t>
            </a:r>
            <a:r>
              <a:rPr lang="en-NZ" b="1" i="0"/>
              <a:t>safeguarding or financial management concerns</a:t>
            </a:r>
            <a:r>
              <a:rPr lang="en-NZ" b="0" i="0"/>
              <a:t>? </a:t>
            </a:r>
            <a:r>
              <a:rPr lang="en-NZ" sz="1200" b="1" i="1" kern="1200">
                <a:solidFill>
                  <a:schemeClr val="tx1"/>
                </a:solidFill>
                <a:effectLst/>
                <a:latin typeface="+mn-lt"/>
                <a:ea typeface="+mn-ea"/>
                <a:cs typeface="+mn-cs"/>
              </a:rPr>
              <a:t>(click)</a:t>
            </a:r>
            <a:endParaRPr lang="en-NZ">
              <a:ea typeface="Calibri"/>
              <a:cs typeface="Calibri"/>
            </a:endParaRPr>
          </a:p>
          <a:p>
            <a:pPr marL="171450" indent="-171450">
              <a:buFont typeface="Arial" panose="020B0604020202020204" pitchFamily="34" charset="0"/>
              <a:buChar char="•"/>
            </a:pPr>
            <a:endParaRPr lang="en-NZ"/>
          </a:p>
          <a:p>
            <a:r>
              <a:rPr lang="en-NZ" b="0" i="0"/>
              <a:t>The new Hosted Flexible Funding</a:t>
            </a:r>
            <a:r>
              <a:rPr lang="en-NZ"/>
              <a:t> </a:t>
            </a:r>
            <a:r>
              <a:rPr lang="en-US"/>
              <a:t>Detailed Training Document</a:t>
            </a:r>
            <a:r>
              <a:rPr lang="en-NZ"/>
              <a:t> </a:t>
            </a:r>
            <a:r>
              <a:rPr lang="en-NZ" b="0" i="0"/>
              <a:t>and Operational Policy will give you more guidance on this, and you will get a link to the publication on the DSS website as part of our post-training support.</a:t>
            </a:r>
            <a:endParaRPr lang="en-NZ">
              <a:ea typeface="Calibri"/>
              <a:cs typeface="Calibri"/>
            </a:endParaRPr>
          </a:p>
          <a:p>
            <a:endParaRPr lang="en-NZ" b="0" i="0"/>
          </a:p>
          <a:p>
            <a:pPr marL="171450" indent="-171450">
              <a:buFont typeface="Arial" panose="020B0604020202020204" pitchFamily="34" charset="0"/>
              <a:buChar char="•"/>
            </a:pPr>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29</a:t>
            </a:fld>
            <a:endParaRPr lang="en-NZ"/>
          </a:p>
        </p:txBody>
      </p:sp>
    </p:spTree>
    <p:extLst>
      <p:ext uri="{BB962C8B-B14F-4D97-AF65-F5344CB8AC3E}">
        <p14:creationId xmlns:p14="http://schemas.microsoft.com/office/powerpoint/2010/main" val="272441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 </a:t>
            </a:r>
          </a:p>
          <a:p>
            <a:endParaRPr lang="en-NZ" b="1" i="1"/>
          </a:p>
          <a:p>
            <a:r>
              <a:rPr lang="en-NZ" b="1" i="1"/>
              <a:t>Say: </a:t>
            </a:r>
            <a:r>
              <a:rPr lang="en-NZ"/>
              <a:t>Nau </a:t>
            </a:r>
            <a:r>
              <a:rPr lang="en-NZ" err="1"/>
              <a:t>mai</a:t>
            </a:r>
            <a:r>
              <a:rPr lang="en-NZ"/>
              <a:t>, </a:t>
            </a:r>
            <a:r>
              <a:rPr lang="en-NZ" err="1"/>
              <a:t>haere</a:t>
            </a:r>
            <a:r>
              <a:rPr lang="en-NZ"/>
              <a:t> </a:t>
            </a:r>
            <a:r>
              <a:rPr lang="en-NZ" err="1"/>
              <a:t>mai</a:t>
            </a:r>
            <a:r>
              <a:rPr lang="en-NZ"/>
              <a:t> and welcome to our workshop that will provide you with the information you need to support disabled people using </a:t>
            </a:r>
            <a:r>
              <a:rPr lang="en-NZ" b="1"/>
              <a:t>hosted flexible funding</a:t>
            </a:r>
            <a:r>
              <a:rPr lang="en-NZ"/>
              <a:t>,  as we roll out the </a:t>
            </a:r>
            <a:r>
              <a:rPr lang="en-NZ" b="1"/>
              <a:t>flexible funding </a:t>
            </a:r>
            <a:r>
              <a:rPr lang="en-NZ"/>
              <a:t>part of Assessment, Allocation, and Flexible Funding (AAFF) work programme.</a:t>
            </a:r>
          </a:p>
          <a:p>
            <a:endParaRPr lang="en-NZ"/>
          </a:p>
          <a:p>
            <a:r>
              <a:rPr lang="en-NZ"/>
              <a:t>My name is Clare Kirby and I’ll be taking you through today’s training. </a:t>
            </a:r>
          </a:p>
          <a:p>
            <a:endParaRPr lang="en-NZ"/>
          </a:p>
          <a:p>
            <a:r>
              <a:rPr lang="en-NZ"/>
              <a:t>I will start with </a:t>
            </a:r>
            <a:r>
              <a:rPr lang="en-NZ" err="1"/>
              <a:t>karakia</a:t>
            </a:r>
            <a:r>
              <a:rPr lang="en-NZ"/>
              <a:t>:</a:t>
            </a:r>
          </a:p>
          <a:p>
            <a:endParaRPr lang="en-NZ"/>
          </a:p>
          <a:p>
            <a:pPr marL="0" indent="0">
              <a:buNone/>
            </a:pPr>
            <a:r>
              <a:rPr lang="en-NZ" b="0" i="0"/>
              <a:t>E </a:t>
            </a:r>
            <a:r>
              <a:rPr lang="en-NZ" b="0" i="0" err="1"/>
              <a:t>te</a:t>
            </a:r>
            <a:r>
              <a:rPr lang="en-NZ" b="0" i="0"/>
              <a:t> Atua</a:t>
            </a:r>
          </a:p>
          <a:p>
            <a:pPr marL="0" indent="0">
              <a:buNone/>
            </a:pPr>
            <a:r>
              <a:rPr lang="en-NZ" b="0" i="0" err="1"/>
              <a:t>Hōmai</a:t>
            </a:r>
            <a:r>
              <a:rPr lang="en-NZ" b="0" i="0"/>
              <a:t> ki a </a:t>
            </a:r>
            <a:r>
              <a:rPr lang="en-NZ" b="0" i="0" err="1"/>
              <a:t>mātou</a:t>
            </a:r>
            <a:endParaRPr lang="en-NZ" b="0" i="0"/>
          </a:p>
          <a:p>
            <a:pPr marL="0" indent="0">
              <a:buNone/>
            </a:pPr>
            <a:r>
              <a:rPr lang="en-NZ" b="0" i="0" err="1"/>
              <a:t>Tōu</a:t>
            </a:r>
            <a:r>
              <a:rPr lang="en-NZ" b="0" i="0"/>
              <a:t> </a:t>
            </a:r>
            <a:r>
              <a:rPr lang="en-NZ" b="0" i="0" err="1"/>
              <a:t>māramatanga</a:t>
            </a:r>
            <a:r>
              <a:rPr lang="en-NZ" b="0" i="0"/>
              <a:t>,</a:t>
            </a:r>
          </a:p>
          <a:p>
            <a:pPr marL="0" indent="0">
              <a:buNone/>
            </a:pPr>
            <a:r>
              <a:rPr lang="en-NZ" b="0" i="0" err="1"/>
              <a:t>Tōu</a:t>
            </a:r>
            <a:r>
              <a:rPr lang="en-NZ" b="0" i="0"/>
              <a:t> </a:t>
            </a:r>
            <a:r>
              <a:rPr lang="en-NZ" b="0" i="0" err="1"/>
              <a:t>rangimārie</a:t>
            </a:r>
            <a:r>
              <a:rPr lang="en-NZ" b="0" i="0"/>
              <a:t>,</a:t>
            </a:r>
          </a:p>
          <a:p>
            <a:pPr marL="0" indent="0">
              <a:buNone/>
            </a:pPr>
            <a:r>
              <a:rPr lang="en-NZ" b="0" i="0" err="1"/>
              <a:t>Tōu</a:t>
            </a:r>
            <a:r>
              <a:rPr lang="en-NZ" b="0" i="0"/>
              <a:t> kaha me </a:t>
            </a:r>
            <a:r>
              <a:rPr lang="en-NZ" b="0" i="0" err="1"/>
              <a:t>Tōu</a:t>
            </a:r>
            <a:r>
              <a:rPr lang="en-NZ" b="0" i="0"/>
              <a:t> aroha</a:t>
            </a:r>
          </a:p>
          <a:p>
            <a:pPr marL="0" indent="0">
              <a:buNone/>
            </a:pPr>
            <a:r>
              <a:rPr lang="en-NZ" b="0" i="0" err="1"/>
              <a:t>mō</a:t>
            </a:r>
            <a:r>
              <a:rPr lang="en-NZ" b="0" i="0"/>
              <a:t> </a:t>
            </a:r>
            <a:r>
              <a:rPr lang="en-NZ" b="0" i="0" err="1"/>
              <a:t>tēnei</a:t>
            </a:r>
            <a:r>
              <a:rPr lang="en-NZ" b="0" i="0"/>
              <a:t> </a:t>
            </a:r>
            <a:r>
              <a:rPr lang="en-NZ" b="0" i="0" err="1"/>
              <a:t>ra</a:t>
            </a:r>
            <a:endParaRPr lang="en-NZ"/>
          </a:p>
          <a:p>
            <a:endParaRPr lang="en-NZ"/>
          </a:p>
          <a:p>
            <a:r>
              <a:rPr lang="en-NZ"/>
              <a:t>For those who do not know me, I have been leading this workstream for the past couple of months.  Until recently I have been the National Lead for NASCs, in my role as Senior Portfolio Manager,  and then moved into this project to lead the delivery of flexible funding as part of the Assessment, Allocation and Flexible Funding (AAFF) programme.</a:t>
            </a:r>
          </a:p>
          <a:p>
            <a:endParaRPr lang="en-NZ"/>
          </a:p>
          <a:p>
            <a:r>
              <a:rPr lang="en-NZ"/>
              <a:t>The remainder of the team joining me today are  Peggy, Sally, Amber, Anna &amp;  Kristen</a:t>
            </a:r>
          </a:p>
          <a:p>
            <a:endParaRPr lang="en-NZ"/>
          </a:p>
          <a:p>
            <a:r>
              <a:rPr lang="en-NZ"/>
              <a:t>I’d like to give special thanks to Simone for working with us to sense check our training.</a:t>
            </a:r>
          </a:p>
          <a:p>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The Structure of the session will be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t>At any stage, you can put questions into the chat  and we’ll try to cover them during the session or at the end of each section. That way, we may be able to answer some questions as the training unfolds.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t>Feel free to ask questions – I’ll give you opportunities to do this </a:t>
            </a:r>
            <a:r>
              <a:rPr lang="en-NZ" b="1"/>
              <a:t>verbally</a:t>
            </a:r>
            <a:r>
              <a:rPr lang="en-NZ"/>
              <a:t> at the end of each section as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t>We may not be able to answer </a:t>
            </a:r>
            <a:r>
              <a:rPr lang="en-NZ" b="1"/>
              <a:t>every</a:t>
            </a:r>
            <a:r>
              <a:rPr lang="en-NZ"/>
              <a:t> question straight away, especially if it needs a bit more checking or detail. But please keep asking – your questions are really valuable. Any questions we can’t answer today will be compiled into an FAQ that we will share </a:t>
            </a:r>
            <a:r>
              <a:rPr lang="en-NZ" b="0"/>
              <a:t>with you, and you’ll have opportunities to ask further questions in the “drop-in” sessions.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t>We’ll be sending a follow up email which will give you access to the DSS training portal where this material can be found.</a:t>
            </a:r>
            <a:endParaRPr lang="en-NZ" b="1"/>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3</a:t>
            </a:fld>
            <a:endParaRPr lang="en-NZ"/>
          </a:p>
        </p:txBody>
      </p:sp>
    </p:spTree>
    <p:extLst>
      <p:ext uri="{BB962C8B-B14F-4D97-AF65-F5344CB8AC3E}">
        <p14:creationId xmlns:p14="http://schemas.microsoft.com/office/powerpoint/2010/main" val="78218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(15 min)</a:t>
            </a:r>
          </a:p>
          <a:p>
            <a:r>
              <a:rPr lang="en-NZ" b="1" i="1"/>
              <a:t>Say:</a:t>
            </a:r>
          </a:p>
          <a:p>
            <a:r>
              <a:rPr lang="en-NZ" b="0" i="0"/>
              <a:t>By now you’ll know that the tier tool provides a </a:t>
            </a:r>
            <a:r>
              <a:rPr lang="en-NZ" b="1" i="0"/>
              <a:t>continuum</a:t>
            </a:r>
            <a:r>
              <a:rPr lang="en-NZ" b="0" i="0"/>
              <a:t> of support over 4 levels.</a:t>
            </a:r>
          </a:p>
          <a:p>
            <a:r>
              <a:rPr lang="en-NZ" b="0" i="0"/>
              <a:t>Let’s take a moment to look at the </a:t>
            </a:r>
            <a:r>
              <a:rPr lang="en-NZ" b="1" i="0"/>
              <a:t>type</a:t>
            </a:r>
            <a:r>
              <a:rPr lang="en-NZ" b="0" i="0"/>
              <a:t> of information you could cover when explaining the tier system with a disabled person/agent. A </a:t>
            </a:r>
            <a:r>
              <a:rPr lang="en-NZ" b="1" i="0"/>
              <a:t>conversation</a:t>
            </a:r>
            <a:r>
              <a:rPr lang="en-NZ" b="0" i="0"/>
              <a:t> with them, about the tiers will be relevant, when the person is </a:t>
            </a:r>
            <a:r>
              <a:rPr lang="en-NZ" b="1" i="0"/>
              <a:t>new</a:t>
            </a:r>
            <a:r>
              <a:rPr lang="en-NZ" b="0" i="0"/>
              <a:t> to hosted flexible funding, when they need </a:t>
            </a:r>
            <a:r>
              <a:rPr lang="en-NZ" b="1" i="0"/>
              <a:t>less</a:t>
            </a:r>
            <a:r>
              <a:rPr lang="en-NZ" b="0" i="0"/>
              <a:t> guidance in managing their budget – e.g. when they go down a tier level, </a:t>
            </a:r>
            <a:r>
              <a:rPr lang="en-NZ" b="1" i="0"/>
              <a:t>or</a:t>
            </a:r>
            <a:r>
              <a:rPr lang="en-NZ" b="0" i="0"/>
              <a:t> when they need </a:t>
            </a:r>
            <a:r>
              <a:rPr lang="en-NZ" b="1" i="0"/>
              <a:t>more</a:t>
            </a:r>
            <a:r>
              <a:rPr lang="en-NZ" b="0" i="0"/>
              <a:t> guidance managing their budget – e.g. when they go up a tier level.</a:t>
            </a:r>
            <a:endParaRPr lang="en-NZ" b="0" i="0">
              <a:ea typeface="Calibri"/>
              <a:cs typeface="Calibri"/>
            </a:endParaRPr>
          </a:p>
          <a:p>
            <a:endParaRPr lang="en-NZ" b="0" i="0"/>
          </a:p>
          <a:p>
            <a:r>
              <a:rPr lang="en-NZ" b="1" i="1"/>
              <a:t>(click) </a:t>
            </a:r>
            <a:r>
              <a:rPr lang="en-NZ" b="1" i="0"/>
              <a:t>People in Tier 1:</a:t>
            </a:r>
          </a:p>
          <a:p>
            <a:pPr marL="171450" indent="-171450" rtl="0" fontAlgn="base">
              <a:buFont typeface="Arial" panose="020B0604020202020204" pitchFamily="34" charset="0"/>
              <a:buChar char="•"/>
            </a:pPr>
            <a:r>
              <a:rPr lang="en-US" sz="1200" b="1" i="0" kern="1200">
                <a:solidFill>
                  <a:schemeClr val="tx1"/>
                </a:solidFill>
                <a:effectLst/>
                <a:latin typeface="+mn-lt"/>
                <a:ea typeface="+mn-ea"/>
                <a:cs typeface="+mn-cs"/>
              </a:rPr>
              <a:t>rarel</a:t>
            </a:r>
            <a:r>
              <a:rPr lang="en-US" sz="1200" b="0" i="0" kern="1200">
                <a:solidFill>
                  <a:schemeClr val="tx1"/>
                </a:solidFill>
                <a:effectLst/>
                <a:latin typeface="+mn-lt"/>
                <a:ea typeface="+mn-ea"/>
                <a:cs typeface="+mn-cs"/>
              </a:rPr>
              <a:t>y </a:t>
            </a:r>
            <a:r>
              <a:rPr lang="en-US"/>
              <a:t>needs</a:t>
            </a:r>
            <a:r>
              <a:rPr lang="en-US" sz="1200" b="0" i="0" kern="1200">
                <a:solidFill>
                  <a:schemeClr val="tx1"/>
                </a:solidFill>
                <a:effectLst/>
                <a:latin typeface="+mn-lt"/>
                <a:ea typeface="+mn-ea"/>
                <a:cs typeface="+mn-cs"/>
              </a:rPr>
              <a:t> guidance from their host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are</a:t>
            </a:r>
            <a:r>
              <a:rPr lang="en-US" sz="1200" b="1" i="0" kern="1200">
                <a:solidFill>
                  <a:schemeClr val="tx1"/>
                </a:solidFill>
                <a:effectLst/>
                <a:latin typeface="+mn-lt"/>
                <a:ea typeface="+mn-ea"/>
                <a:cs typeface="+mn-cs"/>
              </a:rPr>
              <a:t> experienced </a:t>
            </a:r>
            <a:r>
              <a:rPr lang="en-US" sz="1200" b="0" i="0" kern="1200">
                <a:solidFill>
                  <a:schemeClr val="tx1"/>
                </a:solidFill>
                <a:effectLst/>
                <a:latin typeface="+mn-lt"/>
                <a:ea typeface="+mn-ea"/>
                <a:cs typeface="+mn-cs"/>
              </a:rPr>
              <a:t>in managing hosted flexible funding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are</a:t>
            </a:r>
            <a:r>
              <a:rPr lang="en-US" sz="1200" b="1" i="0" kern="1200">
                <a:solidFill>
                  <a:schemeClr val="tx1"/>
                </a:solidFill>
                <a:effectLst/>
                <a:latin typeface="+mn-lt"/>
                <a:ea typeface="+mn-ea"/>
                <a:cs typeface="+mn-cs"/>
              </a:rPr>
              <a:t> confident and skilled </a:t>
            </a:r>
            <a:r>
              <a:rPr lang="en-US" sz="1200" b="0" i="0" kern="1200">
                <a:solidFill>
                  <a:schemeClr val="tx1"/>
                </a:solidFill>
                <a:effectLst/>
                <a:latin typeface="+mn-lt"/>
                <a:ea typeface="+mn-ea"/>
                <a:cs typeface="+mn-cs"/>
              </a:rPr>
              <a:t>in managing their hosted flexible funding - including how to make their plan happen</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meet</a:t>
            </a:r>
            <a:r>
              <a:rPr lang="en-US" sz="1200" b="1" i="0" kern="1200">
                <a:solidFill>
                  <a:schemeClr val="tx1"/>
                </a:solidFill>
                <a:effectLst/>
                <a:latin typeface="+mn-lt"/>
                <a:ea typeface="+mn-ea"/>
                <a:cs typeface="+mn-cs"/>
              </a:rPr>
              <a:t> all </a:t>
            </a:r>
            <a:r>
              <a:rPr lang="en-US" sz="1200" b="0" i="0" kern="1200">
                <a:solidFill>
                  <a:schemeClr val="tx1"/>
                </a:solidFill>
                <a:effectLst/>
                <a:latin typeface="+mn-lt"/>
                <a:ea typeface="+mn-ea"/>
                <a:cs typeface="+mn-cs"/>
              </a:rPr>
              <a:t>the responsibilities of managing their hosted flexible funding </a:t>
            </a:r>
          </a:p>
          <a:p>
            <a:pPr marL="171450" indent="-171450" rtl="0" fontAlgn="base">
              <a:buFont typeface="Arial" panose="020B0604020202020204" pitchFamily="34" charset="0"/>
              <a:buChar char="•"/>
            </a:pPr>
            <a:r>
              <a:rPr lang="en-NZ" b="0" i="0"/>
              <a:t>Are able to </a:t>
            </a:r>
            <a:r>
              <a:rPr lang="en-NZ" b="1" i="0"/>
              <a:t>self verify </a:t>
            </a:r>
            <a:r>
              <a:rPr lang="en-NZ" b="0" i="0"/>
              <a:t>claims (</a:t>
            </a:r>
            <a:r>
              <a:rPr lang="en-US"/>
              <a:t>For those in Tier 1, a </a:t>
            </a:r>
            <a:r>
              <a:rPr lang="en-US" b="1"/>
              <a:t>self-verification</a:t>
            </a:r>
            <a:r>
              <a:rPr lang="en-US"/>
              <a:t> template will be used, which </a:t>
            </a:r>
            <a:r>
              <a:rPr lang="en-US" b="1" err="1"/>
              <a:t>categorises</a:t>
            </a:r>
            <a:r>
              <a:rPr lang="en-US"/>
              <a:t> purchases against the purpose of the support.</a:t>
            </a:r>
            <a:r>
              <a:rPr lang="en-US" sz="1200" b="0" i="0" kern="1200">
                <a:solidFill>
                  <a:schemeClr val="tx1"/>
                </a:solidFill>
                <a:effectLst/>
                <a:latin typeface="+mn-lt"/>
                <a:ea typeface="Calibri"/>
                <a:cs typeface="Calibri"/>
              </a:rPr>
              <a:t> </a:t>
            </a:r>
            <a:r>
              <a:rPr lang="en-US" sz="1200" b="0" i="0" kern="1200">
                <a:solidFill>
                  <a:schemeClr val="tx1"/>
                </a:solidFill>
                <a:effectLst/>
                <a:latin typeface="+mn-lt"/>
                <a:ea typeface="+mn-ea"/>
                <a:cs typeface="+mn-cs"/>
              </a:rPr>
              <a:t>Self verification is to ensure something is </a:t>
            </a:r>
            <a:r>
              <a:rPr lang="en-US" sz="1200" b="1" i="0" kern="1200">
                <a:solidFill>
                  <a:schemeClr val="tx1"/>
                </a:solidFill>
                <a:effectLst/>
                <a:latin typeface="+mn-lt"/>
                <a:ea typeface="+mn-ea"/>
                <a:cs typeface="+mn-cs"/>
              </a:rPr>
              <a:t>true</a:t>
            </a:r>
            <a:r>
              <a:rPr lang="en-US" sz="1200" b="0" i="0" kern="1200">
                <a:solidFill>
                  <a:schemeClr val="tx1"/>
                </a:solidFill>
                <a:effectLst/>
                <a:latin typeface="+mn-lt"/>
                <a:ea typeface="+mn-ea"/>
                <a:cs typeface="+mn-cs"/>
              </a:rPr>
              <a:t>. It means that the disabled person/agent will need to make </a:t>
            </a:r>
            <a:r>
              <a:rPr lang="en-US" sz="1200" b="1" i="0" kern="1200">
                <a:solidFill>
                  <a:schemeClr val="tx1"/>
                </a:solidFill>
                <a:effectLst/>
                <a:latin typeface="+mn-lt"/>
                <a:ea typeface="+mn-ea"/>
                <a:cs typeface="+mn-cs"/>
              </a:rPr>
              <a:t>sure</a:t>
            </a:r>
            <a:r>
              <a:rPr lang="en-US" sz="1200" b="0" i="0" kern="1200">
                <a:solidFill>
                  <a:schemeClr val="tx1"/>
                </a:solidFill>
                <a:effectLst/>
                <a:latin typeface="+mn-lt"/>
                <a:ea typeface="+mn-ea"/>
                <a:cs typeface="+mn-cs"/>
              </a:rPr>
              <a:t> their claims for use of hosted flexible funding, meets the purposes in their Funding Plan.)</a:t>
            </a:r>
            <a:endParaRPr lang="en-NZ" b="0" i="0"/>
          </a:p>
          <a:p>
            <a:pPr marL="171450" indent="-171450" rtl="0" fontAlgn="base">
              <a:buFont typeface="Arial" panose="020B0604020202020204" pitchFamily="34" charset="0"/>
              <a:buChar char="•"/>
            </a:pPr>
            <a:endParaRPr lang="en-NZ" b="0" i="0"/>
          </a:p>
          <a:p>
            <a:pPr marL="0" indent="0" rtl="0" fontAlgn="base">
              <a:buFont typeface="Arial" panose="020B0604020202020204" pitchFamily="34" charset="0"/>
              <a:buNone/>
            </a:pPr>
            <a:endParaRPr lang="en-NZ" b="0" i="0"/>
          </a:p>
          <a:p>
            <a:pPr marL="0" indent="0">
              <a:buFont typeface="Arial" panose="020B0604020202020204" pitchFamily="34" charset="0"/>
              <a:buNone/>
            </a:pPr>
            <a:r>
              <a:rPr lang="en-NZ" b="0" i="0"/>
              <a:t>Hosts will have conversations with the disabled person/Agent in Tier 1 </a:t>
            </a:r>
            <a:r>
              <a:rPr lang="en-NZ" b="1" i="0"/>
              <a:t>at least once a year</a:t>
            </a:r>
            <a:r>
              <a:rPr lang="en-NZ" b="0" i="0"/>
              <a:t>, but not limited to that,  and will occur 4 – 6 weeks prior to their NASC/EGL site review. </a:t>
            </a:r>
          </a:p>
          <a:p>
            <a:pPr marL="0" indent="0">
              <a:buFont typeface="Arial" panose="020B0604020202020204" pitchFamily="34" charset="0"/>
              <a:buNone/>
            </a:pPr>
            <a:r>
              <a:rPr lang="en-NZ" b="0" i="0"/>
              <a:t>Some of the things that will be discussed at that time are:</a:t>
            </a:r>
          </a:p>
          <a:p>
            <a:pPr marL="171450" indent="-171450">
              <a:buFont typeface="Arial" panose="020B0604020202020204" pitchFamily="34" charset="0"/>
              <a:buChar char="•"/>
            </a:pPr>
            <a:r>
              <a:rPr lang="en-NZ" b="1" i="0"/>
              <a:t>How</a:t>
            </a:r>
            <a:r>
              <a:rPr lang="en-NZ" b="0" i="0"/>
              <a:t> they have used their flexible funding</a:t>
            </a:r>
          </a:p>
          <a:p>
            <a:pPr marL="171450" indent="-171450">
              <a:buFont typeface="Arial" panose="020B0604020202020204" pitchFamily="34" charset="0"/>
              <a:buChar char="•"/>
            </a:pPr>
            <a:r>
              <a:rPr lang="en-NZ" b="1" i="0"/>
              <a:t>How</a:t>
            </a:r>
            <a:r>
              <a:rPr lang="en-NZ" b="0" i="0"/>
              <a:t> the funding meets the purposes in their My DSS Funding Plan</a:t>
            </a:r>
          </a:p>
          <a:p>
            <a:pPr marL="171450" indent="-171450">
              <a:buFont typeface="Arial" panose="020B0604020202020204" pitchFamily="34" charset="0"/>
              <a:buChar char="•"/>
            </a:pPr>
            <a:r>
              <a:rPr lang="en-NZ" b="1" i="0"/>
              <a:t>If</a:t>
            </a:r>
            <a:r>
              <a:rPr lang="en-NZ" b="0" i="0"/>
              <a:t> they are having difficulty with managing flexible funding – talk about the possibility of moving to a higher tier</a:t>
            </a:r>
          </a:p>
          <a:p>
            <a:pPr marL="171450" indent="-171450">
              <a:buFont typeface="Arial" panose="020B0604020202020204" pitchFamily="34" charset="0"/>
              <a:buChar char="•"/>
            </a:pPr>
            <a:r>
              <a:rPr lang="en-NZ" b="0" i="0"/>
              <a:t>The guidance and coaching the Host has provided and if </a:t>
            </a:r>
            <a:r>
              <a:rPr lang="en-NZ" b="1" i="0"/>
              <a:t>more or less </a:t>
            </a:r>
            <a:r>
              <a:rPr lang="en-NZ" b="0" i="0"/>
              <a:t>is required in the following year</a:t>
            </a:r>
            <a:endParaRPr lang="en-NZ" b="0" i="0">
              <a:ea typeface="Calibri"/>
              <a:cs typeface="Calibri"/>
            </a:endParaRPr>
          </a:p>
          <a:p>
            <a:pPr marL="171450" indent="-171450">
              <a:buFont typeface="Arial" panose="020B0604020202020204" pitchFamily="34" charset="0"/>
              <a:buChar char="•"/>
            </a:pPr>
            <a:r>
              <a:rPr lang="en-NZ" b="0" i="0"/>
              <a:t>Any changes they would like to make to their </a:t>
            </a:r>
            <a:r>
              <a:rPr lang="en-NZ" b="1" i="0"/>
              <a:t>supports</a:t>
            </a:r>
            <a:r>
              <a:rPr lang="en-NZ" b="0" i="0"/>
              <a:t> in the </a:t>
            </a:r>
            <a:r>
              <a:rPr lang="en-NZ" b="1"/>
              <a:t>following</a:t>
            </a:r>
            <a:r>
              <a:rPr lang="en-NZ"/>
              <a:t> 12 months</a:t>
            </a:r>
            <a:endParaRPr lang="en-NZ" b="0" i="0"/>
          </a:p>
          <a:p>
            <a:pPr marL="0" indent="0">
              <a:buFont typeface="Arial" panose="020B0604020202020204" pitchFamily="34" charset="0"/>
              <a:buNone/>
            </a:pPr>
            <a:endParaRPr lang="en-NZ" b="0" i="0"/>
          </a:p>
          <a:p>
            <a:pPr marL="0" indent="0">
              <a:buFont typeface="Arial" panose="020B0604020202020204" pitchFamily="34" charset="0"/>
              <a:buNone/>
            </a:pPr>
            <a:r>
              <a:rPr lang="en-NZ" b="1" i="1"/>
              <a:t>(click)  </a:t>
            </a:r>
            <a:r>
              <a:rPr lang="en-NZ" b="1" i="0"/>
              <a:t>People in tier 2: </a:t>
            </a:r>
          </a:p>
          <a:p>
            <a:pPr marL="171450" indent="-171450">
              <a:buFont typeface="Arial" panose="020B0604020202020204" pitchFamily="34" charset="0"/>
              <a:buChar char="•"/>
            </a:pPr>
            <a:r>
              <a:rPr lang="en-NZ" b="0" i="0"/>
              <a:t>n</a:t>
            </a:r>
            <a:r>
              <a:rPr lang="en-NZ" b="0"/>
              <a:t>eed </a:t>
            </a:r>
            <a:r>
              <a:rPr lang="en-NZ" b="1"/>
              <a:t>some or occasional</a:t>
            </a:r>
            <a:r>
              <a:rPr lang="en-NZ" b="1" i="0"/>
              <a:t> </a:t>
            </a:r>
            <a:r>
              <a:rPr lang="en-NZ" b="0" i="0"/>
              <a:t>guidance from their host</a:t>
            </a:r>
          </a:p>
          <a:p>
            <a:pPr marL="171450" indent="-171450">
              <a:buFont typeface="Arial" panose="020B0604020202020204" pitchFamily="34" charset="0"/>
              <a:buChar char="•"/>
            </a:pPr>
            <a:r>
              <a:rPr lang="en-NZ" b="0" i="0"/>
              <a:t>have </a:t>
            </a:r>
            <a:r>
              <a:rPr lang="en-NZ" b="1" i="0"/>
              <a:t>some</a:t>
            </a:r>
            <a:r>
              <a:rPr lang="en-NZ" b="0" i="0"/>
              <a:t> experience managing their hosted flexible funding, and are </a:t>
            </a:r>
            <a:r>
              <a:rPr lang="en-NZ" b="1" i="0"/>
              <a:t>mostly</a:t>
            </a:r>
            <a:r>
              <a:rPr lang="en-NZ" b="0" i="0"/>
              <a:t> skilled in meeting their responsibilities</a:t>
            </a:r>
          </a:p>
          <a:p>
            <a:pPr marL="171450" indent="-171450">
              <a:buFont typeface="Arial" panose="020B0604020202020204" pitchFamily="34" charset="0"/>
              <a:buChar char="•"/>
            </a:pPr>
            <a:r>
              <a:rPr lang="en-NZ" b="0" i="0"/>
              <a:t>feel</a:t>
            </a:r>
            <a:r>
              <a:rPr lang="en-NZ" b="0"/>
              <a:t> </a:t>
            </a:r>
            <a:r>
              <a:rPr lang="en-NZ" b="1"/>
              <a:t>mostly</a:t>
            </a:r>
            <a:r>
              <a:rPr lang="en-NZ" b="0" i="0"/>
              <a:t> confident making their </a:t>
            </a:r>
            <a:r>
              <a:rPr lang="en-NZ" b="0"/>
              <a:t>hosted flexible funding plan</a:t>
            </a:r>
            <a:r>
              <a:rPr lang="en-NZ" b="0" i="0"/>
              <a:t> </a:t>
            </a:r>
            <a:r>
              <a:rPr lang="en-NZ" b="0"/>
              <a:t>happen</a:t>
            </a:r>
            <a:endParaRPr lang="en-NZ" b="0" i="0">
              <a:ea typeface="Calibri"/>
              <a:cs typeface="Calibri"/>
            </a:endParaRPr>
          </a:p>
          <a:p>
            <a:pPr marL="171450" indent="-171450">
              <a:buFont typeface="Arial" panose="020B0604020202020204" pitchFamily="34" charset="0"/>
              <a:buChar char="•"/>
            </a:pPr>
            <a:r>
              <a:rPr lang="en-NZ" b="0" i="0"/>
              <a:t>are </a:t>
            </a:r>
            <a:r>
              <a:rPr lang="en-NZ" b="1" i="0"/>
              <a:t>working on </a:t>
            </a:r>
            <a:r>
              <a:rPr lang="en-NZ" b="0" i="0"/>
              <a:t>building their confidence and skills in managing their hosted flexible funding</a:t>
            </a:r>
          </a:p>
          <a:p>
            <a:pPr marL="171450" indent="-171450">
              <a:buFont typeface="Arial" panose="020B0604020202020204" pitchFamily="34" charset="0"/>
              <a:buChar char="•"/>
            </a:pPr>
            <a:endParaRPr lang="en-NZ" b="0" i="0"/>
          </a:p>
          <a:p>
            <a:pPr marL="0" indent="0">
              <a:buFont typeface="Arial" panose="020B0604020202020204" pitchFamily="34" charset="0"/>
              <a:buNone/>
            </a:pPr>
            <a:r>
              <a:rPr lang="en-NZ" b="0" i="0"/>
              <a:t>Hosts will have conversations with the disabled person/Agent Hosts in Tier 2 every </a:t>
            </a:r>
            <a:r>
              <a:rPr lang="en-NZ" b="1" i="0"/>
              <a:t>6 months</a:t>
            </a:r>
            <a:r>
              <a:rPr lang="en-NZ" b="0" i="0"/>
              <a:t>,  however more regular conversations can occur if requested or needed. </a:t>
            </a:r>
          </a:p>
          <a:p>
            <a:pPr marL="0" indent="0">
              <a:buFont typeface="Arial" panose="020B0604020202020204" pitchFamily="34" charset="0"/>
              <a:buNone/>
            </a:pPr>
            <a:r>
              <a:rPr lang="en-NZ" b="0" i="0"/>
              <a:t>Hosts will discuss:</a:t>
            </a:r>
          </a:p>
          <a:p>
            <a:pPr marL="285750" indent="-285750">
              <a:buFont typeface="Arial" panose="020B0604020202020204" pitchFamily="34" charset="0"/>
              <a:buChar char="•"/>
            </a:pPr>
            <a:r>
              <a:rPr lang="en-NZ" b="1"/>
              <a:t>How</a:t>
            </a:r>
            <a:r>
              <a:rPr lang="en-NZ"/>
              <a:t> they’ve used their flexible funding</a:t>
            </a:r>
            <a:endParaRPr lang="en-NZ">
              <a:ea typeface="Calibri"/>
              <a:cs typeface="Calibri"/>
            </a:endParaRPr>
          </a:p>
          <a:p>
            <a:pPr marL="285750" indent="-285750">
              <a:buFont typeface="Arial" panose="020B0604020202020204" pitchFamily="34" charset="0"/>
              <a:buChar char="•"/>
            </a:pPr>
            <a:r>
              <a:rPr lang="en-NZ" b="1"/>
              <a:t>How</a:t>
            </a:r>
            <a:r>
              <a:rPr lang="en-NZ"/>
              <a:t> spending aligns with the My DSS Funding Plan</a:t>
            </a:r>
          </a:p>
          <a:p>
            <a:pPr marL="285750" indent="-285750">
              <a:buFont typeface="Arial" panose="020B0604020202020204" pitchFamily="34" charset="0"/>
              <a:buChar char="•"/>
            </a:pPr>
            <a:r>
              <a:rPr lang="en-NZ"/>
              <a:t>The </a:t>
            </a:r>
            <a:r>
              <a:rPr lang="en-NZ" b="1"/>
              <a:t>plan</a:t>
            </a:r>
            <a:r>
              <a:rPr lang="en-NZ"/>
              <a:t> for the next 6 months</a:t>
            </a:r>
          </a:p>
          <a:p>
            <a:pPr marL="0" indent="0">
              <a:buFont typeface="Arial" panose="020B0604020202020204" pitchFamily="34" charset="0"/>
              <a:buNone/>
            </a:pPr>
            <a:endParaRPr lang="en-NZ" b="0" i="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i="1"/>
              <a:t>(click) </a:t>
            </a:r>
            <a:r>
              <a:rPr lang="en-NZ" b="1" i="0"/>
              <a:t>People in tier 3: </a:t>
            </a:r>
          </a:p>
          <a:p>
            <a:pPr marL="171450" indent="-171450">
              <a:buFont typeface="Arial" panose="020B0604020202020204" pitchFamily="34" charset="0"/>
              <a:buChar char="•"/>
            </a:pPr>
            <a:r>
              <a:rPr lang="en-NZ" b="0" i="0"/>
              <a:t>need </a:t>
            </a:r>
            <a:r>
              <a:rPr lang="en-NZ" b="1" i="0"/>
              <a:t>regula</a:t>
            </a:r>
            <a:r>
              <a:rPr lang="en-NZ" b="0" i="0"/>
              <a:t>r guidance from their host</a:t>
            </a:r>
          </a:p>
          <a:p>
            <a:pPr marL="171450" indent="-171450">
              <a:buFont typeface="Arial" panose="020B0604020202020204" pitchFamily="34" charset="0"/>
              <a:buChar char="•"/>
            </a:pPr>
            <a:r>
              <a:rPr lang="en-NZ" b="0" i="0"/>
              <a:t>may </a:t>
            </a:r>
            <a:r>
              <a:rPr lang="en-NZ" b="1" i="0"/>
              <a:t>be new </a:t>
            </a:r>
            <a:r>
              <a:rPr lang="en-NZ" b="0" i="0"/>
              <a:t>to hosted flexible funding</a:t>
            </a:r>
          </a:p>
          <a:p>
            <a:pPr marL="171450" indent="-171450">
              <a:buFont typeface="Arial" panose="020B0604020202020204" pitchFamily="34" charset="0"/>
              <a:buChar char="•"/>
            </a:pPr>
            <a:r>
              <a:rPr lang="en-NZ" b="0" i="0"/>
              <a:t>meet </a:t>
            </a:r>
            <a:r>
              <a:rPr lang="en-NZ" b="1" i="0"/>
              <a:t>some</a:t>
            </a:r>
            <a:r>
              <a:rPr lang="en-NZ" b="0" i="0"/>
              <a:t> of the responsibilities of managing their hosted flexible funding, but are </a:t>
            </a:r>
            <a:r>
              <a:rPr lang="en-NZ" b="1" i="0"/>
              <a:t>not managing </a:t>
            </a:r>
            <a:r>
              <a:rPr lang="en-NZ" b="0" i="0"/>
              <a:t>some aspects confidently</a:t>
            </a:r>
          </a:p>
          <a:p>
            <a:pPr marL="171450" indent="-171450">
              <a:buFont typeface="Arial" panose="020B0604020202020204" pitchFamily="34" charset="0"/>
              <a:buChar char="•"/>
            </a:pPr>
            <a:r>
              <a:rPr lang="en-NZ" b="0" i="0"/>
              <a:t>need</a:t>
            </a:r>
            <a:r>
              <a:rPr lang="en-NZ" b="1" i="0"/>
              <a:t> regular guidance </a:t>
            </a:r>
            <a:r>
              <a:rPr lang="en-NZ" b="0" i="0"/>
              <a:t>making their plan for their hosted flexible funding happen</a:t>
            </a:r>
          </a:p>
          <a:p>
            <a:pPr marL="171450" indent="-171450">
              <a:buFont typeface="Arial" panose="020B0604020202020204" pitchFamily="34" charset="0"/>
              <a:buChar char="•"/>
            </a:pPr>
            <a:r>
              <a:rPr lang="en-NZ" b="0" i="0"/>
              <a:t>are </a:t>
            </a:r>
            <a:r>
              <a:rPr lang="en-NZ" b="1" i="0"/>
              <a:t>working on </a:t>
            </a:r>
            <a:r>
              <a:rPr lang="en-NZ" b="0" i="0"/>
              <a:t>building their confidence and skills in managing their hosted flexible funding</a:t>
            </a:r>
          </a:p>
          <a:p>
            <a:pPr marL="171450" indent="-171450">
              <a:buFont typeface="Arial" panose="020B0604020202020204" pitchFamily="34" charset="0"/>
              <a:buChar char="•"/>
            </a:pPr>
            <a:endParaRPr lang="en-NZ" b="0" i="0"/>
          </a:p>
          <a:p>
            <a:pPr marL="0" indent="0">
              <a:buFont typeface="Arial" panose="020B0604020202020204" pitchFamily="34" charset="0"/>
              <a:buNone/>
            </a:pPr>
            <a:r>
              <a:rPr lang="en-NZ" b="0" i="0"/>
              <a:t>Hosts will have conversations with the disabled person/Agent every </a:t>
            </a:r>
            <a:r>
              <a:rPr lang="en-NZ" b="1" i="0"/>
              <a:t>3 months</a:t>
            </a:r>
            <a:r>
              <a:rPr lang="en-NZ" b="0" i="0"/>
              <a:t>, however more regular conversations can occur if the person requests/needs it. </a:t>
            </a:r>
          </a:p>
          <a:p>
            <a:pPr marL="0" indent="0">
              <a:buFont typeface="Arial" panose="020B0604020202020204" pitchFamily="34" charset="0"/>
              <a:buNone/>
            </a:pPr>
            <a:r>
              <a:rPr lang="en-NZ" b="0" i="0"/>
              <a:t>Every 3 months the host will discuss:</a:t>
            </a:r>
          </a:p>
          <a:p>
            <a:pPr marL="285750" indent="-285750">
              <a:buFont typeface="Arial" panose="020B0604020202020204" pitchFamily="34" charset="0"/>
              <a:buChar char="•"/>
            </a:pPr>
            <a:r>
              <a:rPr lang="en-NZ" b="1"/>
              <a:t>How</a:t>
            </a:r>
            <a:r>
              <a:rPr lang="en-NZ"/>
              <a:t> they’ve used their flexible funding</a:t>
            </a:r>
            <a:endParaRPr lang="en-NZ">
              <a:ea typeface="Calibri"/>
              <a:cs typeface="Calibri"/>
            </a:endParaRPr>
          </a:p>
          <a:p>
            <a:pPr marL="285750" indent="-285750">
              <a:buFont typeface="Arial" panose="020B0604020202020204" pitchFamily="34" charset="0"/>
              <a:buChar char="•"/>
            </a:pPr>
            <a:r>
              <a:rPr lang="en-NZ" b="1"/>
              <a:t>How</a:t>
            </a:r>
            <a:r>
              <a:rPr lang="en-NZ"/>
              <a:t> spending aligns with the My DSS Funding Plan</a:t>
            </a:r>
          </a:p>
          <a:p>
            <a:pPr marL="285750" indent="-285750">
              <a:buFont typeface="Arial" panose="020B0604020202020204" pitchFamily="34" charset="0"/>
              <a:buChar char="•"/>
            </a:pPr>
            <a:r>
              <a:rPr lang="en-NZ"/>
              <a:t>The </a:t>
            </a:r>
            <a:r>
              <a:rPr lang="en-NZ" b="1"/>
              <a:t>plan</a:t>
            </a:r>
            <a:r>
              <a:rPr lang="en-NZ"/>
              <a:t> for the next 3 months</a:t>
            </a:r>
          </a:p>
          <a:p>
            <a:pPr marL="0" indent="0">
              <a:buFont typeface="Arial" panose="020B0604020202020204" pitchFamily="34" charset="0"/>
              <a:buNone/>
            </a:pPr>
            <a:endParaRPr lang="en-NZ" b="0" i="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i="1"/>
              <a:t>(click) </a:t>
            </a:r>
            <a:r>
              <a:rPr lang="en-NZ" b="1" i="0"/>
              <a:t>People in tier 4: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need </a:t>
            </a:r>
            <a:r>
              <a:rPr lang="en-US" sz="1200" b="1" i="0" kern="1200">
                <a:solidFill>
                  <a:schemeClr val="tx1"/>
                </a:solidFill>
                <a:effectLst/>
                <a:latin typeface="+mn-lt"/>
                <a:ea typeface="+mn-ea"/>
                <a:cs typeface="+mn-cs"/>
              </a:rPr>
              <a:t>frequent and a high level </a:t>
            </a:r>
            <a:r>
              <a:rPr lang="en-US" sz="1200" b="0" i="0" kern="1200">
                <a:solidFill>
                  <a:schemeClr val="tx1"/>
                </a:solidFill>
                <a:effectLst/>
                <a:latin typeface="+mn-lt"/>
                <a:ea typeface="+mn-ea"/>
                <a:cs typeface="+mn-cs"/>
              </a:rPr>
              <a:t>of guidance from their host to manage their responsibilities of their hosted flexible funding </a:t>
            </a:r>
            <a:endParaRPr lang="en-US" sz="1200" b="0" i="0" kern="1200">
              <a:solidFill>
                <a:schemeClr val="tx1"/>
              </a:solidFill>
              <a:effectLst/>
              <a:latin typeface="+mn-lt"/>
              <a:ea typeface="Calibri"/>
              <a:cs typeface="Calibri"/>
            </a:endParaRPr>
          </a:p>
          <a:p>
            <a:pPr marL="171450" indent="-171450" fontAlgn="base">
              <a:buFont typeface="Arial" panose="020B0604020202020204" pitchFamily="34" charset="0"/>
              <a:buChar char="•"/>
            </a:pPr>
            <a:r>
              <a:rPr lang="en-US" sz="1200" b="0" i="0" kern="1200">
                <a:solidFill>
                  <a:schemeClr val="tx1"/>
                </a:solidFill>
                <a:effectLst/>
                <a:latin typeface="+mn-lt"/>
                <a:ea typeface="+mn-ea"/>
                <a:cs typeface="+mn-cs"/>
              </a:rPr>
              <a:t>may have been identified as having </a:t>
            </a:r>
            <a:r>
              <a:rPr lang="en-US"/>
              <a:t>used flexible</a:t>
            </a:r>
            <a:r>
              <a:rPr lang="en-US" sz="1200" b="0" i="0" kern="1200">
                <a:solidFill>
                  <a:schemeClr val="tx1"/>
                </a:solidFill>
                <a:effectLst/>
                <a:latin typeface="+mn-lt"/>
                <a:ea typeface="+mn-ea"/>
                <a:cs typeface="+mn-cs"/>
              </a:rPr>
              <a:t> funding that </a:t>
            </a:r>
            <a:r>
              <a:rPr lang="en-US" sz="1200" b="1" i="0" kern="1200">
                <a:solidFill>
                  <a:schemeClr val="tx1"/>
                </a:solidFill>
                <a:effectLst/>
                <a:latin typeface="+mn-lt"/>
                <a:ea typeface="+mn-ea"/>
                <a:cs typeface="+mn-cs"/>
              </a:rPr>
              <a:t>does not meet</a:t>
            </a:r>
            <a:r>
              <a:rPr lang="en-US" sz="1200" b="0" i="0" kern="1200">
                <a:solidFill>
                  <a:schemeClr val="tx1"/>
                </a:solidFill>
                <a:effectLst/>
                <a:latin typeface="+mn-lt"/>
                <a:ea typeface="+mn-ea"/>
                <a:cs typeface="+mn-cs"/>
              </a:rPr>
              <a:t> the purposes in their plan </a:t>
            </a:r>
            <a:r>
              <a:rPr lang="en-US" sz="1200" b="1" i="0" kern="1200">
                <a:solidFill>
                  <a:schemeClr val="tx1"/>
                </a:solidFill>
                <a:effectLst/>
                <a:latin typeface="+mn-lt"/>
                <a:ea typeface="+mn-ea"/>
                <a:cs typeface="+mn-cs"/>
              </a:rPr>
              <a:t>despite guidance </a:t>
            </a:r>
            <a:r>
              <a:rPr lang="en-US" sz="1200" b="0" i="0" kern="1200">
                <a:solidFill>
                  <a:schemeClr val="tx1"/>
                </a:solidFill>
                <a:effectLst/>
                <a:latin typeface="+mn-lt"/>
                <a:ea typeface="+mn-ea"/>
                <a:cs typeface="+mn-cs"/>
              </a:rPr>
              <a:t>from their host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may have been </a:t>
            </a:r>
            <a:r>
              <a:rPr lang="en-US" sz="1200" b="1" i="0" kern="1200">
                <a:solidFill>
                  <a:schemeClr val="tx1"/>
                </a:solidFill>
                <a:effectLst/>
                <a:latin typeface="+mn-lt"/>
                <a:ea typeface="+mn-ea"/>
                <a:cs typeface="+mn-cs"/>
              </a:rPr>
              <a:t>audited</a:t>
            </a:r>
            <a:r>
              <a:rPr lang="en-US" sz="1200" b="0" i="0" kern="1200">
                <a:solidFill>
                  <a:schemeClr val="tx1"/>
                </a:solidFill>
                <a:effectLst/>
                <a:latin typeface="+mn-lt"/>
                <a:ea typeface="+mn-ea"/>
                <a:cs typeface="+mn-cs"/>
              </a:rPr>
              <a:t> in the last five years with </a:t>
            </a:r>
            <a:r>
              <a:rPr lang="en-US" sz="1200" b="1" i="0" kern="1200">
                <a:solidFill>
                  <a:schemeClr val="tx1"/>
                </a:solidFill>
                <a:effectLst/>
                <a:latin typeface="+mn-lt"/>
                <a:ea typeface="+mn-ea"/>
                <a:cs typeface="+mn-cs"/>
              </a:rPr>
              <a:t>fraudulent</a:t>
            </a:r>
            <a:r>
              <a:rPr lang="en-US" sz="1200" b="0" i="0" kern="1200">
                <a:solidFill>
                  <a:schemeClr val="tx1"/>
                </a:solidFill>
                <a:effectLst/>
                <a:latin typeface="+mn-lt"/>
                <a:ea typeface="+mn-ea"/>
                <a:cs typeface="+mn-cs"/>
              </a:rPr>
              <a:t> findings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may have </a:t>
            </a:r>
            <a:r>
              <a:rPr lang="en-US" sz="1200" b="1" i="0" kern="1200">
                <a:solidFill>
                  <a:schemeClr val="tx1"/>
                </a:solidFill>
                <a:effectLst/>
                <a:latin typeface="+mn-lt"/>
                <a:ea typeface="+mn-ea"/>
                <a:cs typeface="+mn-cs"/>
              </a:rPr>
              <a:t>previously</a:t>
            </a:r>
            <a:r>
              <a:rPr lang="en-US" sz="1200" b="0" i="0" kern="1200">
                <a:solidFill>
                  <a:schemeClr val="tx1"/>
                </a:solidFill>
                <a:effectLst/>
                <a:latin typeface="+mn-lt"/>
                <a:ea typeface="+mn-ea"/>
                <a:cs typeface="+mn-cs"/>
              </a:rPr>
              <a:t> used their budget </a:t>
            </a:r>
            <a:r>
              <a:rPr lang="en-US" sz="1200" b="1" i="0" kern="1200">
                <a:solidFill>
                  <a:schemeClr val="tx1"/>
                </a:solidFill>
                <a:effectLst/>
                <a:latin typeface="+mn-lt"/>
                <a:ea typeface="+mn-ea"/>
                <a:cs typeface="+mn-cs"/>
              </a:rPr>
              <a:t>early</a:t>
            </a:r>
            <a:r>
              <a:rPr lang="en-US" sz="1200" b="0" i="0" kern="1200">
                <a:solidFill>
                  <a:schemeClr val="tx1"/>
                </a:solidFill>
                <a:effectLst/>
                <a:latin typeface="+mn-lt"/>
                <a:ea typeface="+mn-ea"/>
                <a:cs typeface="+mn-cs"/>
              </a:rPr>
              <a:t>, that was </a:t>
            </a:r>
            <a:r>
              <a:rPr lang="en-US" sz="1200" b="1" i="0" kern="1200">
                <a:solidFill>
                  <a:schemeClr val="tx1"/>
                </a:solidFill>
                <a:effectLst/>
                <a:latin typeface="+mn-lt"/>
                <a:ea typeface="+mn-ea"/>
                <a:cs typeface="+mn-cs"/>
              </a:rPr>
              <a:t>not planned</a:t>
            </a:r>
            <a:r>
              <a:rPr lang="en-US" sz="1200" b="0" i="0" kern="1200">
                <a:solidFill>
                  <a:schemeClr val="tx1"/>
                </a:solidFill>
                <a:effectLst/>
                <a:latin typeface="+mn-lt"/>
                <a:ea typeface="+mn-ea"/>
                <a:cs typeface="+mn-cs"/>
              </a:rPr>
              <a:t>, resulting in a review despite </a:t>
            </a:r>
            <a:r>
              <a:rPr lang="en-US" sz="1200" b="1" i="0" kern="1200">
                <a:solidFill>
                  <a:schemeClr val="tx1"/>
                </a:solidFill>
                <a:effectLst/>
                <a:latin typeface="+mn-lt"/>
                <a:ea typeface="+mn-ea"/>
                <a:cs typeface="+mn-cs"/>
              </a:rPr>
              <a:t>no changes </a:t>
            </a:r>
            <a:r>
              <a:rPr lang="en-US" sz="1200" b="0" i="0" kern="1200">
                <a:solidFill>
                  <a:schemeClr val="tx1"/>
                </a:solidFill>
                <a:effectLst/>
                <a:latin typeface="+mn-lt"/>
                <a:ea typeface="+mn-ea"/>
                <a:cs typeface="+mn-cs"/>
              </a:rPr>
              <a:t>in disability support need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may have been identified as experiencing </a:t>
            </a:r>
            <a:r>
              <a:rPr lang="en-US" sz="1200" b="1" i="0" kern="1200">
                <a:solidFill>
                  <a:schemeClr val="tx1"/>
                </a:solidFill>
                <a:effectLst/>
                <a:latin typeface="+mn-lt"/>
                <a:ea typeface="+mn-ea"/>
                <a:cs typeface="+mn-cs"/>
              </a:rPr>
              <a:t>safeguarding</a:t>
            </a:r>
            <a:r>
              <a:rPr lang="en-US" sz="1200" b="0" i="0" kern="1200">
                <a:solidFill>
                  <a:schemeClr val="tx1"/>
                </a:solidFill>
                <a:effectLst/>
                <a:latin typeface="+mn-lt"/>
                <a:ea typeface="+mn-ea"/>
                <a:cs typeface="+mn-cs"/>
              </a:rPr>
              <a:t> concerns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need</a:t>
            </a:r>
            <a:r>
              <a:rPr lang="en-US" sz="1200" b="1" i="0" kern="1200">
                <a:solidFill>
                  <a:schemeClr val="tx1"/>
                </a:solidFill>
                <a:effectLst/>
                <a:latin typeface="+mn-lt"/>
                <a:ea typeface="+mn-ea"/>
                <a:cs typeface="+mn-cs"/>
              </a:rPr>
              <a:t> significant coaching </a:t>
            </a:r>
            <a:r>
              <a:rPr lang="en-US" sz="1200" b="0" i="0" kern="1200">
                <a:solidFill>
                  <a:schemeClr val="tx1"/>
                </a:solidFill>
                <a:effectLst/>
                <a:latin typeface="+mn-lt"/>
                <a:ea typeface="+mn-ea"/>
                <a:cs typeface="+mn-cs"/>
              </a:rPr>
              <a:t>to work on building their confidence and skills in managing their hosted flexible funding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are </a:t>
            </a:r>
            <a:r>
              <a:rPr lang="en-US" sz="1200" b="1" i="0" kern="1200">
                <a:solidFill>
                  <a:schemeClr val="tx1"/>
                </a:solidFill>
                <a:effectLst/>
                <a:latin typeface="+mn-lt"/>
                <a:ea typeface="+mn-ea"/>
                <a:cs typeface="+mn-cs"/>
              </a:rPr>
              <a:t>currently under audit </a:t>
            </a:r>
            <a:r>
              <a:rPr lang="en-US" sz="1200" b="0" i="0" kern="1200">
                <a:solidFill>
                  <a:schemeClr val="tx1"/>
                </a:solidFill>
                <a:effectLst/>
                <a:latin typeface="+mn-lt"/>
                <a:ea typeface="+mn-ea"/>
                <a:cs typeface="+mn-cs"/>
              </a:rPr>
              <a:t>(looked at case-by-case, and the NASC/EGL must escalate to DSS to endorse their recommendation on what the Tier should be- we’ll talk more about this shortly.)</a:t>
            </a:r>
          </a:p>
          <a:p>
            <a:pPr marL="0" indent="0">
              <a:buFont typeface="Arial" panose="020B0604020202020204" pitchFamily="34" charset="0"/>
              <a:buNone/>
            </a:pPr>
            <a:endParaRPr lang="en-NZ" b="0" i="0"/>
          </a:p>
          <a:p>
            <a:pPr marL="0" indent="0">
              <a:buFont typeface="Arial" panose="020B0604020202020204" pitchFamily="34" charset="0"/>
              <a:buNone/>
            </a:pPr>
            <a:r>
              <a:rPr lang="en-NZ" b="0" i="0"/>
              <a:t>Hosts will have conversations with the disabled person/Agent </a:t>
            </a:r>
            <a:r>
              <a:rPr lang="en-NZ" b="1" i="0"/>
              <a:t>on a monthly basis </a:t>
            </a:r>
            <a:r>
              <a:rPr lang="en-NZ" b="0" i="0"/>
              <a:t>with more </a:t>
            </a:r>
            <a:r>
              <a:rPr lang="en-NZ"/>
              <a:t>frequent</a:t>
            </a:r>
            <a:r>
              <a:rPr lang="en-NZ" b="0" i="0"/>
              <a:t> engagement if the person requests or needs it. </a:t>
            </a:r>
          </a:p>
          <a:p>
            <a:pPr marL="0" indent="0">
              <a:buFont typeface="Arial" panose="020B0604020202020204" pitchFamily="34" charset="0"/>
              <a:buNone/>
            </a:pPr>
            <a:r>
              <a:rPr lang="en-NZ" b="0" i="0"/>
              <a:t>Each month the host will discuss</a:t>
            </a:r>
            <a:r>
              <a:rPr lang="en-NZ" b="1" i="0"/>
              <a:t>: </a:t>
            </a:r>
            <a:endParaRPr lang="en-NZ" b="0" i="0">
              <a:ea typeface="Calibri"/>
              <a:cs typeface="Calibri"/>
            </a:endParaRPr>
          </a:p>
          <a:p>
            <a:pPr marL="285750" indent="-285750">
              <a:buFont typeface="Arial" panose="020B0604020202020204" pitchFamily="34" charset="0"/>
              <a:buChar char="•"/>
            </a:pPr>
            <a:r>
              <a:rPr lang="en-NZ" b="1"/>
              <a:t>How</a:t>
            </a:r>
            <a:r>
              <a:rPr lang="en-NZ"/>
              <a:t> they’ve used their flexible funding</a:t>
            </a:r>
            <a:endParaRPr lang="en-NZ">
              <a:ea typeface="Calibri"/>
              <a:cs typeface="Calibri"/>
            </a:endParaRPr>
          </a:p>
          <a:p>
            <a:pPr marL="285750" indent="-285750">
              <a:buFont typeface="Arial" panose="020B0604020202020204" pitchFamily="34" charset="0"/>
              <a:buChar char="•"/>
            </a:pPr>
            <a:r>
              <a:rPr lang="en-NZ" b="1"/>
              <a:t>How</a:t>
            </a:r>
            <a:r>
              <a:rPr lang="en-NZ"/>
              <a:t> spending aligns with the My DSS Funding Plan</a:t>
            </a:r>
          </a:p>
          <a:p>
            <a:pPr marL="285750" indent="-285750">
              <a:buFont typeface="Arial" panose="020B0604020202020204" pitchFamily="34" charset="0"/>
              <a:buChar char="•"/>
            </a:pPr>
            <a:r>
              <a:rPr lang="en-NZ"/>
              <a:t>The </a:t>
            </a:r>
            <a:r>
              <a:rPr lang="en-NZ" b="1"/>
              <a:t>plan</a:t>
            </a:r>
            <a:r>
              <a:rPr lang="en-NZ"/>
              <a:t> for the next month</a:t>
            </a:r>
          </a:p>
          <a:p>
            <a:pPr marL="285750" indent="-285750">
              <a:buFont typeface="Arial" panose="020B0604020202020204" pitchFamily="34" charset="0"/>
              <a:buChar char="•"/>
            </a:pPr>
            <a:r>
              <a:rPr lang="en-NZ" b="1"/>
              <a:t>Pro-actively</a:t>
            </a:r>
            <a:r>
              <a:rPr lang="en-NZ"/>
              <a:t> coach, guide and monitor budget and employer responsibilities, and record keeping</a:t>
            </a:r>
          </a:p>
          <a:p>
            <a:pPr marL="0" indent="0">
              <a:buFont typeface="Arial" panose="020B0604020202020204" pitchFamily="34" charset="0"/>
              <a:buNone/>
            </a:pPr>
            <a:endParaRPr lang="en-NZ" b="0" i="0"/>
          </a:p>
          <a:p>
            <a:r>
              <a:rPr lang="en-NZ" b="0" i="0"/>
              <a:t>Tier information sheets will be available and can be shared with the disabled person/agent, by yourselves.</a:t>
            </a:r>
          </a:p>
          <a:p>
            <a:r>
              <a:rPr lang="en-NZ" b="0" i="0"/>
              <a:t>Hosts will be advising people what their tier will be from 1 April.</a:t>
            </a:r>
          </a:p>
          <a:p>
            <a:endParaRPr lang="en-NZ" b="0" i="0"/>
          </a:p>
          <a:p>
            <a:r>
              <a:rPr lang="en-NZ" b="0" i="0"/>
              <a:t>Before we move on to the feedback loop do you have any questions about the Host Tier Framework?</a:t>
            </a:r>
          </a:p>
          <a:p>
            <a:endParaRPr lang="en-NZ" b="0" i="0"/>
          </a:p>
          <a:p>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30</a:t>
            </a:fld>
            <a:endParaRPr lang="en-NZ"/>
          </a:p>
        </p:txBody>
      </p:sp>
    </p:spTree>
    <p:extLst>
      <p:ext uri="{BB962C8B-B14F-4D97-AF65-F5344CB8AC3E}">
        <p14:creationId xmlns:p14="http://schemas.microsoft.com/office/powerpoint/2010/main" val="3861899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31</a:t>
            </a:fld>
            <a:endParaRPr lang="en-NZ"/>
          </a:p>
        </p:txBody>
      </p:sp>
    </p:spTree>
    <p:extLst>
      <p:ext uri="{BB962C8B-B14F-4D97-AF65-F5344CB8AC3E}">
        <p14:creationId xmlns:p14="http://schemas.microsoft.com/office/powerpoint/2010/main" val="2985200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a:t>
            </a:r>
          </a:p>
          <a:p>
            <a:r>
              <a:rPr lang="en-NZ" b="0" i="0"/>
              <a:t>We will now look </a:t>
            </a:r>
            <a:r>
              <a:rPr lang="en-NZ"/>
              <a:t>at</a:t>
            </a:r>
            <a:r>
              <a:rPr lang="en-NZ" b="0" i="0"/>
              <a:t> the </a:t>
            </a:r>
            <a:r>
              <a:rPr lang="en-NZ" b="1" i="0"/>
              <a:t>feedback loop </a:t>
            </a:r>
            <a:r>
              <a:rPr lang="en-NZ" b="0" i="0"/>
              <a:t>between Hosts and NASCs/EGL sites. This loop keeps </a:t>
            </a:r>
            <a:r>
              <a:rPr lang="en-NZ" b="1" i="0"/>
              <a:t>both parties </a:t>
            </a:r>
            <a:r>
              <a:rPr lang="en-NZ" b="0" i="0"/>
              <a:t>connected, </a:t>
            </a:r>
            <a:r>
              <a:rPr lang="en-NZ" b="1" i="0"/>
              <a:t>supports</a:t>
            </a:r>
            <a:r>
              <a:rPr lang="en-NZ" b="0" i="0"/>
              <a:t> consistent actions, and ensures that updates and clarifications continue to </a:t>
            </a:r>
            <a:r>
              <a:rPr lang="en-NZ" b="1" i="0"/>
              <a:t>align</a:t>
            </a:r>
            <a:r>
              <a:rPr lang="en-NZ" b="0" i="0"/>
              <a:t> the My DSS Funding Plan with the person’s disability support needs.</a:t>
            </a:r>
            <a:endParaRPr lang="en-NZ" b="0" i="0">
              <a:ea typeface="Calibri"/>
              <a:cs typeface="Calibri"/>
            </a:endParaRPr>
          </a:p>
          <a:p>
            <a:r>
              <a:rPr lang="en-NZ" b="1" i="1"/>
              <a:t>(click) </a:t>
            </a:r>
          </a:p>
          <a:p>
            <a:endParaRPr lang="en-NZ" b="0" i="0"/>
          </a:p>
          <a:p>
            <a:r>
              <a:rPr lang="en-NZ" b="0" i="0"/>
              <a:t>For now, Hosts and NASCs will continue sharing feedback through the usual communication channels. Until a dedicated technology solution is introduced, it’s important that all information is exchanged using your organisation’s approved process. It includes following your </a:t>
            </a:r>
            <a:r>
              <a:rPr lang="en-NZ" b="1" i="0"/>
              <a:t>usual</a:t>
            </a:r>
            <a:r>
              <a:rPr lang="en-NZ" b="0" i="0"/>
              <a:t> protocols for maintaining </a:t>
            </a:r>
            <a:r>
              <a:rPr lang="en-NZ" b="1" i="0"/>
              <a:t>privacy practises</a:t>
            </a:r>
            <a:r>
              <a:rPr lang="en-NZ" b="0" i="0"/>
              <a:t>.</a:t>
            </a:r>
            <a:endParaRPr lang="en-NZ" b="1" i="0">
              <a:ea typeface="Calibri"/>
              <a:cs typeface="Calibri"/>
            </a:endParaRPr>
          </a:p>
          <a:p>
            <a:r>
              <a:rPr lang="en-NZ" b="1" i="1"/>
              <a:t>(click) </a:t>
            </a:r>
          </a:p>
          <a:p>
            <a:endParaRPr lang="en-NZ" b="0" i="0"/>
          </a:p>
          <a:p>
            <a:r>
              <a:rPr lang="en-NZ" b="0" i="0"/>
              <a:t>Hosts will need to provide feedback to the NASC/EGL site around 4 – 6 weeks before the person’s </a:t>
            </a:r>
            <a:r>
              <a:rPr lang="en-NZ" b="1" i="0"/>
              <a:t>scheduled annual review</a:t>
            </a:r>
            <a:r>
              <a:rPr lang="en-NZ" b="0" i="0"/>
              <a:t>. In some situations, this may have to happen earlier if a review is required sooner. To </a:t>
            </a:r>
            <a:r>
              <a:rPr lang="en-NZ" b="1" i="0"/>
              <a:t>prepare</a:t>
            </a:r>
            <a:r>
              <a:rPr lang="en-NZ" b="0" i="0"/>
              <a:t> this feedback, the host will meet with the disabled person or their agent </a:t>
            </a:r>
            <a:r>
              <a:rPr lang="en-NZ" b="1" i="0"/>
              <a:t>ahead of time </a:t>
            </a:r>
            <a:r>
              <a:rPr lang="en-NZ" b="0" i="0"/>
              <a:t>to discuss progress, </a:t>
            </a:r>
            <a:r>
              <a:rPr lang="en-NZ" b="1" i="0"/>
              <a:t>identify any changes </a:t>
            </a:r>
            <a:r>
              <a:rPr lang="en-NZ" b="0" i="0"/>
              <a:t>and ensure the information </a:t>
            </a:r>
            <a:r>
              <a:rPr lang="en-NZ" b="1" i="0"/>
              <a:t>reflects</a:t>
            </a:r>
            <a:r>
              <a:rPr lang="en-NZ" b="0" i="0"/>
              <a:t> the person’s disability support needs and purposes of funding. While this builds on aspects of current practice, it is now </a:t>
            </a:r>
            <a:r>
              <a:rPr lang="en-NZ" b="1" i="0"/>
              <a:t>part of </a:t>
            </a:r>
            <a:r>
              <a:rPr lang="en-NZ" b="0" i="0"/>
              <a:t>the new process.</a:t>
            </a:r>
            <a:endParaRPr lang="en-NZ" b="0" i="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r>
              <a:rPr lang="en-NZ" b="0" i="0"/>
              <a:t>The feedback to the NASC/EGL site should summarise:</a:t>
            </a:r>
          </a:p>
          <a:p>
            <a:pPr marL="171450" indent="-171450">
              <a:buFont typeface="Arial" panose="020B0604020202020204" pitchFamily="34" charset="0"/>
              <a:buChar char="•"/>
            </a:pPr>
            <a:r>
              <a:rPr lang="en-NZ" b="1" i="0"/>
              <a:t>How</a:t>
            </a:r>
            <a:r>
              <a:rPr lang="en-NZ" b="0" i="0"/>
              <a:t> the funding was used and how it </a:t>
            </a:r>
            <a:r>
              <a:rPr lang="en-NZ" b="1" i="0"/>
              <a:t>aligned</a:t>
            </a:r>
            <a:r>
              <a:rPr lang="en-NZ" b="0" i="0"/>
              <a:t> to the intended purpose</a:t>
            </a:r>
          </a:p>
          <a:p>
            <a:pPr marL="171450" indent="-171450">
              <a:buFont typeface="Arial" panose="020B0604020202020204" pitchFamily="34" charset="0"/>
              <a:buChar char="•"/>
            </a:pPr>
            <a:r>
              <a:rPr lang="en-NZ" b="0" i="0"/>
              <a:t>The </a:t>
            </a:r>
            <a:r>
              <a:rPr lang="en-NZ" b="1" i="0"/>
              <a:t>outcomes</a:t>
            </a:r>
            <a:r>
              <a:rPr lang="en-NZ" b="0" i="0"/>
              <a:t> that were achieved during the funding period</a:t>
            </a:r>
          </a:p>
          <a:p>
            <a:pPr marL="171450" indent="-171450">
              <a:buFont typeface="Arial" panose="020B0604020202020204" pitchFamily="34" charset="0"/>
              <a:buChar char="•"/>
            </a:pPr>
            <a:r>
              <a:rPr lang="en-NZ" b="0" i="0"/>
              <a:t>The funding </a:t>
            </a:r>
            <a:r>
              <a:rPr lang="en-NZ" b="1" i="0"/>
              <a:t>spent</a:t>
            </a:r>
            <a:r>
              <a:rPr lang="en-NZ" b="0" i="0"/>
              <a:t> per purpose/service line</a:t>
            </a:r>
          </a:p>
          <a:p>
            <a:pPr marL="171450" indent="-171450">
              <a:buFont typeface="Arial" panose="020B0604020202020204" pitchFamily="34" charset="0"/>
              <a:buChar char="•"/>
            </a:pPr>
            <a:r>
              <a:rPr lang="en-NZ" b="0" i="0"/>
              <a:t>The </a:t>
            </a:r>
            <a:r>
              <a:rPr lang="en-NZ" b="1" i="0"/>
              <a:t>total </a:t>
            </a:r>
            <a:r>
              <a:rPr lang="en-NZ" b="0" i="0"/>
              <a:t>funding spent</a:t>
            </a:r>
          </a:p>
          <a:p>
            <a:pPr marL="171450" indent="-171450">
              <a:buFont typeface="Arial" panose="020B0604020202020204" pitchFamily="34" charset="0"/>
              <a:buChar char="•"/>
            </a:pPr>
            <a:r>
              <a:rPr lang="en-NZ" b="0" i="0"/>
              <a:t>If the support from the Host was at an </a:t>
            </a:r>
            <a:r>
              <a:rPr lang="en-NZ" b="1" i="0"/>
              <a:t>appropriate tier </a:t>
            </a:r>
            <a:r>
              <a:rPr lang="en-NZ" b="0" i="0"/>
              <a:t>or if it needs to be adjusted, and why</a:t>
            </a:r>
          </a:p>
          <a:p>
            <a:pPr marL="171450" indent="-171450">
              <a:buFont typeface="Arial" panose="020B0604020202020204" pitchFamily="34" charset="0"/>
              <a:buChar char="•"/>
            </a:pPr>
            <a:endParaRPr lang="en-NZ" b="0" i="0">
              <a:ea typeface="Calibri"/>
              <a:cs typeface="Calibri"/>
            </a:endParaRPr>
          </a:p>
          <a:p>
            <a:pPr marL="0" indent="0">
              <a:buFont typeface="Arial" panose="020B0604020202020204" pitchFamily="34" charset="0"/>
              <a:buNone/>
            </a:pPr>
            <a:r>
              <a:rPr lang="en-NZ" b="0" i="0">
                <a:ea typeface="Calibri"/>
                <a:cs typeface="Calibri"/>
              </a:rPr>
              <a:t>You’ll need to think about what the </a:t>
            </a:r>
            <a:r>
              <a:rPr lang="en-NZ" b="1" i="0">
                <a:ea typeface="Calibri"/>
                <a:cs typeface="Calibri"/>
              </a:rPr>
              <a:t>best way </a:t>
            </a:r>
            <a:r>
              <a:rPr lang="en-NZ" b="0" i="0">
                <a:ea typeface="Calibri"/>
                <a:cs typeface="Calibri"/>
              </a:rPr>
              <a:t>to receive this information is. For example, set up a separate email, spreadsheet, or direct to the service coordinators. The hosts will be happy to work with you, to make this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1" i="1"/>
              <a:t>(click)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b="0" i="0"/>
          </a:p>
          <a:p>
            <a:r>
              <a:rPr lang="en-NZ" b="0" i="0"/>
              <a:t>When a person’s circumstances change </a:t>
            </a:r>
            <a:r>
              <a:rPr lang="en-NZ"/>
              <a:t>or </a:t>
            </a:r>
            <a:r>
              <a:rPr lang="en-NZ" b="0" i="0"/>
              <a:t>the original My DSS Funding Plan purposes are no longer suitable, a host or disabled person/agent can request a </a:t>
            </a:r>
            <a:r>
              <a:rPr lang="en-NZ" b="1" i="0"/>
              <a:t>reassessment </a:t>
            </a:r>
            <a:r>
              <a:rPr lang="en-NZ" b="0" i="0"/>
              <a:t>from the NASC or EGL site</a:t>
            </a:r>
            <a:r>
              <a:rPr lang="en-NZ" b="1" i="0"/>
              <a:t>. </a:t>
            </a:r>
            <a:r>
              <a:rPr lang="en-NZ" b="0" i="0"/>
              <a:t>In these situations, the Host will also need to provide an early summary of key information so the NASC or EGL site can understand what changes might be required.</a:t>
            </a:r>
            <a:endParaRPr lang="en-NZ" b="0" i="0">
              <a:ea typeface="Calibri"/>
              <a:cs typeface="Calibri"/>
            </a:endParaRPr>
          </a:p>
          <a:p>
            <a:pPr marL="0" indent="0">
              <a:buFont typeface="Arial" panose="020B0604020202020204" pitchFamily="34" charset="0"/>
              <a:buNone/>
            </a:pPr>
            <a:endParaRPr lang="en-NZ" b="0" i="0"/>
          </a:p>
          <a:p>
            <a:pPr marL="0" indent="0">
              <a:buFont typeface="Arial" panose="020B0604020202020204" pitchFamily="34" charset="0"/>
              <a:buNone/>
            </a:pPr>
            <a:r>
              <a:rPr lang="en-NZ" b="0" i="0"/>
              <a:t>The key takeaway is that strong, </a:t>
            </a:r>
            <a:r>
              <a:rPr lang="en-NZ" b="1" i="0"/>
              <a:t>consistent communication </a:t>
            </a:r>
            <a:r>
              <a:rPr lang="en-NZ" b="0" i="0"/>
              <a:t>between Hosts and NASC/EGL sites helps everyone stay aligned, respond </a:t>
            </a:r>
            <a:r>
              <a:rPr lang="en-NZ" b="1" i="0"/>
              <a:t>early</a:t>
            </a:r>
            <a:r>
              <a:rPr lang="en-NZ" b="0" i="0"/>
              <a:t> to any concerns and ensure the person’s support remains safe and effective.</a:t>
            </a:r>
            <a:endParaRPr lang="en-NZ" b="0" i="0">
              <a:ea typeface="Calibri"/>
              <a:cs typeface="Calibri"/>
            </a:endParaRPr>
          </a:p>
          <a:p>
            <a:pPr marL="0" indent="0">
              <a:buFont typeface="Arial" panose="020B0604020202020204" pitchFamily="34" charset="0"/>
              <a:buNone/>
            </a:pPr>
            <a:endParaRPr lang="en-NZ" b="0" i="0"/>
          </a:p>
          <a:p>
            <a:pPr marL="0" indent="0">
              <a:buFont typeface="Arial" panose="020B0604020202020204" pitchFamily="34" charset="0"/>
              <a:buNone/>
            </a:pPr>
            <a:r>
              <a:rPr lang="en-NZ" b="0" i="0"/>
              <a:t>The feedback loop isn’t just a </a:t>
            </a:r>
            <a:r>
              <a:rPr lang="en-NZ" b="1"/>
              <a:t>requirement</a:t>
            </a:r>
            <a:r>
              <a:rPr lang="en-NZ" b="0" i="0"/>
              <a:t> – it’s what allows the system to stay responsive and centred on the person, rather than the process.</a:t>
            </a:r>
          </a:p>
          <a:p>
            <a:pPr marL="0" indent="0">
              <a:buFont typeface="Arial" panose="020B0604020202020204" pitchFamily="34" charset="0"/>
              <a:buNone/>
            </a:pPr>
            <a:endParaRPr lang="en-NZ" b="0" i="0">
              <a:ea typeface="Calibri"/>
              <a:cs typeface="Calibri"/>
            </a:endParaRPr>
          </a:p>
          <a:p>
            <a:pPr marL="0" indent="0">
              <a:buFont typeface="Arial" panose="020B0604020202020204" pitchFamily="34" charset="0"/>
              <a:buNone/>
            </a:pPr>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32</a:t>
            </a:fld>
            <a:endParaRPr lang="en-NZ"/>
          </a:p>
        </p:txBody>
      </p:sp>
    </p:spTree>
    <p:extLst>
      <p:ext uri="{BB962C8B-B14F-4D97-AF65-F5344CB8AC3E}">
        <p14:creationId xmlns:p14="http://schemas.microsoft.com/office/powerpoint/2010/main" val="2496858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 </a:t>
            </a:r>
          </a:p>
          <a:p>
            <a:r>
              <a:rPr lang="en-NZ" b="1" i="1"/>
              <a:t>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Lets now take a look at the approach to </a:t>
            </a:r>
            <a:r>
              <a:rPr lang="en-NZ" b="1" i="0"/>
              <a:t>managing escalations</a:t>
            </a:r>
            <a:r>
              <a:rPr lang="en-NZ" b="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The points described here apply to:  situations involving </a:t>
            </a:r>
            <a:r>
              <a:rPr lang="en-NZ" b="1" i="0"/>
              <a:t>budget non-compliance, disputes </a:t>
            </a:r>
            <a:r>
              <a:rPr lang="en-NZ" b="0" i="0"/>
              <a:t>between parties, </a:t>
            </a:r>
            <a:r>
              <a:rPr lang="en-NZ" b="1" i="0"/>
              <a:t>complaints</a:t>
            </a:r>
            <a:r>
              <a:rPr lang="en-NZ" b="0" i="0"/>
              <a:t>, and </a:t>
            </a:r>
            <a:r>
              <a:rPr lang="en-NZ" b="1" i="0"/>
              <a:t>suspected fraudulent use of funding</a:t>
            </a:r>
            <a:r>
              <a:rPr lang="en-NZ" b="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This is to ensure that concerns are addressed </a:t>
            </a:r>
            <a:r>
              <a:rPr lang="en-NZ" b="1" i="0"/>
              <a:t>promptly, transparently </a:t>
            </a:r>
            <a:r>
              <a:rPr lang="en-NZ" b="0" i="0"/>
              <a:t>and in </a:t>
            </a:r>
            <a:r>
              <a:rPr lang="en-NZ" b="1" i="0"/>
              <a:t>accordance</a:t>
            </a:r>
            <a:r>
              <a:rPr lang="en-NZ" b="0" i="0"/>
              <a:t> with organisational policies, contractual obligations and relevant legislation.</a:t>
            </a:r>
            <a:endParaRPr lang="en-NZ" b="0" i="0">
              <a:ea typeface="Calibri"/>
              <a:cs typeface="Calibri"/>
            </a:endParaRPr>
          </a:p>
          <a:p>
            <a:endParaRPr lang="en-NZ" b="0" i="0"/>
          </a:p>
          <a:p>
            <a:r>
              <a:rPr lang="en-NZ" b="0" i="0"/>
              <a:t>By adhering to the following processes, everyone involved can be confident that issues will be managed objectively and respectfully, with appropriate oversight at each stage.</a:t>
            </a:r>
          </a:p>
          <a:p>
            <a:endParaRPr lang="en-NZ" b="0" i="0"/>
          </a:p>
          <a:p>
            <a:pPr marL="171450" indent="-171450">
              <a:buFont typeface="Arial" panose="020B0604020202020204" pitchFamily="34" charset="0"/>
              <a:buChar char="•"/>
            </a:pPr>
            <a:r>
              <a:rPr lang="en-NZ" b="1" i="0"/>
              <a:t>For Budget non-compliance – </a:t>
            </a:r>
            <a:r>
              <a:rPr lang="en-NZ" b="0" i="0"/>
              <a:t>The host will meet with the person/Agent to discuss the issue.  If a </a:t>
            </a:r>
            <a:r>
              <a:rPr lang="en-NZ" b="1" i="0"/>
              <a:t>genuine</a:t>
            </a:r>
            <a:r>
              <a:rPr lang="en-NZ" b="0" i="0"/>
              <a:t> mistake or </a:t>
            </a:r>
            <a:r>
              <a:rPr lang="en-NZ" b="1" i="0"/>
              <a:t>misunderstanding</a:t>
            </a:r>
            <a:r>
              <a:rPr lang="en-NZ" b="0" i="0"/>
              <a:t> has occurred, further information and/or coaching will be provided by the host to build capability to rectify the situation. If there </a:t>
            </a:r>
            <a:r>
              <a:rPr lang="en-NZ" b="1" i="0"/>
              <a:t>is</a:t>
            </a:r>
            <a:r>
              <a:rPr lang="en-NZ" b="0" i="0"/>
              <a:t> non-compliant budget management or spending, the host or NASC will refer to the </a:t>
            </a:r>
            <a:r>
              <a:rPr lang="en-NZ" b="0" i="1"/>
              <a:t>Operational Policy: Restrictions on Access to Hosted Budgets </a:t>
            </a:r>
            <a:r>
              <a:rPr lang="en-NZ" b="0" i="0"/>
              <a:t>and </a:t>
            </a:r>
            <a:r>
              <a:rPr lang="en-NZ" b="1" i="0"/>
              <a:t>apply where applicable</a:t>
            </a:r>
            <a:r>
              <a:rPr lang="en-NZ" b="0" i="0"/>
              <a:t>.  Then the host will also need to </a:t>
            </a:r>
            <a:r>
              <a:rPr lang="en-NZ" b="1" i="0"/>
              <a:t>notify</a:t>
            </a:r>
            <a:r>
              <a:rPr lang="en-NZ" b="0" i="0"/>
              <a:t> you (NASC/EGL site) of either what their suggested solution is or discuss another solution with you.</a:t>
            </a:r>
          </a:p>
          <a:p>
            <a:pPr marL="171450" indent="-171450">
              <a:buFont typeface="Arial" panose="020B0604020202020204" pitchFamily="34" charset="0"/>
              <a:buChar char="•"/>
            </a:pPr>
            <a:endParaRPr lang="en-NZ" b="0" i="0"/>
          </a:p>
          <a:p>
            <a:pPr marL="171450" indent="-171450">
              <a:buFont typeface="Arial" panose="020B0604020202020204" pitchFamily="34" charset="0"/>
              <a:buChar char="•"/>
            </a:pPr>
            <a:r>
              <a:rPr lang="en-NZ" b="1" i="0"/>
              <a:t>For Dispute handling – </a:t>
            </a:r>
            <a:r>
              <a:rPr lang="en-NZ" b="0" i="0"/>
              <a:t>this is when a person/Agent/carer/legal guardian </a:t>
            </a:r>
            <a:r>
              <a:rPr lang="en-NZ" b="1" i="0"/>
              <a:t>doesn’t agree, </a:t>
            </a:r>
            <a:r>
              <a:rPr lang="en-NZ" b="0" i="0"/>
              <a:t>and remains </a:t>
            </a:r>
            <a:r>
              <a:rPr lang="en-NZ" b="1" i="0"/>
              <a:t>dissatisfied</a:t>
            </a:r>
            <a:r>
              <a:rPr lang="en-NZ" b="0" i="0"/>
              <a:t> with the outcome/situation. The NASC/EGL site will attempt to resolve this, using your </a:t>
            </a:r>
            <a:r>
              <a:rPr lang="en-NZ" b="1" i="0"/>
              <a:t>internal peer review </a:t>
            </a:r>
            <a:r>
              <a:rPr lang="en-NZ" b="0" i="0"/>
              <a:t>process, then if required, undergo an </a:t>
            </a:r>
            <a:r>
              <a:rPr lang="en-NZ" b="1" i="0"/>
              <a:t>external peer review</a:t>
            </a:r>
            <a:r>
              <a:rPr lang="en-NZ" b="0" i="0"/>
              <a:t>. Disputes may relate to, funding </a:t>
            </a:r>
            <a:r>
              <a:rPr lang="en-NZ" b="1" i="0"/>
              <a:t>allocation</a:t>
            </a:r>
            <a:r>
              <a:rPr lang="en-NZ" b="0" i="0"/>
              <a:t>, funding </a:t>
            </a:r>
            <a:r>
              <a:rPr lang="en-NZ" b="1" i="0"/>
              <a:t>purposes</a:t>
            </a:r>
            <a:r>
              <a:rPr lang="en-NZ" b="0" i="0"/>
              <a:t>, </a:t>
            </a:r>
            <a:r>
              <a:rPr lang="en-NZ" b="1" i="0"/>
              <a:t>tiers,</a:t>
            </a:r>
            <a:r>
              <a:rPr lang="en-NZ" b="0" i="0"/>
              <a:t> or My DSS Funding Plan. Refer to the host if it’s related to a prior approval dispute, or payment of claims etc.</a:t>
            </a:r>
          </a:p>
          <a:p>
            <a:pPr marL="171450" indent="-171450">
              <a:buFont typeface="Arial" panose="020B0604020202020204" pitchFamily="34" charset="0"/>
              <a:buChar char="•"/>
            </a:pPr>
            <a:endParaRPr lang="en-NZ" b="0" i="0"/>
          </a:p>
          <a:p>
            <a:pPr marL="171450" indent="-171450">
              <a:buFont typeface="Arial" panose="020B0604020202020204" pitchFamily="34" charset="0"/>
              <a:buChar char="•"/>
            </a:pPr>
            <a:r>
              <a:rPr lang="en-NZ" b="1" i="0"/>
              <a:t>For Escalating complaints </a:t>
            </a:r>
            <a:r>
              <a:rPr lang="en-NZ" b="0" i="0"/>
              <a:t>- If the Person/Agent is </a:t>
            </a:r>
            <a:r>
              <a:rPr lang="en-NZ" b="1" i="0"/>
              <a:t>still dissatisfied </a:t>
            </a:r>
            <a:r>
              <a:rPr lang="en-NZ" b="0" i="0"/>
              <a:t>following the dispute handling pathway, the Person/Agent will need to make a </a:t>
            </a:r>
            <a:r>
              <a:rPr lang="en-NZ" b="1" i="0"/>
              <a:t>complaint</a:t>
            </a:r>
            <a:r>
              <a:rPr lang="en-NZ" b="0" i="0"/>
              <a:t> through your </a:t>
            </a:r>
            <a:r>
              <a:rPr lang="en-NZ" b="1" i="0"/>
              <a:t>NASC’s usual complaints process</a:t>
            </a:r>
            <a:r>
              <a:rPr lang="en-NZ" b="0" i="0"/>
              <a:t>. If a resolution is still not reached, the Person/Agent can escalate their complaint through the </a:t>
            </a:r>
            <a:r>
              <a:rPr lang="en-NZ" b="1" i="0"/>
              <a:t>DSS complaints process</a:t>
            </a:r>
            <a:r>
              <a:rPr lang="en-NZ" b="0" i="0"/>
              <a:t>. (which can be found on the DSS web page). They can also make a complaint to the </a:t>
            </a:r>
            <a:r>
              <a:rPr lang="en-NZ" b="1" i="0"/>
              <a:t>HDC</a:t>
            </a:r>
            <a:r>
              <a:rPr lang="en-NZ" b="0" i="0"/>
              <a:t>.</a:t>
            </a:r>
          </a:p>
          <a:p>
            <a:pPr marL="171450" indent="-171450">
              <a:buFont typeface="Arial" panose="020B0604020202020204" pitchFamily="34" charset="0"/>
              <a:buChar char="•"/>
            </a:pPr>
            <a:endParaRPr lang="en-NZ" b="0" i="0"/>
          </a:p>
          <a:p>
            <a:pPr marL="171450" indent="-171450">
              <a:buFont typeface="Arial" panose="020B0604020202020204" pitchFamily="34" charset="0"/>
              <a:buChar char="•"/>
            </a:pPr>
            <a:r>
              <a:rPr lang="en-NZ" b="1" i="0"/>
              <a:t>Suspected fraudulent use of funding – </a:t>
            </a:r>
            <a:r>
              <a:rPr lang="en-NZ" b="0" i="0"/>
              <a:t>If you (NASC/EGL site) </a:t>
            </a:r>
            <a:r>
              <a:rPr lang="en-NZ" b="1" i="0"/>
              <a:t>receive notification </a:t>
            </a:r>
            <a:r>
              <a:rPr lang="en-NZ" b="0" i="0"/>
              <a:t>of suspected fraudulent use or </a:t>
            </a:r>
            <a:r>
              <a:rPr lang="en-NZ" b="1" i="0"/>
              <a:t>you suspect </a:t>
            </a:r>
            <a:r>
              <a:rPr lang="en-NZ" b="0" i="0"/>
              <a:t>there may be fraudulent use of funding, you will need to </a:t>
            </a:r>
            <a:r>
              <a:rPr lang="en-NZ" b="1" i="0"/>
              <a:t>notify</a:t>
            </a:r>
            <a:r>
              <a:rPr lang="en-NZ" b="0" i="0"/>
              <a:t> the Audit and Assurance team at Health NZ. This can be done through email, or through The Health and Integrity Line. Once a referral to the HNZ Audit and Assurance team is made or an investigation is in progress, you </a:t>
            </a:r>
            <a:r>
              <a:rPr lang="en-NZ" b="1" i="0"/>
              <a:t>may need </a:t>
            </a:r>
            <a:r>
              <a:rPr lang="en-NZ" b="0" i="0"/>
              <a:t>to implement the Restrictions Policy to minimise the risk of further potential fraud. If you (NASC/EGL site) </a:t>
            </a:r>
            <a:r>
              <a:rPr lang="en-NZ" b="1" i="0"/>
              <a:t>are </a:t>
            </a:r>
            <a:r>
              <a:rPr lang="en-NZ" b="0" i="0"/>
              <a:t>going to implement the Restrictions Policy for </a:t>
            </a:r>
            <a:r>
              <a:rPr lang="en-NZ" b="1" i="0"/>
              <a:t>this</a:t>
            </a:r>
            <a:r>
              <a:rPr lang="en-NZ" b="0" i="0"/>
              <a:t> reason, you need to </a:t>
            </a:r>
            <a:r>
              <a:rPr lang="en-NZ" b="1" i="0"/>
              <a:t>notify </a:t>
            </a:r>
            <a:r>
              <a:rPr lang="en-NZ" b="0" i="0"/>
              <a:t>DSS through a </a:t>
            </a:r>
            <a:r>
              <a:rPr lang="en-NZ" b="1" i="0"/>
              <a:t>new Assurance Process </a:t>
            </a:r>
            <a:r>
              <a:rPr lang="en-NZ" b="0" i="0"/>
              <a:t>– so that DSS can </a:t>
            </a:r>
            <a:r>
              <a:rPr lang="en-NZ" b="1" i="0"/>
              <a:t>endorse</a:t>
            </a:r>
            <a:r>
              <a:rPr lang="en-NZ" b="0" i="0"/>
              <a:t> your decision, validating it. This will include what tier the person should be on (if applicable). (We will let you know what this new Assurance Process is).</a:t>
            </a:r>
          </a:p>
          <a:p>
            <a:pPr marL="171450" indent="-171450">
              <a:buFont typeface="Arial" panose="020B0604020202020204" pitchFamily="34" charset="0"/>
              <a:buChar char="•"/>
            </a:pPr>
            <a:endParaRPr lang="en-NZ" b="0" i="0"/>
          </a:p>
          <a:p>
            <a:pPr marL="0" indent="0">
              <a:buFont typeface="Arial" panose="020B0604020202020204" pitchFamily="34" charset="0"/>
              <a:buNone/>
            </a:pPr>
            <a:r>
              <a:rPr lang="en-NZ" b="0" i="0"/>
              <a:t>More detail will be located in the Operational Policy document.</a:t>
            </a:r>
          </a:p>
          <a:p>
            <a:pPr marL="0" indent="0">
              <a:buFont typeface="Arial" panose="020B0604020202020204" pitchFamily="34" charset="0"/>
              <a:buNone/>
            </a:pPr>
            <a:endParaRPr lang="en-NZ" b="0" i="0"/>
          </a:p>
          <a:p>
            <a:pPr marL="0" indent="0">
              <a:buFont typeface="Arial" panose="020B0604020202020204" pitchFamily="34" charset="0"/>
              <a:buNone/>
            </a:pPr>
            <a:r>
              <a:rPr lang="en-NZ" b="0" i="0"/>
              <a:t>Any questions about the feedback loop before we move to the wrap up?</a:t>
            </a:r>
          </a:p>
          <a:p>
            <a:pPr marL="0" indent="0">
              <a:buFont typeface="Arial" panose="020B0604020202020204" pitchFamily="34" charset="0"/>
              <a:buNone/>
            </a:pPr>
            <a:endParaRPr lang="en-NZ" b="0" i="0"/>
          </a:p>
          <a:p>
            <a:pPr marL="0" indent="0">
              <a:buFont typeface="Arial" panose="020B0604020202020204" pitchFamily="34" charset="0"/>
              <a:buNone/>
            </a:pPr>
            <a:endParaRPr lang="en-NZ" b="1" i="0"/>
          </a:p>
          <a:p>
            <a:pPr marL="0" indent="0">
              <a:buFont typeface="Arial" panose="020B0604020202020204" pitchFamily="34" charset="0"/>
              <a:buNone/>
            </a:pPr>
            <a:endParaRPr lang="en-NZ" b="1" i="0"/>
          </a:p>
        </p:txBody>
      </p:sp>
      <p:sp>
        <p:nvSpPr>
          <p:cNvPr id="4" name="Slide Number Placeholder 3"/>
          <p:cNvSpPr>
            <a:spLocks noGrp="1"/>
          </p:cNvSpPr>
          <p:nvPr>
            <p:ph type="sldNum" sz="quarter" idx="5"/>
          </p:nvPr>
        </p:nvSpPr>
        <p:spPr/>
        <p:txBody>
          <a:bodyPr/>
          <a:lstStyle/>
          <a:p>
            <a:fld id="{D40345AC-9F92-4C74-839D-24044B61ADEB}" type="slidenum">
              <a:rPr lang="en-NZ" smtClean="0"/>
              <a:t>33</a:t>
            </a:fld>
            <a:endParaRPr lang="en-NZ"/>
          </a:p>
        </p:txBody>
      </p:sp>
    </p:spTree>
    <p:extLst>
      <p:ext uri="{BB962C8B-B14F-4D97-AF65-F5344CB8AC3E}">
        <p14:creationId xmlns:p14="http://schemas.microsoft.com/office/powerpoint/2010/main" val="3223888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 min)</a:t>
            </a:r>
          </a:p>
          <a:p>
            <a:r>
              <a:rPr lang="en-NZ" b="1" i="1"/>
              <a:t>Say:</a:t>
            </a:r>
          </a:p>
          <a:p>
            <a:endParaRPr lang="en-NZ" b="1" i="1"/>
          </a:p>
          <a:p>
            <a:pPr marL="0" lvl="0" indent="0">
              <a:buFont typeface="Arial" panose="020B0604020202020204" pitchFamily="34" charset="0"/>
              <a:buNone/>
            </a:pPr>
            <a:r>
              <a:rPr lang="en-NZ"/>
              <a:t>When we think about having </a:t>
            </a:r>
            <a:r>
              <a:rPr lang="en-NZ" b="1"/>
              <a:t>conversations </a:t>
            </a:r>
            <a:r>
              <a:rPr lang="en-NZ" b="0"/>
              <a:t>with people</a:t>
            </a:r>
            <a:r>
              <a:rPr lang="en-NZ"/>
              <a:t>, we need to set the tone right from the </a:t>
            </a:r>
            <a:r>
              <a:rPr lang="en-NZ" b="1"/>
              <a:t>start,</a:t>
            </a:r>
            <a:r>
              <a:rPr lang="en-NZ"/>
              <a:t> and take care not to accidently tip choice and control away from the disabled person.</a:t>
            </a:r>
          </a:p>
          <a:p>
            <a:pPr marL="171450" lvl="0" indent="-171450">
              <a:buFont typeface="Arial" panose="020B0604020202020204" pitchFamily="34" charset="0"/>
              <a:buChar char="•"/>
            </a:pPr>
            <a:endParaRPr lang="en-NZ"/>
          </a:p>
          <a:p>
            <a:pPr marL="0" lvl="0" indent="0">
              <a:buFont typeface="Arial" panose="020B0604020202020204" pitchFamily="34" charset="0"/>
              <a:buNone/>
            </a:pPr>
            <a:r>
              <a:rPr lang="en-NZ"/>
              <a:t>By engaging in a natural, respectful, mana-enhancing conversation, we uncover the </a:t>
            </a:r>
            <a:r>
              <a:rPr lang="en-NZ" b="1"/>
              <a:t>person’s values, experiences and aspirations </a:t>
            </a:r>
            <a:r>
              <a:rPr lang="en-NZ"/>
              <a:t>rather than collecting just the facts. </a:t>
            </a:r>
          </a:p>
          <a:p>
            <a:pPr marL="0" lvl="0" indent="0">
              <a:buFont typeface="Arial" panose="020B0604020202020204" pitchFamily="34" charset="0"/>
              <a:buNone/>
            </a:pPr>
            <a:endParaRPr lang="en-NZ"/>
          </a:p>
          <a:p>
            <a:pPr marL="0" lvl="0" indent="0">
              <a:buFont typeface="Arial" panose="020B0604020202020204" pitchFamily="34" charset="0"/>
              <a:buNone/>
            </a:pPr>
            <a:r>
              <a:rPr lang="en-NZ"/>
              <a:t>This approach aligns with </a:t>
            </a:r>
            <a:r>
              <a:rPr lang="en-NZ" b="1"/>
              <a:t>EGL principles</a:t>
            </a:r>
            <a:r>
              <a:rPr lang="en-NZ"/>
              <a:t>, which emphasise building relationships, listening deeply and supporting people to share what </a:t>
            </a:r>
            <a:r>
              <a:rPr lang="en-NZ" b="1"/>
              <a:t>truly </a:t>
            </a:r>
            <a:r>
              <a:rPr lang="en-NZ"/>
              <a:t>matters to them. When we use curiosity and empathy to explore statements further, we gain richer insights that lead to better decisions and outcomes for both the person, their whanau and DSS.</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34</a:t>
            </a:fld>
            <a:endParaRPr lang="en-NZ"/>
          </a:p>
        </p:txBody>
      </p:sp>
    </p:spTree>
    <p:extLst>
      <p:ext uri="{BB962C8B-B14F-4D97-AF65-F5344CB8AC3E}">
        <p14:creationId xmlns:p14="http://schemas.microsoft.com/office/powerpoint/2010/main" val="1219054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35442-4B2A-5467-2DB2-8A7E3D078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DADBE-3794-8750-6E9C-9EC34998C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41DF9-952E-7F48-073D-4FF13B02EC5D}"/>
              </a:ext>
            </a:extLst>
          </p:cNvPr>
          <p:cNvSpPr>
            <a:spLocks noGrp="1"/>
          </p:cNvSpPr>
          <p:nvPr>
            <p:ph type="body" idx="1"/>
          </p:nvPr>
        </p:nvSpPr>
        <p:spPr/>
        <p:txBody>
          <a:bodyPr/>
          <a:lstStyle/>
          <a:p>
            <a:r>
              <a:rPr lang="en-NZ" b="1" i="1"/>
              <a:t>(5 min)</a:t>
            </a:r>
          </a:p>
          <a:p>
            <a:r>
              <a:rPr lang="en-NZ" b="1" i="1"/>
              <a:t>Say:</a:t>
            </a:r>
          </a:p>
          <a:p>
            <a:r>
              <a:rPr lang="en-NZ" b="1" i="0"/>
              <a:t>(click)</a:t>
            </a:r>
          </a:p>
          <a:p>
            <a:endParaRPr lang="en-NZ" b="1" i="0"/>
          </a:p>
          <a:p>
            <a:r>
              <a:rPr lang="en-NZ" b="0" i="0"/>
              <a:t>Self-determination is </a:t>
            </a:r>
            <a:r>
              <a:rPr lang="en-NZ" b="1" i="0"/>
              <a:t>centred </a:t>
            </a:r>
            <a:r>
              <a:rPr lang="en-NZ" b="0" i="0"/>
              <a:t>on recognising </a:t>
            </a:r>
            <a:r>
              <a:rPr lang="en-NZ" b="1" i="0"/>
              <a:t>each</a:t>
            </a:r>
            <a:r>
              <a:rPr lang="en-NZ" b="0" i="0"/>
              <a:t> person’s right to have </a:t>
            </a:r>
            <a:r>
              <a:rPr lang="en-NZ" b="1" i="0"/>
              <a:t>their</a:t>
            </a:r>
            <a:r>
              <a:rPr lang="en-NZ" b="0" i="0"/>
              <a:t> voice heard, and to be supported to make decisions that are right for </a:t>
            </a:r>
            <a:r>
              <a:rPr lang="en-NZ" b="1" i="0"/>
              <a:t>them</a:t>
            </a:r>
            <a:r>
              <a:rPr lang="en-NZ" b="0" i="0"/>
              <a:t>.</a:t>
            </a:r>
          </a:p>
          <a:p>
            <a:endParaRPr lang="en-NZ" b="0" i="0"/>
          </a:p>
          <a:p>
            <a:r>
              <a:rPr lang="en-NZ" b="0" i="0"/>
              <a:t>It asks us to shift from making decisions </a:t>
            </a:r>
            <a:r>
              <a:rPr lang="en-NZ" b="1" i="0"/>
              <a:t>for </a:t>
            </a:r>
            <a:r>
              <a:rPr lang="en-NZ" b="0" i="0"/>
              <a:t>someone, to working </a:t>
            </a:r>
            <a:r>
              <a:rPr lang="en-NZ" b="1" i="0"/>
              <a:t>with </a:t>
            </a:r>
            <a:r>
              <a:rPr lang="en-NZ" b="0" i="0"/>
              <a:t>them, honouring their preferences, communication style, and autonomy.</a:t>
            </a:r>
          </a:p>
          <a:p>
            <a:endParaRPr lang="en-NZ" b="0" i="0"/>
          </a:p>
          <a:p>
            <a:r>
              <a:rPr lang="en-NZ" b="0" i="0"/>
              <a:t>We’ll explore what that looks like and what </a:t>
            </a:r>
            <a:r>
              <a:rPr lang="en-NZ" b="1" i="0"/>
              <a:t>your</a:t>
            </a:r>
            <a:r>
              <a:rPr lang="en-NZ" b="0" i="0"/>
              <a:t> role is in enabling it.</a:t>
            </a:r>
          </a:p>
          <a:p>
            <a:endParaRPr lang="en-NZ" b="0"/>
          </a:p>
          <a:p>
            <a:r>
              <a:rPr lang="en-US" b="0"/>
              <a:t>At the heart of our approach, is a </a:t>
            </a:r>
            <a:r>
              <a:rPr lang="en-US" b="1"/>
              <a:t>commitment</a:t>
            </a:r>
            <a:r>
              <a:rPr lang="en-US" b="0"/>
              <a:t> to ensuring that disabled people are the </a:t>
            </a:r>
            <a:r>
              <a:rPr lang="en-US" b="1"/>
              <a:t>central decision‑makers </a:t>
            </a:r>
            <a:r>
              <a:rPr lang="en-US" b="0"/>
              <a:t>in their </a:t>
            </a:r>
            <a:r>
              <a:rPr lang="en-US" b="1"/>
              <a:t>own</a:t>
            </a:r>
            <a:r>
              <a:rPr lang="en-US" b="0"/>
              <a:t> lives.</a:t>
            </a:r>
          </a:p>
          <a:p>
            <a:r>
              <a:rPr lang="en-US" b="0"/>
              <a:t>We support disabled people to make decisions to the </a:t>
            </a:r>
            <a:r>
              <a:rPr lang="en-US" b="1"/>
              <a:t>best</a:t>
            </a:r>
            <a:r>
              <a:rPr lang="en-US" b="0"/>
              <a:t> of their capability, </a:t>
            </a:r>
            <a:r>
              <a:rPr lang="en-US" b="0" err="1"/>
              <a:t>recognising</a:t>
            </a:r>
            <a:r>
              <a:rPr lang="en-US" b="0"/>
              <a:t> that with the </a:t>
            </a:r>
            <a:r>
              <a:rPr lang="en-US" b="1"/>
              <a:t>right</a:t>
            </a:r>
            <a:r>
              <a:rPr lang="en-US" b="0"/>
              <a:t> information, tools, and people around them, most individuals can make decisions that reflect their </a:t>
            </a:r>
            <a:r>
              <a:rPr lang="en-US" b="1"/>
              <a:t>own</a:t>
            </a:r>
            <a:r>
              <a:rPr lang="en-US" b="0"/>
              <a:t> values, identity, and aspirations.</a:t>
            </a:r>
          </a:p>
          <a:p>
            <a:endParaRPr lang="en-US" b="0"/>
          </a:p>
          <a:p>
            <a:r>
              <a:rPr lang="en-US" b="1"/>
              <a:t>Self-determination</a:t>
            </a:r>
            <a:r>
              <a:rPr lang="en-US" b="0"/>
              <a:t> is built on the understanding, that many people can make their </a:t>
            </a:r>
            <a:r>
              <a:rPr lang="en-US" b="1"/>
              <a:t>own</a:t>
            </a:r>
            <a:r>
              <a:rPr lang="en-US" b="0"/>
              <a:t> decisions when provided with appropriate help, such as accessible information or assistance to weigh up options. </a:t>
            </a:r>
          </a:p>
          <a:p>
            <a:r>
              <a:rPr lang="en-US" b="0"/>
              <a:t>This aligns strongly with our values of </a:t>
            </a:r>
            <a:r>
              <a:rPr lang="en-US" b="1" err="1"/>
              <a:t>maximising</a:t>
            </a:r>
            <a:r>
              <a:rPr lang="en-US" b="0"/>
              <a:t> autonomy and ensuring disabled people can act as </a:t>
            </a:r>
            <a:r>
              <a:rPr lang="en-US" b="1"/>
              <a:t>self‑determining </a:t>
            </a:r>
            <a:r>
              <a:rPr lang="en-US" b="0"/>
              <a:t>individuals.</a:t>
            </a:r>
          </a:p>
          <a:p>
            <a:endParaRPr lang="en-US" b="0"/>
          </a:p>
          <a:p>
            <a:r>
              <a:rPr lang="en-US" b="0"/>
              <a:t>DSS philosophy </a:t>
            </a:r>
            <a:r>
              <a:rPr lang="en-US" b="1"/>
              <a:t>reinforces</a:t>
            </a:r>
            <a:r>
              <a:rPr lang="en-US" b="0"/>
              <a:t> that an individual’s participation and preferences must remain </a:t>
            </a:r>
            <a:r>
              <a:rPr lang="en-US" b="1"/>
              <a:t>central,</a:t>
            </a:r>
            <a:r>
              <a:rPr lang="en-US" b="0"/>
              <a:t> even when formal supports or court‑appointed roles are involved. </a:t>
            </a:r>
          </a:p>
          <a:p>
            <a:r>
              <a:rPr lang="en-US" b="0"/>
              <a:t>This means working </a:t>
            </a:r>
            <a:r>
              <a:rPr lang="en-US" b="1"/>
              <a:t>alongside</a:t>
            </a:r>
            <a:r>
              <a:rPr lang="en-US" b="0"/>
              <a:t> people—</a:t>
            </a:r>
            <a:r>
              <a:rPr lang="en-US" b="1"/>
              <a:t>not</a:t>
            </a:r>
            <a:r>
              <a:rPr lang="en-US" b="0"/>
              <a:t> speaking </a:t>
            </a:r>
            <a:r>
              <a:rPr lang="en-US" b="1"/>
              <a:t>for</a:t>
            </a:r>
            <a:r>
              <a:rPr lang="en-US" b="0"/>
              <a:t> them—so that </a:t>
            </a:r>
            <a:r>
              <a:rPr lang="en-US" b="1"/>
              <a:t>every</a:t>
            </a:r>
            <a:r>
              <a:rPr lang="en-US" b="0"/>
              <a:t> decision reflects what </a:t>
            </a:r>
            <a:r>
              <a:rPr lang="en-US" b="1" i="1"/>
              <a:t>matters most to them</a:t>
            </a:r>
            <a:r>
              <a:rPr lang="en-US" b="0"/>
              <a:t>. </a:t>
            </a:r>
          </a:p>
          <a:p>
            <a:pPr marL="0" indent="0">
              <a:buFont typeface="Arial" panose="020B0604020202020204" pitchFamily="34" charset="0"/>
              <a:buNone/>
            </a:pPr>
            <a:endParaRPr lang="en-NZ"/>
          </a:p>
          <a:p>
            <a:pPr marL="0" indent="0">
              <a:buFont typeface="Arial" panose="020B0604020202020204" pitchFamily="34" charset="0"/>
              <a:buNone/>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A person’s </a:t>
            </a:r>
            <a:r>
              <a:rPr lang="en-NZ" b="1"/>
              <a:t>will and preference </a:t>
            </a:r>
            <a:r>
              <a:rPr lang="en-NZ"/>
              <a:t>is understanding what the person truly </a:t>
            </a:r>
            <a:r>
              <a:rPr lang="en-NZ" b="1"/>
              <a:t>wants</a:t>
            </a:r>
            <a:r>
              <a:rPr lang="en-NZ"/>
              <a:t>, </a:t>
            </a:r>
            <a:r>
              <a:rPr lang="en-NZ" b="1"/>
              <a:t>values</a:t>
            </a:r>
            <a:r>
              <a:rPr lang="en-NZ"/>
              <a:t> and is </a:t>
            </a:r>
            <a:r>
              <a:rPr lang="en-NZ" b="1"/>
              <a:t>striving</a:t>
            </a:r>
            <a:r>
              <a:rPr lang="en-NZ"/>
              <a:t>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This helps ensure that </a:t>
            </a:r>
            <a:r>
              <a:rPr lang="en-NZ" b="1"/>
              <a:t>every</a:t>
            </a:r>
            <a:r>
              <a:rPr lang="en-NZ"/>
              <a:t> decision made, and </a:t>
            </a:r>
            <a:r>
              <a:rPr lang="en-NZ" b="1"/>
              <a:t>every</a:t>
            </a:r>
            <a:r>
              <a:rPr lang="en-NZ"/>
              <a:t> support offered, meaningfully reflects their </a:t>
            </a:r>
            <a:r>
              <a:rPr lang="en-NZ" b="1"/>
              <a:t>own</a:t>
            </a:r>
            <a:r>
              <a:rPr lang="en-NZ"/>
              <a:t> vision for their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People communicate what they </a:t>
            </a:r>
            <a:r>
              <a:rPr lang="en-NZ" b="1" i="0"/>
              <a:t>like, dislike, enjoy and hope for </a:t>
            </a:r>
            <a:r>
              <a:rPr lang="en-NZ" b="0" i="0"/>
              <a:t>– though not always in ways that are immediately obvious, or aligned with the systems and processes </a:t>
            </a:r>
            <a:r>
              <a:rPr lang="en-NZ" b="1" i="0"/>
              <a:t>we’re</a:t>
            </a:r>
            <a:r>
              <a:rPr lang="en-NZ" b="0" i="0"/>
              <a:t> used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Sometimes </a:t>
            </a:r>
            <a:r>
              <a:rPr lang="en-NZ" b="1" i="0"/>
              <a:t>preferences</a:t>
            </a:r>
            <a:r>
              <a:rPr lang="en-NZ" b="0" i="0"/>
              <a:t> only becomes </a:t>
            </a:r>
            <a:r>
              <a:rPr lang="en-NZ" b="1" i="0"/>
              <a:t>clear</a:t>
            </a:r>
            <a:r>
              <a:rPr lang="en-NZ" b="0" i="0"/>
              <a:t> through experience, connection and supported exploration. </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As NASCs and EGL sites, it is important to </a:t>
            </a:r>
            <a:r>
              <a:rPr lang="en-NZ" b="1" i="0"/>
              <a:t>notice</a:t>
            </a:r>
            <a:r>
              <a:rPr lang="en-NZ" b="0" i="0"/>
              <a:t> these expressions, </a:t>
            </a:r>
            <a:r>
              <a:rPr lang="en-NZ" b="1" i="0"/>
              <a:t>create</a:t>
            </a:r>
            <a:r>
              <a:rPr lang="en-NZ" b="0" i="0"/>
              <a:t> opportunities for the </a:t>
            </a:r>
            <a:r>
              <a:rPr lang="en-NZ" b="1" i="0"/>
              <a:t>person</a:t>
            </a:r>
            <a:r>
              <a:rPr lang="en-NZ" b="0" i="0"/>
              <a:t> to show what </a:t>
            </a:r>
            <a:r>
              <a:rPr lang="en-NZ" b="1" i="0"/>
              <a:t>matters</a:t>
            </a:r>
            <a:r>
              <a:rPr lang="en-NZ" b="0" i="0"/>
              <a:t> to them, and </a:t>
            </a:r>
            <a:r>
              <a:rPr lang="en-NZ" b="1" i="0"/>
              <a:t>adapt</a:t>
            </a:r>
            <a:r>
              <a:rPr lang="en-NZ" b="0" i="0"/>
              <a:t> your approach as more is learnt.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By staying open, flexible and curious, about how </a:t>
            </a:r>
            <a:r>
              <a:rPr lang="en-NZ" b="1" i="0"/>
              <a:t>each</a:t>
            </a:r>
            <a:r>
              <a:rPr lang="en-NZ" b="0" i="0"/>
              <a:t> person communicates their goals, they can be better understood. You have an opportunity to </a:t>
            </a:r>
            <a:r>
              <a:rPr lang="en-NZ" b="1" i="0"/>
              <a:t>empower</a:t>
            </a:r>
            <a:r>
              <a:rPr lang="en-NZ" b="0" i="0"/>
              <a:t> the person, to exercise </a:t>
            </a:r>
            <a:r>
              <a:rPr lang="en-NZ" b="1" i="0"/>
              <a:t>real choice </a:t>
            </a:r>
            <a:r>
              <a:rPr lang="en-NZ" b="0" i="0"/>
              <a:t>and </a:t>
            </a:r>
            <a:r>
              <a:rPr lang="en-NZ" b="1" i="0"/>
              <a:t>self-determination</a:t>
            </a:r>
            <a:r>
              <a:rPr lang="en-NZ" b="0" i="0"/>
              <a:t>. </a:t>
            </a:r>
          </a:p>
          <a:p>
            <a:r>
              <a:rPr lang="en-NZ" b="1" i="1"/>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a:t>The principles of Enabling Good Lives should be considered the </a:t>
            </a:r>
            <a:r>
              <a:rPr lang="en-NZ" b="1"/>
              <a:t>foundation</a:t>
            </a:r>
            <a:r>
              <a:rPr lang="en-NZ"/>
              <a:t> of any planning and decision-making process. They remind us that </a:t>
            </a:r>
            <a:r>
              <a:rPr lang="en-NZ" b="1"/>
              <a:t>every</a:t>
            </a:r>
            <a:r>
              <a:rPr lang="en-NZ"/>
              <a:t> conversation and </a:t>
            </a:r>
            <a:r>
              <a:rPr lang="en-NZ" b="1"/>
              <a:t>every</a:t>
            </a:r>
            <a:r>
              <a:rPr lang="en-NZ"/>
              <a:t> decision starts with the </a:t>
            </a:r>
            <a:r>
              <a:rPr lang="en-NZ" b="1"/>
              <a:t>person</a:t>
            </a:r>
            <a:r>
              <a:rPr lang="en-NZ"/>
              <a:t> – what </a:t>
            </a:r>
            <a:r>
              <a:rPr lang="en-NZ" b="1"/>
              <a:t>matters</a:t>
            </a:r>
            <a:r>
              <a:rPr lang="en-NZ"/>
              <a:t> to them, what a </a:t>
            </a:r>
            <a:r>
              <a:rPr lang="en-NZ" b="1"/>
              <a:t>good life </a:t>
            </a:r>
            <a:r>
              <a:rPr lang="en-NZ"/>
              <a:t>looks like in their eyes, and how </a:t>
            </a:r>
            <a:r>
              <a:rPr lang="en-NZ" b="1"/>
              <a:t>we</a:t>
            </a:r>
            <a:r>
              <a:rPr lang="en-NZ"/>
              <a:t> can </a:t>
            </a:r>
            <a:r>
              <a:rPr lang="en-NZ" b="1"/>
              <a:t>suppor</a:t>
            </a:r>
            <a:r>
              <a:rPr lang="en-NZ"/>
              <a:t>t them to get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endParaRPr lang="en-NZ" b="0" i="0"/>
          </a:p>
          <a:p>
            <a:pPr marL="0" indent="0">
              <a:buFont typeface="Arial" panose="020B0604020202020204" pitchFamily="34" charset="0"/>
              <a:buNone/>
            </a:pPr>
            <a:endParaRPr lang="en-NZ"/>
          </a:p>
        </p:txBody>
      </p:sp>
      <p:sp>
        <p:nvSpPr>
          <p:cNvPr id="4" name="Slide Number Placeholder 3">
            <a:extLst>
              <a:ext uri="{FF2B5EF4-FFF2-40B4-BE49-F238E27FC236}">
                <a16:creationId xmlns:a16="http://schemas.microsoft.com/office/drawing/2014/main" id="{AD994462-ABE5-3362-C5A9-E0FBBE27575A}"/>
              </a:ext>
            </a:extLst>
          </p:cNvPr>
          <p:cNvSpPr>
            <a:spLocks noGrp="1"/>
          </p:cNvSpPr>
          <p:nvPr>
            <p:ph type="sldNum" sz="quarter" idx="5"/>
          </p:nvPr>
        </p:nvSpPr>
        <p:spPr/>
        <p:txBody>
          <a:bodyPr/>
          <a:lstStyle/>
          <a:p>
            <a:fld id="{D40345AC-9F92-4C74-839D-24044B61ADEB}" type="slidenum">
              <a:rPr lang="en-NZ" smtClean="0"/>
              <a:t>35</a:t>
            </a:fld>
            <a:endParaRPr lang="en-NZ"/>
          </a:p>
        </p:txBody>
      </p:sp>
    </p:spTree>
    <p:extLst>
      <p:ext uri="{BB962C8B-B14F-4D97-AF65-F5344CB8AC3E}">
        <p14:creationId xmlns:p14="http://schemas.microsoft.com/office/powerpoint/2010/main" val="3808702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36</a:t>
            </a:fld>
            <a:endParaRPr lang="en-NZ"/>
          </a:p>
        </p:txBody>
      </p:sp>
    </p:spTree>
    <p:extLst>
      <p:ext uri="{BB962C8B-B14F-4D97-AF65-F5344CB8AC3E}">
        <p14:creationId xmlns:p14="http://schemas.microsoft.com/office/powerpoint/2010/main" val="3824269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 min)</a:t>
            </a:r>
          </a:p>
          <a:p>
            <a:r>
              <a:rPr lang="en-NZ" b="1" i="0"/>
              <a:t>Say:</a:t>
            </a:r>
          </a:p>
          <a:p>
            <a:r>
              <a:rPr lang="en-NZ" i="0"/>
              <a:t>What we’ve covered today should round out the big picture of the Assessment, Allocation and Flexible Funding changes. We have discussed: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a:t>
            </a:r>
          </a:p>
          <a:p>
            <a:endParaRPr lang="en-NZ" i="0"/>
          </a:p>
          <a:p>
            <a:pPr fontAlgn="t"/>
            <a:r>
              <a:rPr lang="en-US" sz="1200" b="1" i="0" kern="1200">
                <a:solidFill>
                  <a:schemeClr val="tx1"/>
                </a:solidFill>
                <a:effectLst/>
                <a:latin typeface="+mn-lt"/>
                <a:ea typeface="+mn-ea"/>
                <a:cs typeface="+mn-cs"/>
              </a:rPr>
              <a:t>Hosted Flexible Funding Model</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Understanding how the model supports autonomy, choice, and tailored support.</a:t>
            </a:r>
          </a:p>
          <a:p>
            <a:pPr fontAlgn="t"/>
            <a:r>
              <a:rPr lang="en-US" sz="1200" b="1" i="0" kern="1200">
                <a:solidFill>
                  <a:schemeClr val="tx1"/>
                </a:solidFill>
                <a:effectLst/>
                <a:latin typeface="+mn-lt"/>
                <a:ea typeface="+mn-ea"/>
                <a:cs typeface="+mn-cs"/>
              </a:rPr>
              <a:t>Roles &amp; Responsibilities</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Clarifying who does what, where accountability sits, and how we work together effectively.</a:t>
            </a:r>
          </a:p>
          <a:p>
            <a:pPr fontAlgn="t"/>
            <a:r>
              <a:rPr lang="en-US" sz="1200" b="1" i="0" kern="1200">
                <a:solidFill>
                  <a:schemeClr val="tx1"/>
                </a:solidFill>
                <a:effectLst/>
                <a:latin typeface="+mn-lt"/>
                <a:ea typeface="+mn-ea"/>
                <a:cs typeface="+mn-cs"/>
              </a:rPr>
              <a:t>My DSS Funding Plan</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How the plan is developed, used, and updated to reflect each person’s goals and support needs.</a:t>
            </a:r>
          </a:p>
          <a:p>
            <a:pPr fontAlgn="t"/>
            <a:r>
              <a:rPr lang="en-US" sz="1200" b="1" i="0" kern="1200">
                <a:solidFill>
                  <a:schemeClr val="tx1"/>
                </a:solidFill>
                <a:effectLst/>
                <a:latin typeface="+mn-lt"/>
                <a:ea typeface="+mn-ea"/>
                <a:cs typeface="+mn-cs"/>
              </a:rPr>
              <a:t>Host Tier Framework</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What each tier means, the expectations for hosts, and how the framework guides consistency and quality.</a:t>
            </a:r>
          </a:p>
          <a:p>
            <a:pPr fontAlgn="t"/>
            <a:r>
              <a:rPr lang="en-US" sz="1200" b="1" i="0" kern="1200">
                <a:solidFill>
                  <a:schemeClr val="tx1"/>
                </a:solidFill>
                <a:effectLst/>
                <a:latin typeface="+mn-lt"/>
                <a:ea typeface="+mn-ea"/>
                <a:cs typeface="+mn-cs"/>
              </a:rPr>
              <a:t>Feedback Loop</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How continuous feedback between Hosts and NASCs/EGL sites will improve how we collectively support disabled people.</a:t>
            </a:r>
          </a:p>
          <a:p>
            <a:pPr fontAlgn="t"/>
            <a:r>
              <a:rPr lang="en-US" sz="1200" b="1" i="0" kern="1200">
                <a:solidFill>
                  <a:schemeClr val="tx1"/>
                </a:solidFill>
                <a:effectLst/>
                <a:latin typeface="+mn-lt"/>
                <a:ea typeface="+mn-ea"/>
                <a:cs typeface="+mn-cs"/>
              </a:rPr>
              <a:t>Self Determination</a:t>
            </a:r>
          </a:p>
          <a:p>
            <a:pPr fontAlgn="t"/>
            <a:r>
              <a:rPr lang="en-US" sz="1200" b="0" i="0" kern="1200">
                <a:solidFill>
                  <a:schemeClr val="tx1"/>
                </a:solidFill>
                <a:effectLst/>
                <a:latin typeface="+mn-lt"/>
                <a:ea typeface="+mn-ea"/>
                <a:cs typeface="+mn-cs"/>
              </a:rPr>
              <a:t>Centred on </a:t>
            </a:r>
            <a:r>
              <a:rPr lang="en-US" sz="1200" b="0" i="0" kern="1200" err="1">
                <a:solidFill>
                  <a:schemeClr val="tx1"/>
                </a:solidFill>
                <a:effectLst/>
                <a:latin typeface="+mn-lt"/>
                <a:ea typeface="+mn-ea"/>
                <a:cs typeface="+mn-cs"/>
              </a:rPr>
              <a:t>recognising</a:t>
            </a:r>
            <a:r>
              <a:rPr lang="en-US" sz="1200" b="0" i="0" kern="1200">
                <a:solidFill>
                  <a:schemeClr val="tx1"/>
                </a:solidFill>
                <a:effectLst/>
                <a:latin typeface="+mn-lt"/>
                <a:ea typeface="+mn-ea"/>
                <a:cs typeface="+mn-cs"/>
              </a:rPr>
              <a:t> each person’s right to have their voice heard and supported to make decisions that are right for them.</a:t>
            </a:r>
          </a:p>
          <a:p>
            <a:endParaRPr lang="en-NZ" i="0"/>
          </a:p>
          <a:p>
            <a:endParaRPr lang="en-NZ" i="0"/>
          </a:p>
          <a:p>
            <a:endParaRPr lang="en-NZ" i="0"/>
          </a:p>
          <a:p>
            <a:endParaRPr lang="en-NZ" i="0"/>
          </a:p>
        </p:txBody>
      </p:sp>
      <p:sp>
        <p:nvSpPr>
          <p:cNvPr id="4" name="Slide Number Placeholder 3"/>
          <p:cNvSpPr>
            <a:spLocks noGrp="1"/>
          </p:cNvSpPr>
          <p:nvPr>
            <p:ph type="sldNum" sz="quarter" idx="5"/>
          </p:nvPr>
        </p:nvSpPr>
        <p:spPr/>
        <p:txBody>
          <a:bodyPr/>
          <a:lstStyle/>
          <a:p>
            <a:fld id="{D40345AC-9F92-4C74-839D-24044B61ADEB}" type="slidenum">
              <a:rPr lang="en-NZ" smtClean="0"/>
              <a:t>37</a:t>
            </a:fld>
            <a:endParaRPr lang="en-NZ"/>
          </a:p>
        </p:txBody>
      </p:sp>
    </p:spTree>
    <p:extLst>
      <p:ext uri="{BB962C8B-B14F-4D97-AF65-F5344CB8AC3E}">
        <p14:creationId xmlns:p14="http://schemas.microsoft.com/office/powerpoint/2010/main" val="1766223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i="0"/>
              <a:t>Before we finish, lets take a moment to reflect on what stood out for you. </a:t>
            </a:r>
            <a:r>
              <a:rPr lang="en-NZ" b="1" i="1"/>
              <a:t>(Click)</a:t>
            </a:r>
            <a:endParaRPr lang="en-NZ" i="0"/>
          </a:p>
          <a:p>
            <a:endParaRPr lang="en-NZ" b="1"/>
          </a:p>
          <a:p>
            <a:r>
              <a:rPr lang="en-NZ" b="1" i="1"/>
              <a:t>Trainer: take a few minutes to discuss reflections from the participants &amp; advise them that FAQ’s will be up on the DSS website soon. Pick say 3 people to ask.</a:t>
            </a:r>
          </a:p>
          <a:p>
            <a:endParaRPr lang="en-NZ" b="0" i="1"/>
          </a:p>
          <a:p>
            <a:r>
              <a:rPr lang="en-NZ" b="1" i="1"/>
              <a:t>Say:</a:t>
            </a:r>
          </a:p>
          <a:p>
            <a:r>
              <a:rPr lang="en-NZ" b="0" i="0"/>
              <a:t>As you move forward:</a:t>
            </a:r>
          </a:p>
          <a:p>
            <a:pPr marL="228600" indent="-228600">
              <a:buAutoNum type="arabicPeriod"/>
            </a:pPr>
            <a:r>
              <a:rPr lang="en-NZ" b="0" i="0"/>
              <a:t>Embed today’s information – refer to the supporting documents when they come out to you.</a:t>
            </a:r>
          </a:p>
          <a:p>
            <a:pPr marL="228600" indent="-228600">
              <a:buAutoNum type="arabicPeriod"/>
            </a:pPr>
            <a:r>
              <a:rPr lang="en-NZ" b="0" i="0"/>
              <a:t>Keep the feedback loop active – look at how your processes can streamline</a:t>
            </a:r>
          </a:p>
          <a:p>
            <a:pPr marL="228600" indent="-228600">
              <a:buAutoNum type="arabicPeriod"/>
            </a:pPr>
            <a:r>
              <a:rPr lang="en-NZ" b="0" i="0"/>
              <a:t>Stay curious and connected – ongoing learning is key to supporting these changes that are ultimately going to give disabled people more choice and control over their flexible funding</a:t>
            </a:r>
          </a:p>
          <a:p>
            <a:pPr marL="228600" indent="-228600">
              <a:buAutoNum type="arabicPeriod"/>
            </a:pPr>
            <a:r>
              <a:rPr lang="en-NZ" b="0" i="0"/>
              <a:t>Come along to our drop in sessions as any questions come up and keep an eye on our FAQ’s – this will be a living document that will be updated frequently</a:t>
            </a:r>
          </a:p>
          <a:p>
            <a:pPr marL="228600" indent="-228600">
              <a:buAutoNum type="arabicPeriod"/>
            </a:pPr>
            <a:endParaRPr lang="en-NZ" b="0" i="0"/>
          </a:p>
          <a:p>
            <a:pPr marL="0" indent="0">
              <a:buNone/>
            </a:pPr>
            <a:endParaRPr lang="en-NZ" b="0" i="0"/>
          </a:p>
        </p:txBody>
      </p:sp>
      <p:sp>
        <p:nvSpPr>
          <p:cNvPr id="4" name="Slide Number Placeholder 3"/>
          <p:cNvSpPr>
            <a:spLocks noGrp="1"/>
          </p:cNvSpPr>
          <p:nvPr>
            <p:ph type="sldNum" sz="quarter" idx="5"/>
          </p:nvPr>
        </p:nvSpPr>
        <p:spPr/>
        <p:txBody>
          <a:bodyPr/>
          <a:lstStyle/>
          <a:p>
            <a:fld id="{D40345AC-9F92-4C74-839D-24044B61ADEB}" type="slidenum">
              <a:rPr lang="en-NZ" smtClean="0"/>
              <a:t>38</a:t>
            </a:fld>
            <a:endParaRPr lang="en-NZ"/>
          </a:p>
        </p:txBody>
      </p:sp>
    </p:spTree>
    <p:extLst>
      <p:ext uri="{BB962C8B-B14F-4D97-AF65-F5344CB8AC3E}">
        <p14:creationId xmlns:p14="http://schemas.microsoft.com/office/powerpoint/2010/main" val="132360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(5 min)</a:t>
            </a:r>
          </a:p>
          <a:p>
            <a:r>
              <a:rPr lang="en-NZ" b="1" i="1"/>
              <a:t>Say:</a:t>
            </a:r>
          </a:p>
          <a:p>
            <a:r>
              <a:rPr lang="en-NZ" b="0" i="0"/>
              <a:t>We have time for any last questions. You can put them into chat, email our DSS Testing team or ask now.</a:t>
            </a:r>
          </a:p>
          <a:p>
            <a:r>
              <a:rPr lang="en-NZ" b="0" i="0"/>
              <a:t>We will be running drop in sessions specifically around the content we’ve covered today. Invitations will be forwarded to you shortly. Note that hosts will be attending these drop in sessions too.</a:t>
            </a:r>
          </a:p>
          <a:p>
            <a:r>
              <a:rPr lang="en-NZ" b="1" i="1"/>
              <a:t>Take a few minutes to answer questions and then close with Karakia</a:t>
            </a:r>
          </a:p>
          <a:p>
            <a:endParaRPr lang="en-NZ" b="1" i="1"/>
          </a:p>
          <a:p>
            <a:r>
              <a:rPr lang="en-NZ" b="1" i="1"/>
              <a:t>(Say):</a:t>
            </a:r>
          </a:p>
          <a:p>
            <a:r>
              <a:rPr lang="en-NZ" b="0" i="0"/>
              <a:t>Thank you all for your active participation today. The training material and a recording of this session will be available on the DSS Training Portal shortly. We hope the resources we’ve shared support you in delivering your upcoming sessions with confidence, and that they help address any questions your teams may have along the way.</a:t>
            </a:r>
          </a:p>
          <a:p>
            <a:endParaRPr lang="en-NZ" b="0" i="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a:t>Now one final ask of you – would you mind letting us know how we did by putting into chat how you would rate this training, on a scale of 1 – 10 with 1 being very bad and 10 being very good. Plus one word to describe the day.</a:t>
            </a:r>
          </a:p>
          <a:p>
            <a:endParaRPr lang="en-NZ" b="0" i="0"/>
          </a:p>
          <a:p>
            <a:endParaRPr lang="en-NZ" b="0" i="0"/>
          </a:p>
          <a:p>
            <a:r>
              <a:rPr lang="en-NZ" b="0" i="0"/>
              <a:t>Thanks again for your engagement – best of luck with your trainings!</a:t>
            </a:r>
          </a:p>
          <a:p>
            <a:endParaRPr lang="en-NZ" b="1" i="1"/>
          </a:p>
          <a:p>
            <a:pPr marL="0" indent="0">
              <a:buNone/>
            </a:pPr>
            <a:r>
              <a:rPr lang="en-NZ" b="0" i="0"/>
              <a:t>We’ll finish with a closing </a:t>
            </a:r>
            <a:r>
              <a:rPr lang="en-NZ" b="0" i="0" err="1"/>
              <a:t>karakia</a:t>
            </a:r>
            <a:r>
              <a:rPr lang="en-NZ" b="0" i="0"/>
              <a:t>:</a:t>
            </a:r>
          </a:p>
          <a:p>
            <a:pPr>
              <a:lnSpc>
                <a:spcPct val="150000"/>
              </a:lnSpc>
              <a:spcAft>
                <a:spcPts val="429"/>
              </a:spcAft>
            </a:pPr>
            <a:endParaRPr lang="en-NZ" sz="1200">
              <a:ea typeface="Roboto"/>
              <a:cs typeface="Roboto"/>
            </a:endParaRPr>
          </a:p>
          <a:p>
            <a:pPr>
              <a:lnSpc>
                <a:spcPct val="150000"/>
              </a:lnSpc>
              <a:spcAft>
                <a:spcPts val="429"/>
              </a:spcAft>
            </a:pPr>
            <a:r>
              <a:rPr lang="en-NZ" sz="1200">
                <a:ea typeface="Roboto"/>
                <a:cs typeface="Roboto"/>
              </a:rPr>
              <a:t>Kia tau ki a </a:t>
            </a:r>
            <a:r>
              <a:rPr lang="en-NZ" sz="1200" err="1">
                <a:ea typeface="Roboto"/>
                <a:cs typeface="Roboto"/>
              </a:rPr>
              <a:t>tātou</a:t>
            </a:r>
            <a:r>
              <a:rPr lang="en-NZ" sz="1200">
                <a:ea typeface="Roboto"/>
                <a:cs typeface="Roboto"/>
              </a:rPr>
              <a:t> </a:t>
            </a:r>
            <a:r>
              <a:rPr lang="en-NZ" sz="1200" err="1">
                <a:ea typeface="Roboto"/>
                <a:cs typeface="Roboto"/>
              </a:rPr>
              <a:t>katoa</a:t>
            </a:r>
            <a:endParaRPr lang="en-NZ" sz="1200">
              <a:ea typeface="Roboto"/>
              <a:cs typeface="Roboto"/>
            </a:endParaRPr>
          </a:p>
          <a:p>
            <a:pPr>
              <a:lnSpc>
                <a:spcPct val="150000"/>
              </a:lnSpc>
              <a:spcAft>
                <a:spcPts val="429"/>
              </a:spcAft>
            </a:pPr>
            <a:r>
              <a:rPr lang="en-NZ" sz="1200">
                <a:ea typeface="Roboto"/>
                <a:cs typeface="Roboto"/>
              </a:rPr>
              <a:t>Te </a:t>
            </a:r>
            <a:r>
              <a:rPr lang="en-NZ" sz="1200" err="1">
                <a:ea typeface="Roboto"/>
                <a:cs typeface="Roboto"/>
              </a:rPr>
              <a:t>atawhai</a:t>
            </a:r>
            <a:r>
              <a:rPr lang="en-NZ" sz="1200">
                <a:ea typeface="Roboto"/>
                <a:cs typeface="Roboto"/>
              </a:rPr>
              <a:t> o </a:t>
            </a:r>
            <a:r>
              <a:rPr lang="en-NZ" sz="1200" err="1">
                <a:ea typeface="Roboto"/>
                <a:cs typeface="Roboto"/>
              </a:rPr>
              <a:t>tō</a:t>
            </a:r>
            <a:r>
              <a:rPr lang="en-NZ" sz="1200">
                <a:ea typeface="Roboto"/>
                <a:cs typeface="Roboto"/>
              </a:rPr>
              <a:t> </a:t>
            </a:r>
            <a:r>
              <a:rPr lang="en-NZ" sz="1200" err="1">
                <a:ea typeface="Roboto"/>
                <a:cs typeface="Roboto"/>
              </a:rPr>
              <a:t>tātou</a:t>
            </a:r>
            <a:r>
              <a:rPr lang="en-NZ" sz="1200">
                <a:ea typeface="Roboto"/>
                <a:cs typeface="Roboto"/>
              </a:rPr>
              <a:t> Ariki, a Ihu Karaiti</a:t>
            </a:r>
          </a:p>
          <a:p>
            <a:pPr>
              <a:lnSpc>
                <a:spcPct val="150000"/>
              </a:lnSpc>
              <a:spcAft>
                <a:spcPts val="429"/>
              </a:spcAft>
            </a:pPr>
            <a:r>
              <a:rPr lang="en-NZ" sz="1200">
                <a:ea typeface="Roboto"/>
                <a:cs typeface="Roboto"/>
              </a:rPr>
              <a:t>Me Te aroha o </a:t>
            </a:r>
            <a:r>
              <a:rPr lang="en-NZ" sz="1200" err="1">
                <a:ea typeface="Roboto"/>
                <a:cs typeface="Roboto"/>
              </a:rPr>
              <a:t>te</a:t>
            </a:r>
            <a:r>
              <a:rPr lang="en-NZ" sz="1200">
                <a:ea typeface="Roboto"/>
                <a:cs typeface="Roboto"/>
              </a:rPr>
              <a:t> Atua</a:t>
            </a:r>
          </a:p>
          <a:p>
            <a:pPr>
              <a:lnSpc>
                <a:spcPct val="150000"/>
              </a:lnSpc>
              <a:spcAft>
                <a:spcPts val="429"/>
              </a:spcAft>
            </a:pPr>
            <a:r>
              <a:rPr lang="en-NZ" sz="1200">
                <a:ea typeface="Roboto"/>
                <a:cs typeface="Roboto"/>
              </a:rPr>
              <a:t>Me </a:t>
            </a:r>
            <a:r>
              <a:rPr lang="en-NZ" sz="1200" err="1">
                <a:ea typeface="Roboto"/>
                <a:cs typeface="Roboto"/>
              </a:rPr>
              <a:t>te</a:t>
            </a:r>
            <a:r>
              <a:rPr lang="en-NZ" sz="1200">
                <a:ea typeface="Roboto"/>
                <a:cs typeface="Roboto"/>
              </a:rPr>
              <a:t> </a:t>
            </a:r>
            <a:r>
              <a:rPr lang="en-NZ" sz="1200" err="1">
                <a:ea typeface="Roboto"/>
                <a:cs typeface="Roboto"/>
              </a:rPr>
              <a:t>whiwhingatahitanga</a:t>
            </a:r>
            <a:endParaRPr lang="en-NZ" sz="1200">
              <a:ea typeface="Roboto"/>
              <a:cs typeface="Roboto"/>
            </a:endParaRPr>
          </a:p>
          <a:p>
            <a:pPr>
              <a:lnSpc>
                <a:spcPct val="150000"/>
              </a:lnSpc>
              <a:spcAft>
                <a:spcPts val="429"/>
              </a:spcAft>
            </a:pPr>
            <a:r>
              <a:rPr lang="en-NZ" sz="1200">
                <a:ea typeface="Roboto"/>
                <a:cs typeface="Roboto"/>
              </a:rPr>
              <a:t>Ki </a:t>
            </a:r>
            <a:r>
              <a:rPr lang="en-NZ" sz="1200" err="1">
                <a:ea typeface="Roboto"/>
                <a:cs typeface="Roboto"/>
              </a:rPr>
              <a:t>te</a:t>
            </a:r>
            <a:r>
              <a:rPr lang="en-NZ" sz="1200">
                <a:ea typeface="Roboto"/>
                <a:cs typeface="Roboto"/>
              </a:rPr>
              <a:t> </a:t>
            </a:r>
            <a:r>
              <a:rPr lang="en-NZ" sz="1200" err="1">
                <a:ea typeface="Roboto"/>
                <a:cs typeface="Roboto"/>
              </a:rPr>
              <a:t>wairua</a:t>
            </a:r>
            <a:r>
              <a:rPr lang="en-NZ" sz="1200">
                <a:ea typeface="Roboto"/>
                <a:cs typeface="Roboto"/>
              </a:rPr>
              <a:t> </a:t>
            </a:r>
            <a:r>
              <a:rPr lang="en-NZ" sz="1200" err="1">
                <a:ea typeface="Roboto"/>
                <a:cs typeface="Roboto"/>
              </a:rPr>
              <a:t>tapu</a:t>
            </a:r>
            <a:endParaRPr lang="en-NZ" sz="1200">
              <a:ea typeface="Roboto"/>
              <a:cs typeface="Roboto"/>
            </a:endParaRPr>
          </a:p>
          <a:p>
            <a:pPr>
              <a:lnSpc>
                <a:spcPct val="150000"/>
              </a:lnSpc>
              <a:spcAft>
                <a:spcPts val="429"/>
              </a:spcAft>
            </a:pPr>
            <a:r>
              <a:rPr lang="en-NZ" sz="1200">
                <a:ea typeface="Roboto"/>
                <a:cs typeface="Roboto"/>
              </a:rPr>
              <a:t>Ake, </a:t>
            </a:r>
            <a:r>
              <a:rPr lang="en-NZ" sz="1200" err="1">
                <a:ea typeface="Roboto"/>
                <a:cs typeface="Roboto"/>
              </a:rPr>
              <a:t>ake</a:t>
            </a:r>
            <a:r>
              <a:rPr lang="en-NZ" sz="1200">
                <a:ea typeface="Roboto"/>
                <a:cs typeface="Roboto"/>
              </a:rPr>
              <a:t>, </a:t>
            </a:r>
            <a:r>
              <a:rPr lang="en-NZ" sz="1200" err="1">
                <a:ea typeface="Roboto"/>
                <a:cs typeface="Roboto"/>
              </a:rPr>
              <a:t>ake</a:t>
            </a:r>
            <a:r>
              <a:rPr lang="en-NZ" sz="1200">
                <a:ea typeface="Roboto"/>
                <a:cs typeface="Roboto"/>
              </a:rPr>
              <a:t>, </a:t>
            </a:r>
            <a:r>
              <a:rPr lang="en-NZ" sz="1200" err="1">
                <a:ea typeface="Roboto"/>
                <a:cs typeface="Roboto"/>
              </a:rPr>
              <a:t>Āmine</a:t>
            </a:r>
            <a:endParaRPr lang="en-NZ"/>
          </a:p>
          <a:p>
            <a:pPr marL="0" indent="0">
              <a:buNone/>
            </a:pPr>
            <a:endParaRPr lang="en-NZ" b="0" i="0"/>
          </a:p>
          <a:p>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39</a:t>
            </a:fld>
            <a:endParaRPr lang="en-NZ"/>
          </a:p>
        </p:txBody>
      </p:sp>
    </p:spTree>
    <p:extLst>
      <p:ext uri="{BB962C8B-B14F-4D97-AF65-F5344CB8AC3E}">
        <p14:creationId xmlns:p14="http://schemas.microsoft.com/office/powerpoint/2010/main" val="11219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 min)</a:t>
            </a:r>
          </a:p>
          <a:p>
            <a:r>
              <a:rPr lang="en-NZ" b="1" i="1"/>
              <a:t>Say: </a:t>
            </a:r>
            <a:r>
              <a:rPr lang="en-NZ" b="0" i="0"/>
              <a:t>We have Sessions 1, 2 and 3 before a 15 minute break, and then Sessions 4, 5 &amp; 6 before we wrap up.</a:t>
            </a:r>
          </a:p>
        </p:txBody>
      </p:sp>
      <p:sp>
        <p:nvSpPr>
          <p:cNvPr id="4" name="Slide Number Placeholder 3"/>
          <p:cNvSpPr>
            <a:spLocks noGrp="1"/>
          </p:cNvSpPr>
          <p:nvPr>
            <p:ph type="sldNum" sz="quarter" idx="5"/>
          </p:nvPr>
        </p:nvSpPr>
        <p:spPr/>
        <p:txBody>
          <a:bodyPr/>
          <a:lstStyle/>
          <a:p>
            <a:fld id="{D40345AC-9F92-4C74-839D-24044B61ADEB}" type="slidenum">
              <a:rPr lang="en-NZ" smtClean="0"/>
              <a:t>4</a:t>
            </a:fld>
            <a:endParaRPr lang="en-NZ"/>
          </a:p>
        </p:txBody>
      </p:sp>
    </p:spTree>
    <p:extLst>
      <p:ext uri="{BB962C8B-B14F-4D97-AF65-F5344CB8AC3E}">
        <p14:creationId xmlns:p14="http://schemas.microsoft.com/office/powerpoint/2010/main" val="48505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i="1"/>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a:t>Say:</a:t>
            </a:r>
            <a:r>
              <a:rPr lang="en-NZ"/>
              <a:t> </a:t>
            </a:r>
            <a:r>
              <a:rPr lang="en-US" sz="1200" i="0">
                <a:latin typeface="Roboto" panose="02000000000000000000" pitchFamily="2" charset="0"/>
                <a:ea typeface="Roboto" panose="02000000000000000000" pitchFamily="2" charset="0"/>
                <a:cs typeface="Roboto" panose="02000000000000000000" pitchFamily="2" charset="0"/>
              </a:rPr>
              <a:t>Train the Trainer is an approach for training instructors or subject matter experts so they can train other people in their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latin typeface="Roboto" panose="02000000000000000000" pitchFamily="2" charset="0"/>
                <a:ea typeface="Roboto" panose="02000000000000000000" pitchFamily="2" charset="0"/>
                <a:cs typeface="Roboto" panose="02000000000000000000" pitchFamily="2" charset="0"/>
              </a:rPr>
              <a:t>We will be sharing the workshop collateral with you, so you can facilitate your own workshops with your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a:latin typeface="+mn-lt"/>
              </a:rPr>
              <a:t>How you deliver this training is ultimately up to you. However it is important that you cover the same information to ensure a consistent understanding and approach in your organisation.</a:t>
            </a: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5</a:t>
            </a:fld>
            <a:endParaRPr lang="en-NZ"/>
          </a:p>
        </p:txBody>
      </p:sp>
    </p:spTree>
    <p:extLst>
      <p:ext uri="{BB962C8B-B14F-4D97-AF65-F5344CB8AC3E}">
        <p14:creationId xmlns:p14="http://schemas.microsoft.com/office/powerpoint/2010/main" val="154776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1" kern="1200">
                <a:solidFill>
                  <a:schemeClr val="tx1"/>
                </a:solidFill>
                <a:effectLst/>
                <a:latin typeface="+mn-lt"/>
                <a:ea typeface="+mn-ea"/>
                <a:cs typeface="+mn-cs"/>
              </a:rPr>
              <a:t>(8 min) Say:</a:t>
            </a:r>
          </a:p>
          <a:p>
            <a:r>
              <a:rPr lang="en-NZ" sz="1200" b="0" i="0" kern="1200">
                <a:solidFill>
                  <a:schemeClr val="tx1"/>
                </a:solidFill>
                <a:effectLst/>
                <a:latin typeface="+mn-lt"/>
                <a:ea typeface="+mn-ea"/>
                <a:cs typeface="+mn-cs"/>
              </a:rPr>
              <a:t>Before we do that, hold onto your hats, we’re jumping straight into the </a:t>
            </a:r>
            <a:r>
              <a:rPr lang="en-NZ" sz="1200" b="1" i="0" kern="1200">
                <a:solidFill>
                  <a:schemeClr val="tx1"/>
                </a:solidFill>
                <a:effectLst/>
                <a:latin typeface="+mn-lt"/>
                <a:ea typeface="+mn-ea"/>
                <a:cs typeface="+mn-cs"/>
              </a:rPr>
              <a:t>Hosted Flexible Funding Model</a:t>
            </a:r>
            <a:r>
              <a:rPr lang="en-NZ" sz="1200" b="0" i="0" kern="1200">
                <a:solidFill>
                  <a:schemeClr val="tx1"/>
                </a:solidFill>
                <a:effectLst/>
                <a:latin typeface="+mn-lt"/>
                <a:ea typeface="+mn-ea"/>
                <a:cs typeface="+mn-cs"/>
              </a:rPr>
              <a:t>. This is going to give you an around the world view in the next few minutes– then we’ll slow it down and get into some of the detail.</a:t>
            </a:r>
          </a:p>
          <a:p>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a:solidFill>
                  <a:schemeClr val="tx1"/>
                </a:solidFill>
                <a:effectLst/>
                <a:latin typeface="+mn-lt"/>
                <a:ea typeface="+mn-ea"/>
                <a:cs typeface="+mn-cs"/>
              </a:rPr>
              <a:t>There are </a:t>
            </a:r>
            <a:r>
              <a:rPr lang="en-NZ" sz="1200" b="1" i="0" kern="1200">
                <a:solidFill>
                  <a:schemeClr val="tx1"/>
                </a:solidFill>
                <a:effectLst/>
                <a:latin typeface="+mn-lt"/>
                <a:ea typeface="+mn-ea"/>
                <a:cs typeface="+mn-cs"/>
              </a:rPr>
              <a:t>2</a:t>
            </a:r>
            <a:r>
              <a:rPr lang="en-NZ" sz="1200" b="0" i="0" kern="1200">
                <a:solidFill>
                  <a:schemeClr val="tx1"/>
                </a:solidFill>
                <a:effectLst/>
                <a:latin typeface="+mn-lt"/>
                <a:ea typeface="+mn-ea"/>
                <a:cs typeface="+mn-cs"/>
              </a:rPr>
              <a:t> overview slides that we are going to show: </a:t>
            </a:r>
            <a:r>
              <a:rPr lang="en-NZ" sz="1200" b="1" i="0" kern="1200">
                <a:solidFill>
                  <a:schemeClr val="tx1"/>
                </a:solidFill>
                <a:effectLst/>
                <a:latin typeface="+mn-lt"/>
                <a:ea typeface="+mn-ea"/>
                <a:cs typeface="+mn-cs"/>
              </a:rPr>
              <a:t>firstly</a:t>
            </a:r>
            <a:r>
              <a:rPr lang="en-NZ" sz="1200" b="0" i="0" kern="1200">
                <a:solidFill>
                  <a:schemeClr val="tx1"/>
                </a:solidFill>
                <a:effectLst/>
                <a:latin typeface="+mn-lt"/>
                <a:ea typeface="+mn-ea"/>
                <a:cs typeface="+mn-cs"/>
              </a:rPr>
              <a:t> those are </a:t>
            </a:r>
            <a:r>
              <a:rPr lang="en-NZ" sz="1200" b="1" i="0" kern="1200">
                <a:solidFill>
                  <a:schemeClr val="tx1"/>
                </a:solidFill>
                <a:effectLst/>
                <a:latin typeface="+mn-lt"/>
                <a:ea typeface="+mn-ea"/>
                <a:cs typeface="+mn-cs"/>
              </a:rPr>
              <a:t>new</a:t>
            </a:r>
            <a:r>
              <a:rPr lang="en-NZ" sz="1200" b="0" i="0" kern="1200">
                <a:solidFill>
                  <a:schemeClr val="tx1"/>
                </a:solidFill>
                <a:effectLst/>
                <a:latin typeface="+mn-lt"/>
                <a:ea typeface="+mn-ea"/>
                <a:cs typeface="+mn-cs"/>
              </a:rPr>
              <a:t> to the system, and </a:t>
            </a:r>
            <a:r>
              <a:rPr lang="en-NZ" sz="1200" b="1" i="0" kern="1200">
                <a:solidFill>
                  <a:schemeClr val="tx1"/>
                </a:solidFill>
                <a:effectLst/>
                <a:latin typeface="+mn-lt"/>
                <a:ea typeface="+mn-ea"/>
                <a:cs typeface="+mn-cs"/>
              </a:rPr>
              <a:t>secondly</a:t>
            </a:r>
            <a:r>
              <a:rPr lang="en-NZ" sz="1200" b="0" i="0" kern="1200">
                <a:solidFill>
                  <a:schemeClr val="tx1"/>
                </a:solidFill>
                <a:effectLst/>
                <a:latin typeface="+mn-lt"/>
                <a:ea typeface="+mn-ea"/>
                <a:cs typeface="+mn-cs"/>
              </a:rPr>
              <a:t> those who are </a:t>
            </a:r>
            <a:r>
              <a:rPr lang="en-NZ" sz="1200" b="1" i="0" kern="1200">
                <a:solidFill>
                  <a:schemeClr val="tx1"/>
                </a:solidFill>
                <a:effectLst/>
                <a:latin typeface="+mn-lt"/>
                <a:ea typeface="+mn-ea"/>
                <a:cs typeface="+mn-cs"/>
              </a:rPr>
              <a:t>already</a:t>
            </a:r>
            <a:r>
              <a:rPr lang="en-NZ" sz="1200" b="0" i="0" kern="1200">
                <a:solidFill>
                  <a:schemeClr val="tx1"/>
                </a:solidFill>
                <a:effectLst/>
                <a:latin typeface="+mn-lt"/>
                <a:ea typeface="+mn-ea"/>
                <a:cs typeface="+mn-cs"/>
              </a:rPr>
              <a:t> using hosted flexible funding.</a:t>
            </a:r>
            <a:endParaRPr lang="en-NZ" sz="1200" b="1" i="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NZ" sz="1200" kern="1200">
                <a:solidFill>
                  <a:schemeClr val="tx1"/>
                </a:solidFill>
                <a:effectLst/>
                <a:latin typeface="+mn-lt"/>
                <a:ea typeface="+mn-ea"/>
                <a:cs typeface="+mn-cs"/>
              </a:rPr>
              <a:t>This slide is the </a:t>
            </a:r>
            <a:r>
              <a:rPr lang="en-NZ" sz="1200" b="1" kern="1200">
                <a:solidFill>
                  <a:schemeClr val="tx1"/>
                </a:solidFill>
                <a:effectLst/>
                <a:latin typeface="+mn-lt"/>
                <a:ea typeface="+mn-ea"/>
                <a:cs typeface="+mn-cs"/>
              </a:rPr>
              <a:t>Hosted</a:t>
            </a:r>
            <a:r>
              <a:rPr lang="en-NZ" sz="1200" kern="1200">
                <a:solidFill>
                  <a:schemeClr val="tx1"/>
                </a:solidFill>
                <a:effectLst/>
                <a:latin typeface="+mn-lt"/>
                <a:ea typeface="+mn-ea"/>
                <a:cs typeface="+mn-cs"/>
              </a:rPr>
              <a:t> Flexible Funding Model for People, who are assessed using </a:t>
            </a:r>
            <a:r>
              <a:rPr lang="en-NZ" sz="1200" b="0" kern="1200">
                <a:solidFill>
                  <a:schemeClr val="tx1"/>
                </a:solidFill>
                <a:effectLst/>
                <a:latin typeface="+mn-lt"/>
                <a:ea typeface="+mn-ea"/>
                <a:cs typeface="+mn-cs"/>
              </a:rPr>
              <a:t>the</a:t>
            </a:r>
            <a:r>
              <a:rPr lang="en-NZ" sz="1200" b="1" kern="1200">
                <a:solidFill>
                  <a:schemeClr val="tx1"/>
                </a:solidFill>
                <a:effectLst/>
                <a:latin typeface="+mn-lt"/>
                <a:ea typeface="+mn-ea"/>
                <a:cs typeface="+mn-cs"/>
              </a:rPr>
              <a:t> new assessment and allocation model through the OBIR web app - </a:t>
            </a:r>
            <a:r>
              <a:rPr lang="en-NZ" sz="1200" kern="1200">
                <a:solidFill>
                  <a:schemeClr val="tx1"/>
                </a:solidFill>
                <a:effectLst/>
                <a:latin typeface="+mn-lt"/>
                <a:ea typeface="+mn-ea"/>
                <a:cs typeface="+mn-cs"/>
              </a:rPr>
              <a:t>the Outcome Based Indicative Range tool , who </a:t>
            </a:r>
            <a:r>
              <a:rPr lang="en-NZ" sz="1200" b="1" kern="1200">
                <a:solidFill>
                  <a:schemeClr val="tx1"/>
                </a:solidFill>
                <a:effectLst/>
                <a:latin typeface="+mn-lt"/>
                <a:ea typeface="+mn-ea"/>
                <a:cs typeface="+mn-cs"/>
              </a:rPr>
              <a:t>choose</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Hosted Flexible Funding </a:t>
            </a:r>
            <a:r>
              <a:rPr lang="en-NZ" sz="1200" kern="1200">
                <a:solidFill>
                  <a:schemeClr val="tx1"/>
                </a:solidFill>
                <a:effectLst/>
                <a:latin typeface="+mn-lt"/>
                <a:ea typeface="+mn-ea"/>
                <a:cs typeface="+mn-cs"/>
              </a:rPr>
              <a:t>from 1 April 2026.</a:t>
            </a:r>
          </a:p>
          <a:p>
            <a:r>
              <a:rPr lang="en-NZ" sz="1200" b="1" kern="1200">
                <a:solidFill>
                  <a:schemeClr val="tx1"/>
                </a:solidFill>
                <a:effectLst/>
                <a:latin typeface="+mn-lt"/>
                <a:ea typeface="+mn-ea"/>
                <a:cs typeface="+mn-cs"/>
              </a:rPr>
              <a:t>Hosted Flexible Funding </a:t>
            </a:r>
            <a:r>
              <a:rPr lang="en-NZ" sz="1200" kern="1200">
                <a:solidFill>
                  <a:schemeClr val="tx1"/>
                </a:solidFill>
                <a:effectLst/>
                <a:latin typeface="+mn-lt"/>
                <a:ea typeface="+mn-ea"/>
                <a:cs typeface="+mn-cs"/>
              </a:rPr>
              <a:t>includes Individualised Funding (IF), Enhanced IF, and some hosted EGL Personal Budgets (including FDS Providers in Christchurch, and a hosted provider in Mana Whaikaha).</a:t>
            </a:r>
          </a:p>
          <a:p>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1. My DSS Funding Plan and tier allocation</a:t>
            </a:r>
          </a:p>
          <a:p>
            <a:pPr marL="171450" indent="-171450">
              <a:buFont typeface="Arial" panose="020B0604020202020204" pitchFamily="34" charset="0"/>
              <a:buChar char="•"/>
            </a:pPr>
            <a:r>
              <a:rPr lang="en-NZ" sz="1200" kern="1200">
                <a:solidFill>
                  <a:schemeClr val="tx1"/>
                </a:solidFill>
                <a:effectLst/>
                <a:latin typeface="+mn-lt"/>
                <a:ea typeface="+mn-ea"/>
                <a:cs typeface="+mn-cs"/>
              </a:rPr>
              <a:t>The My DSS Funding Plan is developed between the Person and the NASC /EGL site using the new assessment and allocation process (OBIR) , which identifies </a:t>
            </a:r>
            <a:r>
              <a:rPr lang="en-NZ" sz="1200" b="1" kern="1200">
                <a:solidFill>
                  <a:schemeClr val="tx1"/>
                </a:solidFill>
                <a:effectLst/>
                <a:latin typeface="+mn-lt"/>
                <a:ea typeface="+mn-ea"/>
                <a:cs typeface="+mn-cs"/>
              </a:rPr>
              <a:t>purposes</a:t>
            </a:r>
            <a:r>
              <a:rPr lang="en-NZ" sz="1200" kern="1200">
                <a:solidFill>
                  <a:schemeClr val="tx1"/>
                </a:solidFill>
                <a:effectLst/>
                <a:latin typeface="+mn-lt"/>
                <a:ea typeface="+mn-ea"/>
                <a:cs typeface="+mn-cs"/>
              </a:rPr>
              <a:t> of the funding </a:t>
            </a:r>
            <a:r>
              <a:rPr lang="en-NZ" sz="1200" b="1" kern="1200">
                <a:solidFill>
                  <a:schemeClr val="tx1"/>
                </a:solidFill>
                <a:effectLst/>
                <a:latin typeface="+mn-lt"/>
                <a:ea typeface="+mn-ea"/>
                <a:cs typeface="+mn-cs"/>
              </a:rPr>
              <a:t>directly linked </a:t>
            </a:r>
            <a:r>
              <a:rPr lang="en-NZ" sz="1200" kern="1200">
                <a:solidFill>
                  <a:schemeClr val="tx1"/>
                </a:solidFill>
                <a:effectLst/>
                <a:latin typeface="+mn-lt"/>
                <a:ea typeface="+mn-ea"/>
                <a:cs typeface="+mn-cs"/>
              </a:rPr>
              <a:t>to the assessment, as well as a description of the </a:t>
            </a:r>
            <a:r>
              <a:rPr lang="en-NZ" sz="1200" b="1" kern="1200">
                <a:solidFill>
                  <a:schemeClr val="tx1"/>
                </a:solidFill>
                <a:effectLst/>
                <a:latin typeface="+mn-lt"/>
                <a:ea typeface="+mn-ea"/>
                <a:cs typeface="+mn-cs"/>
              </a:rPr>
              <a:t>initia</a:t>
            </a:r>
            <a:r>
              <a:rPr lang="en-NZ" sz="1200" kern="1200">
                <a:solidFill>
                  <a:schemeClr val="tx1"/>
                </a:solidFill>
                <a:effectLst/>
                <a:latin typeface="+mn-lt"/>
                <a:ea typeface="+mn-ea"/>
                <a:cs typeface="+mn-cs"/>
              </a:rPr>
              <a:t>l supports </a:t>
            </a:r>
            <a:r>
              <a:rPr lang="en-NZ" sz="1200" b="1" kern="1200">
                <a:solidFill>
                  <a:schemeClr val="tx1"/>
                </a:solidFill>
                <a:effectLst/>
                <a:latin typeface="+mn-lt"/>
                <a:ea typeface="+mn-ea"/>
                <a:cs typeface="+mn-cs"/>
              </a:rPr>
              <a:t>intended</a:t>
            </a:r>
            <a:r>
              <a:rPr lang="en-NZ" sz="1200" kern="1200">
                <a:solidFill>
                  <a:schemeClr val="tx1"/>
                </a:solidFill>
                <a:effectLst/>
                <a:latin typeface="+mn-lt"/>
                <a:ea typeface="+mn-ea"/>
                <a:cs typeface="+mn-cs"/>
              </a:rPr>
              <a:t> to meet those purposes</a:t>
            </a:r>
          </a:p>
          <a:p>
            <a:pPr marL="171450" indent="-171450">
              <a:buFont typeface="Arial" panose="020B0604020202020204" pitchFamily="34" charset="0"/>
              <a:buChar char="•"/>
            </a:pPr>
            <a:r>
              <a:rPr lang="en-NZ" sz="1200" kern="1200">
                <a:solidFill>
                  <a:schemeClr val="tx1"/>
                </a:solidFill>
                <a:effectLst/>
                <a:latin typeface="+mn-lt"/>
                <a:ea typeface="+mn-ea"/>
                <a:cs typeface="+mn-cs"/>
              </a:rPr>
              <a:t>Using the host tier framework, which indicates the appropriate level of guidance and monitoring for each person managing their hosted funding responsibilities, the </a:t>
            </a:r>
            <a:r>
              <a:rPr lang="en-NZ" sz="1200" b="1" kern="1200">
                <a:solidFill>
                  <a:schemeClr val="tx1"/>
                </a:solidFill>
                <a:effectLst/>
                <a:latin typeface="+mn-lt"/>
                <a:ea typeface="+mn-ea"/>
                <a:cs typeface="+mn-cs"/>
              </a:rPr>
              <a:t>NASC/EGL </a:t>
            </a:r>
            <a:r>
              <a:rPr lang="en-NZ" sz="1200" kern="1200">
                <a:solidFill>
                  <a:schemeClr val="tx1"/>
                </a:solidFill>
                <a:effectLst/>
                <a:latin typeface="+mn-lt"/>
                <a:ea typeface="+mn-ea"/>
                <a:cs typeface="+mn-cs"/>
              </a:rPr>
              <a:t>site will assign a tier, using a Host Tier Allocation Tool, which considers 3 weighted and rated factors:  The </a:t>
            </a:r>
            <a:r>
              <a:rPr lang="en-NZ" sz="1200" b="1" kern="1200">
                <a:solidFill>
                  <a:schemeClr val="tx1"/>
                </a:solidFill>
                <a:effectLst/>
                <a:latin typeface="+mn-lt"/>
                <a:ea typeface="+mn-ea"/>
                <a:cs typeface="+mn-cs"/>
              </a:rPr>
              <a:t>Experience</a:t>
            </a:r>
            <a:r>
              <a:rPr lang="en-NZ" sz="1200" kern="1200">
                <a:solidFill>
                  <a:schemeClr val="tx1"/>
                </a:solidFill>
                <a:effectLst/>
                <a:latin typeface="+mn-lt"/>
                <a:ea typeface="+mn-ea"/>
                <a:cs typeface="+mn-cs"/>
              </a:rPr>
              <a:t> a person has in managing flexible funding (likely to be a </a:t>
            </a:r>
            <a:r>
              <a:rPr lang="en-NZ" sz="1200" b="1" kern="1200">
                <a:solidFill>
                  <a:schemeClr val="tx1"/>
                </a:solidFill>
                <a:effectLst/>
                <a:latin typeface="+mn-lt"/>
                <a:ea typeface="+mn-ea"/>
                <a:cs typeface="+mn-cs"/>
              </a:rPr>
              <a:t>“new user</a:t>
            </a:r>
            <a:r>
              <a:rPr lang="en-NZ" sz="1200" kern="1200">
                <a:solidFill>
                  <a:schemeClr val="tx1"/>
                </a:solidFill>
                <a:effectLst/>
                <a:latin typeface="+mn-lt"/>
                <a:ea typeface="+mn-ea"/>
                <a:cs typeface="+mn-cs"/>
              </a:rPr>
              <a:t>”, for those first entering the host system), the </a:t>
            </a:r>
            <a:r>
              <a:rPr lang="en-NZ" sz="1200" b="1" kern="1200">
                <a:solidFill>
                  <a:schemeClr val="tx1"/>
                </a:solidFill>
                <a:effectLst/>
                <a:latin typeface="+mn-lt"/>
                <a:ea typeface="+mn-ea"/>
                <a:cs typeface="+mn-cs"/>
              </a:rPr>
              <a:t>total amount </a:t>
            </a:r>
            <a:r>
              <a:rPr lang="en-NZ" sz="1200" kern="1200">
                <a:solidFill>
                  <a:schemeClr val="tx1"/>
                </a:solidFill>
                <a:effectLst/>
                <a:latin typeface="+mn-lt"/>
                <a:ea typeface="+mn-ea"/>
                <a:cs typeface="+mn-cs"/>
              </a:rPr>
              <a:t>of flexible funding allocated in dollars, and the </a:t>
            </a:r>
            <a:r>
              <a:rPr lang="en-NZ" sz="1200" b="1" kern="1200">
                <a:solidFill>
                  <a:schemeClr val="tx1"/>
                </a:solidFill>
                <a:effectLst/>
                <a:latin typeface="+mn-lt"/>
                <a:ea typeface="+mn-ea"/>
                <a:cs typeface="+mn-cs"/>
              </a:rPr>
              <a:t>engagement with the host </a:t>
            </a:r>
            <a:r>
              <a:rPr lang="en-NZ" sz="1200" kern="1200">
                <a:solidFill>
                  <a:schemeClr val="tx1"/>
                </a:solidFill>
                <a:effectLst/>
                <a:latin typeface="+mn-lt"/>
                <a:ea typeface="+mn-ea"/>
                <a:cs typeface="+mn-cs"/>
              </a:rPr>
              <a:t>(for </a:t>
            </a:r>
            <a:r>
              <a:rPr lang="en-NZ" sz="1200" b="1" kern="1200">
                <a:solidFill>
                  <a:schemeClr val="tx1"/>
                </a:solidFill>
                <a:effectLst/>
                <a:latin typeface="+mn-lt"/>
                <a:ea typeface="+mn-ea"/>
                <a:cs typeface="+mn-cs"/>
              </a:rPr>
              <a:t>new</a:t>
            </a:r>
            <a:r>
              <a:rPr lang="en-NZ" sz="1200" kern="1200">
                <a:solidFill>
                  <a:schemeClr val="tx1"/>
                </a:solidFill>
                <a:effectLst/>
                <a:latin typeface="+mn-lt"/>
                <a:ea typeface="+mn-ea"/>
                <a:cs typeface="+mn-cs"/>
              </a:rPr>
              <a:t> people entering the host system; the assumption will be that a </a:t>
            </a:r>
            <a:r>
              <a:rPr lang="en-NZ" sz="1200" b="1" kern="1200">
                <a:solidFill>
                  <a:schemeClr val="tx1"/>
                </a:solidFill>
                <a:effectLst/>
                <a:latin typeface="+mn-lt"/>
                <a:ea typeface="+mn-ea"/>
                <a:cs typeface="+mn-cs"/>
              </a:rPr>
              <a:t>“new” </a:t>
            </a:r>
            <a:r>
              <a:rPr lang="en-NZ" sz="1200" kern="1200">
                <a:solidFill>
                  <a:schemeClr val="tx1"/>
                </a:solidFill>
                <a:effectLst/>
                <a:latin typeface="+mn-lt"/>
                <a:ea typeface="+mn-ea"/>
                <a:cs typeface="+mn-cs"/>
              </a:rPr>
              <a:t>person “</a:t>
            </a:r>
            <a:r>
              <a:rPr lang="en-NZ" sz="1200" b="1" kern="1200">
                <a:solidFill>
                  <a:schemeClr val="tx1"/>
                </a:solidFill>
                <a:effectLst/>
                <a:latin typeface="+mn-lt"/>
                <a:ea typeface="+mn-ea"/>
                <a:cs typeface="+mn-cs"/>
              </a:rPr>
              <a:t>will engage appropriately</a:t>
            </a:r>
            <a:r>
              <a:rPr lang="en-NZ" sz="1200" kern="1200">
                <a:solidFill>
                  <a:schemeClr val="tx1"/>
                </a:solidFill>
                <a:effectLst/>
                <a:latin typeface="+mn-lt"/>
                <a:ea typeface="+mn-ea"/>
                <a:cs typeface="+mn-cs"/>
              </a:rPr>
              <a:t>” in the first instance). </a:t>
            </a:r>
          </a:p>
          <a:p>
            <a:pPr marL="171450" indent="-171450">
              <a:buFont typeface="Arial" panose="020B0604020202020204" pitchFamily="34" charset="0"/>
              <a:buChar char="•"/>
            </a:pPr>
            <a:r>
              <a:rPr lang="en-NZ" sz="1200" kern="1200">
                <a:solidFill>
                  <a:schemeClr val="tx1"/>
                </a:solidFill>
                <a:effectLst/>
                <a:latin typeface="+mn-lt"/>
                <a:ea typeface="+mn-ea"/>
                <a:cs typeface="+mn-cs"/>
              </a:rPr>
              <a:t>There are 4 tier levels:</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Tier 1 is the very low tier, with the </a:t>
            </a:r>
            <a:r>
              <a:rPr lang="en-NZ" sz="1200" b="1" kern="1200">
                <a:solidFill>
                  <a:schemeClr val="tx1"/>
                </a:solidFill>
                <a:effectLst/>
                <a:latin typeface="+mn-lt"/>
                <a:ea typeface="+mn-ea"/>
                <a:cs typeface="+mn-cs"/>
              </a:rPr>
              <a:t>least</a:t>
            </a:r>
            <a:r>
              <a:rPr lang="en-NZ" sz="1200" kern="1200">
                <a:solidFill>
                  <a:schemeClr val="tx1"/>
                </a:solidFill>
                <a:effectLst/>
                <a:latin typeface="+mn-lt"/>
                <a:ea typeface="+mn-ea"/>
                <a:cs typeface="+mn-cs"/>
              </a:rPr>
              <a:t> amount of host support and guidance provided, and the host meets with the person </a:t>
            </a:r>
            <a:r>
              <a:rPr lang="en-NZ" sz="1200" b="1" kern="1200">
                <a:solidFill>
                  <a:schemeClr val="tx1"/>
                </a:solidFill>
                <a:effectLst/>
                <a:latin typeface="+mn-lt"/>
                <a:ea typeface="+mn-ea"/>
                <a:cs typeface="+mn-cs"/>
              </a:rPr>
              <a:t>annually</a:t>
            </a:r>
            <a:r>
              <a:rPr lang="en-NZ" sz="1200" kern="1200">
                <a:solidFill>
                  <a:schemeClr val="tx1"/>
                </a:solidFill>
                <a:effectLst/>
                <a:latin typeface="+mn-lt"/>
                <a:ea typeface="+mn-ea"/>
                <a:cs typeface="+mn-cs"/>
              </a:rPr>
              <a:t>. Self-Verification of claims occurs in this Tier.</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Tier 2 is the low tier, with </a:t>
            </a:r>
            <a:r>
              <a:rPr lang="en-NZ" sz="1200" b="1" kern="1200">
                <a:solidFill>
                  <a:schemeClr val="tx1"/>
                </a:solidFill>
                <a:effectLst/>
                <a:latin typeface="+mn-lt"/>
                <a:ea typeface="+mn-ea"/>
                <a:cs typeface="+mn-cs"/>
              </a:rPr>
              <a:t>some</a:t>
            </a:r>
            <a:r>
              <a:rPr lang="en-NZ" sz="1200" kern="1200">
                <a:solidFill>
                  <a:schemeClr val="tx1"/>
                </a:solidFill>
                <a:effectLst/>
                <a:latin typeface="+mn-lt"/>
                <a:ea typeface="+mn-ea"/>
                <a:cs typeface="+mn-cs"/>
              </a:rPr>
              <a:t> support and guidance provided by the host. The host will meet with the person </a:t>
            </a:r>
            <a:r>
              <a:rPr lang="en-NZ" sz="1200" b="1" kern="1200">
                <a:solidFill>
                  <a:schemeClr val="tx1"/>
                </a:solidFill>
                <a:effectLst/>
                <a:latin typeface="+mn-lt"/>
                <a:ea typeface="+mn-ea"/>
                <a:cs typeface="+mn-cs"/>
              </a:rPr>
              <a:t>6 monthly</a:t>
            </a:r>
            <a:r>
              <a:rPr lang="en-NZ" sz="1200" kern="120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Tier 3 is the medium tier, with </a:t>
            </a:r>
            <a:r>
              <a:rPr lang="en-NZ" sz="1200" b="1" kern="1200">
                <a:solidFill>
                  <a:schemeClr val="tx1"/>
                </a:solidFill>
                <a:effectLst/>
                <a:latin typeface="+mn-lt"/>
                <a:ea typeface="+mn-ea"/>
                <a:cs typeface="+mn-cs"/>
              </a:rPr>
              <a:t>regular</a:t>
            </a:r>
            <a:r>
              <a:rPr lang="en-NZ" sz="1200" kern="1200">
                <a:solidFill>
                  <a:schemeClr val="tx1"/>
                </a:solidFill>
                <a:effectLst/>
                <a:latin typeface="+mn-lt"/>
                <a:ea typeface="+mn-ea"/>
                <a:cs typeface="+mn-cs"/>
              </a:rPr>
              <a:t> support and guidance provided by the host. The host will meet with the person </a:t>
            </a:r>
            <a:r>
              <a:rPr lang="en-NZ" sz="1200" b="1" kern="1200">
                <a:solidFill>
                  <a:schemeClr val="tx1"/>
                </a:solidFill>
                <a:effectLst/>
                <a:latin typeface="+mn-lt"/>
                <a:ea typeface="+mn-ea"/>
                <a:cs typeface="+mn-cs"/>
              </a:rPr>
              <a:t>3 monthly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Tier 4 is the high tier, with a </a:t>
            </a:r>
            <a:r>
              <a:rPr lang="en-NZ" sz="1200" b="1" kern="1200">
                <a:solidFill>
                  <a:schemeClr val="tx1"/>
                </a:solidFill>
                <a:effectLst/>
                <a:latin typeface="+mn-lt"/>
                <a:ea typeface="+mn-ea"/>
                <a:cs typeface="+mn-cs"/>
              </a:rPr>
              <a:t>high level </a:t>
            </a:r>
            <a:r>
              <a:rPr lang="en-NZ" sz="1200" kern="1200">
                <a:solidFill>
                  <a:schemeClr val="tx1"/>
                </a:solidFill>
                <a:effectLst/>
                <a:latin typeface="+mn-lt"/>
                <a:ea typeface="+mn-ea"/>
                <a:cs typeface="+mn-cs"/>
              </a:rPr>
              <a:t>of support and guidance provided by the host. The host will meet with the person </a:t>
            </a:r>
            <a:r>
              <a:rPr lang="en-NZ" sz="1200" b="1" kern="1200">
                <a:solidFill>
                  <a:schemeClr val="tx1"/>
                </a:solidFill>
                <a:effectLst/>
                <a:latin typeface="+mn-lt"/>
                <a:ea typeface="+mn-ea"/>
                <a:cs typeface="+mn-cs"/>
              </a:rPr>
              <a:t>each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There is common guidance across all tiers</a:t>
            </a:r>
          </a:p>
          <a:p>
            <a:pPr marL="171450" indent="-171450">
              <a:buFont typeface="Arial" panose="020B0604020202020204" pitchFamily="34" charset="0"/>
              <a:buChar char="•"/>
            </a:pPr>
            <a:r>
              <a:rPr lang="en-NZ" sz="1200" kern="1200">
                <a:solidFill>
                  <a:schemeClr val="tx1"/>
                </a:solidFill>
                <a:effectLst/>
                <a:latin typeface="+mn-lt"/>
                <a:ea typeface="+mn-ea"/>
                <a:cs typeface="+mn-cs"/>
              </a:rPr>
              <a:t>The Host Tier Framework and Allocation Tool has been developed to support the tier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The tier is kept and recorded in Socrates </a:t>
            </a:r>
            <a:r>
              <a:rPr lang="en-NZ" sz="1200" b="1" i="1" kern="1200">
                <a:solidFill>
                  <a:schemeClr val="tx1"/>
                </a:solidFill>
                <a:effectLst/>
                <a:latin typeface="+mn-lt"/>
                <a:ea typeface="+mn-ea"/>
                <a:cs typeface="+mn-cs"/>
              </a:rPr>
              <a:t>(click)</a:t>
            </a:r>
          </a:p>
          <a:p>
            <a:pPr marL="171450" indent="-171450">
              <a:buFont typeface="Arial" panose="020B0604020202020204" pitchFamily="34" charset="0"/>
              <a:buChar char="•"/>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endParaRPr lang="en-NZ" sz="1200" kern="1200">
              <a:solidFill>
                <a:schemeClr val="tx1"/>
              </a:solidFill>
              <a:effectLst/>
              <a:latin typeface="+mn-lt"/>
              <a:ea typeface="+mn-ea"/>
              <a:cs typeface="+mn-cs"/>
            </a:endParaRPr>
          </a:p>
          <a:p>
            <a:pPr lvl="0"/>
            <a:r>
              <a:rPr lang="en-NZ" sz="1200" b="1" kern="1200">
                <a:solidFill>
                  <a:schemeClr val="tx1"/>
                </a:solidFill>
                <a:effectLst/>
                <a:latin typeface="+mn-lt"/>
                <a:ea typeface="+mn-ea"/>
                <a:cs typeface="+mn-cs"/>
              </a:rPr>
              <a:t>2. The Host receives My DSS Funding Plan (FP)</a:t>
            </a:r>
            <a:r>
              <a:rPr lang="en-NZ"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You (NASC/EGL site) send the My DSS Funding Plan to the host via email initially, together with Service Authorisation. This is a short to medium term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In the medium to long term, DSS is intending to further develop the OBIR Web App, where the My DSS FP is held. The intention is to allow hosts access and provide feedback </a:t>
            </a:r>
            <a:r>
              <a:rPr lang="en-NZ" sz="1200" b="1" kern="1200">
                <a:solidFill>
                  <a:schemeClr val="tx1"/>
                </a:solidFill>
                <a:effectLst/>
                <a:latin typeface="+mn-lt"/>
                <a:ea typeface="+mn-ea"/>
                <a:cs typeface="+mn-cs"/>
              </a:rPr>
              <a:t>directly</a:t>
            </a:r>
            <a:r>
              <a:rPr lang="en-NZ" sz="1200" kern="1200">
                <a:solidFill>
                  <a:schemeClr val="tx1"/>
                </a:solidFill>
                <a:effectLst/>
                <a:latin typeface="+mn-lt"/>
                <a:ea typeface="+mn-ea"/>
                <a:cs typeface="+mn-cs"/>
              </a:rPr>
              <a:t> into the My DSS FP. The timeline for this development is not yet known, but is a priority.</a:t>
            </a:r>
            <a:r>
              <a:rPr lang="en-NZ" sz="1200" b="1" i="1" kern="1200">
                <a:solidFill>
                  <a:schemeClr val="tx1"/>
                </a:solidFill>
                <a:effectLst/>
                <a:latin typeface="+mn-lt"/>
                <a:ea typeface="+mn-ea"/>
                <a:cs typeface="+mn-cs"/>
              </a:rPr>
              <a:t> (click)</a:t>
            </a: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3. The Host meets the disabled person </a:t>
            </a:r>
            <a:r>
              <a:rPr lang="en-NZ" sz="1200" kern="1200">
                <a:solidFill>
                  <a:schemeClr val="tx1"/>
                </a:solidFill>
                <a:effectLst/>
                <a:latin typeface="+mn-lt"/>
                <a:ea typeface="+mn-ea"/>
                <a:cs typeface="+mn-cs"/>
              </a:rPr>
              <a:t>(and Agent if one appointed), preferably </a:t>
            </a:r>
            <a:r>
              <a:rPr lang="en-NZ" sz="1200" b="1" kern="1200">
                <a:solidFill>
                  <a:schemeClr val="tx1"/>
                </a:solidFill>
                <a:effectLst/>
                <a:latin typeface="+mn-lt"/>
                <a:ea typeface="+mn-ea"/>
                <a:cs typeface="+mn-cs"/>
              </a:rPr>
              <a:t>in-person</a:t>
            </a:r>
            <a:r>
              <a:rPr lang="en-NZ" sz="1200" kern="1200">
                <a:solidFill>
                  <a:schemeClr val="tx1"/>
                </a:solidFill>
                <a:effectLst/>
                <a:latin typeface="+mn-lt"/>
                <a:ea typeface="+mn-ea"/>
                <a:cs typeface="+mn-cs"/>
              </a:rPr>
              <a:t> for the first meeting. This is to ensure, that </a:t>
            </a:r>
            <a:r>
              <a:rPr lang="en-NZ" sz="1200" b="1" kern="1200">
                <a:solidFill>
                  <a:schemeClr val="tx1"/>
                </a:solidFill>
                <a:effectLst/>
                <a:latin typeface="+mn-lt"/>
                <a:ea typeface="+mn-ea"/>
                <a:cs typeface="+mn-cs"/>
              </a:rPr>
              <a:t>all parties </a:t>
            </a:r>
            <a:r>
              <a:rPr lang="en-NZ" sz="1200" kern="1200">
                <a:solidFill>
                  <a:schemeClr val="tx1"/>
                </a:solidFill>
                <a:effectLst/>
                <a:latin typeface="+mn-lt"/>
                <a:ea typeface="+mn-ea"/>
                <a:cs typeface="+mn-cs"/>
              </a:rPr>
              <a:t>understand the roles and responsibilities associated with managing flexible funding </a:t>
            </a:r>
            <a:r>
              <a:rPr lang="en-NZ" sz="1200" b="1" i="1" kern="1200">
                <a:solidFill>
                  <a:schemeClr val="tx1"/>
                </a:solidFill>
                <a:effectLst/>
                <a:latin typeface="+mn-lt"/>
                <a:ea typeface="+mn-ea"/>
                <a:cs typeface="+mn-cs"/>
              </a:rPr>
              <a:t>(click)</a:t>
            </a:r>
          </a:p>
          <a:p>
            <a:pPr lvl="0"/>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4. There is the usual Host set-up process </a:t>
            </a:r>
            <a:r>
              <a:rPr lang="en-NZ" sz="1200" kern="1200">
                <a:solidFill>
                  <a:schemeClr val="tx1"/>
                </a:solidFill>
                <a:effectLst/>
                <a:latin typeface="+mn-lt"/>
                <a:ea typeface="+mn-ea"/>
                <a:cs typeface="+mn-cs"/>
              </a:rPr>
              <a:t>in which: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Person/Agent and host complete a Service Agreement, the host provides an Information Pack, with all the relevant information, and talks about any Contingency Plans that may need to be put in place, should things not go according to plan </a:t>
            </a:r>
            <a:r>
              <a:rPr lang="en-NZ" sz="1200" b="1" i="1" kern="1200">
                <a:solidFill>
                  <a:schemeClr val="tx1"/>
                </a:solidFill>
                <a:effectLst/>
                <a:latin typeface="+mn-lt"/>
                <a:ea typeface="+mn-ea"/>
                <a:cs typeface="+mn-cs"/>
              </a:rPr>
              <a:t>(click)</a:t>
            </a:r>
          </a:p>
          <a:p>
            <a:pPr marL="0" indent="0">
              <a:buFont typeface="Arial" panose="020B0604020202020204" pitchFamily="34" charset="0"/>
              <a:buNone/>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endParaRPr lang="en-NZ" sz="1200" kern="1200">
              <a:solidFill>
                <a:schemeClr val="tx1"/>
              </a:solidFill>
              <a:effectLst/>
              <a:latin typeface="+mn-lt"/>
              <a:ea typeface="+mn-ea"/>
              <a:cs typeface="+mn-cs"/>
            </a:endParaRPr>
          </a:p>
          <a:p>
            <a:pPr lvl="0"/>
            <a:r>
              <a:rPr lang="en-NZ" sz="1200" b="1" kern="1200">
                <a:solidFill>
                  <a:schemeClr val="tx1"/>
                </a:solidFill>
                <a:effectLst/>
                <a:latin typeface="+mn-lt"/>
                <a:ea typeface="+mn-ea"/>
                <a:cs typeface="+mn-cs"/>
              </a:rPr>
              <a:t>5. The Host supports the Person/Agent to implement the My DSS Funding Plan</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This includes providing guidance and support on:</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How to manage the hosted flexible funding budget and employment responsibilities</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How to find support workers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Supporting the Person/Agent to look at any specific purchases they want to make </a:t>
            </a:r>
            <a:r>
              <a:rPr lang="en-NZ" sz="1200" b="1" i="1" kern="1200">
                <a:solidFill>
                  <a:schemeClr val="tx1"/>
                </a:solidFill>
                <a:effectLst/>
                <a:latin typeface="+mn-lt"/>
                <a:ea typeface="+mn-ea"/>
                <a:cs typeface="+mn-cs"/>
              </a:rPr>
              <a:t>(click)</a:t>
            </a:r>
          </a:p>
          <a:p>
            <a:pPr marL="457200" lvl="1" indent="0">
              <a:buFont typeface="Arial" panose="020B0604020202020204" pitchFamily="34" charset="0"/>
              <a:buNone/>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6. The Host then sets the Person/Agent up in their relevant systems </a:t>
            </a:r>
            <a:r>
              <a:rPr lang="en-NZ" sz="1200" kern="1200" err="1">
                <a:solidFill>
                  <a:schemeClr val="tx1"/>
                </a:solidFill>
                <a:effectLst/>
                <a:latin typeface="+mn-lt"/>
                <a:ea typeface="+mn-ea"/>
                <a:cs typeface="+mn-cs"/>
              </a:rPr>
              <a:t>eg</a:t>
            </a:r>
            <a:r>
              <a:rPr lang="en-NZ" sz="1200" kern="1200">
                <a:solidFill>
                  <a:schemeClr val="tx1"/>
                </a:solidFill>
                <a:effectLst/>
                <a:latin typeface="+mn-lt"/>
                <a:ea typeface="+mn-ea"/>
                <a:cs typeface="+mn-cs"/>
              </a:rPr>
              <a:t> IT, claiming system, or payroll if they choose </a:t>
            </a:r>
            <a:r>
              <a:rPr lang="en-NZ" sz="1200" b="1" i="1" kern="1200">
                <a:solidFill>
                  <a:schemeClr val="tx1"/>
                </a:solidFill>
                <a:effectLst/>
                <a:latin typeface="+mn-lt"/>
                <a:ea typeface="+mn-ea"/>
                <a:cs typeface="+mn-cs"/>
              </a:rPr>
              <a:t>(click)</a:t>
            </a:r>
          </a:p>
          <a:p>
            <a:pPr lvl="0"/>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7. The Person/Agent makes employment or purchase choices</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They start using their flexible funding and submit their claims to the host, along with the relevant receipts and/or invoices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For those in Tier 1, a </a:t>
            </a:r>
            <a:r>
              <a:rPr lang="en-NZ" sz="1200" b="1" kern="1200">
                <a:solidFill>
                  <a:schemeClr val="tx1"/>
                </a:solidFill>
                <a:effectLst/>
                <a:latin typeface="+mn-lt"/>
                <a:ea typeface="+mn-ea"/>
                <a:cs typeface="+mn-cs"/>
              </a:rPr>
              <a:t>self-verification template </a:t>
            </a:r>
            <a:r>
              <a:rPr lang="en-NZ" sz="1200" kern="1200">
                <a:solidFill>
                  <a:schemeClr val="tx1"/>
                </a:solidFill>
                <a:effectLst/>
                <a:latin typeface="+mn-lt"/>
                <a:ea typeface="+mn-ea"/>
                <a:cs typeface="+mn-cs"/>
              </a:rPr>
              <a:t>will be used which </a:t>
            </a:r>
            <a:r>
              <a:rPr lang="en-NZ" sz="1200" b="1" kern="1200">
                <a:solidFill>
                  <a:schemeClr val="tx1"/>
                </a:solidFill>
                <a:effectLst/>
                <a:latin typeface="+mn-lt"/>
                <a:ea typeface="+mn-ea"/>
                <a:cs typeface="+mn-cs"/>
              </a:rPr>
              <a:t>categorises</a:t>
            </a:r>
            <a:r>
              <a:rPr lang="en-NZ" sz="1200" kern="1200">
                <a:solidFill>
                  <a:schemeClr val="tx1"/>
                </a:solidFill>
                <a:effectLst/>
                <a:latin typeface="+mn-lt"/>
                <a:ea typeface="+mn-ea"/>
                <a:cs typeface="+mn-cs"/>
              </a:rPr>
              <a:t> purchases against the purpose of the support </a:t>
            </a:r>
            <a:r>
              <a:rPr lang="en-NZ" sz="1200" b="1" i="1" kern="1200">
                <a:solidFill>
                  <a:schemeClr val="tx1"/>
                </a:solidFill>
                <a:effectLst/>
                <a:latin typeface="+mn-lt"/>
                <a:ea typeface="+mn-ea"/>
                <a:cs typeface="+mn-cs"/>
              </a:rPr>
              <a:t>(click)</a:t>
            </a:r>
          </a:p>
          <a:p>
            <a:pPr marL="0" lvl="0" indent="0">
              <a:buFont typeface="Arial" panose="020B0604020202020204" pitchFamily="34" charset="0"/>
              <a:buNone/>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8. The host has an ongoing role with the Person/Agent based on their Tier level</a:t>
            </a:r>
            <a:r>
              <a:rPr lang="en-NZ" sz="1200" kern="1200">
                <a:solidFill>
                  <a:schemeClr val="tx1"/>
                </a:solidFill>
                <a:effectLst/>
                <a:latin typeface="+mn-lt"/>
                <a:ea typeface="+mn-ea"/>
                <a:cs typeface="+mn-cs"/>
              </a:rPr>
              <a:t>. This includes Guidance, Coaching, and Monitoring, and how often they meet. The purpose of this is to increase a Person/Agent’s confidence and proficiency in managing their hosted funding. </a:t>
            </a:r>
            <a:r>
              <a:rPr lang="en-NZ" sz="1200" b="1" i="1" kern="1200">
                <a:solidFill>
                  <a:schemeClr val="tx1"/>
                </a:solidFill>
                <a:effectLst/>
                <a:latin typeface="+mn-lt"/>
                <a:ea typeface="+mn-ea"/>
                <a:cs typeface="+mn-cs"/>
              </a:rPr>
              <a:t>(click)</a:t>
            </a:r>
          </a:p>
          <a:p>
            <a:pPr lvl="0"/>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9. There is a Feedback loop back to you (NASC/EGL site) at Annual Review. </a:t>
            </a:r>
            <a:r>
              <a:rPr lang="en-NZ" sz="1200" b="0" kern="1200">
                <a:solidFill>
                  <a:schemeClr val="tx1"/>
                </a:solidFill>
                <a:effectLst/>
                <a:latin typeface="+mn-lt"/>
                <a:ea typeface="+mn-ea"/>
                <a:cs typeface="+mn-cs"/>
              </a:rPr>
              <a:t>The </a:t>
            </a:r>
            <a:r>
              <a:rPr lang="en-NZ" sz="1200" b="1" kern="1200">
                <a:solidFill>
                  <a:schemeClr val="tx1"/>
                </a:solidFill>
                <a:effectLst/>
                <a:latin typeface="+mn-lt"/>
                <a:ea typeface="+mn-ea"/>
                <a:cs typeface="+mn-cs"/>
              </a:rPr>
              <a:t>host</a:t>
            </a:r>
            <a:r>
              <a:rPr lang="en-NZ" sz="1200" b="0" kern="1200">
                <a:solidFill>
                  <a:schemeClr val="tx1"/>
                </a:solidFill>
                <a:effectLst/>
                <a:latin typeface="+mn-lt"/>
                <a:ea typeface="+mn-ea"/>
                <a:cs typeface="+mn-cs"/>
              </a:rPr>
              <a:t> will send you information </a:t>
            </a:r>
            <a:r>
              <a:rPr lang="en-NZ" sz="1200" kern="1200">
                <a:solidFill>
                  <a:schemeClr val="tx1"/>
                </a:solidFill>
                <a:effectLst/>
                <a:latin typeface="+mn-lt"/>
                <a:ea typeface="+mn-ea"/>
                <a:cs typeface="+mn-cs"/>
              </a:rPr>
              <a:t>which includes:</a:t>
            </a:r>
          </a:p>
          <a:p>
            <a:pPr marL="171450" lvl="0" indent="-171450">
              <a:buFont typeface="Arial" panose="020B0604020202020204" pitchFamily="34" charset="0"/>
              <a:buChar char="•"/>
            </a:pPr>
            <a:r>
              <a:rPr lang="en-NZ" sz="1200" b="1" kern="1200">
                <a:solidFill>
                  <a:schemeClr val="tx1"/>
                </a:solidFill>
                <a:effectLst/>
                <a:latin typeface="+mn-lt"/>
                <a:ea typeface="+mn-ea"/>
                <a:cs typeface="+mn-cs"/>
              </a:rPr>
              <a:t>How</a:t>
            </a:r>
            <a:r>
              <a:rPr lang="en-NZ" sz="1200" kern="1200">
                <a:solidFill>
                  <a:schemeClr val="tx1"/>
                </a:solidFill>
                <a:effectLst/>
                <a:latin typeface="+mn-lt"/>
                <a:ea typeface="+mn-ea"/>
                <a:cs typeface="+mn-cs"/>
              </a:rPr>
              <a:t> the funding was used within each of the purposes</a:t>
            </a:r>
          </a:p>
          <a:p>
            <a:pPr marL="171450" lvl="0" indent="-171450">
              <a:buFont typeface="Arial" panose="020B0604020202020204" pitchFamily="34" charset="0"/>
              <a:buChar char="•"/>
            </a:pPr>
            <a:r>
              <a:rPr lang="en-NZ" sz="1200" b="1" kern="1200">
                <a:solidFill>
                  <a:schemeClr val="tx1"/>
                </a:solidFill>
                <a:effectLst/>
                <a:latin typeface="+mn-lt"/>
                <a:ea typeface="+mn-ea"/>
                <a:cs typeface="+mn-cs"/>
              </a:rPr>
              <a:t>What</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outcome</a:t>
            </a:r>
            <a:r>
              <a:rPr lang="en-NZ" sz="1200" kern="1200">
                <a:solidFill>
                  <a:schemeClr val="tx1"/>
                </a:solidFill>
                <a:effectLst/>
                <a:latin typeface="+mn-lt"/>
                <a:ea typeface="+mn-ea"/>
                <a:cs typeface="+mn-cs"/>
              </a:rPr>
              <a:t> was achieved, if the funding met it’s intended purpose and the </a:t>
            </a:r>
            <a:r>
              <a:rPr lang="en-NZ" sz="1200" b="1" kern="1200">
                <a:solidFill>
                  <a:schemeClr val="tx1"/>
                </a:solidFill>
                <a:effectLst/>
                <a:latin typeface="+mn-lt"/>
                <a:ea typeface="+mn-ea"/>
                <a:cs typeface="+mn-cs"/>
              </a:rPr>
              <a:t>impact</a:t>
            </a:r>
            <a:r>
              <a:rPr lang="en-NZ" sz="1200" kern="1200">
                <a:solidFill>
                  <a:schemeClr val="tx1"/>
                </a:solidFill>
                <a:effectLst/>
                <a:latin typeface="+mn-lt"/>
                <a:ea typeface="+mn-ea"/>
                <a:cs typeface="+mn-cs"/>
              </a:rPr>
              <a:t> it had on the individual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If the </a:t>
            </a:r>
            <a:r>
              <a:rPr lang="en-NZ" sz="1200" b="1" kern="1200">
                <a:solidFill>
                  <a:schemeClr val="tx1"/>
                </a:solidFill>
                <a:effectLst/>
                <a:latin typeface="+mn-lt"/>
                <a:ea typeface="+mn-ea"/>
                <a:cs typeface="+mn-cs"/>
              </a:rPr>
              <a:t>tier</a:t>
            </a:r>
            <a:r>
              <a:rPr lang="en-NZ" sz="1200" kern="1200">
                <a:solidFill>
                  <a:schemeClr val="tx1"/>
                </a:solidFill>
                <a:effectLst/>
                <a:latin typeface="+mn-lt"/>
                <a:ea typeface="+mn-ea"/>
                <a:cs typeface="+mn-cs"/>
              </a:rPr>
              <a:t> was appropriate, and the rationale for any suggested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A </a:t>
            </a:r>
            <a:r>
              <a:rPr lang="en-NZ" sz="1200" b="1" kern="1200">
                <a:solidFill>
                  <a:schemeClr val="tx1"/>
                </a:solidFill>
                <a:effectLst/>
                <a:latin typeface="+mn-lt"/>
                <a:ea typeface="+mn-ea"/>
                <a:cs typeface="+mn-cs"/>
              </a:rPr>
              <a:t>summary</a:t>
            </a:r>
            <a:r>
              <a:rPr lang="en-NZ" sz="1200" kern="1200">
                <a:solidFill>
                  <a:schemeClr val="tx1"/>
                </a:solidFill>
                <a:effectLst/>
                <a:latin typeface="+mn-lt"/>
                <a:ea typeface="+mn-ea"/>
                <a:cs typeface="+mn-cs"/>
              </a:rPr>
              <a:t> of any guidance or coaching provided during the funding period </a:t>
            </a:r>
            <a:r>
              <a:rPr lang="en-NZ" sz="1200" b="1" i="1" kern="1200">
                <a:solidFill>
                  <a:schemeClr val="tx1"/>
                </a:solidFill>
                <a:effectLst/>
                <a:latin typeface="+mn-lt"/>
                <a:ea typeface="+mn-ea"/>
                <a:cs typeface="+mn-cs"/>
              </a:rPr>
              <a:t>(click)</a:t>
            </a:r>
          </a:p>
          <a:p>
            <a:pPr marL="0" lvl="0" indent="0">
              <a:buFont typeface="Arial" panose="020B0604020202020204" pitchFamily="34" charset="0"/>
              <a:buNone/>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10. At the NASC/EGL site Review:</a:t>
            </a:r>
            <a:endParaRPr lang="en-NZ" sz="1200" kern="120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a:solidFill>
                  <a:schemeClr val="tx1"/>
                </a:solidFill>
                <a:effectLst/>
                <a:latin typeface="+mn-lt"/>
                <a:ea typeface="+mn-ea"/>
                <a:cs typeface="+mn-cs"/>
              </a:rPr>
              <a:t>You will take into account the </a:t>
            </a:r>
            <a:r>
              <a:rPr lang="en-NZ" sz="1200" b="1" kern="1200">
                <a:solidFill>
                  <a:schemeClr val="tx1"/>
                </a:solidFill>
                <a:effectLst/>
                <a:latin typeface="+mn-lt"/>
                <a:ea typeface="+mn-ea"/>
                <a:cs typeface="+mn-cs"/>
              </a:rPr>
              <a:t>feedback</a:t>
            </a:r>
            <a:r>
              <a:rPr lang="en-NZ" sz="1200" kern="1200">
                <a:solidFill>
                  <a:schemeClr val="tx1"/>
                </a:solidFill>
                <a:effectLst/>
                <a:latin typeface="+mn-lt"/>
                <a:ea typeface="+mn-ea"/>
                <a:cs typeface="+mn-cs"/>
              </a:rPr>
              <a:t> provided by the host, and the Person/Agent</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You will </a:t>
            </a:r>
            <a:r>
              <a:rPr lang="en-NZ" sz="1200" b="1" kern="1200">
                <a:solidFill>
                  <a:schemeClr val="tx1"/>
                </a:solidFill>
                <a:effectLst/>
                <a:latin typeface="+mn-lt"/>
                <a:ea typeface="+mn-ea"/>
                <a:cs typeface="+mn-cs"/>
              </a:rPr>
              <a:t>update</a:t>
            </a:r>
            <a:r>
              <a:rPr lang="en-NZ" sz="1200" kern="1200">
                <a:solidFill>
                  <a:schemeClr val="tx1"/>
                </a:solidFill>
                <a:effectLst/>
                <a:latin typeface="+mn-lt"/>
                <a:ea typeface="+mn-ea"/>
                <a:cs typeface="+mn-cs"/>
              </a:rPr>
              <a:t> the My DSS Funding Plan, within the indicative range, if necessary</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You will </a:t>
            </a:r>
            <a:r>
              <a:rPr lang="en-NZ" sz="1200" b="1" kern="1200">
                <a:solidFill>
                  <a:schemeClr val="tx1"/>
                </a:solidFill>
                <a:effectLst/>
                <a:latin typeface="+mn-lt"/>
                <a:ea typeface="+mn-ea"/>
                <a:cs typeface="+mn-cs"/>
              </a:rPr>
              <a:t>update</a:t>
            </a:r>
            <a:r>
              <a:rPr lang="en-NZ" sz="1200" kern="1200">
                <a:solidFill>
                  <a:schemeClr val="tx1"/>
                </a:solidFill>
                <a:effectLst/>
                <a:latin typeface="+mn-lt"/>
                <a:ea typeface="+mn-ea"/>
                <a:cs typeface="+mn-cs"/>
              </a:rPr>
              <a:t> the tier level, if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You will send these </a:t>
            </a:r>
            <a:r>
              <a:rPr lang="en-NZ" sz="1200" b="1" kern="1200">
                <a:solidFill>
                  <a:schemeClr val="tx1"/>
                </a:solidFill>
                <a:effectLst/>
                <a:latin typeface="+mn-lt"/>
                <a:ea typeface="+mn-ea"/>
                <a:cs typeface="+mn-cs"/>
              </a:rPr>
              <a:t>both</a:t>
            </a:r>
            <a:r>
              <a:rPr lang="en-NZ" sz="1200" kern="1200">
                <a:solidFill>
                  <a:schemeClr val="tx1"/>
                </a:solidFill>
                <a:effectLst/>
                <a:latin typeface="+mn-lt"/>
                <a:ea typeface="+mn-ea"/>
                <a:cs typeface="+mn-cs"/>
              </a:rPr>
              <a:t> back to the host, and the cycle repeats back to Step 7 onwards, until the next Re-Assessment </a:t>
            </a:r>
            <a:r>
              <a:rPr lang="en-NZ" sz="1200" b="1" i="1" kern="1200">
                <a:solidFill>
                  <a:schemeClr val="tx1"/>
                </a:solidFill>
                <a:effectLst/>
                <a:latin typeface="+mn-lt"/>
                <a:ea typeface="+mn-ea"/>
                <a:cs typeface="+mn-cs"/>
              </a:rPr>
              <a:t>(click)</a:t>
            </a:r>
          </a:p>
          <a:p>
            <a:pPr marL="457200" lvl="1" indent="0">
              <a:buFont typeface="Arial" panose="020B0604020202020204" pitchFamily="34" charset="0"/>
              <a:buNone/>
            </a:pPr>
            <a:endParaRPr lang="en-NZ" sz="1200" kern="1200">
              <a:solidFill>
                <a:schemeClr val="tx1"/>
              </a:solidFill>
              <a:effectLst/>
              <a:latin typeface="+mn-lt"/>
              <a:ea typeface="+mn-ea"/>
              <a:cs typeface="+mn-cs"/>
            </a:endParaRPr>
          </a:p>
          <a:p>
            <a:pPr marL="628650" lvl="1" indent="-171450">
              <a:buFont typeface="Arial" panose="020B0604020202020204" pitchFamily="34" charset="0"/>
              <a:buChar char="•"/>
            </a:pPr>
            <a:endParaRPr lang="en-NZ" sz="1200" kern="1200">
              <a:solidFill>
                <a:schemeClr val="tx1"/>
              </a:solidFill>
              <a:effectLst/>
              <a:latin typeface="+mn-lt"/>
              <a:ea typeface="+mn-ea"/>
              <a:cs typeface="+mn-cs"/>
            </a:endParaRPr>
          </a:p>
          <a:p>
            <a:pPr marL="0" lvl="0" indent="0">
              <a:buFont typeface="Arial" panose="020B0604020202020204" pitchFamily="34" charset="0"/>
              <a:buNone/>
            </a:pPr>
            <a:r>
              <a:rPr lang="en-NZ" sz="1200" b="0" kern="1200">
                <a:solidFill>
                  <a:schemeClr val="tx1"/>
                </a:solidFill>
                <a:effectLst/>
                <a:latin typeface="+mn-lt"/>
                <a:ea typeface="+mn-ea"/>
                <a:cs typeface="+mn-cs"/>
              </a:rPr>
              <a:t>Documentation has been developed to support this Host Model for People assessed through OBIR from 1 April 2026</a:t>
            </a:r>
          </a:p>
          <a:p>
            <a:pPr marL="914400" lvl="2" indent="0">
              <a:buFont typeface="Arial" panose="020B0604020202020204" pitchFamily="34" charset="0"/>
              <a:buNone/>
            </a:pPr>
            <a:endParaRPr lang="en-NZ" sz="1200" kern="1200">
              <a:solidFill>
                <a:schemeClr val="tx1"/>
              </a:solidFill>
              <a:effectLst/>
              <a:latin typeface="+mn-lt"/>
              <a:ea typeface="+mn-ea"/>
              <a:cs typeface="+mn-cs"/>
            </a:endParaRPr>
          </a:p>
          <a:p>
            <a:pPr marL="0" lvl="0" indent="0">
              <a:buFont typeface="Arial" panose="020B0604020202020204" pitchFamily="34" charset="0"/>
              <a:buNone/>
            </a:pPr>
            <a:endParaRPr lang="en-NZ" sz="1200" kern="1200">
              <a:solidFill>
                <a:schemeClr val="tx1"/>
              </a:solidFill>
              <a:effectLst/>
              <a:latin typeface="+mn-lt"/>
              <a:ea typeface="+mn-ea"/>
              <a:cs typeface="+mn-cs"/>
            </a:endParaRP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marL="457200" lvl="1" indent="0">
              <a:buFont typeface="Arial" panose="020B0604020202020204" pitchFamily="34" charset="0"/>
              <a:buNone/>
            </a:pPr>
            <a:endParaRPr lang="en-NZ" sz="1200" kern="1200">
              <a:solidFill>
                <a:schemeClr val="tx1"/>
              </a:solidFill>
              <a:effectLst/>
              <a:latin typeface="+mn-lt"/>
              <a:ea typeface="+mn-ea"/>
              <a:cs typeface="+mn-cs"/>
            </a:endParaRPr>
          </a:p>
          <a:p>
            <a:endParaRPr lang="en-NZ"/>
          </a:p>
        </p:txBody>
      </p:sp>
      <p:sp>
        <p:nvSpPr>
          <p:cNvPr id="4" name="Slide Number Placeholder 3"/>
          <p:cNvSpPr>
            <a:spLocks noGrp="1"/>
          </p:cNvSpPr>
          <p:nvPr>
            <p:ph type="sldNum" sz="quarter" idx="5"/>
          </p:nvPr>
        </p:nvSpPr>
        <p:spPr/>
        <p:txBody>
          <a:bodyPr/>
          <a:lstStyle/>
          <a:p>
            <a:fld id="{D40345AC-9F92-4C74-839D-24044B61ADEB}" type="slidenum">
              <a:rPr lang="en-NZ" smtClean="0"/>
              <a:t>6</a:t>
            </a:fld>
            <a:endParaRPr lang="en-NZ"/>
          </a:p>
        </p:txBody>
      </p:sp>
    </p:spTree>
    <p:extLst>
      <p:ext uri="{BB962C8B-B14F-4D97-AF65-F5344CB8AC3E}">
        <p14:creationId xmlns:p14="http://schemas.microsoft.com/office/powerpoint/2010/main" val="307244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9B5CB-68CC-0A20-6D43-4F9EF3D81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FAAB6-E4F0-B2A3-2302-5E9B67275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75666-DB55-BE21-16EB-B7E78076F501}"/>
              </a:ext>
            </a:extLst>
          </p:cNvPr>
          <p:cNvSpPr>
            <a:spLocks noGrp="1"/>
          </p:cNvSpPr>
          <p:nvPr>
            <p:ph type="body" idx="1"/>
          </p:nvPr>
        </p:nvSpPr>
        <p:spPr/>
        <p:txBody>
          <a:bodyPr/>
          <a:lstStyle/>
          <a:p>
            <a:r>
              <a:rPr lang="en-NZ" sz="1200" b="1" i="1" kern="1200">
                <a:solidFill>
                  <a:schemeClr val="tx1"/>
                </a:solidFill>
                <a:effectLst/>
                <a:latin typeface="+mn-lt"/>
                <a:ea typeface="+mn-ea"/>
                <a:cs typeface="+mn-cs"/>
              </a:rPr>
              <a:t>(8 min) Say:</a:t>
            </a:r>
          </a:p>
          <a:p>
            <a:r>
              <a:rPr lang="en-NZ" sz="1200" kern="1200">
                <a:solidFill>
                  <a:schemeClr val="tx1"/>
                </a:solidFill>
                <a:effectLst/>
                <a:latin typeface="+mn-lt"/>
                <a:ea typeface="+mn-ea"/>
                <a:cs typeface="+mn-cs"/>
              </a:rPr>
              <a:t>This is the </a:t>
            </a:r>
            <a:r>
              <a:rPr lang="en-NZ" sz="1200" b="1" kern="1200">
                <a:solidFill>
                  <a:schemeClr val="tx1"/>
                </a:solidFill>
                <a:effectLst/>
                <a:latin typeface="+mn-lt"/>
                <a:ea typeface="+mn-ea"/>
                <a:cs typeface="+mn-cs"/>
              </a:rPr>
              <a:t>Hosted</a:t>
            </a:r>
            <a:r>
              <a:rPr lang="en-NZ" sz="1200" kern="1200">
                <a:solidFill>
                  <a:schemeClr val="tx1"/>
                </a:solidFill>
                <a:effectLst/>
                <a:latin typeface="+mn-lt"/>
                <a:ea typeface="+mn-ea"/>
                <a:cs typeface="+mn-cs"/>
              </a:rPr>
              <a:t> Flexible Funding Model for </a:t>
            </a:r>
            <a:r>
              <a:rPr lang="en-NZ" sz="1200" b="1" kern="1200">
                <a:solidFill>
                  <a:schemeClr val="tx1"/>
                </a:solidFill>
                <a:effectLst/>
                <a:latin typeface="+mn-lt"/>
                <a:ea typeface="+mn-ea"/>
                <a:cs typeface="+mn-cs"/>
              </a:rPr>
              <a:t>existing</a:t>
            </a:r>
            <a:r>
              <a:rPr lang="en-NZ" sz="1200" kern="1200">
                <a:solidFill>
                  <a:schemeClr val="tx1"/>
                </a:solidFill>
                <a:effectLst/>
                <a:latin typeface="+mn-lt"/>
                <a:ea typeface="+mn-ea"/>
                <a:cs typeface="+mn-cs"/>
              </a:rPr>
              <a:t> People in the system who are </a:t>
            </a:r>
            <a:r>
              <a:rPr lang="en-NZ" sz="1200" b="1" kern="1200">
                <a:solidFill>
                  <a:schemeClr val="tx1"/>
                </a:solidFill>
                <a:effectLst/>
                <a:latin typeface="+mn-lt"/>
                <a:ea typeface="+mn-ea"/>
                <a:cs typeface="+mn-cs"/>
              </a:rPr>
              <a:t>already using Hosted Flexible Funding on 1 April 2026.</a:t>
            </a:r>
          </a:p>
          <a:p>
            <a:r>
              <a:rPr lang="en-NZ" sz="1200" b="0" kern="1200">
                <a:solidFill>
                  <a:schemeClr val="tx1"/>
                </a:solidFill>
                <a:effectLst/>
                <a:latin typeface="+mn-lt"/>
                <a:ea typeface="+mn-ea"/>
                <a:cs typeface="+mn-cs"/>
              </a:rPr>
              <a:t>Again,</a:t>
            </a:r>
            <a:r>
              <a:rPr lang="en-NZ" sz="1200" b="1" kern="1200">
                <a:solidFill>
                  <a:schemeClr val="tx1"/>
                </a:solidFill>
                <a:effectLst/>
                <a:latin typeface="+mn-lt"/>
                <a:ea typeface="+mn-ea"/>
                <a:cs typeface="+mn-cs"/>
              </a:rPr>
              <a:t> Hosted Flexible Funding </a:t>
            </a:r>
            <a:r>
              <a:rPr lang="en-NZ" sz="1200" kern="1200">
                <a:solidFill>
                  <a:schemeClr val="tx1"/>
                </a:solidFill>
                <a:effectLst/>
                <a:latin typeface="+mn-lt"/>
                <a:ea typeface="+mn-ea"/>
                <a:cs typeface="+mn-cs"/>
              </a:rPr>
              <a:t>includes Individualised Funding (IF), Enhanced IF, and some hosted EGL Personal Budgets (including FDS Providers in Christchurch, and a hosted provider in Mana Whaikaha)</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a:solidFill>
                  <a:schemeClr val="tx1"/>
                </a:solidFill>
                <a:effectLst/>
                <a:latin typeface="+mn-lt"/>
                <a:ea typeface="+mn-ea"/>
                <a:cs typeface="+mn-cs"/>
              </a:rPr>
              <a:t>(click)</a:t>
            </a:r>
          </a:p>
          <a:p>
            <a:r>
              <a:rPr lang="en-NZ" sz="1200" b="1" kern="1200">
                <a:solidFill>
                  <a:schemeClr val="tx1"/>
                </a:solidFill>
                <a:effectLst/>
                <a:latin typeface="+mn-lt"/>
                <a:ea typeface="+mn-ea"/>
                <a:cs typeface="+mn-cs"/>
              </a:rPr>
              <a:t>1.</a:t>
            </a:r>
            <a:r>
              <a:rPr lang="en-NZ" sz="1200" kern="1200">
                <a:solidFill>
                  <a:schemeClr val="tx1"/>
                </a:solidFill>
                <a:effectLst/>
                <a:latin typeface="+mn-lt"/>
                <a:ea typeface="+mn-ea"/>
                <a:cs typeface="+mn-cs"/>
              </a:rPr>
              <a:t> The first step is that </a:t>
            </a:r>
            <a:r>
              <a:rPr lang="en-NZ" sz="1200" b="1" kern="1200">
                <a:solidFill>
                  <a:schemeClr val="tx1"/>
                </a:solidFill>
                <a:effectLst/>
                <a:latin typeface="+mn-lt"/>
                <a:ea typeface="+mn-ea"/>
                <a:cs typeface="+mn-cs"/>
              </a:rPr>
              <a:t>DSS assigns the Person/Agent a tier (however, the allocated budget now remains the same)</a:t>
            </a:r>
            <a:r>
              <a:rPr lang="en-NZ" sz="1200" kern="1200">
                <a:solidFill>
                  <a:schemeClr val="tx1"/>
                </a:solidFill>
                <a:effectLst/>
                <a:latin typeface="+mn-lt"/>
                <a:ea typeface="+mn-ea"/>
                <a:cs typeface="+mn-cs"/>
              </a:rPr>
              <a:t>:</a:t>
            </a:r>
          </a:p>
          <a:p>
            <a:pPr marL="171450" indent="-171450">
              <a:buFont typeface="Arial" panose="020B0604020202020204" pitchFamily="34" charset="0"/>
              <a:buChar char="•"/>
            </a:pPr>
            <a:r>
              <a:rPr lang="en-NZ" sz="1200" kern="1200">
                <a:solidFill>
                  <a:schemeClr val="tx1"/>
                </a:solidFill>
                <a:effectLst/>
                <a:latin typeface="+mn-lt"/>
                <a:ea typeface="+mn-ea"/>
                <a:cs typeface="+mn-cs"/>
              </a:rPr>
              <a:t>The DSS </a:t>
            </a:r>
            <a:r>
              <a:rPr lang="en-NZ" sz="1200" b="1" kern="1200">
                <a:solidFill>
                  <a:schemeClr val="tx1"/>
                </a:solidFill>
                <a:effectLst/>
                <a:latin typeface="+mn-lt"/>
                <a:ea typeface="+mn-ea"/>
                <a:cs typeface="+mn-cs"/>
              </a:rPr>
              <a:t>tier</a:t>
            </a:r>
            <a:r>
              <a:rPr lang="en-NZ" sz="1200" kern="1200">
                <a:solidFill>
                  <a:schemeClr val="tx1"/>
                </a:solidFill>
                <a:effectLst/>
                <a:latin typeface="+mn-lt"/>
                <a:ea typeface="+mn-ea"/>
                <a:cs typeface="+mn-cs"/>
              </a:rPr>
              <a:t> segmentation is based on the </a:t>
            </a:r>
            <a:r>
              <a:rPr lang="en-NZ" sz="1200" b="1" kern="1200">
                <a:solidFill>
                  <a:schemeClr val="tx1"/>
                </a:solidFill>
                <a:effectLst/>
                <a:latin typeface="+mn-lt"/>
                <a:ea typeface="+mn-ea"/>
                <a:cs typeface="+mn-cs"/>
              </a:rPr>
              <a:t>dollar value </a:t>
            </a:r>
            <a:r>
              <a:rPr lang="en-NZ" sz="1200" kern="1200">
                <a:solidFill>
                  <a:schemeClr val="tx1"/>
                </a:solidFill>
                <a:effectLst/>
                <a:latin typeface="+mn-lt"/>
                <a:ea typeface="+mn-ea"/>
                <a:cs typeface="+mn-cs"/>
              </a:rPr>
              <a:t>of the flexible funding budget, and some </a:t>
            </a:r>
            <a:r>
              <a:rPr lang="en-NZ" sz="1200" b="1" kern="1200">
                <a:solidFill>
                  <a:schemeClr val="tx1"/>
                </a:solidFill>
                <a:effectLst/>
                <a:latin typeface="+mn-lt"/>
                <a:ea typeface="+mn-ea"/>
                <a:cs typeface="+mn-cs"/>
              </a:rPr>
              <a:t>assumptions</a:t>
            </a:r>
            <a:r>
              <a:rPr lang="en-NZ" sz="1200" kern="1200">
                <a:solidFill>
                  <a:schemeClr val="tx1"/>
                </a:solidFill>
                <a:effectLst/>
                <a:latin typeface="+mn-lt"/>
                <a:ea typeface="+mn-ea"/>
                <a:cs typeface="+mn-cs"/>
              </a:rPr>
              <a:t> that DSS has made on: </a:t>
            </a:r>
            <a:r>
              <a:rPr lang="en-NZ" sz="1200" b="1" kern="1200">
                <a:solidFill>
                  <a:schemeClr val="tx1"/>
                </a:solidFill>
                <a:effectLst/>
                <a:latin typeface="+mn-lt"/>
                <a:ea typeface="+mn-ea"/>
                <a:cs typeface="+mn-cs"/>
              </a:rPr>
              <a:t>how experienced </a:t>
            </a:r>
            <a:r>
              <a:rPr lang="en-NZ" sz="1200" kern="1200">
                <a:solidFill>
                  <a:schemeClr val="tx1"/>
                </a:solidFill>
                <a:effectLst/>
                <a:latin typeface="+mn-lt"/>
                <a:ea typeface="+mn-ea"/>
                <a:cs typeface="+mn-cs"/>
              </a:rPr>
              <a:t>a Person/Agent is in managing their flexible funding </a:t>
            </a:r>
            <a:r>
              <a:rPr lang="en-NZ" sz="1200" b="1" kern="1200">
                <a:solidFill>
                  <a:schemeClr val="tx1"/>
                </a:solidFill>
                <a:effectLst/>
                <a:latin typeface="+mn-lt"/>
                <a:ea typeface="+mn-ea"/>
                <a:cs typeface="+mn-cs"/>
              </a:rPr>
              <a:t>based on the length of time </a:t>
            </a:r>
            <a:r>
              <a:rPr lang="en-NZ" sz="1200" kern="1200">
                <a:solidFill>
                  <a:schemeClr val="tx1"/>
                </a:solidFill>
                <a:effectLst/>
                <a:latin typeface="+mn-lt"/>
                <a:ea typeface="+mn-ea"/>
                <a:cs typeface="+mn-cs"/>
              </a:rPr>
              <a:t>they have used flexible funding for, as well as, the assumption that People/Agents </a:t>
            </a:r>
            <a:r>
              <a:rPr lang="en-NZ" sz="1200" b="1" kern="1200">
                <a:solidFill>
                  <a:schemeClr val="tx1"/>
                </a:solidFill>
                <a:effectLst/>
                <a:latin typeface="+mn-lt"/>
                <a:ea typeface="+mn-ea"/>
                <a:cs typeface="+mn-cs"/>
              </a:rPr>
              <a:t>mostly engage with their host currently, with prompting</a:t>
            </a:r>
            <a:r>
              <a:rPr lang="en-NZ" sz="1200" kern="1200">
                <a:solidFill>
                  <a:schemeClr val="tx1"/>
                </a:solidFill>
                <a:effectLst/>
                <a:latin typeface="+mn-lt"/>
                <a:ea typeface="+mn-ea"/>
                <a:cs typeface="+mn-cs"/>
              </a:rPr>
              <a:t>. </a:t>
            </a:r>
          </a:p>
          <a:p>
            <a:pPr marL="171450" indent="-171450">
              <a:buFont typeface="Arial" panose="020B0604020202020204" pitchFamily="34" charset="0"/>
              <a:buChar char="•"/>
            </a:pPr>
            <a:r>
              <a:rPr lang="en-NZ" sz="1200" kern="1200">
                <a:solidFill>
                  <a:schemeClr val="tx1"/>
                </a:solidFill>
                <a:effectLst/>
                <a:latin typeface="+mn-lt"/>
                <a:ea typeface="+mn-ea"/>
                <a:cs typeface="+mn-cs"/>
              </a:rPr>
              <a:t>Hosts have provided </a:t>
            </a:r>
            <a:r>
              <a:rPr lang="en-NZ" sz="1200" b="1" kern="1200">
                <a:solidFill>
                  <a:schemeClr val="tx1"/>
                </a:solidFill>
                <a:effectLst/>
                <a:latin typeface="+mn-lt"/>
                <a:ea typeface="+mn-ea"/>
                <a:cs typeface="+mn-cs"/>
              </a:rPr>
              <a:t>additional</a:t>
            </a:r>
            <a:r>
              <a:rPr lang="en-NZ" sz="1200" kern="1200">
                <a:solidFill>
                  <a:schemeClr val="tx1"/>
                </a:solidFill>
                <a:effectLst/>
                <a:latin typeface="+mn-lt"/>
                <a:ea typeface="+mn-ea"/>
                <a:cs typeface="+mn-cs"/>
              </a:rPr>
              <a:t> information to DSS to support with the </a:t>
            </a:r>
            <a:r>
              <a:rPr lang="en-NZ" sz="1200" b="1" kern="1200">
                <a:solidFill>
                  <a:schemeClr val="tx1"/>
                </a:solidFill>
                <a:effectLst/>
                <a:latin typeface="+mn-lt"/>
                <a:ea typeface="+mn-ea"/>
                <a:cs typeface="+mn-cs"/>
              </a:rPr>
              <a:t>segmentation into tiers</a:t>
            </a:r>
            <a:r>
              <a:rPr lang="en-NZ" sz="1200" kern="1200">
                <a:solidFill>
                  <a:schemeClr val="tx1"/>
                </a:solidFill>
                <a:effectLst/>
                <a:latin typeface="+mn-lt"/>
                <a:ea typeface="+mn-ea"/>
                <a:cs typeface="+mn-cs"/>
              </a:rPr>
              <a:t>, of People who </a:t>
            </a:r>
            <a:r>
              <a:rPr lang="en-NZ" sz="1200" b="1" kern="1200">
                <a:solidFill>
                  <a:schemeClr val="tx1"/>
                </a:solidFill>
                <a:effectLst/>
                <a:latin typeface="+mn-lt"/>
                <a:ea typeface="+mn-ea"/>
                <a:cs typeface="+mn-cs"/>
              </a:rPr>
              <a:t>already</a:t>
            </a:r>
            <a:r>
              <a:rPr lang="en-NZ" sz="1200" kern="1200">
                <a:solidFill>
                  <a:schemeClr val="tx1"/>
                </a:solidFill>
                <a:effectLst/>
                <a:latin typeface="+mn-lt"/>
                <a:ea typeface="+mn-ea"/>
                <a:cs typeface="+mn-cs"/>
              </a:rPr>
              <a:t> use hosted flexible funding as of 1 April 2026. This included People/Agents who are </a:t>
            </a:r>
            <a:r>
              <a:rPr lang="en-NZ" sz="1200" b="1" kern="1200">
                <a:solidFill>
                  <a:schemeClr val="tx1"/>
                </a:solidFill>
                <a:effectLst/>
                <a:latin typeface="+mn-lt"/>
                <a:ea typeface="+mn-ea"/>
                <a:cs typeface="+mn-cs"/>
              </a:rPr>
              <a:t>not engaged</a:t>
            </a:r>
            <a:r>
              <a:rPr lang="en-NZ" sz="1200" kern="1200">
                <a:solidFill>
                  <a:schemeClr val="tx1"/>
                </a:solidFill>
                <a:effectLst/>
                <a:latin typeface="+mn-lt"/>
                <a:ea typeface="+mn-ea"/>
                <a:cs typeface="+mn-cs"/>
              </a:rPr>
              <a:t>, engage with </a:t>
            </a:r>
            <a:r>
              <a:rPr lang="en-NZ" sz="1200" b="1" kern="1200">
                <a:solidFill>
                  <a:schemeClr val="tx1"/>
                </a:solidFill>
                <a:effectLst/>
                <a:latin typeface="+mn-lt"/>
                <a:ea typeface="+mn-ea"/>
                <a:cs typeface="+mn-cs"/>
              </a:rPr>
              <a:t>high frequency </a:t>
            </a:r>
            <a:r>
              <a:rPr lang="en-NZ" sz="1200" kern="1200">
                <a:solidFill>
                  <a:schemeClr val="tx1"/>
                </a:solidFill>
                <a:effectLst/>
                <a:latin typeface="+mn-lt"/>
                <a:ea typeface="+mn-ea"/>
                <a:cs typeface="+mn-cs"/>
              </a:rPr>
              <a:t>of more than 1/week, and if there are People who have </a:t>
            </a:r>
            <a:r>
              <a:rPr lang="en-NZ" sz="1200" b="1" kern="1200">
                <a:solidFill>
                  <a:schemeClr val="tx1"/>
                </a:solidFill>
                <a:effectLst/>
                <a:latin typeface="+mn-lt"/>
                <a:ea typeface="+mn-ea"/>
                <a:cs typeface="+mn-cs"/>
              </a:rPr>
              <a:t>Safeguarding or Financial Budget Management </a:t>
            </a:r>
            <a:r>
              <a:rPr lang="en-NZ" sz="1200" kern="1200">
                <a:solidFill>
                  <a:schemeClr val="tx1"/>
                </a:solidFill>
                <a:effectLst/>
                <a:latin typeface="+mn-lt"/>
                <a:ea typeface="+mn-ea"/>
                <a:cs typeface="+mn-cs"/>
              </a:rPr>
              <a:t>concerns.  Definitions of these groups were provided.</a:t>
            </a:r>
          </a:p>
          <a:p>
            <a:pPr marL="171450" indent="-171450">
              <a:buFont typeface="Arial" panose="020B0604020202020204" pitchFamily="34" charset="0"/>
              <a:buChar char="•"/>
            </a:pPr>
            <a:endParaRPr lang="en-NZ"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The tier level is recorded in Socrates. </a:t>
            </a:r>
            <a:r>
              <a:rPr lang="en-NZ" sz="1200" b="1" i="1" kern="120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indent="0">
              <a:buFont typeface="Arial" panose="020B0604020202020204" pitchFamily="34" charset="0"/>
              <a:buNone/>
            </a:pPr>
            <a:r>
              <a:rPr lang="en-NZ" sz="1200" b="1" kern="1200">
                <a:solidFill>
                  <a:schemeClr val="tx1"/>
                </a:solidFill>
                <a:effectLst/>
                <a:latin typeface="+mn-lt"/>
                <a:ea typeface="+mn-ea"/>
                <a:cs typeface="+mn-cs"/>
              </a:rPr>
              <a:t>2.</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People will have a Funding Plan from April</a:t>
            </a:r>
            <a:r>
              <a:rPr lang="en-NZ" sz="1200" kern="1200">
                <a:solidFill>
                  <a:schemeClr val="tx1"/>
                </a:solidFill>
                <a:effectLst/>
                <a:latin typeface="+mn-lt"/>
                <a:ea typeface="+mn-ea"/>
                <a:cs typeface="+mn-cs"/>
              </a:rPr>
              <a:t>. This will initially look </a:t>
            </a:r>
            <a:r>
              <a:rPr lang="en-NZ" sz="1200" b="1" kern="1200">
                <a:solidFill>
                  <a:schemeClr val="tx1"/>
                </a:solidFill>
                <a:effectLst/>
                <a:latin typeface="+mn-lt"/>
                <a:ea typeface="+mn-ea"/>
                <a:cs typeface="+mn-cs"/>
              </a:rPr>
              <a:t>different</a:t>
            </a:r>
            <a:r>
              <a:rPr lang="en-NZ" sz="1200" kern="1200">
                <a:solidFill>
                  <a:schemeClr val="tx1"/>
                </a:solidFill>
                <a:effectLst/>
                <a:latin typeface="+mn-lt"/>
                <a:ea typeface="+mn-ea"/>
                <a:cs typeface="+mn-cs"/>
              </a:rPr>
              <a:t> for the various groups using hosted funding.</a:t>
            </a:r>
          </a:p>
          <a:p>
            <a:pPr marL="0" indent="0">
              <a:buFont typeface="Arial" panose="020B0604020202020204" pitchFamily="34" charset="0"/>
              <a:buNone/>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r>
              <a:rPr lang="en-NZ" sz="1200" b="1" kern="1200">
                <a:solidFill>
                  <a:schemeClr val="tx1"/>
                </a:solidFill>
                <a:effectLst/>
                <a:latin typeface="+mn-lt"/>
                <a:ea typeface="+mn-ea"/>
                <a:cs typeface="+mn-cs"/>
              </a:rPr>
              <a:t>For those using IF/EIF</a:t>
            </a:r>
            <a:r>
              <a:rPr lang="en-NZ" sz="1200" kern="1200">
                <a:solidFill>
                  <a:schemeClr val="tx1"/>
                </a:solidFill>
                <a:effectLst/>
                <a:latin typeface="+mn-lt"/>
                <a:ea typeface="+mn-ea"/>
                <a:cs typeface="+mn-cs"/>
              </a:rPr>
              <a:t>: </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The </a:t>
            </a:r>
            <a:r>
              <a:rPr lang="en-NZ" sz="1200" b="1" kern="1200">
                <a:solidFill>
                  <a:schemeClr val="tx1"/>
                </a:solidFill>
                <a:effectLst/>
                <a:latin typeface="+mn-lt"/>
                <a:ea typeface="+mn-ea"/>
                <a:cs typeface="+mn-cs"/>
              </a:rPr>
              <a:t>Host Individual Service Plan </a:t>
            </a:r>
            <a:r>
              <a:rPr lang="en-NZ" sz="1200" kern="1200">
                <a:solidFill>
                  <a:schemeClr val="tx1"/>
                </a:solidFill>
                <a:effectLst/>
                <a:latin typeface="+mn-lt"/>
                <a:ea typeface="+mn-ea"/>
                <a:cs typeface="+mn-cs"/>
              </a:rPr>
              <a:t>(ISP) will initially be used until the next </a:t>
            </a:r>
            <a:r>
              <a:rPr lang="en-NZ" sz="1200" b="1" kern="1200">
                <a:solidFill>
                  <a:schemeClr val="tx1"/>
                </a:solidFill>
                <a:effectLst/>
                <a:latin typeface="+mn-lt"/>
                <a:ea typeface="+mn-ea"/>
                <a:cs typeface="+mn-cs"/>
              </a:rPr>
              <a:t>NASC Review</a:t>
            </a:r>
          </a:p>
          <a:p>
            <a:pPr marL="628650" lvl="1" indent="-171450">
              <a:buFont typeface="Arial" panose="020B0604020202020204" pitchFamily="34" charset="0"/>
              <a:buChar char="•"/>
            </a:pPr>
            <a:r>
              <a:rPr lang="en-NZ" sz="1200" b="1" kern="1200">
                <a:solidFill>
                  <a:schemeClr val="tx1"/>
                </a:solidFill>
                <a:effectLst/>
                <a:latin typeface="+mn-lt"/>
                <a:ea typeface="+mn-ea"/>
                <a:cs typeface="+mn-cs"/>
              </a:rPr>
              <a:t>You (the NASC) </a:t>
            </a:r>
            <a:r>
              <a:rPr lang="en-NZ" sz="1200" kern="1200">
                <a:solidFill>
                  <a:schemeClr val="tx1"/>
                </a:solidFill>
                <a:effectLst/>
                <a:latin typeface="+mn-lt"/>
                <a:ea typeface="+mn-ea"/>
                <a:cs typeface="+mn-cs"/>
              </a:rPr>
              <a:t>will then transfer the goals and purpose for the allocated funding, from your systems and from your discussion with the Person at the Review,  onto the </a:t>
            </a:r>
            <a:r>
              <a:rPr lang="en-NZ" sz="1200" b="1" kern="1200">
                <a:solidFill>
                  <a:schemeClr val="tx1"/>
                </a:solidFill>
                <a:effectLst/>
                <a:latin typeface="+mn-lt"/>
                <a:ea typeface="+mn-ea"/>
                <a:cs typeface="+mn-cs"/>
              </a:rPr>
              <a:t>Service Authorisation</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You will do this using the </a:t>
            </a:r>
            <a:r>
              <a:rPr lang="en-NZ" sz="1200" b="1" kern="1200">
                <a:solidFill>
                  <a:schemeClr val="tx1"/>
                </a:solidFill>
                <a:effectLst/>
                <a:latin typeface="+mn-lt"/>
                <a:ea typeface="+mn-ea"/>
                <a:cs typeface="+mn-cs"/>
              </a:rPr>
              <a:t>“notes” </a:t>
            </a:r>
            <a:r>
              <a:rPr lang="en-NZ" sz="1200" kern="1200">
                <a:solidFill>
                  <a:schemeClr val="tx1"/>
                </a:solidFill>
                <a:effectLst/>
                <a:latin typeface="+mn-lt"/>
                <a:ea typeface="+mn-ea"/>
                <a:cs typeface="+mn-cs"/>
              </a:rPr>
              <a:t>section under </a:t>
            </a:r>
            <a:r>
              <a:rPr lang="en-NZ" sz="1200" b="1" kern="1200">
                <a:solidFill>
                  <a:schemeClr val="tx1"/>
                </a:solidFill>
                <a:effectLst/>
                <a:latin typeface="+mn-lt"/>
                <a:ea typeface="+mn-ea"/>
                <a:cs typeface="+mn-cs"/>
              </a:rPr>
              <a:t>each</a:t>
            </a:r>
            <a:r>
              <a:rPr lang="en-NZ" sz="1200" kern="1200">
                <a:solidFill>
                  <a:schemeClr val="tx1"/>
                </a:solidFill>
                <a:effectLst/>
                <a:latin typeface="+mn-lt"/>
                <a:ea typeface="+mn-ea"/>
                <a:cs typeface="+mn-cs"/>
              </a:rPr>
              <a:t> of the relevant service lines (Personal Care, Household Management, Respite, EIF or EGLPB).</a:t>
            </a:r>
          </a:p>
          <a:p>
            <a:pPr marL="628650" lvl="1" indent="-171450">
              <a:buFont typeface="Arial" panose="020B0604020202020204" pitchFamily="34" charset="0"/>
              <a:buChar char="•"/>
            </a:pPr>
            <a:r>
              <a:rPr lang="en-NZ" sz="1200" b="1" kern="1200">
                <a:solidFill>
                  <a:schemeClr val="tx1"/>
                </a:solidFill>
                <a:effectLst/>
                <a:latin typeface="+mn-lt"/>
                <a:ea typeface="+mn-ea"/>
                <a:cs typeface="+mn-cs"/>
              </a:rPr>
              <a:t>This</a:t>
            </a:r>
            <a:r>
              <a:rPr lang="en-NZ" sz="1200" kern="1200">
                <a:solidFill>
                  <a:schemeClr val="tx1"/>
                </a:solidFill>
                <a:effectLst/>
                <a:latin typeface="+mn-lt"/>
                <a:ea typeface="+mn-ea"/>
                <a:cs typeface="+mn-cs"/>
              </a:rPr>
              <a:t> will serve as the </a:t>
            </a:r>
            <a:r>
              <a:rPr lang="en-NZ" sz="1200" b="1" kern="1200">
                <a:solidFill>
                  <a:schemeClr val="tx1"/>
                </a:solidFill>
                <a:effectLst/>
                <a:latin typeface="+mn-lt"/>
                <a:ea typeface="+mn-ea"/>
                <a:cs typeface="+mn-cs"/>
              </a:rPr>
              <a:t>My DSS Funding Plan</a:t>
            </a:r>
            <a:r>
              <a:rPr lang="en-NZ" sz="1200" kern="1200">
                <a:solidFill>
                  <a:schemeClr val="tx1"/>
                </a:solidFill>
                <a:effectLst/>
                <a:latin typeface="+mn-lt"/>
                <a:ea typeface="+mn-ea"/>
                <a:cs typeface="+mn-cs"/>
              </a:rPr>
              <a:t>, until the Person has a </a:t>
            </a:r>
            <a:r>
              <a:rPr lang="en-NZ" sz="1200" b="1" kern="1200">
                <a:solidFill>
                  <a:schemeClr val="tx1"/>
                </a:solidFill>
                <a:effectLst/>
                <a:latin typeface="+mn-lt"/>
                <a:ea typeface="+mn-ea"/>
                <a:cs typeface="+mn-cs"/>
              </a:rPr>
              <a:t>Re-Assessment</a:t>
            </a:r>
          </a:p>
          <a:p>
            <a:pPr marL="628650" lvl="1" indent="-171450">
              <a:buFont typeface="Arial" panose="020B0604020202020204" pitchFamily="34" charset="0"/>
              <a:buChar char="•"/>
            </a:pPr>
            <a:r>
              <a:rPr lang="en-NZ" sz="1200" kern="1200">
                <a:solidFill>
                  <a:schemeClr val="tx1"/>
                </a:solidFill>
                <a:effectLst/>
                <a:latin typeface="+mn-lt"/>
                <a:ea typeface="+mn-ea"/>
                <a:cs typeface="+mn-cs"/>
              </a:rPr>
              <a:t>At </a:t>
            </a:r>
            <a:r>
              <a:rPr lang="en-NZ" sz="1200" b="1" kern="1200">
                <a:solidFill>
                  <a:schemeClr val="tx1"/>
                </a:solidFill>
                <a:effectLst/>
                <a:latin typeface="+mn-lt"/>
                <a:ea typeface="+mn-ea"/>
                <a:cs typeface="+mn-cs"/>
              </a:rPr>
              <a:t>the Re-Assessment</a:t>
            </a:r>
            <a:r>
              <a:rPr lang="en-NZ" sz="1200" kern="1200">
                <a:solidFill>
                  <a:schemeClr val="tx1"/>
                </a:solidFill>
                <a:effectLst/>
                <a:latin typeface="+mn-lt"/>
                <a:ea typeface="+mn-ea"/>
                <a:cs typeface="+mn-cs"/>
              </a:rPr>
              <a:t>, the My DSS Funding Plan will be updated using the new assessment and allocation </a:t>
            </a:r>
            <a:r>
              <a:rPr lang="en-NZ" sz="1200" b="1" kern="1200">
                <a:solidFill>
                  <a:schemeClr val="tx1"/>
                </a:solidFill>
                <a:effectLst/>
                <a:latin typeface="+mn-lt"/>
                <a:ea typeface="+mn-ea"/>
                <a:cs typeface="+mn-cs"/>
              </a:rPr>
              <a:t>OBIR</a:t>
            </a:r>
            <a:r>
              <a:rPr lang="en-NZ" sz="1200" kern="1200">
                <a:solidFill>
                  <a:schemeClr val="tx1"/>
                </a:solidFill>
                <a:effectLst/>
                <a:latin typeface="+mn-lt"/>
                <a:ea typeface="+mn-ea"/>
                <a:cs typeface="+mn-cs"/>
              </a:rPr>
              <a:t> process</a:t>
            </a:r>
          </a:p>
          <a:p>
            <a:pPr marL="171450" indent="-171450">
              <a:buFont typeface="Arial" panose="020B0604020202020204" pitchFamily="34" charset="0"/>
              <a:buChar char="•"/>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r>
              <a:rPr lang="en-NZ" sz="1200" b="1" kern="1200">
                <a:solidFill>
                  <a:schemeClr val="tx1"/>
                </a:solidFill>
                <a:effectLst/>
                <a:latin typeface="+mn-lt"/>
                <a:ea typeface="+mn-ea"/>
                <a:cs typeface="+mn-cs"/>
              </a:rPr>
              <a:t>For those who use Hosted EGL: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The </a:t>
            </a:r>
            <a:r>
              <a:rPr lang="en-NZ" sz="1200" b="1" kern="1200">
                <a:solidFill>
                  <a:schemeClr val="tx1"/>
                </a:solidFill>
                <a:effectLst/>
                <a:latin typeface="+mn-lt"/>
                <a:ea typeface="+mn-ea"/>
                <a:cs typeface="+mn-cs"/>
              </a:rPr>
              <a:t>EGL Funding Plan </a:t>
            </a:r>
            <a:r>
              <a:rPr lang="en-NZ" sz="1200" kern="1200">
                <a:solidFill>
                  <a:schemeClr val="tx1"/>
                </a:solidFill>
                <a:effectLst/>
                <a:latin typeface="+mn-lt"/>
                <a:ea typeface="+mn-ea"/>
                <a:cs typeface="+mn-cs"/>
              </a:rPr>
              <a:t>will serve as the My DSS Funding Plan until the new assessment and allocation OBIR process occurs. </a:t>
            </a:r>
            <a:r>
              <a:rPr lang="en-NZ" sz="1200" b="1" i="1" kern="1200">
                <a:solidFill>
                  <a:schemeClr val="tx1"/>
                </a:solidFill>
                <a:effectLst/>
                <a:latin typeface="+mn-lt"/>
                <a:ea typeface="+mn-ea"/>
                <a:cs typeface="+mn-cs"/>
              </a:rPr>
              <a:t>(click)</a:t>
            </a:r>
          </a:p>
          <a:p>
            <a:pPr marL="457200" lvl="1" indent="0">
              <a:buFont typeface="Arial" panose="020B0604020202020204" pitchFamily="34" charset="0"/>
              <a:buNone/>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lvl="0"/>
            <a:r>
              <a:rPr lang="en-NZ" sz="1200" b="1" kern="1200">
                <a:solidFill>
                  <a:schemeClr val="tx1"/>
                </a:solidFill>
                <a:effectLst/>
                <a:latin typeface="+mn-lt"/>
                <a:ea typeface="+mn-ea"/>
                <a:cs typeface="+mn-cs"/>
              </a:rPr>
              <a:t>3</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The Host receives My DSS Funding Plan (FP)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You (NASC/EGL site) send the My DSS FP and/or the Service Authorisation to the host via email initially, which is the current process. This is a short to medium term solution.</a:t>
            </a:r>
            <a:r>
              <a:rPr lang="en-NZ" sz="1200" b="1" i="1" kern="1200">
                <a:solidFill>
                  <a:schemeClr val="tx1"/>
                </a:solidFill>
                <a:effectLst/>
                <a:latin typeface="+mn-lt"/>
                <a:ea typeface="+mn-ea"/>
                <a:cs typeface="+mn-cs"/>
              </a:rPr>
              <a:t> (click)</a:t>
            </a:r>
          </a:p>
          <a:p>
            <a:pPr marL="0" lvl="0" indent="0">
              <a:buFont typeface="Arial" panose="020B0604020202020204" pitchFamily="34" charset="0"/>
              <a:buNone/>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Steps 4 to 7 were covered in the previous slide, and I won’t go through those again. </a:t>
            </a:r>
            <a:r>
              <a:rPr lang="en-NZ" sz="1200" b="1" i="1" kern="1200">
                <a:solidFill>
                  <a:schemeClr val="tx1"/>
                </a:solidFill>
                <a:effectLst/>
                <a:latin typeface="+mn-lt"/>
                <a:ea typeface="+mn-ea"/>
                <a:cs typeface="+mn-cs"/>
              </a:rPr>
              <a:t>(click)</a:t>
            </a:r>
          </a:p>
          <a:p>
            <a:pPr marL="0" lvl="0" indent="0">
              <a:buFontTx/>
              <a:buNone/>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kern="1200">
              <a:solidFill>
                <a:schemeClr val="tx1"/>
              </a:solidFill>
              <a:effectLst/>
              <a:latin typeface="+mn-lt"/>
              <a:ea typeface="+mn-ea"/>
              <a:cs typeface="+mn-cs"/>
            </a:endParaRPr>
          </a:p>
          <a:p>
            <a:pPr lvl="0"/>
            <a:r>
              <a:rPr lang="en-NZ" sz="1200" b="1" kern="1200">
                <a:solidFill>
                  <a:schemeClr val="tx1"/>
                </a:solidFill>
                <a:effectLst/>
                <a:latin typeface="+mn-lt"/>
                <a:ea typeface="+mn-ea"/>
                <a:cs typeface="+mn-cs"/>
              </a:rPr>
              <a:t>4.</a:t>
            </a:r>
            <a:r>
              <a:rPr lang="en-NZ" sz="1200" kern="1200">
                <a:solidFill>
                  <a:schemeClr val="tx1"/>
                </a:solidFill>
                <a:effectLst/>
                <a:latin typeface="+mn-lt"/>
                <a:ea typeface="+mn-ea"/>
                <a:cs typeface="+mn-cs"/>
              </a:rPr>
              <a:t> </a:t>
            </a:r>
            <a:r>
              <a:rPr lang="en-NZ" sz="1200" b="1" kern="1200">
                <a:solidFill>
                  <a:schemeClr val="tx1"/>
                </a:solidFill>
                <a:effectLst/>
                <a:latin typeface="+mn-lt"/>
                <a:ea typeface="+mn-ea"/>
                <a:cs typeface="+mn-cs"/>
              </a:rPr>
              <a:t>Host supports the Person/Agent to implement their My DSS Funding Plan</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This is the same as what was covered in the previous slide</a:t>
            </a: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lvl="0"/>
            <a:r>
              <a:rPr lang="en-NZ" sz="1200" b="1" kern="1200">
                <a:solidFill>
                  <a:schemeClr val="tx1"/>
                </a:solidFill>
                <a:effectLst/>
                <a:latin typeface="+mn-lt"/>
                <a:ea typeface="+mn-ea"/>
                <a:cs typeface="+mn-cs"/>
              </a:rPr>
              <a:t>5. The Person/Agent makes employment or purchase choices</a:t>
            </a:r>
          </a:p>
          <a:p>
            <a:pPr marL="171450" lvl="0" indent="-171450">
              <a:buFont typeface="Arial" panose="020B0604020202020204" pitchFamily="34" charset="0"/>
              <a:buChar char="•"/>
            </a:pPr>
            <a:r>
              <a:rPr lang="en-NZ" sz="1200" kern="1200">
                <a:solidFill>
                  <a:schemeClr val="tx1"/>
                </a:solidFill>
                <a:effectLst/>
                <a:latin typeface="+mn-lt"/>
                <a:ea typeface="+mn-ea"/>
                <a:cs typeface="+mn-cs"/>
              </a:rPr>
              <a:t>This is the same as what was covered in the previous slide</a:t>
            </a:r>
          </a:p>
          <a:p>
            <a:pPr marL="171450" lvl="0" indent="-171450">
              <a:buFont typeface="Arial" panose="020B0604020202020204" pitchFamily="34" charset="0"/>
              <a:buChar char="•"/>
            </a:pP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a:solidFill>
                  <a:schemeClr val="tx1"/>
                </a:solidFill>
                <a:effectLst/>
                <a:latin typeface="+mn-lt"/>
                <a:ea typeface="+mn-ea"/>
                <a:cs typeface="+mn-cs"/>
              </a:rPr>
              <a:t>6. The ongoing role of the host with the Person/Agent is based on their Tier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1" kern="1200">
                <a:solidFill>
                  <a:schemeClr val="tx1"/>
                </a:solidFill>
                <a:effectLst/>
                <a:latin typeface="+mn-lt"/>
                <a:ea typeface="+mn-ea"/>
                <a:cs typeface="+mn-cs"/>
              </a:rPr>
              <a:t> </a:t>
            </a:r>
            <a:r>
              <a:rPr lang="en-NZ" sz="1200" b="0" kern="1200">
                <a:solidFill>
                  <a:schemeClr val="tx1"/>
                </a:solidFill>
                <a:effectLst/>
                <a:latin typeface="+mn-lt"/>
                <a:ea typeface="+mn-ea"/>
                <a:cs typeface="+mn-cs"/>
              </a:rPr>
              <a:t>This is the same </a:t>
            </a:r>
            <a:r>
              <a:rPr lang="en-NZ" sz="1200" kern="1200">
                <a:solidFill>
                  <a:schemeClr val="tx1"/>
                </a:solidFill>
                <a:effectLst/>
                <a:latin typeface="+mn-lt"/>
                <a:ea typeface="+mn-ea"/>
                <a:cs typeface="+mn-cs"/>
              </a:rPr>
              <a:t>as what was covered in the previous slide</a:t>
            </a:r>
          </a:p>
          <a:p>
            <a:pPr lvl="0"/>
            <a:endParaRPr lang="en-NZ" sz="1200" kern="1200">
              <a:solidFill>
                <a:schemeClr val="tx1"/>
              </a:solidFill>
              <a:effectLst/>
              <a:latin typeface="+mn-lt"/>
              <a:ea typeface="+mn-ea"/>
              <a:cs typeface="+mn-cs"/>
            </a:endParaRPr>
          </a:p>
          <a:p>
            <a:pPr marL="0" lvl="0" indent="0">
              <a:buFont typeface="Arial" panose="020B0604020202020204" pitchFamily="34" charset="0"/>
              <a:buNone/>
            </a:pPr>
            <a:r>
              <a:rPr lang="en-NZ" sz="1200" b="1" kern="1200">
                <a:solidFill>
                  <a:schemeClr val="tx1"/>
                </a:solidFill>
                <a:effectLst/>
                <a:latin typeface="+mn-lt"/>
                <a:ea typeface="+mn-ea"/>
                <a:cs typeface="+mn-cs"/>
              </a:rPr>
              <a:t>7. Feedback loop back to NASC/EGL site at Review</a:t>
            </a:r>
          </a:p>
          <a:p>
            <a:pPr marL="171450" lvl="0" indent="-171450">
              <a:buFont typeface="Arial" panose="020B0604020202020204" pitchFamily="34" charset="0"/>
              <a:buChar char="•"/>
            </a:pPr>
            <a:r>
              <a:rPr lang="en-NZ" sz="1200" b="1" kern="1200">
                <a:solidFill>
                  <a:schemeClr val="tx1"/>
                </a:solidFill>
                <a:effectLst/>
                <a:latin typeface="+mn-lt"/>
                <a:ea typeface="+mn-ea"/>
                <a:cs typeface="+mn-cs"/>
              </a:rPr>
              <a:t> </a:t>
            </a:r>
            <a:r>
              <a:rPr lang="en-NZ" sz="1200" b="0" kern="1200">
                <a:solidFill>
                  <a:schemeClr val="tx1"/>
                </a:solidFill>
                <a:effectLst/>
                <a:latin typeface="+mn-lt"/>
                <a:ea typeface="+mn-ea"/>
                <a:cs typeface="+mn-cs"/>
              </a:rPr>
              <a:t>This is the same </a:t>
            </a:r>
            <a:r>
              <a:rPr lang="en-NZ" sz="1200" kern="1200">
                <a:solidFill>
                  <a:schemeClr val="tx1"/>
                </a:solidFill>
                <a:effectLst/>
                <a:latin typeface="+mn-lt"/>
                <a:ea typeface="+mn-ea"/>
                <a:cs typeface="+mn-cs"/>
              </a:rPr>
              <a:t>as what was covered in the previous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indent="0">
              <a:buFont typeface="Arial" panose="020B0604020202020204" pitchFamily="34" charset="0"/>
              <a:buNone/>
            </a:pPr>
            <a:r>
              <a:rPr lang="en-NZ" sz="1200" b="1" kern="1200">
                <a:solidFill>
                  <a:schemeClr val="tx1"/>
                </a:solidFill>
                <a:effectLst/>
                <a:latin typeface="+mn-lt"/>
                <a:ea typeface="+mn-ea"/>
                <a:cs typeface="+mn-cs"/>
              </a:rPr>
              <a:t>8. What happens at the NASC/EGL Review or Re-Assessment </a:t>
            </a:r>
            <a:r>
              <a:rPr lang="en-NZ" sz="1200" kern="1200">
                <a:solidFill>
                  <a:schemeClr val="tx1"/>
                </a:solidFill>
                <a:effectLst/>
                <a:latin typeface="+mn-lt"/>
                <a:ea typeface="+mn-ea"/>
                <a:cs typeface="+mn-cs"/>
              </a:rPr>
              <a:t>depends on if a </a:t>
            </a:r>
            <a:r>
              <a:rPr lang="en-NZ" sz="1200" b="1" kern="1200">
                <a:solidFill>
                  <a:schemeClr val="tx1"/>
                </a:solidFill>
                <a:effectLst/>
                <a:latin typeface="+mn-lt"/>
                <a:ea typeface="+mn-ea"/>
                <a:cs typeface="+mn-cs"/>
              </a:rPr>
              <a:t>Review</a:t>
            </a:r>
            <a:r>
              <a:rPr lang="en-NZ" sz="1200" kern="1200">
                <a:solidFill>
                  <a:schemeClr val="tx1"/>
                </a:solidFill>
                <a:effectLst/>
                <a:latin typeface="+mn-lt"/>
                <a:ea typeface="+mn-ea"/>
                <a:cs typeface="+mn-cs"/>
              </a:rPr>
              <a:t> or </a:t>
            </a:r>
            <a:r>
              <a:rPr lang="en-NZ" sz="1200" b="1" kern="1200">
                <a:solidFill>
                  <a:schemeClr val="tx1"/>
                </a:solidFill>
                <a:effectLst/>
                <a:latin typeface="+mn-lt"/>
                <a:ea typeface="+mn-ea"/>
                <a:cs typeface="+mn-cs"/>
              </a:rPr>
              <a:t>Re-assessmen</a:t>
            </a:r>
            <a:r>
              <a:rPr lang="en-NZ" sz="1200" kern="1200">
                <a:solidFill>
                  <a:schemeClr val="tx1"/>
                </a:solidFill>
                <a:effectLst/>
                <a:latin typeface="+mn-lt"/>
                <a:ea typeface="+mn-ea"/>
                <a:cs typeface="+mn-cs"/>
              </a:rPr>
              <a:t>t is occurring:</a:t>
            </a:r>
          </a:p>
          <a:p>
            <a:pPr marL="171450" indent="-171450">
              <a:buFont typeface="Arial" panose="020B0604020202020204" pitchFamily="34" charset="0"/>
              <a:buChar char="•"/>
            </a:pPr>
            <a:r>
              <a:rPr lang="en-NZ" sz="1200" kern="1200">
                <a:solidFill>
                  <a:schemeClr val="tx1"/>
                </a:solidFill>
                <a:effectLst/>
                <a:latin typeface="+mn-lt"/>
                <a:ea typeface="+mn-ea"/>
                <a:cs typeface="+mn-cs"/>
              </a:rPr>
              <a:t>If a </a:t>
            </a:r>
            <a:r>
              <a:rPr lang="en-NZ" sz="1200" b="1" kern="1200">
                <a:solidFill>
                  <a:schemeClr val="tx1"/>
                </a:solidFill>
                <a:effectLst/>
                <a:latin typeface="+mn-lt"/>
                <a:ea typeface="+mn-ea"/>
                <a:cs typeface="+mn-cs"/>
              </a:rPr>
              <a:t>NASC Review </a:t>
            </a:r>
            <a:r>
              <a:rPr lang="en-NZ" sz="1200" kern="1200">
                <a:solidFill>
                  <a:schemeClr val="tx1"/>
                </a:solidFill>
                <a:effectLst/>
                <a:latin typeface="+mn-lt"/>
                <a:ea typeface="+mn-ea"/>
                <a:cs typeface="+mn-cs"/>
              </a:rPr>
              <a:t>occurs: The goals and purposes are transferred to the </a:t>
            </a:r>
            <a:r>
              <a:rPr lang="en-NZ" sz="1200" b="1" kern="1200">
                <a:solidFill>
                  <a:schemeClr val="tx1"/>
                </a:solidFill>
                <a:effectLst/>
                <a:latin typeface="+mn-lt"/>
                <a:ea typeface="+mn-ea"/>
                <a:cs typeface="+mn-cs"/>
              </a:rPr>
              <a:t>Service Authorisation </a:t>
            </a:r>
            <a:r>
              <a:rPr lang="en-NZ" sz="1200" kern="1200">
                <a:solidFill>
                  <a:schemeClr val="tx1"/>
                </a:solidFill>
                <a:effectLst/>
                <a:latin typeface="+mn-lt"/>
                <a:ea typeface="+mn-ea"/>
                <a:cs typeface="+mn-cs"/>
              </a:rPr>
              <a:t>and this serves as My DSS Funding Plan, as detailed in Step 2.</a:t>
            </a:r>
          </a:p>
          <a:p>
            <a:pPr marL="171450" indent="-171450">
              <a:buFont typeface="Arial" panose="020B0604020202020204" pitchFamily="34" charset="0"/>
              <a:buChar char="•"/>
            </a:pPr>
            <a:r>
              <a:rPr lang="en-NZ" sz="1200" kern="1200">
                <a:solidFill>
                  <a:schemeClr val="tx1"/>
                </a:solidFill>
                <a:effectLst/>
                <a:latin typeface="+mn-lt"/>
                <a:ea typeface="+mn-ea"/>
                <a:cs typeface="+mn-cs"/>
              </a:rPr>
              <a:t>If an </a:t>
            </a:r>
            <a:r>
              <a:rPr lang="en-NZ" sz="1200" b="1" kern="1200">
                <a:solidFill>
                  <a:schemeClr val="tx1"/>
                </a:solidFill>
                <a:effectLst/>
                <a:latin typeface="+mn-lt"/>
                <a:ea typeface="+mn-ea"/>
                <a:cs typeface="+mn-cs"/>
              </a:rPr>
              <a:t>EGL site Review </a:t>
            </a:r>
            <a:r>
              <a:rPr lang="en-NZ" sz="1200" kern="1200">
                <a:solidFill>
                  <a:schemeClr val="tx1"/>
                </a:solidFill>
                <a:effectLst/>
                <a:latin typeface="+mn-lt"/>
                <a:ea typeface="+mn-ea"/>
                <a:cs typeface="+mn-cs"/>
              </a:rPr>
              <a:t>occurs: The </a:t>
            </a:r>
            <a:r>
              <a:rPr lang="en-NZ" sz="1200" b="1" kern="1200">
                <a:solidFill>
                  <a:schemeClr val="tx1"/>
                </a:solidFill>
                <a:effectLst/>
                <a:latin typeface="+mn-lt"/>
                <a:ea typeface="+mn-ea"/>
                <a:cs typeface="+mn-cs"/>
              </a:rPr>
              <a:t>EGL Plan </a:t>
            </a:r>
            <a:r>
              <a:rPr lang="en-NZ" sz="1200" kern="1200">
                <a:solidFill>
                  <a:schemeClr val="tx1"/>
                </a:solidFill>
                <a:effectLst/>
                <a:latin typeface="+mn-lt"/>
                <a:ea typeface="+mn-ea"/>
                <a:cs typeface="+mn-cs"/>
              </a:rPr>
              <a:t>will be updated, and serves as My DSS Funding Plan</a:t>
            </a:r>
          </a:p>
          <a:p>
            <a:pPr marL="171450" indent="-171450">
              <a:buFont typeface="Arial" panose="020B0604020202020204" pitchFamily="34" charset="0"/>
              <a:buChar char="•"/>
            </a:pPr>
            <a:r>
              <a:rPr lang="en-NZ" sz="1200" kern="1200">
                <a:solidFill>
                  <a:schemeClr val="tx1"/>
                </a:solidFill>
                <a:effectLst/>
                <a:latin typeface="+mn-lt"/>
                <a:ea typeface="+mn-ea"/>
                <a:cs typeface="+mn-cs"/>
              </a:rPr>
              <a:t>If a </a:t>
            </a:r>
            <a:r>
              <a:rPr lang="en-NZ" sz="1200" b="1" kern="1200">
                <a:solidFill>
                  <a:schemeClr val="tx1"/>
                </a:solidFill>
                <a:effectLst/>
                <a:latin typeface="+mn-lt"/>
                <a:ea typeface="+mn-ea"/>
                <a:cs typeface="+mn-cs"/>
              </a:rPr>
              <a:t>Reassessment occurs for either NASC or hosted EGL site</a:t>
            </a:r>
            <a:r>
              <a:rPr lang="en-NZ" sz="1200" kern="1200">
                <a:solidFill>
                  <a:schemeClr val="tx1"/>
                </a:solidFill>
                <a:effectLst/>
                <a:latin typeface="+mn-lt"/>
                <a:ea typeface="+mn-ea"/>
                <a:cs typeface="+mn-cs"/>
              </a:rPr>
              <a:t>, the My DSS Funding Plan will be updated using the </a:t>
            </a:r>
            <a:r>
              <a:rPr lang="en-NZ" sz="1200" b="1" kern="1200">
                <a:solidFill>
                  <a:schemeClr val="tx1"/>
                </a:solidFill>
                <a:effectLst/>
                <a:latin typeface="+mn-lt"/>
                <a:ea typeface="+mn-ea"/>
                <a:cs typeface="+mn-cs"/>
              </a:rPr>
              <a:t>new assessment and allocation OBIR process</a:t>
            </a:r>
            <a:r>
              <a:rPr lang="en-NZ" sz="1200" kern="1200">
                <a:solidFill>
                  <a:schemeClr val="tx1"/>
                </a:solidFill>
                <a:effectLst/>
                <a:latin typeface="+mn-lt"/>
                <a:ea typeface="+mn-ea"/>
                <a:cs typeface="+mn-cs"/>
              </a:rPr>
              <a:t>, which identifies purposes of funding </a:t>
            </a:r>
            <a:r>
              <a:rPr lang="en-NZ" sz="1200" b="1" kern="1200">
                <a:solidFill>
                  <a:schemeClr val="tx1"/>
                </a:solidFill>
                <a:effectLst/>
                <a:latin typeface="+mn-lt"/>
                <a:ea typeface="+mn-ea"/>
                <a:cs typeface="+mn-cs"/>
              </a:rPr>
              <a:t>directly linked </a:t>
            </a:r>
            <a:r>
              <a:rPr lang="en-NZ" sz="1200" kern="1200">
                <a:solidFill>
                  <a:schemeClr val="tx1"/>
                </a:solidFill>
                <a:effectLst/>
                <a:latin typeface="+mn-lt"/>
                <a:ea typeface="+mn-ea"/>
                <a:cs typeface="+mn-cs"/>
              </a:rPr>
              <a:t>to assessment, as well as a description of the </a:t>
            </a:r>
            <a:r>
              <a:rPr lang="en-NZ" sz="1200" b="1" kern="1200">
                <a:solidFill>
                  <a:schemeClr val="tx1"/>
                </a:solidFill>
                <a:effectLst/>
                <a:latin typeface="+mn-lt"/>
                <a:ea typeface="+mn-ea"/>
                <a:cs typeface="+mn-cs"/>
              </a:rPr>
              <a:t>initial supports </a:t>
            </a:r>
            <a:r>
              <a:rPr lang="en-NZ" sz="1200" b="0" kern="1200">
                <a:solidFill>
                  <a:schemeClr val="tx1"/>
                </a:solidFill>
                <a:effectLst/>
                <a:latin typeface="+mn-lt"/>
                <a:ea typeface="+mn-ea"/>
                <a:cs typeface="+mn-cs"/>
              </a:rPr>
              <a:t>intended to meet those purposes</a:t>
            </a:r>
          </a:p>
          <a:p>
            <a:pPr marL="171450" indent="-171450">
              <a:buFont typeface="Arial" panose="020B0604020202020204" pitchFamily="34" charset="0"/>
              <a:buChar char="•"/>
            </a:pPr>
            <a:endParaRPr lang="en-NZ" sz="1200" b="0" kern="1200">
              <a:solidFill>
                <a:schemeClr val="tx1"/>
              </a:solidFill>
              <a:effectLst/>
              <a:latin typeface="+mn-lt"/>
              <a:ea typeface="+mn-ea"/>
              <a:cs typeface="+mn-cs"/>
            </a:endParaRPr>
          </a:p>
          <a:p>
            <a:pPr marL="171450" indent="-171450">
              <a:buFont typeface="Arial" panose="020B0604020202020204" pitchFamily="34" charset="0"/>
              <a:buChar char="•"/>
            </a:pPr>
            <a:r>
              <a:rPr lang="en-NZ" sz="1200" kern="1200">
                <a:solidFill>
                  <a:schemeClr val="tx1"/>
                </a:solidFill>
                <a:effectLst/>
                <a:latin typeface="+mn-lt"/>
                <a:ea typeface="+mn-ea"/>
                <a:cs typeface="+mn-cs"/>
              </a:rPr>
              <a:t>When any of the above occur, the </a:t>
            </a:r>
            <a:r>
              <a:rPr lang="en-NZ" sz="1200" b="1" kern="1200">
                <a:solidFill>
                  <a:schemeClr val="tx1"/>
                </a:solidFill>
                <a:effectLst/>
                <a:latin typeface="+mn-lt"/>
                <a:ea typeface="+mn-ea"/>
                <a:cs typeface="+mn-cs"/>
              </a:rPr>
              <a:t>Tier </a:t>
            </a:r>
            <a:r>
              <a:rPr lang="en-NZ" sz="1200" kern="1200">
                <a:solidFill>
                  <a:schemeClr val="tx1"/>
                </a:solidFill>
                <a:effectLst/>
                <a:latin typeface="+mn-lt"/>
                <a:ea typeface="+mn-ea"/>
                <a:cs typeface="+mn-cs"/>
              </a:rPr>
              <a:t>needs to be considered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a:solidFill>
                  <a:schemeClr val="tx1"/>
                </a:solidFill>
                <a:effectLst/>
                <a:latin typeface="+mn-lt"/>
                <a:ea typeface="+mn-ea"/>
                <a:cs typeface="+mn-cs"/>
              </a:rPr>
              <a:t>Using the host tier framework, which indicates the </a:t>
            </a:r>
            <a:r>
              <a:rPr lang="en-NZ" sz="1200" b="1" kern="1200">
                <a:solidFill>
                  <a:schemeClr val="tx1"/>
                </a:solidFill>
                <a:effectLst/>
                <a:latin typeface="+mn-lt"/>
                <a:ea typeface="+mn-ea"/>
                <a:cs typeface="+mn-cs"/>
              </a:rPr>
              <a:t>appropriate level of guidance and monitoring </a:t>
            </a:r>
            <a:r>
              <a:rPr lang="en-NZ" sz="1200" kern="1200">
                <a:solidFill>
                  <a:schemeClr val="tx1"/>
                </a:solidFill>
                <a:effectLst/>
                <a:latin typeface="+mn-lt"/>
                <a:ea typeface="+mn-ea"/>
                <a:cs typeface="+mn-cs"/>
              </a:rPr>
              <a:t>for each person managing their hosted funding responsibilities, you (NASC/EGL) site will </a:t>
            </a:r>
            <a:r>
              <a:rPr lang="en-NZ" sz="1200" b="1" kern="1200">
                <a:solidFill>
                  <a:schemeClr val="tx1"/>
                </a:solidFill>
                <a:effectLst/>
                <a:latin typeface="+mn-lt"/>
                <a:ea typeface="+mn-ea"/>
                <a:cs typeface="+mn-cs"/>
              </a:rPr>
              <a:t>assign a tier</a:t>
            </a:r>
            <a:r>
              <a:rPr lang="en-NZ" sz="1200" kern="1200">
                <a:solidFill>
                  <a:schemeClr val="tx1"/>
                </a:solidFill>
                <a:effectLst/>
                <a:latin typeface="+mn-lt"/>
                <a:ea typeface="+mn-ea"/>
                <a:cs typeface="+mn-cs"/>
              </a:rPr>
              <a:t>, using the Host Tier Allocation Tool, which considers 3 weighted and rated factors:  The </a:t>
            </a:r>
            <a:r>
              <a:rPr lang="en-NZ" sz="1200" b="1" kern="1200">
                <a:solidFill>
                  <a:schemeClr val="tx1"/>
                </a:solidFill>
                <a:effectLst/>
                <a:latin typeface="+mn-lt"/>
                <a:ea typeface="+mn-ea"/>
                <a:cs typeface="+mn-cs"/>
              </a:rPr>
              <a:t>Experience</a:t>
            </a:r>
            <a:r>
              <a:rPr lang="en-NZ" sz="1200" kern="1200">
                <a:solidFill>
                  <a:schemeClr val="tx1"/>
                </a:solidFill>
                <a:effectLst/>
                <a:latin typeface="+mn-lt"/>
                <a:ea typeface="+mn-ea"/>
                <a:cs typeface="+mn-cs"/>
              </a:rPr>
              <a:t> a person has in managing flexible funding, the </a:t>
            </a:r>
            <a:r>
              <a:rPr lang="en-NZ" sz="1200" b="1" kern="1200">
                <a:solidFill>
                  <a:schemeClr val="tx1"/>
                </a:solidFill>
                <a:effectLst/>
                <a:latin typeface="+mn-lt"/>
                <a:ea typeface="+mn-ea"/>
                <a:cs typeface="+mn-cs"/>
              </a:rPr>
              <a:t>total amount of flexible funding allocated </a:t>
            </a:r>
            <a:r>
              <a:rPr lang="en-NZ" sz="1200" kern="1200">
                <a:solidFill>
                  <a:schemeClr val="tx1"/>
                </a:solidFill>
                <a:effectLst/>
                <a:latin typeface="+mn-lt"/>
                <a:ea typeface="+mn-ea"/>
                <a:cs typeface="+mn-cs"/>
              </a:rPr>
              <a:t>in dollars, and the </a:t>
            </a:r>
            <a:r>
              <a:rPr lang="en-NZ" sz="1200" b="1" kern="1200">
                <a:solidFill>
                  <a:schemeClr val="tx1"/>
                </a:solidFill>
                <a:effectLst/>
                <a:latin typeface="+mn-lt"/>
                <a:ea typeface="+mn-ea"/>
                <a:cs typeface="+mn-cs"/>
              </a:rPr>
              <a:t>engagement with the host </a:t>
            </a:r>
            <a:r>
              <a:rPr lang="en-NZ" sz="1200" kern="1200">
                <a:solidFill>
                  <a:schemeClr val="tx1"/>
                </a:solidFill>
                <a:effectLst/>
                <a:latin typeface="+mn-lt"/>
                <a:ea typeface="+mn-ea"/>
                <a:cs typeface="+mn-cs"/>
              </a:rPr>
              <a:t>(more detail on this coming later in the presentation)</a:t>
            </a:r>
          </a:p>
          <a:p>
            <a:pPr marL="628650" lvl="1" indent="-171450">
              <a:buFont typeface="Arial" panose="020B0604020202020204" pitchFamily="34" charset="0"/>
              <a:buChar char="•"/>
            </a:pPr>
            <a:endParaRPr lang="en-NZ" sz="1200" b="1"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r>
              <a:rPr lang="en-NZ" sz="1200" kern="1200">
                <a:solidFill>
                  <a:schemeClr val="tx1"/>
                </a:solidFill>
                <a:effectLst/>
                <a:latin typeface="+mn-lt"/>
                <a:ea typeface="+mn-ea"/>
                <a:cs typeface="+mn-cs"/>
              </a:rPr>
              <a:t>The Host Tier Framework and Allocation Tool has been developed and approved to support the tier decisions, and is kept and recorded in Socrates.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i="1" kern="1200">
                <a:solidFill>
                  <a:schemeClr val="tx1"/>
                </a:solidFill>
                <a:effectLst/>
                <a:latin typeface="+mn-lt"/>
                <a:ea typeface="+mn-ea"/>
                <a:cs typeface="+mn-cs"/>
              </a:rPr>
              <a:t>(click)</a:t>
            </a:r>
          </a:p>
          <a:p>
            <a:pPr marL="0" indent="0">
              <a:buFont typeface="Arial" panose="020B0604020202020204" pitchFamily="34" charset="0"/>
              <a:buNone/>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r>
              <a:rPr lang="en-NZ" sz="1200" b="1" kern="1200">
                <a:solidFill>
                  <a:schemeClr val="tx1"/>
                </a:solidFill>
                <a:effectLst/>
                <a:latin typeface="+mn-lt"/>
                <a:ea typeface="+mn-ea"/>
                <a:cs typeface="+mn-cs"/>
              </a:rPr>
              <a:t>The process repeats from Step 3 onwards</a:t>
            </a:r>
          </a:p>
          <a:p>
            <a:pPr marL="171450" indent="-171450">
              <a:buFont typeface="Arial" panose="020B0604020202020204" pitchFamily="34" charset="0"/>
              <a:buChar char="•"/>
            </a:pPr>
            <a:endParaRPr lang="en-NZ" sz="1200" b="1" kern="1200">
              <a:solidFill>
                <a:schemeClr val="tx1"/>
              </a:solidFill>
              <a:effectLst/>
              <a:latin typeface="+mn-lt"/>
              <a:ea typeface="+mn-ea"/>
              <a:cs typeface="+mn-cs"/>
            </a:endParaRPr>
          </a:p>
          <a:p>
            <a:pPr marL="0" indent="0">
              <a:buFont typeface="Arial" panose="020B0604020202020204" pitchFamily="34" charset="0"/>
              <a:buNone/>
            </a:pPr>
            <a:endParaRPr lang="en-NZ" sz="1200" kern="1200">
              <a:solidFill>
                <a:schemeClr val="tx1"/>
              </a:solidFill>
              <a:effectLst/>
              <a:latin typeface="+mn-lt"/>
              <a:ea typeface="+mn-ea"/>
              <a:cs typeface="+mn-cs"/>
            </a:endParaRPr>
          </a:p>
          <a:p>
            <a:pPr marL="0" indent="0">
              <a:buFont typeface="Arial" panose="020B0604020202020204" pitchFamily="34" charset="0"/>
              <a:buNone/>
            </a:pPr>
            <a:r>
              <a:rPr lang="en-NZ" sz="1200" kern="1200">
                <a:solidFill>
                  <a:schemeClr val="tx1"/>
                </a:solidFill>
                <a:effectLst/>
                <a:latin typeface="+mn-lt"/>
                <a:ea typeface="+mn-ea"/>
                <a:cs typeface="+mn-cs"/>
              </a:rPr>
              <a:t>We’ll pause now for any questions you may have. Some of the deeper, technical ones might be answered as we work through the session today, so we’ll focus on high-level questions for now. And if you need detailed guidance later, the Operational Policies and training documents will help – we’ll give you a link after the training.</a:t>
            </a:r>
          </a:p>
          <a:p>
            <a:pPr marL="0" indent="0">
              <a:buFont typeface="Arial" panose="020B0604020202020204" pitchFamily="34" charset="0"/>
              <a:buNone/>
            </a:pPr>
            <a:endParaRPr lang="en-NZ" sz="1200" kern="1200">
              <a:solidFill>
                <a:schemeClr val="tx1"/>
              </a:solidFill>
              <a:effectLst/>
              <a:latin typeface="+mn-lt"/>
              <a:ea typeface="+mn-ea"/>
              <a:cs typeface="+mn-cs"/>
            </a:endParaRPr>
          </a:p>
          <a:p>
            <a:pPr marL="171450" indent="-171450">
              <a:buFont typeface="Arial" panose="020B0604020202020204" pitchFamily="34" charset="0"/>
              <a:buChar char="•"/>
            </a:pP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C2DBCCF-B632-9FEA-DB6E-556AF80E80DB}"/>
              </a:ext>
            </a:extLst>
          </p:cNvPr>
          <p:cNvSpPr>
            <a:spLocks noGrp="1"/>
          </p:cNvSpPr>
          <p:nvPr>
            <p:ph type="sldNum" sz="quarter" idx="5"/>
          </p:nvPr>
        </p:nvSpPr>
        <p:spPr/>
        <p:txBody>
          <a:bodyPr/>
          <a:lstStyle/>
          <a:p>
            <a:fld id="{D40345AC-9F92-4C74-839D-24044B61ADEB}" type="slidenum">
              <a:rPr lang="en-NZ" smtClean="0"/>
              <a:t>7</a:t>
            </a:fld>
            <a:endParaRPr lang="en-NZ"/>
          </a:p>
        </p:txBody>
      </p:sp>
    </p:spTree>
    <p:extLst>
      <p:ext uri="{BB962C8B-B14F-4D97-AF65-F5344CB8AC3E}">
        <p14:creationId xmlns:p14="http://schemas.microsoft.com/office/powerpoint/2010/main" val="96154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1 min) Say:</a:t>
            </a:r>
          </a:p>
          <a:p>
            <a:r>
              <a:rPr lang="en-NZ" b="0" i="0"/>
              <a:t>Hosted flexible funding involves </a:t>
            </a:r>
            <a:r>
              <a:rPr lang="en-NZ" sz="1200" b="1" kern="1200">
                <a:solidFill>
                  <a:schemeClr val="tx1"/>
                </a:solidFill>
                <a:effectLst/>
                <a:latin typeface="+mn-lt"/>
                <a:ea typeface="+mn-ea"/>
                <a:cs typeface="+mn-cs"/>
              </a:rPr>
              <a:t>a range </a:t>
            </a:r>
            <a:r>
              <a:rPr lang="en-NZ" sz="1200" kern="1200">
                <a:solidFill>
                  <a:schemeClr val="tx1"/>
                </a:solidFill>
                <a:effectLst/>
                <a:latin typeface="+mn-lt"/>
                <a:ea typeface="+mn-ea"/>
                <a:cs typeface="+mn-cs"/>
              </a:rPr>
              <a:t>of people who have responsibilities relating to </a:t>
            </a:r>
            <a:r>
              <a:rPr lang="en-NZ" sz="1200" b="1" kern="1200">
                <a:solidFill>
                  <a:schemeClr val="tx1"/>
                </a:solidFill>
                <a:effectLst/>
                <a:latin typeface="+mn-lt"/>
                <a:ea typeface="+mn-ea"/>
                <a:cs typeface="+mn-cs"/>
              </a:rPr>
              <a:t>hosted flexible funding</a:t>
            </a:r>
            <a:r>
              <a:rPr lang="en-NZ" sz="1200" kern="1200">
                <a:solidFill>
                  <a:schemeClr val="tx1"/>
                </a:solidFill>
                <a:effectLst/>
                <a:latin typeface="+mn-lt"/>
                <a:ea typeface="+mn-ea"/>
                <a:cs typeface="+mn-cs"/>
              </a:rPr>
              <a:t>, which are broadly described in DSS’s Operational Policy called the </a:t>
            </a:r>
            <a:r>
              <a:rPr lang="en-NZ" sz="1200" i="1" kern="1200">
                <a:solidFill>
                  <a:schemeClr val="tx1"/>
                </a:solidFill>
                <a:effectLst/>
                <a:latin typeface="+mn-lt"/>
                <a:ea typeface="+mn-ea"/>
                <a:cs typeface="+mn-cs"/>
              </a:rPr>
              <a:t>Management of Hosted Funding Arrangements, which will be available 1 April 2026. </a:t>
            </a:r>
            <a:r>
              <a:rPr lang="en-NZ" sz="1200" kern="1200">
                <a:solidFill>
                  <a:schemeClr val="tx1"/>
                </a:solidFill>
                <a:effectLst/>
                <a:latin typeface="+mn-lt"/>
                <a:ea typeface="+mn-ea"/>
                <a:cs typeface="+mn-cs"/>
              </a:rPr>
              <a:t> These include disabled people, their Agents or Welfare Guardians (if they have one), hosts, NASCs/EGL sites and DSS.</a:t>
            </a:r>
          </a:p>
          <a:p>
            <a:endParaRPr lang="en-NZ" sz="1200" kern="1200">
              <a:solidFill>
                <a:schemeClr val="tx1"/>
              </a:solidFill>
              <a:effectLst/>
              <a:latin typeface="+mn-lt"/>
              <a:ea typeface="+mn-ea"/>
              <a:cs typeface="+mn-cs"/>
            </a:endParaRPr>
          </a:p>
          <a:p>
            <a:r>
              <a:rPr lang="en-NZ" sz="1200" kern="1200">
                <a:solidFill>
                  <a:schemeClr val="tx1"/>
                </a:solidFill>
                <a:effectLst/>
                <a:latin typeface="+mn-lt"/>
                <a:ea typeface="+mn-ea"/>
                <a:cs typeface="+mn-cs"/>
              </a:rPr>
              <a:t>Understanding the </a:t>
            </a:r>
            <a:r>
              <a:rPr lang="en-NZ" sz="1200" b="1" kern="1200">
                <a:solidFill>
                  <a:schemeClr val="tx1"/>
                </a:solidFill>
                <a:effectLst/>
                <a:latin typeface="+mn-lt"/>
                <a:ea typeface="+mn-ea"/>
                <a:cs typeface="+mn-cs"/>
              </a:rPr>
              <a:t>roles</a:t>
            </a:r>
            <a:r>
              <a:rPr lang="en-NZ" sz="1200" kern="1200">
                <a:solidFill>
                  <a:schemeClr val="tx1"/>
                </a:solidFill>
                <a:effectLst/>
                <a:latin typeface="+mn-lt"/>
                <a:ea typeface="+mn-ea"/>
                <a:cs typeface="+mn-cs"/>
              </a:rPr>
              <a:t> of each group of people, helps ensure clarity, consistency and confidence in how hosted flexible funding is used. The following section describes these responsibilities in more detail to support the use of flexible funding.</a:t>
            </a:r>
          </a:p>
          <a:p>
            <a:endParaRPr lang="en-NZ" b="1" i="1"/>
          </a:p>
          <a:p>
            <a:endParaRPr lang="en-NZ" b="1" i="1"/>
          </a:p>
        </p:txBody>
      </p:sp>
      <p:sp>
        <p:nvSpPr>
          <p:cNvPr id="4" name="Slide Number Placeholder 3"/>
          <p:cNvSpPr>
            <a:spLocks noGrp="1"/>
          </p:cNvSpPr>
          <p:nvPr>
            <p:ph type="sldNum" sz="quarter" idx="5"/>
          </p:nvPr>
        </p:nvSpPr>
        <p:spPr/>
        <p:txBody>
          <a:bodyPr/>
          <a:lstStyle/>
          <a:p>
            <a:fld id="{D40345AC-9F92-4C74-839D-24044B61ADEB}" type="slidenum">
              <a:rPr lang="en-NZ" smtClean="0"/>
              <a:t>8</a:t>
            </a:fld>
            <a:endParaRPr lang="en-NZ"/>
          </a:p>
        </p:txBody>
      </p:sp>
    </p:spTree>
    <p:extLst>
      <p:ext uri="{BB962C8B-B14F-4D97-AF65-F5344CB8AC3E}">
        <p14:creationId xmlns:p14="http://schemas.microsoft.com/office/powerpoint/2010/main" val="421838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a:t>(3 min) </a:t>
            </a:r>
          </a:p>
          <a:p>
            <a:r>
              <a:rPr lang="en-NZ" b="1" i="1"/>
              <a:t>Say:</a:t>
            </a:r>
          </a:p>
          <a:p>
            <a:r>
              <a:rPr lang="en-NZ" b="1" i="1"/>
              <a:t>(click) </a:t>
            </a:r>
          </a:p>
          <a:p>
            <a:r>
              <a:rPr lang="en-NZ" b="0" i="0"/>
              <a:t>The</a:t>
            </a:r>
            <a:r>
              <a:rPr lang="en-NZ" b="1" i="1"/>
              <a:t> </a:t>
            </a:r>
            <a:r>
              <a:rPr lang="en-NZ" b="1" i="0"/>
              <a:t>process</a:t>
            </a:r>
            <a:r>
              <a:rPr lang="en-NZ" b="0" i="0"/>
              <a:t> that a disabled person/Agent follows when selecting a host and working with them will </a:t>
            </a:r>
            <a:r>
              <a:rPr lang="en-NZ" b="1" i="0"/>
              <a:t>mostly stay </a:t>
            </a:r>
            <a:r>
              <a:rPr lang="en-NZ" b="0" i="0"/>
              <a:t>the same. However, there will be a few additional steps designed to strengthen the disabled person’s </a:t>
            </a:r>
            <a:r>
              <a:rPr lang="en-NZ" b="1" i="0"/>
              <a:t>choice and control </a:t>
            </a:r>
            <a:r>
              <a:rPr lang="en-NZ" b="0" i="0"/>
              <a:t>throughout the process. These include:</a:t>
            </a:r>
          </a:p>
          <a:p>
            <a:endParaRPr lang="en-NZ" b="0" i="0"/>
          </a:p>
          <a:p>
            <a:pPr marL="171450" indent="-171450">
              <a:buFont typeface="Arial" panose="020B0604020202020204" pitchFamily="34" charset="0"/>
              <a:buChar char="•"/>
            </a:pPr>
            <a:r>
              <a:rPr lang="en-NZ" sz="1200" b="0" i="0" kern="1200">
                <a:solidFill>
                  <a:schemeClr val="tx1"/>
                </a:solidFill>
                <a:effectLst/>
                <a:latin typeface="+mn-lt"/>
                <a:ea typeface="+mn-ea"/>
                <a:cs typeface="+mn-cs"/>
              </a:rPr>
              <a:t>The disabled person/Agent needing to manage how their disability support is delivered, cons</a:t>
            </a:r>
            <a:r>
              <a:rPr lang="en-US" sz="1200" b="0" i="0" kern="1200" err="1">
                <a:solidFill>
                  <a:schemeClr val="tx1"/>
                </a:solidFill>
                <a:effectLst/>
                <a:latin typeface="+mn-lt"/>
                <a:ea typeface="+mn-ea"/>
                <a:cs typeface="+mn-cs"/>
              </a:rPr>
              <a:t>istent</a:t>
            </a:r>
            <a:r>
              <a:rPr lang="en-US" sz="1200" b="0" i="0" kern="1200">
                <a:solidFill>
                  <a:schemeClr val="tx1"/>
                </a:solidFill>
                <a:effectLst/>
                <a:latin typeface="+mn-lt"/>
                <a:ea typeface="+mn-ea"/>
                <a:cs typeface="+mn-cs"/>
              </a:rPr>
              <a:t> with expectations detailed in the My DSS F</a:t>
            </a:r>
            <a:r>
              <a:rPr lang="en-US" sz="1200" b="0" i="0" kern="1200">
                <a:solidFill>
                  <a:schemeClr val="tx1"/>
                </a:solidFill>
                <a:effectLst/>
                <a:highlight>
                  <a:srgbClr val="FFFF00"/>
                </a:highlight>
                <a:latin typeface="+mn-lt"/>
                <a:ea typeface="+mn-ea"/>
                <a:cs typeface="+mn-cs"/>
              </a:rPr>
              <a:t>unding Plan </a:t>
            </a:r>
            <a:r>
              <a:rPr lang="en-US" sz="1200" b="1" i="0" kern="1200">
                <a:solidFill>
                  <a:schemeClr val="tx1"/>
                </a:solidFill>
                <a:effectLst/>
                <a:highlight>
                  <a:srgbClr val="FFFF00"/>
                </a:highlight>
                <a:latin typeface="+mn-lt"/>
                <a:ea typeface="+mn-ea"/>
                <a:cs typeface="+mn-cs"/>
              </a:rPr>
              <a:t>- </a:t>
            </a:r>
            <a:r>
              <a:rPr lang="en-US" sz="1200" b="0" i="0" kern="1200">
                <a:solidFill>
                  <a:schemeClr val="tx1"/>
                </a:solidFill>
                <a:effectLst/>
                <a:latin typeface="+mn-lt"/>
                <a:ea typeface="+mn-ea"/>
                <a:cs typeface="+mn-cs"/>
              </a:rPr>
              <a:t>the support they receive and when it happens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 disabled person/Agent must </a:t>
            </a:r>
            <a:r>
              <a:rPr lang="en-US" sz="1200" b="1" i="0" kern="1200">
                <a:solidFill>
                  <a:schemeClr val="tx1"/>
                </a:solidFill>
                <a:effectLst/>
                <a:latin typeface="+mn-lt"/>
                <a:ea typeface="+mn-ea"/>
                <a:cs typeface="+mn-cs"/>
              </a:rPr>
              <a:t>engage</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with the Host </a:t>
            </a:r>
            <a:r>
              <a:rPr lang="en-US" sz="1200" b="0" i="0" kern="1200">
                <a:solidFill>
                  <a:schemeClr val="tx1"/>
                </a:solidFill>
                <a:effectLst/>
                <a:latin typeface="+mn-lt"/>
                <a:ea typeface="+mn-ea"/>
                <a:cs typeface="+mn-cs"/>
              </a:rPr>
              <a:t>to complete any annual reviews and check-ins identified in the allocated tier</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 disabled person/Agent should promptly discuss any</a:t>
            </a:r>
            <a:r>
              <a:rPr lang="en-US" sz="1200" b="1" i="0" kern="1200">
                <a:solidFill>
                  <a:schemeClr val="tx1"/>
                </a:solidFill>
                <a:effectLst/>
                <a:latin typeface="+mn-lt"/>
                <a:ea typeface="+mn-ea"/>
                <a:cs typeface="+mn-cs"/>
              </a:rPr>
              <a:t> changes </a:t>
            </a:r>
            <a:r>
              <a:rPr lang="en-US" sz="1200" b="0" i="0" kern="1200">
                <a:solidFill>
                  <a:schemeClr val="tx1"/>
                </a:solidFill>
                <a:effectLst/>
                <a:latin typeface="+mn-lt"/>
                <a:ea typeface="+mn-ea"/>
                <a:cs typeface="+mn-cs"/>
              </a:rPr>
              <a:t>to </a:t>
            </a:r>
            <a:r>
              <a:rPr lang="en-US" sz="1200" b="1" i="0" kern="1200">
                <a:solidFill>
                  <a:schemeClr val="tx1"/>
                </a:solidFill>
                <a:effectLst/>
                <a:latin typeface="+mn-lt"/>
                <a:ea typeface="+mn-ea"/>
                <a:cs typeface="+mn-cs"/>
              </a:rPr>
              <a:t>support services or intended supports </a:t>
            </a:r>
            <a:r>
              <a:rPr lang="en-US" sz="1200" b="0" i="0" kern="1200">
                <a:solidFill>
                  <a:schemeClr val="tx1"/>
                </a:solidFill>
                <a:effectLst/>
                <a:latin typeface="+mn-lt"/>
                <a:ea typeface="+mn-ea"/>
                <a:cs typeface="+mn-cs"/>
              </a:rPr>
              <a:t>that were agreed to in their Funding Plan, with the </a:t>
            </a:r>
            <a:r>
              <a:rPr lang="en-US" sz="1200" b="1" i="0" kern="1200">
                <a:solidFill>
                  <a:schemeClr val="tx1"/>
                </a:solidFill>
                <a:effectLst/>
                <a:latin typeface="+mn-lt"/>
                <a:ea typeface="+mn-ea"/>
                <a:cs typeface="+mn-cs"/>
              </a:rPr>
              <a:t>Host</a:t>
            </a:r>
            <a:r>
              <a:rPr lang="en-US" sz="1200" b="0" i="0" kern="1200">
                <a:solidFill>
                  <a:schemeClr val="tx1"/>
                </a:solidFill>
                <a:effectLst/>
                <a:latin typeface="+mn-lt"/>
                <a:ea typeface="+mn-ea"/>
                <a:cs typeface="+mn-cs"/>
              </a:rPr>
              <a:t>.  Any change in </a:t>
            </a:r>
            <a:r>
              <a:rPr lang="en-US" sz="1200" b="1" i="0" kern="1200">
                <a:solidFill>
                  <a:schemeClr val="tx1"/>
                </a:solidFill>
                <a:effectLst/>
                <a:latin typeface="+mn-lt"/>
                <a:ea typeface="+mn-ea"/>
                <a:cs typeface="+mn-cs"/>
              </a:rPr>
              <a:t>disability need or purpose </a:t>
            </a:r>
            <a:r>
              <a:rPr lang="en-US" sz="1200" b="0" i="0" kern="1200">
                <a:solidFill>
                  <a:schemeClr val="tx1"/>
                </a:solidFill>
                <a:effectLst/>
                <a:latin typeface="+mn-lt"/>
                <a:ea typeface="+mn-ea"/>
                <a:cs typeface="+mn-cs"/>
              </a:rPr>
              <a:t>of the allocated supports, should be discussed with you (</a:t>
            </a:r>
            <a:r>
              <a:rPr lang="en-US" sz="1200" b="1" i="0" kern="1200">
                <a:solidFill>
                  <a:schemeClr val="tx1"/>
                </a:solidFill>
                <a:effectLst/>
                <a:latin typeface="+mn-lt"/>
                <a:ea typeface="+mn-ea"/>
                <a:cs typeface="+mn-cs"/>
              </a:rPr>
              <a:t>NASC or EGL site)</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 disabled person will need to advise, </a:t>
            </a:r>
            <a:r>
              <a:rPr lang="en-US" sz="1200" b="1" i="0" kern="1200">
                <a:solidFill>
                  <a:schemeClr val="tx1"/>
                </a:solidFill>
                <a:effectLst/>
                <a:latin typeface="+mn-lt"/>
                <a:ea typeface="+mn-ea"/>
                <a:cs typeface="+mn-cs"/>
              </a:rPr>
              <a:t>in writing, </a:t>
            </a:r>
            <a:r>
              <a:rPr lang="en-US" sz="1200" b="0" i="0" kern="1200">
                <a:solidFill>
                  <a:schemeClr val="tx1"/>
                </a:solidFill>
                <a:effectLst/>
                <a:latin typeface="+mn-lt"/>
                <a:ea typeface="+mn-ea"/>
                <a:cs typeface="+mn-cs"/>
              </a:rPr>
              <a:t>what the Agent’s responsibilities are if there is a change in agent</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0" indent="0">
              <a:buFont typeface="Arial" panose="020B0604020202020204" pitchFamily="34" charset="0"/>
              <a:buNone/>
            </a:pPr>
            <a:r>
              <a:rPr lang="en-NZ"/>
              <a:t>The host’s role is to </a:t>
            </a:r>
            <a:r>
              <a:rPr lang="en-NZ" b="1"/>
              <a:t>guide and support </a:t>
            </a:r>
            <a:r>
              <a:rPr lang="en-NZ"/>
              <a:t>disabled people/Agents, to manage their allocated budget </a:t>
            </a:r>
            <a:r>
              <a:rPr lang="en-NZ" b="1"/>
              <a:t>confidently and sustainably</a:t>
            </a:r>
            <a:r>
              <a:rPr lang="en-NZ"/>
              <a:t>. This includes providing coaching and monitoring, so the funding </a:t>
            </a:r>
            <a:r>
              <a:rPr lang="en-NZ" b="1"/>
              <a:t>lasts</a:t>
            </a:r>
            <a:r>
              <a:rPr lang="en-NZ"/>
              <a:t> for the funding period and is used in line with what it was </a:t>
            </a:r>
            <a:r>
              <a:rPr lang="en-NZ" b="1"/>
              <a:t>intended</a:t>
            </a:r>
            <a:r>
              <a:rPr lang="en-NZ"/>
              <a:t> for.</a:t>
            </a:r>
          </a:p>
          <a:p>
            <a:pPr marL="0" indent="0">
              <a:buFont typeface="Arial" panose="020B0604020202020204" pitchFamily="34" charset="0"/>
              <a:buNone/>
            </a:pPr>
            <a:r>
              <a:rPr lang="en-NZ"/>
              <a:t>They also play a </a:t>
            </a:r>
            <a:r>
              <a:rPr lang="en-NZ" b="1"/>
              <a:t>key</a:t>
            </a:r>
            <a:r>
              <a:rPr lang="en-NZ"/>
              <a:t> part in helping people keep good records. This means supporting them to make and retain full, accurate documentation of all funds received and expenditure made, and ensuring they understand the relevant legislative or policy requirements that apply to them.</a:t>
            </a:r>
          </a:p>
          <a:p>
            <a:pPr marL="0" indent="0">
              <a:buFont typeface="Arial" panose="020B0604020202020204" pitchFamily="34" charset="0"/>
              <a:buNone/>
            </a:pPr>
            <a:endParaRPr lang="en-NZ"/>
          </a:p>
          <a:p>
            <a:pPr marL="0" indent="0">
              <a:buFont typeface="Arial" panose="020B0604020202020204" pitchFamily="34" charset="0"/>
              <a:buNone/>
            </a:pPr>
            <a:r>
              <a:rPr lang="en-NZ"/>
              <a:t>We’ll explore the expectations of flexible funding hosts in more detail shortly.</a:t>
            </a:r>
          </a:p>
        </p:txBody>
      </p:sp>
      <p:sp>
        <p:nvSpPr>
          <p:cNvPr id="4" name="Slide Number Placeholder 3"/>
          <p:cNvSpPr>
            <a:spLocks noGrp="1"/>
          </p:cNvSpPr>
          <p:nvPr>
            <p:ph type="sldNum" sz="quarter" idx="5"/>
          </p:nvPr>
        </p:nvSpPr>
        <p:spPr/>
        <p:txBody>
          <a:bodyPr/>
          <a:lstStyle/>
          <a:p>
            <a:fld id="{D40345AC-9F92-4C74-839D-24044B61ADEB}" type="slidenum">
              <a:rPr lang="en-NZ" smtClean="0"/>
              <a:t>9</a:t>
            </a:fld>
            <a:endParaRPr lang="en-NZ"/>
          </a:p>
        </p:txBody>
      </p:sp>
    </p:spTree>
    <p:extLst>
      <p:ext uri="{BB962C8B-B14F-4D97-AF65-F5344CB8AC3E}">
        <p14:creationId xmlns:p14="http://schemas.microsoft.com/office/powerpoint/2010/main" val="2045372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SS holding slide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524A7-84AF-D043-DE66-318FF0894366}"/>
              </a:ext>
            </a:extLst>
          </p:cNvPr>
          <p:cNvSpPr/>
          <p:nvPr userDrawn="1"/>
        </p:nvSpPr>
        <p:spPr>
          <a:xfrm>
            <a:off x="236173" y="188914"/>
            <a:ext cx="11728815" cy="6450426"/>
          </a:xfrm>
          <a:prstGeom prst="rect">
            <a:avLst/>
          </a:prstGeom>
          <a:solidFill>
            <a:srgbClr val="F3F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819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Light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2" name="Title 1"/>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3" name="Picture 2">
            <a:extLst>
              <a:ext uri="{FF2B5EF4-FFF2-40B4-BE49-F238E27FC236}">
                <a16:creationId xmlns:a16="http://schemas.microsoft.com/office/drawing/2014/main" id="{4F9ADAEF-E074-2B1B-2B95-AD5223A0506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249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ark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68189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lue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13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ark Purple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100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Bright Pink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74339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Light Green Title Slide with image">
    <p:spTree>
      <p:nvGrpSpPr>
        <p:cNvPr id="1" name=""/>
        <p:cNvGrpSpPr/>
        <p:nvPr/>
      </p:nvGrpSpPr>
      <p:grpSpPr>
        <a:xfrm>
          <a:off x="0" y="0"/>
          <a:ext cx="0" cy="0"/>
          <a:chOff x="0" y="0"/>
          <a:chExt cx="0" cy="0"/>
        </a:xfrm>
      </p:grpSpPr>
      <p:pic>
        <p:nvPicPr>
          <p:cNvPr id="4" name="Picture 3" descr="A green and black background&#10;&#10;Description automatically generated">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8555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Dark Green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55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Blue Title Slide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AFB00-4BD6-9759-BDBA-72B702FB6E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 name="Picture 4">
            <a:extLst>
              <a:ext uri="{FF2B5EF4-FFF2-40B4-BE49-F238E27FC236}">
                <a16:creationId xmlns:a16="http://schemas.microsoft.com/office/drawing/2014/main" id="{0EBAC37B-94FA-AC2B-E5BE-E92941E431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9" name="Rectangle 8">
            <a:extLst>
              <a:ext uri="{FF2B5EF4-FFF2-40B4-BE49-F238E27FC236}">
                <a16:creationId xmlns:a16="http://schemas.microsoft.com/office/drawing/2014/main" id="{14013E75-EDA4-62D4-302E-FAC12C65AF72}"/>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401260"/>
            <a:ext cx="4752926" cy="1734167"/>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7423"/>
            <a:ext cx="4752926" cy="1273350"/>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96812"/>
            <a:ext cx="6096000" cy="5369941"/>
          </a:xfrm>
          <a:prstGeom prst="rect">
            <a:avLst/>
          </a:prstGeom>
        </p:spPr>
        <p:txBody>
          <a:bodyPr/>
          <a:lstStyle>
            <a:lvl1pPr marL="0" indent="0">
              <a:buNone/>
              <a:defRPr/>
            </a:lvl1pPr>
          </a:lstStyle>
          <a:p>
            <a:pPr lvl="0"/>
            <a:endParaRPr lang="en-NZ"/>
          </a:p>
        </p:txBody>
      </p:sp>
    </p:spTree>
    <p:extLst>
      <p:ext uri="{BB962C8B-B14F-4D97-AF65-F5344CB8AC3E}">
        <p14:creationId xmlns:p14="http://schemas.microsoft.com/office/powerpoint/2010/main" val="368766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Dark Purple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6800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Bright Pink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933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SS holding t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userDrawn="1"/>
        </p:nvSpPr>
        <p:spPr>
          <a:xfrm>
            <a:off x="236173" y="188913"/>
            <a:ext cx="11728815" cy="6460365"/>
          </a:xfrm>
          <a:prstGeom prst="rect">
            <a:avLst/>
          </a:prstGeom>
          <a:solidFill>
            <a:srgbClr val="F2F2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287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Light Green 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35857B-93CA-AA4A-AC1C-8E0581EAB66B}"/>
              </a:ext>
              <a:ext uri="{C183D7F6-B498-43B3-948B-1728B52AA6E4}">
                <adec:decorative xmlns:adec="http://schemas.microsoft.com/office/drawing/2017/decorative" val="1"/>
              </a:ext>
            </a:extLst>
          </p:cNvPr>
          <p:cNvSpPr/>
          <p:nvPr userDrawn="1"/>
        </p:nvSpPr>
        <p:spPr>
          <a:xfrm>
            <a:off x="0" y="6745978"/>
            <a:ext cx="121920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Tree>
    <p:extLst>
      <p:ext uri="{BB962C8B-B14F-4D97-AF65-F5344CB8AC3E}">
        <p14:creationId xmlns:p14="http://schemas.microsoft.com/office/powerpoint/2010/main" val="155744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Dk Green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1" name="Rectangle 10">
            <a:extLst>
              <a:ext uri="{FF2B5EF4-FFF2-40B4-BE49-F238E27FC236}">
                <a16:creationId xmlns:a16="http://schemas.microsoft.com/office/drawing/2014/main" id="{9C1F721B-DD46-2222-5187-FC30D67F716F}"/>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34749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Blu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0" name="Rectangle 9">
            <a:extLst>
              <a:ext uri="{FF2B5EF4-FFF2-40B4-BE49-F238E27FC236}">
                <a16:creationId xmlns:a16="http://schemas.microsoft.com/office/drawing/2014/main" id="{2628DC8C-A51C-42D0-E5E5-79CDA52B43C5}"/>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4735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Purpl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8" name="Rectangle 7">
            <a:extLst>
              <a:ext uri="{FF2B5EF4-FFF2-40B4-BE49-F238E27FC236}">
                <a16:creationId xmlns:a16="http://schemas.microsoft.com/office/drawing/2014/main" id="{29927460-2FC0-B416-31D3-1034A34542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222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Pink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3" name="Rectangle 2">
            <a:extLst>
              <a:ext uri="{FF2B5EF4-FFF2-40B4-BE49-F238E27FC236}">
                <a16:creationId xmlns:a16="http://schemas.microsoft.com/office/drawing/2014/main" id="{A99F9850-5E75-A6F7-7CA2-4EBA894EE63E}"/>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312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Green Title and Content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1E12B0-883A-8A8D-AADC-DD02ADDAC831}"/>
              </a:ext>
            </a:extLst>
          </p:cNvPr>
          <p:cNvSpPr/>
          <p:nvPr userDrawn="1"/>
        </p:nvSpPr>
        <p:spPr>
          <a:xfrm>
            <a:off x="0" y="5868391"/>
            <a:ext cx="12192000" cy="882362"/>
          </a:xfrm>
          <a:prstGeom prst="rect">
            <a:avLst/>
          </a:prstGeom>
          <a:solidFill>
            <a:srgbClr val="F3F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47696" y="499071"/>
            <a:ext cx="11617291" cy="648072"/>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3" name="Content Placeholder 2"/>
          <p:cNvSpPr>
            <a:spLocks noGrp="1"/>
          </p:cNvSpPr>
          <p:nvPr>
            <p:ph idx="1"/>
          </p:nvPr>
        </p:nvSpPr>
        <p:spPr>
          <a:xfrm>
            <a:off x="347697" y="1533525"/>
            <a:ext cx="11617291" cy="417574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3" name="Picture 12">
            <a:extLst>
              <a:ext uri="{FF2B5EF4-FFF2-40B4-BE49-F238E27FC236}">
                <a16:creationId xmlns:a16="http://schemas.microsoft.com/office/drawing/2014/main" id="{A8AD8D1B-669C-4576-CBE5-F4516A6EC0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9" name="Rectangle 8">
            <a:extLst>
              <a:ext uri="{FF2B5EF4-FFF2-40B4-BE49-F238E27FC236}">
                <a16:creationId xmlns:a16="http://schemas.microsoft.com/office/drawing/2014/main" id="{5D7C6283-5959-C98E-C1DA-250EC247D068}"/>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Graphic 4">
            <a:extLst>
              <a:ext uri="{FF2B5EF4-FFF2-40B4-BE49-F238E27FC236}">
                <a16:creationId xmlns:a16="http://schemas.microsoft.com/office/drawing/2014/main" id="{49C2D29C-BE65-9299-1FE9-ED3A4B2E3A2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56881" y="5865782"/>
            <a:ext cx="4135120" cy="868723"/>
          </a:xfrm>
          <a:prstGeom prst="rect">
            <a:avLst/>
          </a:prstGeom>
        </p:spPr>
      </p:pic>
    </p:spTree>
    <p:extLst>
      <p:ext uri="{BB962C8B-B14F-4D97-AF65-F5344CB8AC3E}">
        <p14:creationId xmlns:p14="http://schemas.microsoft.com/office/powerpoint/2010/main" val="2042503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SS holding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userDrawn="1"/>
        </p:nvSpPr>
        <p:spPr>
          <a:xfrm>
            <a:off x="236173" y="188913"/>
            <a:ext cx="11728815" cy="6460365"/>
          </a:xfrm>
          <a:prstGeom prst="rect">
            <a:avLst/>
          </a:prstGeom>
          <a:solidFill>
            <a:srgbClr val="F1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8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SS holding slide whi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44822F09-572C-ADA5-5ABF-461354E18CC7}"/>
              </a:ext>
            </a:extLst>
          </p:cNvPr>
          <p:cNvSpPr/>
          <p:nvPr userDrawn="1"/>
        </p:nvSpPr>
        <p:spPr>
          <a:xfrm>
            <a:off x="155275" y="155275"/>
            <a:ext cx="11809563" cy="819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3176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Light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162680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ark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428970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lu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22821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urpl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109153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ink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25619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6B38B-874D-5763-2B1B-9ECC25863C0D}"/>
              </a:ext>
            </a:extLst>
          </p:cNvPr>
          <p:cNvSpPr txBox="1"/>
          <p:nvPr userDrawn="1">
            <p:extLst>
              <p:ext uri="{1162E1C5-73C7-4A58-AE30-91384D911F3F}">
                <p184:classification xmlns:p184="http://schemas.microsoft.com/office/powerpoint/2018/4/main" val="hdr"/>
              </p:ext>
            </p:extLst>
          </p:nvPr>
        </p:nvSpPr>
        <p:spPr>
          <a:xfrm>
            <a:off x="11232603" y="-324533"/>
            <a:ext cx="858838" cy="152400"/>
          </a:xfrm>
          <a:prstGeom prst="rect">
            <a:avLst/>
          </a:prstGeom>
        </p:spPr>
        <p:txBody>
          <a:bodyPr horzOverflow="overflow" lIns="0" tIns="0" rIns="0" bIns="0">
            <a:spAutoFit/>
          </a:bodyPr>
          <a:lstStyle/>
          <a:p>
            <a:pPr algn="l"/>
            <a:r>
              <a:rPr lang="en-NZ" sz="10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1978343337"/>
      </p:ext>
    </p:extLst>
  </p:cSld>
  <p:clrMap bg1="lt1" tx1="dk1" bg2="lt2" tx2="dk2" accent1="accent1" accent2="accent2" accent3="accent3" accent4="accent4" accent5="accent5" accent6="accent6" hlink="hlink" folHlink="folHlink"/>
  <p:sldLayoutIdLst>
    <p:sldLayoutId id="2147483708" r:id="rId1"/>
    <p:sldLayoutId id="2147483712" r:id="rId2"/>
    <p:sldLayoutId id="2147483719" r:id="rId3"/>
    <p:sldLayoutId id="2147483713" r:id="rId4"/>
    <p:sldLayoutId id="2147483724" r:id="rId5"/>
    <p:sldLayoutId id="2147483709" r:id="rId6"/>
    <p:sldLayoutId id="2147483725" r:id="rId7"/>
    <p:sldLayoutId id="2147483726" r:id="rId8"/>
    <p:sldLayoutId id="2147483727" r:id="rId9"/>
    <p:sldLayoutId id="2147483723" r:id="rId10"/>
    <p:sldLayoutId id="2147483710" r:id="rId11"/>
    <p:sldLayoutId id="2147483717" r:id="rId12"/>
    <p:sldLayoutId id="2147483715" r:id="rId13"/>
    <p:sldLayoutId id="2147483718" r:id="rId14"/>
    <p:sldLayoutId id="2147483705" r:id="rId15"/>
    <p:sldLayoutId id="2147483721" r:id="rId16"/>
    <p:sldLayoutId id="2147483707" r:id="rId17"/>
    <p:sldLayoutId id="2147483720" r:id="rId18"/>
    <p:sldLayoutId id="2147483722" r:id="rId19"/>
    <p:sldLayoutId id="2147483714" r:id="rId20"/>
    <p:sldLayoutId id="2147483728" r:id="rId21"/>
    <p:sldLayoutId id="2147483731" r:id="rId22"/>
    <p:sldLayoutId id="2147483730" r:id="rId23"/>
    <p:sldLayoutId id="2147483729" r:id="rId24"/>
    <p:sldLayoutId id="2147483706"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537" userDrawn="1">
          <p15:clr>
            <a:srgbClr val="F26B43"/>
          </p15:clr>
        </p15:guide>
        <p15:guide id="5" orient="horz" pos="119" userDrawn="1">
          <p15:clr>
            <a:srgbClr val="F26B43"/>
          </p15:clr>
        </p15:guide>
        <p15:guide id="6"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7.xml"/><Relationship Id="rId16" Type="http://schemas.openxmlformats.org/officeDocument/2006/relationships/diagramColors" Target="../diagrams/colors6.xml"/><Relationship Id="rId1" Type="http://schemas.openxmlformats.org/officeDocument/2006/relationships/slideLayout" Target="../slideLayouts/slideLayout2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FC5F-443B-D8F1-C7D3-A37EB1C8A3AF}"/>
              </a:ext>
            </a:extLst>
          </p:cNvPr>
          <p:cNvSpPr>
            <a:spLocks noGrp="1"/>
          </p:cNvSpPr>
          <p:nvPr>
            <p:ph type="title"/>
          </p:nvPr>
        </p:nvSpPr>
        <p:spPr/>
        <p:txBody>
          <a:bodyPr/>
          <a:lstStyle/>
          <a:p>
            <a:r>
              <a:rPr lang="en-NZ"/>
              <a:t>NASC/EGL site Trainers Preparation For Delivery</a:t>
            </a:r>
          </a:p>
        </p:txBody>
      </p:sp>
      <p:sp>
        <p:nvSpPr>
          <p:cNvPr id="3" name="Content Placeholder 2">
            <a:extLst>
              <a:ext uri="{FF2B5EF4-FFF2-40B4-BE49-F238E27FC236}">
                <a16:creationId xmlns:a16="http://schemas.microsoft.com/office/drawing/2014/main" id="{6462DC87-4744-2DE5-532E-EC2ACC03C1B3}"/>
              </a:ext>
            </a:extLst>
          </p:cNvPr>
          <p:cNvSpPr>
            <a:spLocks noGrp="1"/>
          </p:cNvSpPr>
          <p:nvPr>
            <p:ph idx="1"/>
          </p:nvPr>
        </p:nvSpPr>
        <p:spPr>
          <a:xfrm>
            <a:off x="239349" y="2142484"/>
            <a:ext cx="11725639" cy="4715516"/>
          </a:xfrm>
        </p:spPr>
        <p:txBody>
          <a:bodyPr/>
          <a:lstStyle/>
          <a:p>
            <a:pPr marL="0" indent="0">
              <a:buNone/>
            </a:pPr>
            <a:r>
              <a:rPr lang="en-NZ" sz="2400" b="1" i="1"/>
              <a:t>Have the following ready as part of your preparation prior to delivering training to your team:</a:t>
            </a:r>
          </a:p>
          <a:p>
            <a:r>
              <a:rPr lang="en-NZ" sz="2400" b="1" i="1"/>
              <a:t>Link to the DSS Training Portal – specifically to the Detailed Training document for Hosted Flexible Funding Providers You will share this with your participants for the Prior Approval activity.</a:t>
            </a:r>
          </a:p>
          <a:p>
            <a:r>
              <a:rPr lang="en-NZ" sz="2400" b="1" i="1"/>
              <a:t>Tier Allocation Tool demonstration video – located in the training portal. Have this open and ready to play at slide 24.</a:t>
            </a:r>
          </a:p>
          <a:p>
            <a:r>
              <a:rPr lang="en-NZ" sz="2400" b="1" i="1"/>
              <a:t>Personas – have ready to share for Activity #2</a:t>
            </a:r>
          </a:p>
          <a:p>
            <a:endParaRPr lang="en-NZ" sz="2400"/>
          </a:p>
        </p:txBody>
      </p:sp>
    </p:spTree>
    <p:extLst>
      <p:ext uri="{BB962C8B-B14F-4D97-AF65-F5344CB8AC3E}">
        <p14:creationId xmlns:p14="http://schemas.microsoft.com/office/powerpoint/2010/main" val="402824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417F-EA7C-5629-772A-96F751449FA4}"/>
              </a:ext>
            </a:extLst>
          </p:cNvPr>
          <p:cNvSpPr>
            <a:spLocks noGrp="1"/>
          </p:cNvSpPr>
          <p:nvPr>
            <p:ph type="title"/>
          </p:nvPr>
        </p:nvSpPr>
        <p:spPr/>
        <p:txBody>
          <a:bodyPr/>
          <a:lstStyle/>
          <a:p>
            <a:r>
              <a:rPr lang="en-NZ"/>
              <a:t>Agents/Welfare Guardians</a:t>
            </a:r>
          </a:p>
        </p:txBody>
      </p:sp>
      <p:sp>
        <p:nvSpPr>
          <p:cNvPr id="3" name="Content Placeholder 2">
            <a:extLst>
              <a:ext uri="{FF2B5EF4-FFF2-40B4-BE49-F238E27FC236}">
                <a16:creationId xmlns:a16="http://schemas.microsoft.com/office/drawing/2014/main" id="{D943C359-66C0-DD3F-D3B2-83F422F923D0}"/>
              </a:ext>
            </a:extLst>
          </p:cNvPr>
          <p:cNvSpPr>
            <a:spLocks noGrp="1"/>
          </p:cNvSpPr>
          <p:nvPr>
            <p:ph idx="1"/>
          </p:nvPr>
        </p:nvSpPr>
        <p:spPr>
          <a:xfrm>
            <a:off x="233180" y="1403259"/>
            <a:ext cx="11725639" cy="4715516"/>
          </a:xfrm>
        </p:spPr>
        <p:txBody>
          <a:bodyPr/>
          <a:lstStyle/>
          <a:p>
            <a:r>
              <a:rPr lang="en-NZ" sz="2400">
                <a:latin typeface="+mn-lt"/>
              </a:rPr>
              <a:t>Advise Host &amp; NASC/EGL site in writing</a:t>
            </a:r>
          </a:p>
          <a:p>
            <a:endParaRPr lang="en-NZ" sz="2400">
              <a:latin typeface="+mn-lt"/>
            </a:endParaRPr>
          </a:p>
          <a:p>
            <a:r>
              <a:rPr lang="en-NZ" sz="2400">
                <a:latin typeface="+mn-lt"/>
              </a:rPr>
              <a:t>Will receive support, coaching and monitoring from Host</a:t>
            </a:r>
          </a:p>
          <a:p>
            <a:endParaRPr lang="en-NZ" sz="2400">
              <a:latin typeface="+mn-lt"/>
            </a:endParaRPr>
          </a:p>
          <a:p>
            <a:r>
              <a:rPr lang="en-NZ" sz="2400" i="1"/>
              <a:t>Management of Hosted Funding Arrangements </a:t>
            </a:r>
            <a:r>
              <a:rPr lang="en-NZ" sz="2400"/>
              <a:t>Operational Policy</a:t>
            </a:r>
            <a:endParaRPr lang="en-NZ" sz="2400">
              <a:latin typeface="+mn-lt"/>
            </a:endParaRPr>
          </a:p>
        </p:txBody>
      </p:sp>
    </p:spTree>
    <p:extLst>
      <p:ext uri="{BB962C8B-B14F-4D97-AF65-F5344CB8AC3E}">
        <p14:creationId xmlns:p14="http://schemas.microsoft.com/office/powerpoint/2010/main" val="31118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BA68-F0D8-AAFF-4C90-E03AB2BC9A4D}"/>
              </a:ext>
            </a:extLst>
          </p:cNvPr>
          <p:cNvSpPr>
            <a:spLocks noGrp="1"/>
          </p:cNvSpPr>
          <p:nvPr>
            <p:ph type="title"/>
          </p:nvPr>
        </p:nvSpPr>
        <p:spPr/>
        <p:txBody>
          <a:bodyPr/>
          <a:lstStyle/>
          <a:p>
            <a:r>
              <a:rPr lang="en-NZ"/>
              <a:t>The Role of Flexible Funding Hosts</a:t>
            </a:r>
          </a:p>
        </p:txBody>
      </p:sp>
      <p:sp>
        <p:nvSpPr>
          <p:cNvPr id="3" name="Content Placeholder 2">
            <a:extLst>
              <a:ext uri="{FF2B5EF4-FFF2-40B4-BE49-F238E27FC236}">
                <a16:creationId xmlns:a16="http://schemas.microsoft.com/office/drawing/2014/main" id="{86DA2D8F-E1E0-88A0-6C9B-7029E43144E5}"/>
              </a:ext>
            </a:extLst>
          </p:cNvPr>
          <p:cNvSpPr>
            <a:spLocks noGrp="1"/>
          </p:cNvSpPr>
          <p:nvPr>
            <p:ph idx="1"/>
          </p:nvPr>
        </p:nvSpPr>
        <p:spPr>
          <a:xfrm>
            <a:off x="233180" y="1275471"/>
            <a:ext cx="11725639" cy="4715516"/>
          </a:xfrm>
        </p:spPr>
        <p:txBody>
          <a:bodyPr/>
          <a:lstStyle/>
          <a:p>
            <a:r>
              <a:rPr lang="en-NZ"/>
              <a:t>IF &amp; EIF Hosts, Hosted EGL Providers e.g. FDS in Christchurch and a hosted provider in Mana </a:t>
            </a:r>
            <a:r>
              <a:rPr lang="en-NZ" err="1"/>
              <a:t>Whaikaha</a:t>
            </a:r>
            <a:endParaRPr lang="en-NZ"/>
          </a:p>
          <a:p>
            <a:pPr marL="0" indent="0">
              <a:buNone/>
            </a:pPr>
            <a:endParaRPr lang="en-NZ"/>
          </a:p>
          <a:p>
            <a:r>
              <a:rPr lang="en-NZ"/>
              <a:t>Support the person to manage flexible funding effectively</a:t>
            </a:r>
          </a:p>
          <a:p>
            <a:pPr lvl="1">
              <a:buFont typeface="Courier New" panose="02070309020205020404" pitchFamily="49" charset="0"/>
              <a:buChar char="o"/>
            </a:pPr>
            <a:r>
              <a:rPr lang="en-NZ"/>
              <a:t>Set up advice, information, coaching &amp; guidance</a:t>
            </a:r>
          </a:p>
          <a:p>
            <a:pPr lvl="1">
              <a:buFont typeface="Courier New" panose="02070309020205020404" pitchFamily="49" charset="0"/>
              <a:buChar char="o"/>
            </a:pPr>
            <a:r>
              <a:rPr lang="en-NZ"/>
              <a:t>Monitor quality and hours of support services</a:t>
            </a:r>
          </a:p>
          <a:p>
            <a:pPr lvl="1">
              <a:buFont typeface="Courier New" panose="02070309020205020404" pitchFamily="49" charset="0"/>
              <a:buChar char="o"/>
            </a:pPr>
            <a:r>
              <a:rPr lang="en-NZ"/>
              <a:t>Coaching on employment of support workers</a:t>
            </a:r>
          </a:p>
          <a:p>
            <a:pPr lvl="1">
              <a:buFont typeface="Courier New" panose="02070309020205020404" pitchFamily="49" charset="0"/>
              <a:buChar char="o"/>
            </a:pPr>
            <a:r>
              <a:rPr lang="en-NZ"/>
              <a:t>Building networks</a:t>
            </a:r>
          </a:p>
          <a:p>
            <a:pPr lvl="1">
              <a:buFont typeface="Courier New" panose="02070309020205020404" pitchFamily="49" charset="0"/>
              <a:buChar char="o"/>
            </a:pPr>
            <a:r>
              <a:rPr lang="en-NZ"/>
              <a:t>Offering flexible service options when requested</a:t>
            </a:r>
          </a:p>
          <a:p>
            <a:pPr lvl="1">
              <a:buFont typeface="Courier New" panose="02070309020205020404" pitchFamily="49" charset="0"/>
              <a:buChar char="o"/>
            </a:pPr>
            <a:endParaRPr lang="en-NZ"/>
          </a:p>
        </p:txBody>
      </p:sp>
    </p:spTree>
    <p:extLst>
      <p:ext uri="{BB962C8B-B14F-4D97-AF65-F5344CB8AC3E}">
        <p14:creationId xmlns:p14="http://schemas.microsoft.com/office/powerpoint/2010/main" val="403669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781B-BEF6-5025-9451-B8CA5C34EDF7}"/>
              </a:ext>
            </a:extLst>
          </p:cNvPr>
          <p:cNvSpPr>
            <a:spLocks noGrp="1"/>
          </p:cNvSpPr>
          <p:nvPr>
            <p:ph type="title"/>
          </p:nvPr>
        </p:nvSpPr>
        <p:spPr/>
        <p:txBody>
          <a:bodyPr/>
          <a:lstStyle/>
          <a:p>
            <a:r>
              <a:rPr lang="en-NZ"/>
              <a:t>NASCs &amp; EGL sites responsibilities</a:t>
            </a:r>
          </a:p>
        </p:txBody>
      </p:sp>
      <p:sp>
        <p:nvSpPr>
          <p:cNvPr id="3" name="Content Placeholder 2">
            <a:extLst>
              <a:ext uri="{FF2B5EF4-FFF2-40B4-BE49-F238E27FC236}">
                <a16:creationId xmlns:a16="http://schemas.microsoft.com/office/drawing/2014/main" id="{3CB983D2-E8C8-4A3D-161E-55FF8F499F66}"/>
              </a:ext>
            </a:extLst>
          </p:cNvPr>
          <p:cNvSpPr>
            <a:spLocks noGrp="1"/>
          </p:cNvSpPr>
          <p:nvPr>
            <p:ph idx="1"/>
          </p:nvPr>
        </p:nvSpPr>
        <p:spPr/>
        <p:txBody>
          <a:bodyPr/>
          <a:lstStyle/>
          <a:p>
            <a:r>
              <a:rPr lang="en-NZ" sz="2400" i="1"/>
              <a:t>Management of Hosted Funding Arrangements </a:t>
            </a:r>
            <a:r>
              <a:rPr lang="en-NZ" sz="2400"/>
              <a:t>Operational Policy</a:t>
            </a:r>
            <a:endParaRPr lang="en-NZ" sz="2400">
              <a:latin typeface="+mn-lt"/>
            </a:endParaRPr>
          </a:p>
          <a:p>
            <a:r>
              <a:rPr lang="en-NZ" sz="2400">
                <a:latin typeface="+mn-lt"/>
              </a:rPr>
              <a:t>Assess and review need for disability funding</a:t>
            </a:r>
          </a:p>
          <a:p>
            <a:r>
              <a:rPr lang="en-NZ" sz="2400">
                <a:latin typeface="+mn-lt"/>
              </a:rPr>
              <a:t>Develops a My DSS Funding Plan with the person/Agent</a:t>
            </a:r>
          </a:p>
          <a:p>
            <a:r>
              <a:rPr lang="en-NZ" sz="2400">
                <a:latin typeface="+mn-lt"/>
              </a:rPr>
              <a:t>Assign appropriate host tier guidance</a:t>
            </a:r>
          </a:p>
          <a:p>
            <a:r>
              <a:rPr lang="en-NZ" sz="2400">
                <a:latin typeface="+mn-lt"/>
              </a:rPr>
              <a:t>Share funding plan with host &amp; person</a:t>
            </a:r>
          </a:p>
          <a:p>
            <a:r>
              <a:rPr lang="en-NZ" sz="2400">
                <a:latin typeface="+mn-lt"/>
              </a:rPr>
              <a:t>Complete annual review</a:t>
            </a:r>
          </a:p>
          <a:p>
            <a:r>
              <a:rPr lang="en-NZ" sz="2400">
                <a:latin typeface="+mn-lt"/>
              </a:rPr>
              <a:t>Complete scheduled re-assessment 3 – 5 years</a:t>
            </a:r>
          </a:p>
          <a:p>
            <a:endParaRPr lang="en-NZ" sz="2400">
              <a:latin typeface="+mn-lt"/>
            </a:endParaRPr>
          </a:p>
        </p:txBody>
      </p:sp>
    </p:spTree>
    <p:extLst>
      <p:ext uri="{BB962C8B-B14F-4D97-AF65-F5344CB8AC3E}">
        <p14:creationId xmlns:p14="http://schemas.microsoft.com/office/powerpoint/2010/main" val="30030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978E-767B-3BD6-9AC9-88943AF08007}"/>
              </a:ext>
            </a:extLst>
          </p:cNvPr>
          <p:cNvSpPr>
            <a:spLocks noGrp="1"/>
          </p:cNvSpPr>
          <p:nvPr>
            <p:ph type="title"/>
          </p:nvPr>
        </p:nvSpPr>
        <p:spPr/>
        <p:txBody>
          <a:bodyPr/>
          <a:lstStyle/>
          <a:p>
            <a:r>
              <a:rPr lang="en-NZ"/>
              <a:t>DSS</a:t>
            </a:r>
          </a:p>
        </p:txBody>
      </p:sp>
      <p:sp>
        <p:nvSpPr>
          <p:cNvPr id="3" name="Content Placeholder 2">
            <a:extLst>
              <a:ext uri="{FF2B5EF4-FFF2-40B4-BE49-F238E27FC236}">
                <a16:creationId xmlns:a16="http://schemas.microsoft.com/office/drawing/2014/main" id="{CF4BDC08-9CE5-C6A0-3FF9-968A25DF1CE8}"/>
              </a:ext>
            </a:extLst>
          </p:cNvPr>
          <p:cNvSpPr>
            <a:spLocks noGrp="1"/>
          </p:cNvSpPr>
          <p:nvPr>
            <p:ph idx="1"/>
          </p:nvPr>
        </p:nvSpPr>
        <p:spPr/>
        <p:txBody>
          <a:bodyPr/>
          <a:lstStyle/>
          <a:p>
            <a:r>
              <a:rPr lang="en-NZ" sz="2400">
                <a:latin typeface="+mn-lt"/>
              </a:rPr>
              <a:t>Setting policy &amp; guidance</a:t>
            </a:r>
          </a:p>
          <a:p>
            <a:endParaRPr lang="en-NZ" sz="2400">
              <a:latin typeface="+mn-lt"/>
            </a:endParaRPr>
          </a:p>
          <a:p>
            <a:r>
              <a:rPr lang="en-NZ" sz="2400">
                <a:latin typeface="+mn-lt"/>
              </a:rPr>
              <a:t>Contracting with hosts and providers</a:t>
            </a:r>
          </a:p>
          <a:p>
            <a:endParaRPr lang="en-NZ" sz="2400">
              <a:latin typeface="+mn-lt"/>
            </a:endParaRPr>
          </a:p>
        </p:txBody>
      </p:sp>
    </p:spTree>
    <p:extLst>
      <p:ext uri="{BB962C8B-B14F-4D97-AF65-F5344CB8AC3E}">
        <p14:creationId xmlns:p14="http://schemas.microsoft.com/office/powerpoint/2010/main" val="26214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C8BC-0ACE-1860-02D4-BCF5B1CA93B1}"/>
              </a:ext>
            </a:extLst>
          </p:cNvPr>
          <p:cNvSpPr>
            <a:spLocks noGrp="1"/>
          </p:cNvSpPr>
          <p:nvPr>
            <p:ph type="ctrTitle"/>
          </p:nvPr>
        </p:nvSpPr>
        <p:spPr/>
        <p:txBody>
          <a:bodyPr/>
          <a:lstStyle/>
          <a:p>
            <a:r>
              <a:rPr lang="en-NZ"/>
              <a:t>My DSS Funding Plan</a:t>
            </a:r>
          </a:p>
        </p:txBody>
      </p:sp>
      <p:sp>
        <p:nvSpPr>
          <p:cNvPr id="3" name="Subtitle 2">
            <a:extLst>
              <a:ext uri="{FF2B5EF4-FFF2-40B4-BE49-F238E27FC236}">
                <a16:creationId xmlns:a16="http://schemas.microsoft.com/office/drawing/2014/main" id="{AE4A23C8-2866-4E06-5E0B-7E17A7A0A39F}"/>
              </a:ext>
            </a:extLst>
          </p:cNvPr>
          <p:cNvSpPr>
            <a:spLocks noGrp="1"/>
          </p:cNvSpPr>
          <p:nvPr>
            <p:ph type="subTitle" idx="1"/>
          </p:nvPr>
        </p:nvSpPr>
        <p:spPr/>
        <p:txBody>
          <a:bodyPr/>
          <a:lstStyle/>
          <a:p>
            <a:pPr marL="457200" indent="-457200">
              <a:buFont typeface="+mj-lt"/>
              <a:buAutoNum type="arabicPeriod"/>
            </a:pPr>
            <a:r>
              <a:rPr lang="en-NZ"/>
              <a:t>New Flexible Funding</a:t>
            </a:r>
          </a:p>
          <a:p>
            <a:pPr marL="457200" indent="-457200">
              <a:buFont typeface="+mj-lt"/>
              <a:buAutoNum type="arabicPeriod"/>
            </a:pPr>
            <a:r>
              <a:rPr lang="en-NZ"/>
              <a:t>Flexible Funding for Existing</a:t>
            </a:r>
          </a:p>
        </p:txBody>
      </p:sp>
      <p:pic>
        <p:nvPicPr>
          <p:cNvPr id="12" name="Content Placeholder 11">
            <a:extLst>
              <a:ext uri="{FF2B5EF4-FFF2-40B4-BE49-F238E27FC236}">
                <a16:creationId xmlns:a16="http://schemas.microsoft.com/office/drawing/2014/main" id="{E3542056-5B24-7ABD-6C23-359FC455A218}"/>
              </a:ext>
            </a:extLst>
          </p:cNvPr>
          <p:cNvPicPr>
            <a:picLocks noGrp="1" noChangeAspect="1"/>
          </p:cNvPicPr>
          <p:nvPr>
            <p:ph idx="10"/>
          </p:nvPr>
        </p:nvPicPr>
        <p:blipFill>
          <a:blip r:embed="rId3"/>
          <a:stretch>
            <a:fillRect/>
          </a:stretch>
        </p:blipFill>
        <p:spPr>
          <a:xfrm>
            <a:off x="7206208" y="187150"/>
            <a:ext cx="3553321" cy="2505425"/>
          </a:xfrm>
        </p:spPr>
      </p:pic>
      <p:pic>
        <p:nvPicPr>
          <p:cNvPr id="14" name="Picture 13">
            <a:extLst>
              <a:ext uri="{FF2B5EF4-FFF2-40B4-BE49-F238E27FC236}">
                <a16:creationId xmlns:a16="http://schemas.microsoft.com/office/drawing/2014/main" id="{6908865A-D95B-FF32-8542-C3DB3E9FDB47}"/>
              </a:ext>
            </a:extLst>
          </p:cNvPr>
          <p:cNvPicPr>
            <a:picLocks noChangeAspect="1"/>
          </p:cNvPicPr>
          <p:nvPr/>
        </p:nvPicPr>
        <p:blipFill>
          <a:blip r:embed="rId4"/>
          <a:stretch>
            <a:fillRect/>
          </a:stretch>
        </p:blipFill>
        <p:spPr>
          <a:xfrm>
            <a:off x="7349103" y="2961389"/>
            <a:ext cx="3410426" cy="2629267"/>
          </a:xfrm>
          <a:prstGeom prst="rect">
            <a:avLst/>
          </a:prstGeom>
        </p:spPr>
      </p:pic>
      <p:sp>
        <p:nvSpPr>
          <p:cNvPr id="15" name="Rectangle 14">
            <a:extLst>
              <a:ext uri="{FF2B5EF4-FFF2-40B4-BE49-F238E27FC236}">
                <a16:creationId xmlns:a16="http://schemas.microsoft.com/office/drawing/2014/main" id="{3675DB11-9BE8-572D-8914-C08D725EA6B3}"/>
              </a:ext>
            </a:extLst>
          </p:cNvPr>
          <p:cNvSpPr/>
          <p:nvPr/>
        </p:nvSpPr>
        <p:spPr>
          <a:xfrm>
            <a:off x="8732520" y="868680"/>
            <a:ext cx="1341120" cy="624840"/>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D8F3C01E-1DFD-E1C7-75C4-D91D9DE0D6AB}"/>
              </a:ext>
            </a:extLst>
          </p:cNvPr>
          <p:cNvSpPr/>
          <p:nvPr/>
        </p:nvSpPr>
        <p:spPr>
          <a:xfrm>
            <a:off x="8732520" y="3526504"/>
            <a:ext cx="1341120" cy="1563655"/>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3894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croll: Horizontal 7">
            <a:extLst>
              <a:ext uri="{FF2B5EF4-FFF2-40B4-BE49-F238E27FC236}">
                <a16:creationId xmlns:a16="http://schemas.microsoft.com/office/drawing/2014/main" id="{BA08812C-8732-7FBF-5DED-D66BE79096DD}"/>
              </a:ext>
            </a:extLst>
          </p:cNvPr>
          <p:cNvSpPr/>
          <p:nvPr/>
        </p:nvSpPr>
        <p:spPr>
          <a:xfrm>
            <a:off x="2008924" y="5326291"/>
            <a:ext cx="7754575" cy="868496"/>
          </a:xfrm>
          <a:custGeom>
            <a:avLst/>
            <a:gdLst>
              <a:gd name="csX0" fmla="*/ 7754575 w 7754575"/>
              <a:gd name="csY0" fmla="*/ 54281 h 868496"/>
              <a:gd name="csX1" fmla="*/ 7700294 w 7754575"/>
              <a:gd name="csY1" fmla="*/ 108562 h 868496"/>
              <a:gd name="csX2" fmla="*/ 7700294 w 7754575"/>
              <a:gd name="csY2" fmla="*/ 54281 h 868496"/>
              <a:gd name="csX3" fmla="*/ 7673153 w 7754575"/>
              <a:gd name="csY3" fmla="*/ 81422 h 868496"/>
              <a:gd name="csX4" fmla="*/ 7646012 w 7754575"/>
              <a:gd name="csY4" fmla="*/ 54281 h 868496"/>
              <a:gd name="csX5" fmla="*/ 7646013 w 7754575"/>
              <a:gd name="csY5" fmla="*/ 108562 h 868496"/>
              <a:gd name="csX6" fmla="*/ 6955856 w 7754575"/>
              <a:gd name="csY6" fmla="*/ 108562 h 868496"/>
              <a:gd name="csX7" fmla="*/ 6493450 w 7754575"/>
              <a:gd name="csY7" fmla="*/ 108562 h 868496"/>
              <a:gd name="csX8" fmla="*/ 5879210 w 7754575"/>
              <a:gd name="csY8" fmla="*/ 108562 h 868496"/>
              <a:gd name="csX9" fmla="*/ 5264970 w 7754575"/>
              <a:gd name="csY9" fmla="*/ 108562 h 868496"/>
              <a:gd name="csX10" fmla="*/ 4650730 w 7754575"/>
              <a:gd name="csY10" fmla="*/ 108562 h 868496"/>
              <a:gd name="csX11" fmla="*/ 4188324 w 7754575"/>
              <a:gd name="csY11" fmla="*/ 108562 h 868496"/>
              <a:gd name="csX12" fmla="*/ 3422249 w 7754575"/>
              <a:gd name="csY12" fmla="*/ 108562 h 868496"/>
              <a:gd name="csX13" fmla="*/ 2656175 w 7754575"/>
              <a:gd name="csY13" fmla="*/ 108562 h 868496"/>
              <a:gd name="csX14" fmla="*/ 2041934 w 7754575"/>
              <a:gd name="csY14" fmla="*/ 108562 h 868496"/>
              <a:gd name="csX15" fmla="*/ 1579529 w 7754575"/>
              <a:gd name="csY15" fmla="*/ 108562 h 868496"/>
              <a:gd name="csX16" fmla="*/ 1117123 w 7754575"/>
              <a:gd name="csY16" fmla="*/ 108562 h 868496"/>
              <a:gd name="csX17" fmla="*/ 54281 w 7754575"/>
              <a:gd name="csY17" fmla="*/ 108562 h 868496"/>
              <a:gd name="csX18" fmla="*/ 0 w 7754575"/>
              <a:gd name="csY18" fmla="*/ 162843 h 868496"/>
              <a:gd name="csX19" fmla="*/ 0 w 7754575"/>
              <a:gd name="csY19" fmla="*/ 814215 h 868496"/>
              <a:gd name="csX20" fmla="*/ 54281 w 7754575"/>
              <a:gd name="csY20" fmla="*/ 868496 h 868496"/>
              <a:gd name="csX21" fmla="*/ 108562 w 7754575"/>
              <a:gd name="csY21" fmla="*/ 814215 h 868496"/>
              <a:gd name="csX22" fmla="*/ 108562 w 7754575"/>
              <a:gd name="csY22" fmla="*/ 759934 h 868496"/>
              <a:gd name="csX23" fmla="*/ 798719 w 7754575"/>
              <a:gd name="csY23" fmla="*/ 759934 h 868496"/>
              <a:gd name="csX24" fmla="*/ 1564794 w 7754575"/>
              <a:gd name="csY24" fmla="*/ 759934 h 868496"/>
              <a:gd name="csX25" fmla="*/ 2179034 w 7754575"/>
              <a:gd name="csY25" fmla="*/ 759934 h 868496"/>
              <a:gd name="csX26" fmla="*/ 2717357 w 7754575"/>
              <a:gd name="csY26" fmla="*/ 759934 h 868496"/>
              <a:gd name="csX27" fmla="*/ 3331597 w 7754575"/>
              <a:gd name="csY27" fmla="*/ 759934 h 868496"/>
              <a:gd name="csX28" fmla="*/ 4173589 w 7754575"/>
              <a:gd name="csY28" fmla="*/ 759934 h 868496"/>
              <a:gd name="csX29" fmla="*/ 4939664 w 7754575"/>
              <a:gd name="csY29" fmla="*/ 759934 h 868496"/>
              <a:gd name="csX30" fmla="*/ 5705739 w 7754575"/>
              <a:gd name="csY30" fmla="*/ 759934 h 868496"/>
              <a:gd name="csX31" fmla="*/ 6168144 w 7754575"/>
              <a:gd name="csY31" fmla="*/ 759934 h 868496"/>
              <a:gd name="csX32" fmla="*/ 6630550 w 7754575"/>
              <a:gd name="csY32" fmla="*/ 759934 h 868496"/>
              <a:gd name="csX33" fmla="*/ 7092955 w 7754575"/>
              <a:gd name="csY33" fmla="*/ 759934 h 868496"/>
              <a:gd name="csX34" fmla="*/ 7700294 w 7754575"/>
              <a:gd name="csY34" fmla="*/ 759934 h 868496"/>
              <a:gd name="csX35" fmla="*/ 7754575 w 7754575"/>
              <a:gd name="csY35" fmla="*/ 705653 h 868496"/>
              <a:gd name="csX36" fmla="*/ 7754575 w 7754575"/>
              <a:gd name="csY36" fmla="*/ 54281 h 868496"/>
              <a:gd name="csX37" fmla="*/ 54281 w 7754575"/>
              <a:gd name="csY37" fmla="*/ 217124 h 868496"/>
              <a:gd name="csX38" fmla="*/ 108562 w 7754575"/>
              <a:gd name="csY38" fmla="*/ 162843 h 868496"/>
              <a:gd name="csX39" fmla="*/ 81421 w 7754575"/>
              <a:gd name="csY39" fmla="*/ 135702 h 868496"/>
              <a:gd name="csX40" fmla="*/ 54280 w 7754575"/>
              <a:gd name="csY40" fmla="*/ 162843 h 868496"/>
              <a:gd name="csX41" fmla="*/ 54281 w 7754575"/>
              <a:gd name="csY41" fmla="*/ 217124 h 868496"/>
              <a:gd name="csX0" fmla="*/ 54281 w 7754575"/>
              <a:gd name="csY0" fmla="*/ 217124 h 868496"/>
              <a:gd name="csX1" fmla="*/ 108562 w 7754575"/>
              <a:gd name="csY1" fmla="*/ 162843 h 868496"/>
              <a:gd name="csX2" fmla="*/ 81421 w 7754575"/>
              <a:gd name="csY2" fmla="*/ 135702 h 868496"/>
              <a:gd name="csX3" fmla="*/ 54280 w 7754575"/>
              <a:gd name="csY3" fmla="*/ 162843 h 868496"/>
              <a:gd name="csX4" fmla="*/ 54281 w 7754575"/>
              <a:gd name="csY4" fmla="*/ 217124 h 868496"/>
              <a:gd name="csX5" fmla="*/ 7700294 w 7754575"/>
              <a:gd name="csY5" fmla="*/ 108562 h 868496"/>
              <a:gd name="csX6" fmla="*/ 7754575 w 7754575"/>
              <a:gd name="csY6" fmla="*/ 54281 h 868496"/>
              <a:gd name="csX7" fmla="*/ 7700294 w 7754575"/>
              <a:gd name="csY7" fmla="*/ 0 h 868496"/>
              <a:gd name="csX8" fmla="*/ 7646013 w 7754575"/>
              <a:gd name="csY8" fmla="*/ 54281 h 868496"/>
              <a:gd name="csX9" fmla="*/ 7673154 w 7754575"/>
              <a:gd name="csY9" fmla="*/ 81422 h 868496"/>
              <a:gd name="csX10" fmla="*/ 7700295 w 7754575"/>
              <a:gd name="csY10" fmla="*/ 54281 h 868496"/>
              <a:gd name="csX11" fmla="*/ 7700294 w 7754575"/>
              <a:gd name="csY11" fmla="*/ 108562 h 868496"/>
              <a:gd name="csX0" fmla="*/ 0 w 7754575"/>
              <a:gd name="csY0" fmla="*/ 162843 h 868496"/>
              <a:gd name="csX1" fmla="*/ 54281 w 7754575"/>
              <a:gd name="csY1" fmla="*/ 108562 h 868496"/>
              <a:gd name="csX2" fmla="*/ 744438 w 7754575"/>
              <a:gd name="csY2" fmla="*/ 108562 h 868496"/>
              <a:gd name="csX3" fmla="*/ 1282761 w 7754575"/>
              <a:gd name="csY3" fmla="*/ 108562 h 868496"/>
              <a:gd name="csX4" fmla="*/ 1972919 w 7754575"/>
              <a:gd name="csY4" fmla="*/ 108562 h 868496"/>
              <a:gd name="csX5" fmla="*/ 2738993 w 7754575"/>
              <a:gd name="csY5" fmla="*/ 108562 h 868496"/>
              <a:gd name="csX6" fmla="*/ 3201399 w 7754575"/>
              <a:gd name="csY6" fmla="*/ 108562 h 868496"/>
              <a:gd name="csX7" fmla="*/ 3815639 w 7754575"/>
              <a:gd name="csY7" fmla="*/ 108562 h 868496"/>
              <a:gd name="csX8" fmla="*/ 4581714 w 7754575"/>
              <a:gd name="csY8" fmla="*/ 108562 h 868496"/>
              <a:gd name="csX9" fmla="*/ 5271871 w 7754575"/>
              <a:gd name="csY9" fmla="*/ 108562 h 868496"/>
              <a:gd name="csX10" fmla="*/ 5810194 w 7754575"/>
              <a:gd name="csY10" fmla="*/ 108562 h 868496"/>
              <a:gd name="csX11" fmla="*/ 6576269 w 7754575"/>
              <a:gd name="csY11" fmla="*/ 108562 h 868496"/>
              <a:gd name="csX12" fmla="*/ 7646013 w 7754575"/>
              <a:gd name="csY12" fmla="*/ 108562 h 868496"/>
              <a:gd name="csX13" fmla="*/ 7646013 w 7754575"/>
              <a:gd name="csY13" fmla="*/ 54281 h 868496"/>
              <a:gd name="csX14" fmla="*/ 7700294 w 7754575"/>
              <a:gd name="csY14" fmla="*/ 0 h 868496"/>
              <a:gd name="csX15" fmla="*/ 7754575 w 7754575"/>
              <a:gd name="csY15" fmla="*/ 54281 h 868496"/>
              <a:gd name="csX16" fmla="*/ 7754575 w 7754575"/>
              <a:gd name="csY16" fmla="*/ 705653 h 868496"/>
              <a:gd name="csX17" fmla="*/ 7700294 w 7754575"/>
              <a:gd name="csY17" fmla="*/ 759934 h 868496"/>
              <a:gd name="csX18" fmla="*/ 7237889 w 7754575"/>
              <a:gd name="csY18" fmla="*/ 759934 h 868496"/>
              <a:gd name="csX19" fmla="*/ 6775483 w 7754575"/>
              <a:gd name="csY19" fmla="*/ 759934 h 868496"/>
              <a:gd name="csX20" fmla="*/ 6313078 w 7754575"/>
              <a:gd name="csY20" fmla="*/ 759934 h 868496"/>
              <a:gd name="csX21" fmla="*/ 5850672 w 7754575"/>
              <a:gd name="csY21" fmla="*/ 759934 h 868496"/>
              <a:gd name="csX22" fmla="*/ 5008680 w 7754575"/>
              <a:gd name="csY22" fmla="*/ 759934 h 868496"/>
              <a:gd name="csX23" fmla="*/ 4394440 w 7754575"/>
              <a:gd name="csY23" fmla="*/ 759934 h 868496"/>
              <a:gd name="csX24" fmla="*/ 3628365 w 7754575"/>
              <a:gd name="csY24" fmla="*/ 759934 h 868496"/>
              <a:gd name="csX25" fmla="*/ 3090042 w 7754575"/>
              <a:gd name="csY25" fmla="*/ 759934 h 868496"/>
              <a:gd name="csX26" fmla="*/ 2475802 w 7754575"/>
              <a:gd name="csY26" fmla="*/ 759934 h 868496"/>
              <a:gd name="csX27" fmla="*/ 1937479 w 7754575"/>
              <a:gd name="csY27" fmla="*/ 759934 h 868496"/>
              <a:gd name="csX28" fmla="*/ 1475074 w 7754575"/>
              <a:gd name="csY28" fmla="*/ 759934 h 868496"/>
              <a:gd name="csX29" fmla="*/ 936751 w 7754575"/>
              <a:gd name="csY29" fmla="*/ 759934 h 868496"/>
              <a:gd name="csX30" fmla="*/ 108562 w 7754575"/>
              <a:gd name="csY30" fmla="*/ 759934 h 868496"/>
              <a:gd name="csX31" fmla="*/ 108562 w 7754575"/>
              <a:gd name="csY31" fmla="*/ 814215 h 868496"/>
              <a:gd name="csX32" fmla="*/ 54281 w 7754575"/>
              <a:gd name="csY32" fmla="*/ 868496 h 868496"/>
              <a:gd name="csX33" fmla="*/ 0 w 7754575"/>
              <a:gd name="csY33" fmla="*/ 814215 h 868496"/>
              <a:gd name="csX34" fmla="*/ 0 w 7754575"/>
              <a:gd name="csY34" fmla="*/ 162843 h 868496"/>
              <a:gd name="csX35" fmla="*/ 7646013 w 7754575"/>
              <a:gd name="csY35" fmla="*/ 108562 h 868496"/>
              <a:gd name="csX36" fmla="*/ 7700294 w 7754575"/>
              <a:gd name="csY36" fmla="*/ 108562 h 868496"/>
              <a:gd name="csX37" fmla="*/ 7754575 w 7754575"/>
              <a:gd name="csY37" fmla="*/ 54281 h 868496"/>
              <a:gd name="csX38" fmla="*/ 7700294 w 7754575"/>
              <a:gd name="csY38" fmla="*/ 108562 h 868496"/>
              <a:gd name="csX39" fmla="*/ 7700294 w 7754575"/>
              <a:gd name="csY39" fmla="*/ 54281 h 868496"/>
              <a:gd name="csX40" fmla="*/ 7673153 w 7754575"/>
              <a:gd name="csY40" fmla="*/ 81422 h 868496"/>
              <a:gd name="csX41" fmla="*/ 7646012 w 7754575"/>
              <a:gd name="csY41" fmla="*/ 54281 h 868496"/>
              <a:gd name="csX42" fmla="*/ 54281 w 7754575"/>
              <a:gd name="csY42" fmla="*/ 217124 h 868496"/>
              <a:gd name="csX43" fmla="*/ 54281 w 7754575"/>
              <a:gd name="csY43" fmla="*/ 162843 h 868496"/>
              <a:gd name="csX44" fmla="*/ 81422 w 7754575"/>
              <a:gd name="csY44" fmla="*/ 135702 h 868496"/>
              <a:gd name="csX45" fmla="*/ 108563 w 7754575"/>
              <a:gd name="csY45" fmla="*/ 162843 h 868496"/>
              <a:gd name="csX46" fmla="*/ 54282 w 7754575"/>
              <a:gd name="csY46" fmla="*/ 217124 h 868496"/>
              <a:gd name="csX47" fmla="*/ 1 w 7754575"/>
              <a:gd name="csY47" fmla="*/ 162843 h 868496"/>
              <a:gd name="csX48" fmla="*/ 108562 w 7754575"/>
              <a:gd name="csY48" fmla="*/ 162843 h 868496"/>
              <a:gd name="csX49" fmla="*/ 108562 w 7754575"/>
              <a:gd name="csY49" fmla="*/ 759934 h 8684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7754575" h="868496" stroke="0" extrusionOk="0">
                <a:moveTo>
                  <a:pt x="7754575" y="54281"/>
                </a:moveTo>
                <a:cubicBezTo>
                  <a:pt x="7733426" y="77782"/>
                  <a:pt x="7717444" y="91171"/>
                  <a:pt x="7700294" y="108562"/>
                </a:cubicBezTo>
                <a:cubicBezTo>
                  <a:pt x="7702325" y="88952"/>
                  <a:pt x="7701694" y="75422"/>
                  <a:pt x="7700294" y="54281"/>
                </a:cubicBezTo>
                <a:cubicBezTo>
                  <a:pt x="7699335" y="69443"/>
                  <a:pt x="7688593" y="80282"/>
                  <a:pt x="7673153" y="81422"/>
                </a:cubicBezTo>
                <a:cubicBezTo>
                  <a:pt x="7660573" y="83844"/>
                  <a:pt x="7647459" y="68514"/>
                  <a:pt x="7646012" y="54281"/>
                </a:cubicBezTo>
                <a:cubicBezTo>
                  <a:pt x="7644304" y="71296"/>
                  <a:pt x="7646193" y="91882"/>
                  <a:pt x="7646013" y="108562"/>
                </a:cubicBezTo>
                <a:cubicBezTo>
                  <a:pt x="7413585" y="140182"/>
                  <a:pt x="7213236" y="98587"/>
                  <a:pt x="6955856" y="108562"/>
                </a:cubicBezTo>
                <a:cubicBezTo>
                  <a:pt x="6698476" y="118537"/>
                  <a:pt x="6690813" y="118287"/>
                  <a:pt x="6493450" y="108562"/>
                </a:cubicBezTo>
                <a:cubicBezTo>
                  <a:pt x="6296087" y="98837"/>
                  <a:pt x="6028110" y="83270"/>
                  <a:pt x="5879210" y="108562"/>
                </a:cubicBezTo>
                <a:cubicBezTo>
                  <a:pt x="5730310" y="133854"/>
                  <a:pt x="5472515" y="89167"/>
                  <a:pt x="5264970" y="108562"/>
                </a:cubicBezTo>
                <a:cubicBezTo>
                  <a:pt x="5057425" y="127957"/>
                  <a:pt x="4841499" y="82962"/>
                  <a:pt x="4650730" y="108562"/>
                </a:cubicBezTo>
                <a:cubicBezTo>
                  <a:pt x="4459961" y="134162"/>
                  <a:pt x="4402378" y="126487"/>
                  <a:pt x="4188324" y="108562"/>
                </a:cubicBezTo>
                <a:cubicBezTo>
                  <a:pt x="3974270" y="90637"/>
                  <a:pt x="3663973" y="143735"/>
                  <a:pt x="3422249" y="108562"/>
                </a:cubicBezTo>
                <a:cubicBezTo>
                  <a:pt x="3180525" y="73389"/>
                  <a:pt x="2863810" y="85775"/>
                  <a:pt x="2656175" y="108562"/>
                </a:cubicBezTo>
                <a:cubicBezTo>
                  <a:pt x="2448540" y="131349"/>
                  <a:pt x="2189863" y="95300"/>
                  <a:pt x="2041934" y="108562"/>
                </a:cubicBezTo>
                <a:cubicBezTo>
                  <a:pt x="1894005" y="121824"/>
                  <a:pt x="1711258" y="116892"/>
                  <a:pt x="1579529" y="108562"/>
                </a:cubicBezTo>
                <a:cubicBezTo>
                  <a:pt x="1447801" y="100232"/>
                  <a:pt x="1289360" y="107252"/>
                  <a:pt x="1117123" y="108562"/>
                </a:cubicBezTo>
                <a:cubicBezTo>
                  <a:pt x="944886" y="109872"/>
                  <a:pt x="436873" y="118045"/>
                  <a:pt x="54281" y="108562"/>
                </a:cubicBezTo>
                <a:cubicBezTo>
                  <a:pt x="28692" y="108552"/>
                  <a:pt x="7305" y="134455"/>
                  <a:pt x="0" y="162843"/>
                </a:cubicBezTo>
                <a:cubicBezTo>
                  <a:pt x="3444" y="342220"/>
                  <a:pt x="-3149" y="569667"/>
                  <a:pt x="0" y="814215"/>
                </a:cubicBezTo>
                <a:cubicBezTo>
                  <a:pt x="-4015" y="841802"/>
                  <a:pt x="28576" y="863946"/>
                  <a:pt x="54281" y="868496"/>
                </a:cubicBezTo>
                <a:cubicBezTo>
                  <a:pt x="83481" y="865034"/>
                  <a:pt x="109769" y="845715"/>
                  <a:pt x="108562" y="814215"/>
                </a:cubicBezTo>
                <a:cubicBezTo>
                  <a:pt x="107463" y="794431"/>
                  <a:pt x="108545" y="778058"/>
                  <a:pt x="108562" y="759934"/>
                </a:cubicBezTo>
                <a:cubicBezTo>
                  <a:pt x="441247" y="765717"/>
                  <a:pt x="618420" y="729300"/>
                  <a:pt x="798719" y="759934"/>
                </a:cubicBezTo>
                <a:cubicBezTo>
                  <a:pt x="979018" y="790568"/>
                  <a:pt x="1184746" y="788362"/>
                  <a:pt x="1564794" y="759934"/>
                </a:cubicBezTo>
                <a:cubicBezTo>
                  <a:pt x="1944843" y="731506"/>
                  <a:pt x="1939834" y="745505"/>
                  <a:pt x="2179034" y="759934"/>
                </a:cubicBezTo>
                <a:cubicBezTo>
                  <a:pt x="2418234" y="774363"/>
                  <a:pt x="2528153" y="758312"/>
                  <a:pt x="2717357" y="759934"/>
                </a:cubicBezTo>
                <a:cubicBezTo>
                  <a:pt x="2906561" y="761556"/>
                  <a:pt x="3165099" y="739726"/>
                  <a:pt x="3331597" y="759934"/>
                </a:cubicBezTo>
                <a:cubicBezTo>
                  <a:pt x="3498095" y="780142"/>
                  <a:pt x="3766643" y="771992"/>
                  <a:pt x="4173589" y="759934"/>
                </a:cubicBezTo>
                <a:cubicBezTo>
                  <a:pt x="4580535" y="747876"/>
                  <a:pt x="4695636" y="754582"/>
                  <a:pt x="4939664" y="759934"/>
                </a:cubicBezTo>
                <a:cubicBezTo>
                  <a:pt x="5183693" y="765286"/>
                  <a:pt x="5412482" y="724820"/>
                  <a:pt x="5705739" y="759934"/>
                </a:cubicBezTo>
                <a:cubicBezTo>
                  <a:pt x="5998996" y="795048"/>
                  <a:pt x="6025412" y="747544"/>
                  <a:pt x="6168144" y="759934"/>
                </a:cubicBezTo>
                <a:cubicBezTo>
                  <a:pt x="6310877" y="772324"/>
                  <a:pt x="6515056" y="770489"/>
                  <a:pt x="6630550" y="759934"/>
                </a:cubicBezTo>
                <a:cubicBezTo>
                  <a:pt x="6746044" y="749379"/>
                  <a:pt x="6885658" y="751734"/>
                  <a:pt x="7092955" y="759934"/>
                </a:cubicBezTo>
                <a:cubicBezTo>
                  <a:pt x="7300252" y="768134"/>
                  <a:pt x="7555615" y="778619"/>
                  <a:pt x="7700294" y="759934"/>
                </a:cubicBezTo>
                <a:cubicBezTo>
                  <a:pt x="7734271" y="758432"/>
                  <a:pt x="7756447" y="735539"/>
                  <a:pt x="7754575" y="705653"/>
                </a:cubicBezTo>
                <a:cubicBezTo>
                  <a:pt x="7766375" y="414587"/>
                  <a:pt x="7779083" y="336894"/>
                  <a:pt x="7754575" y="54281"/>
                </a:cubicBezTo>
                <a:close/>
                <a:moveTo>
                  <a:pt x="54281" y="217124"/>
                </a:moveTo>
                <a:cubicBezTo>
                  <a:pt x="85370" y="213737"/>
                  <a:pt x="107431" y="193463"/>
                  <a:pt x="108562" y="162843"/>
                </a:cubicBezTo>
                <a:cubicBezTo>
                  <a:pt x="109006" y="150181"/>
                  <a:pt x="95560" y="137453"/>
                  <a:pt x="81421" y="135702"/>
                </a:cubicBezTo>
                <a:cubicBezTo>
                  <a:pt x="66019" y="134569"/>
                  <a:pt x="54597" y="146888"/>
                  <a:pt x="54280" y="162843"/>
                </a:cubicBezTo>
                <a:cubicBezTo>
                  <a:pt x="54401" y="184931"/>
                  <a:pt x="52538" y="195460"/>
                  <a:pt x="54281" y="217124"/>
                </a:cubicBezTo>
                <a:close/>
              </a:path>
              <a:path w="7754575" h="868496" fill="darkenLess" stroke="0" extrusionOk="0">
                <a:moveTo>
                  <a:pt x="54281" y="217124"/>
                </a:moveTo>
                <a:cubicBezTo>
                  <a:pt x="73699" y="200218"/>
                  <a:pt x="87703" y="179390"/>
                  <a:pt x="108562" y="162843"/>
                </a:cubicBezTo>
                <a:cubicBezTo>
                  <a:pt x="106005" y="148806"/>
                  <a:pt x="95945" y="136987"/>
                  <a:pt x="81421" y="135702"/>
                </a:cubicBezTo>
                <a:cubicBezTo>
                  <a:pt x="66825" y="135246"/>
                  <a:pt x="55310" y="147966"/>
                  <a:pt x="54280" y="162843"/>
                </a:cubicBezTo>
                <a:cubicBezTo>
                  <a:pt x="55296" y="181281"/>
                  <a:pt x="54594" y="202482"/>
                  <a:pt x="54281" y="217124"/>
                </a:cubicBezTo>
                <a:close/>
                <a:moveTo>
                  <a:pt x="7700294" y="108562"/>
                </a:moveTo>
                <a:cubicBezTo>
                  <a:pt x="7730975" y="106299"/>
                  <a:pt x="7750863" y="86919"/>
                  <a:pt x="7754575" y="54281"/>
                </a:cubicBezTo>
                <a:cubicBezTo>
                  <a:pt x="7756622" y="27210"/>
                  <a:pt x="7728850" y="3648"/>
                  <a:pt x="7700294" y="0"/>
                </a:cubicBezTo>
                <a:cubicBezTo>
                  <a:pt x="7670572" y="5238"/>
                  <a:pt x="7643280" y="24014"/>
                  <a:pt x="7646013" y="54281"/>
                </a:cubicBezTo>
                <a:cubicBezTo>
                  <a:pt x="7646051" y="70178"/>
                  <a:pt x="7659199" y="83538"/>
                  <a:pt x="7673154" y="81422"/>
                </a:cubicBezTo>
                <a:cubicBezTo>
                  <a:pt x="7690181" y="81467"/>
                  <a:pt x="7702907" y="67191"/>
                  <a:pt x="7700295" y="54281"/>
                </a:cubicBezTo>
                <a:cubicBezTo>
                  <a:pt x="7703910" y="71048"/>
                  <a:pt x="7702001" y="90875"/>
                  <a:pt x="7700294" y="108562"/>
                </a:cubicBezTo>
                <a:close/>
              </a:path>
              <a:path w="7754575" h="868496" fill="none" extrusionOk="0">
                <a:moveTo>
                  <a:pt x="0" y="162843"/>
                </a:moveTo>
                <a:cubicBezTo>
                  <a:pt x="2087" y="132918"/>
                  <a:pt x="24695" y="113195"/>
                  <a:pt x="54281" y="108562"/>
                </a:cubicBezTo>
                <a:cubicBezTo>
                  <a:pt x="330122" y="108695"/>
                  <a:pt x="577400" y="124220"/>
                  <a:pt x="744438" y="108562"/>
                </a:cubicBezTo>
                <a:cubicBezTo>
                  <a:pt x="911476" y="92904"/>
                  <a:pt x="1169294" y="119639"/>
                  <a:pt x="1282761" y="108562"/>
                </a:cubicBezTo>
                <a:cubicBezTo>
                  <a:pt x="1396228" y="97485"/>
                  <a:pt x="1692674" y="84268"/>
                  <a:pt x="1972919" y="108562"/>
                </a:cubicBezTo>
                <a:cubicBezTo>
                  <a:pt x="2253164" y="132856"/>
                  <a:pt x="2556410" y="125492"/>
                  <a:pt x="2738993" y="108562"/>
                </a:cubicBezTo>
                <a:cubicBezTo>
                  <a:pt x="2921576" y="91632"/>
                  <a:pt x="3019886" y="131165"/>
                  <a:pt x="3201399" y="108562"/>
                </a:cubicBezTo>
                <a:cubicBezTo>
                  <a:pt x="3382912" y="85959"/>
                  <a:pt x="3617088" y="103864"/>
                  <a:pt x="3815639" y="108562"/>
                </a:cubicBezTo>
                <a:cubicBezTo>
                  <a:pt x="4014190" y="113260"/>
                  <a:pt x="4266339" y="106245"/>
                  <a:pt x="4581714" y="108562"/>
                </a:cubicBezTo>
                <a:cubicBezTo>
                  <a:pt x="4897090" y="110879"/>
                  <a:pt x="5019069" y="80457"/>
                  <a:pt x="5271871" y="108562"/>
                </a:cubicBezTo>
                <a:cubicBezTo>
                  <a:pt x="5524673" y="136667"/>
                  <a:pt x="5674598" y="101862"/>
                  <a:pt x="5810194" y="108562"/>
                </a:cubicBezTo>
                <a:cubicBezTo>
                  <a:pt x="5945790" y="115262"/>
                  <a:pt x="6194547" y="121567"/>
                  <a:pt x="6576269" y="108562"/>
                </a:cubicBezTo>
                <a:cubicBezTo>
                  <a:pt x="6957991" y="95557"/>
                  <a:pt x="7244170" y="62947"/>
                  <a:pt x="7646013" y="108562"/>
                </a:cubicBezTo>
                <a:cubicBezTo>
                  <a:pt x="7645692" y="96753"/>
                  <a:pt x="7645949" y="75914"/>
                  <a:pt x="7646013" y="54281"/>
                </a:cubicBezTo>
                <a:cubicBezTo>
                  <a:pt x="7646547" y="22023"/>
                  <a:pt x="7673134" y="3063"/>
                  <a:pt x="7700294" y="0"/>
                </a:cubicBezTo>
                <a:cubicBezTo>
                  <a:pt x="7726883" y="2796"/>
                  <a:pt x="7756084" y="20502"/>
                  <a:pt x="7754575" y="54281"/>
                </a:cubicBezTo>
                <a:cubicBezTo>
                  <a:pt x="7766895" y="268707"/>
                  <a:pt x="7739696" y="573085"/>
                  <a:pt x="7754575" y="705653"/>
                </a:cubicBezTo>
                <a:cubicBezTo>
                  <a:pt x="7752979" y="742278"/>
                  <a:pt x="7736624" y="760277"/>
                  <a:pt x="7700294" y="759934"/>
                </a:cubicBezTo>
                <a:cubicBezTo>
                  <a:pt x="7536072" y="770293"/>
                  <a:pt x="7400183" y="776679"/>
                  <a:pt x="7237889" y="759934"/>
                </a:cubicBezTo>
                <a:cubicBezTo>
                  <a:pt x="7075595" y="743189"/>
                  <a:pt x="6934901" y="776981"/>
                  <a:pt x="6775483" y="759934"/>
                </a:cubicBezTo>
                <a:cubicBezTo>
                  <a:pt x="6616065" y="742887"/>
                  <a:pt x="6537274" y="752981"/>
                  <a:pt x="6313078" y="759934"/>
                </a:cubicBezTo>
                <a:cubicBezTo>
                  <a:pt x="6088883" y="766887"/>
                  <a:pt x="6024618" y="778671"/>
                  <a:pt x="5850672" y="759934"/>
                </a:cubicBezTo>
                <a:cubicBezTo>
                  <a:pt x="5676726" y="741197"/>
                  <a:pt x="5410441" y="717930"/>
                  <a:pt x="5008680" y="759934"/>
                </a:cubicBezTo>
                <a:cubicBezTo>
                  <a:pt x="4606919" y="801938"/>
                  <a:pt x="4699016" y="748181"/>
                  <a:pt x="4394440" y="759934"/>
                </a:cubicBezTo>
                <a:cubicBezTo>
                  <a:pt x="4089864" y="771687"/>
                  <a:pt x="3809262" y="724303"/>
                  <a:pt x="3628365" y="759934"/>
                </a:cubicBezTo>
                <a:cubicBezTo>
                  <a:pt x="3447469" y="795565"/>
                  <a:pt x="3341061" y="744353"/>
                  <a:pt x="3090042" y="759934"/>
                </a:cubicBezTo>
                <a:cubicBezTo>
                  <a:pt x="2839023" y="775515"/>
                  <a:pt x="2772783" y="748962"/>
                  <a:pt x="2475802" y="759934"/>
                </a:cubicBezTo>
                <a:cubicBezTo>
                  <a:pt x="2178821" y="770906"/>
                  <a:pt x="2134278" y="768063"/>
                  <a:pt x="1937479" y="759934"/>
                </a:cubicBezTo>
                <a:cubicBezTo>
                  <a:pt x="1740680" y="751805"/>
                  <a:pt x="1579857" y="751865"/>
                  <a:pt x="1475074" y="759934"/>
                </a:cubicBezTo>
                <a:cubicBezTo>
                  <a:pt x="1370292" y="768003"/>
                  <a:pt x="1153422" y="742861"/>
                  <a:pt x="936751" y="759934"/>
                </a:cubicBezTo>
                <a:cubicBezTo>
                  <a:pt x="720080" y="777007"/>
                  <a:pt x="472746" y="765311"/>
                  <a:pt x="108562" y="759934"/>
                </a:cubicBezTo>
                <a:cubicBezTo>
                  <a:pt x="108734" y="771848"/>
                  <a:pt x="109621" y="794721"/>
                  <a:pt x="108562" y="814215"/>
                </a:cubicBezTo>
                <a:cubicBezTo>
                  <a:pt x="102728" y="843871"/>
                  <a:pt x="83728" y="864096"/>
                  <a:pt x="54281" y="868496"/>
                </a:cubicBezTo>
                <a:cubicBezTo>
                  <a:pt x="17526" y="868659"/>
                  <a:pt x="-5621" y="847797"/>
                  <a:pt x="0" y="814215"/>
                </a:cubicBezTo>
                <a:cubicBezTo>
                  <a:pt x="-8992" y="524332"/>
                  <a:pt x="6581" y="378198"/>
                  <a:pt x="0" y="162843"/>
                </a:cubicBezTo>
                <a:close/>
                <a:moveTo>
                  <a:pt x="7646013" y="108562"/>
                </a:moveTo>
                <a:cubicBezTo>
                  <a:pt x="7658672" y="108483"/>
                  <a:pt x="7675164" y="110714"/>
                  <a:pt x="7700294" y="108562"/>
                </a:cubicBezTo>
                <a:cubicBezTo>
                  <a:pt x="7729192" y="105249"/>
                  <a:pt x="7755046" y="82389"/>
                  <a:pt x="7754575" y="54281"/>
                </a:cubicBezTo>
                <a:moveTo>
                  <a:pt x="7700294" y="108562"/>
                </a:moveTo>
                <a:cubicBezTo>
                  <a:pt x="7697936" y="93510"/>
                  <a:pt x="7701642" y="65455"/>
                  <a:pt x="7700294" y="54281"/>
                </a:cubicBezTo>
                <a:cubicBezTo>
                  <a:pt x="7699309" y="67697"/>
                  <a:pt x="7687751" y="82615"/>
                  <a:pt x="7673153" y="81422"/>
                </a:cubicBezTo>
                <a:cubicBezTo>
                  <a:pt x="7659446" y="80962"/>
                  <a:pt x="7644088" y="70387"/>
                  <a:pt x="7646012" y="54281"/>
                </a:cubicBezTo>
                <a:moveTo>
                  <a:pt x="54281" y="217124"/>
                </a:moveTo>
                <a:cubicBezTo>
                  <a:pt x="53933" y="200417"/>
                  <a:pt x="53316" y="186639"/>
                  <a:pt x="54281" y="162843"/>
                </a:cubicBezTo>
                <a:cubicBezTo>
                  <a:pt x="55873" y="147125"/>
                  <a:pt x="64804" y="135156"/>
                  <a:pt x="81422" y="135702"/>
                </a:cubicBezTo>
                <a:cubicBezTo>
                  <a:pt x="95335" y="137321"/>
                  <a:pt x="107079" y="148671"/>
                  <a:pt x="108563" y="162843"/>
                </a:cubicBezTo>
                <a:cubicBezTo>
                  <a:pt x="102839" y="191543"/>
                  <a:pt x="79023" y="215838"/>
                  <a:pt x="54282" y="217124"/>
                </a:cubicBezTo>
                <a:cubicBezTo>
                  <a:pt x="31280" y="216054"/>
                  <a:pt x="1311" y="192736"/>
                  <a:pt x="1" y="162843"/>
                </a:cubicBezTo>
                <a:moveTo>
                  <a:pt x="108562" y="162843"/>
                </a:moveTo>
                <a:cubicBezTo>
                  <a:pt x="82539" y="449214"/>
                  <a:pt x="113524" y="554552"/>
                  <a:pt x="108562" y="759934"/>
                </a:cubicBezTo>
              </a:path>
              <a:path w="7754575" h="868496" fill="none" stroke="0" extrusionOk="0">
                <a:moveTo>
                  <a:pt x="0" y="162843"/>
                </a:moveTo>
                <a:cubicBezTo>
                  <a:pt x="1241" y="130078"/>
                  <a:pt x="29517" y="108358"/>
                  <a:pt x="54281" y="108562"/>
                </a:cubicBezTo>
                <a:cubicBezTo>
                  <a:pt x="264359" y="104448"/>
                  <a:pt x="328798" y="100999"/>
                  <a:pt x="516686" y="108562"/>
                </a:cubicBezTo>
                <a:cubicBezTo>
                  <a:pt x="704574" y="116125"/>
                  <a:pt x="961049" y="85008"/>
                  <a:pt x="1206844" y="108562"/>
                </a:cubicBezTo>
                <a:cubicBezTo>
                  <a:pt x="1452639" y="132116"/>
                  <a:pt x="1588735" y="88513"/>
                  <a:pt x="1821084" y="108562"/>
                </a:cubicBezTo>
                <a:cubicBezTo>
                  <a:pt x="2053433" y="128611"/>
                  <a:pt x="2165111" y="87964"/>
                  <a:pt x="2283490" y="108562"/>
                </a:cubicBezTo>
                <a:cubicBezTo>
                  <a:pt x="2401869" y="129160"/>
                  <a:pt x="2737021" y="100673"/>
                  <a:pt x="2897730" y="108562"/>
                </a:cubicBezTo>
                <a:cubicBezTo>
                  <a:pt x="3058439" y="116451"/>
                  <a:pt x="3303811" y="92557"/>
                  <a:pt x="3663804" y="108562"/>
                </a:cubicBezTo>
                <a:cubicBezTo>
                  <a:pt x="4023797" y="124567"/>
                  <a:pt x="4099146" y="98685"/>
                  <a:pt x="4278045" y="108562"/>
                </a:cubicBezTo>
                <a:cubicBezTo>
                  <a:pt x="4456944" y="118439"/>
                  <a:pt x="4611453" y="85435"/>
                  <a:pt x="4892285" y="108562"/>
                </a:cubicBezTo>
                <a:cubicBezTo>
                  <a:pt x="5173117" y="131689"/>
                  <a:pt x="5351912" y="115598"/>
                  <a:pt x="5582442" y="108562"/>
                </a:cubicBezTo>
                <a:cubicBezTo>
                  <a:pt x="5812972" y="101526"/>
                  <a:pt x="5838828" y="126340"/>
                  <a:pt x="6044848" y="108562"/>
                </a:cubicBezTo>
                <a:cubicBezTo>
                  <a:pt x="6250868" y="90784"/>
                  <a:pt x="6553322" y="76254"/>
                  <a:pt x="6886840" y="108562"/>
                </a:cubicBezTo>
                <a:cubicBezTo>
                  <a:pt x="7220358" y="140870"/>
                  <a:pt x="7333228" y="108415"/>
                  <a:pt x="7646013" y="108562"/>
                </a:cubicBezTo>
                <a:cubicBezTo>
                  <a:pt x="7646346" y="82899"/>
                  <a:pt x="7648680" y="74064"/>
                  <a:pt x="7646013" y="54281"/>
                </a:cubicBezTo>
                <a:cubicBezTo>
                  <a:pt x="7646776" y="26313"/>
                  <a:pt x="7663656" y="-1373"/>
                  <a:pt x="7700294" y="0"/>
                </a:cubicBezTo>
                <a:cubicBezTo>
                  <a:pt x="7734295" y="507"/>
                  <a:pt x="7750656" y="28336"/>
                  <a:pt x="7754575" y="54281"/>
                </a:cubicBezTo>
                <a:cubicBezTo>
                  <a:pt x="7744903" y="295351"/>
                  <a:pt x="7753962" y="490227"/>
                  <a:pt x="7754575" y="705653"/>
                </a:cubicBezTo>
                <a:cubicBezTo>
                  <a:pt x="7755385" y="733286"/>
                  <a:pt x="7727378" y="753339"/>
                  <a:pt x="7700294" y="759934"/>
                </a:cubicBezTo>
                <a:cubicBezTo>
                  <a:pt x="7441016" y="792282"/>
                  <a:pt x="7177181" y="735840"/>
                  <a:pt x="7010137" y="759934"/>
                </a:cubicBezTo>
                <a:cubicBezTo>
                  <a:pt x="6843093" y="784028"/>
                  <a:pt x="6733637" y="772874"/>
                  <a:pt x="6547731" y="759934"/>
                </a:cubicBezTo>
                <a:cubicBezTo>
                  <a:pt x="6361825" y="746994"/>
                  <a:pt x="6033340" y="797141"/>
                  <a:pt x="5781656" y="759934"/>
                </a:cubicBezTo>
                <a:cubicBezTo>
                  <a:pt x="5529972" y="722727"/>
                  <a:pt x="5241880" y="787227"/>
                  <a:pt x="5015582" y="759934"/>
                </a:cubicBezTo>
                <a:cubicBezTo>
                  <a:pt x="4789284" y="732641"/>
                  <a:pt x="4683975" y="743231"/>
                  <a:pt x="4401341" y="759934"/>
                </a:cubicBezTo>
                <a:cubicBezTo>
                  <a:pt x="4118707" y="776637"/>
                  <a:pt x="3845402" y="783652"/>
                  <a:pt x="3635267" y="759934"/>
                </a:cubicBezTo>
                <a:cubicBezTo>
                  <a:pt x="3425132" y="736216"/>
                  <a:pt x="3364651" y="769430"/>
                  <a:pt x="3096944" y="759934"/>
                </a:cubicBezTo>
                <a:cubicBezTo>
                  <a:pt x="2829237" y="750438"/>
                  <a:pt x="2549887" y="744598"/>
                  <a:pt x="2406786" y="759934"/>
                </a:cubicBezTo>
                <a:cubicBezTo>
                  <a:pt x="2263685" y="775270"/>
                  <a:pt x="2153682" y="741967"/>
                  <a:pt x="1944381" y="759934"/>
                </a:cubicBezTo>
                <a:cubicBezTo>
                  <a:pt x="1735080" y="777901"/>
                  <a:pt x="1347695" y="730931"/>
                  <a:pt x="1178306" y="759934"/>
                </a:cubicBezTo>
                <a:cubicBezTo>
                  <a:pt x="1008917" y="788937"/>
                  <a:pt x="442538" y="752719"/>
                  <a:pt x="108562" y="759934"/>
                </a:cubicBezTo>
                <a:cubicBezTo>
                  <a:pt x="108517" y="785252"/>
                  <a:pt x="107128" y="795726"/>
                  <a:pt x="108562" y="814215"/>
                </a:cubicBezTo>
                <a:cubicBezTo>
                  <a:pt x="112359" y="838887"/>
                  <a:pt x="78042" y="864686"/>
                  <a:pt x="54281" y="868496"/>
                </a:cubicBezTo>
                <a:cubicBezTo>
                  <a:pt x="21626" y="866948"/>
                  <a:pt x="-3687" y="843172"/>
                  <a:pt x="0" y="814215"/>
                </a:cubicBezTo>
                <a:cubicBezTo>
                  <a:pt x="-5464" y="624535"/>
                  <a:pt x="-6576" y="373121"/>
                  <a:pt x="0" y="162843"/>
                </a:cubicBezTo>
                <a:close/>
                <a:moveTo>
                  <a:pt x="7646013" y="108562"/>
                </a:moveTo>
                <a:cubicBezTo>
                  <a:pt x="7670141" y="106717"/>
                  <a:pt x="7685658" y="109369"/>
                  <a:pt x="7700294" y="108562"/>
                </a:cubicBezTo>
                <a:cubicBezTo>
                  <a:pt x="7735016" y="103978"/>
                  <a:pt x="7752855" y="87854"/>
                  <a:pt x="7754575" y="54281"/>
                </a:cubicBezTo>
                <a:moveTo>
                  <a:pt x="7700294" y="108562"/>
                </a:moveTo>
                <a:cubicBezTo>
                  <a:pt x="7697610" y="92165"/>
                  <a:pt x="7702186" y="80474"/>
                  <a:pt x="7700294" y="54281"/>
                </a:cubicBezTo>
                <a:cubicBezTo>
                  <a:pt x="7700843" y="68811"/>
                  <a:pt x="7689068" y="80704"/>
                  <a:pt x="7673153" y="81422"/>
                </a:cubicBezTo>
                <a:cubicBezTo>
                  <a:pt x="7655528" y="82101"/>
                  <a:pt x="7647660" y="70680"/>
                  <a:pt x="7646012" y="54281"/>
                </a:cubicBezTo>
                <a:moveTo>
                  <a:pt x="54281" y="217124"/>
                </a:moveTo>
                <a:cubicBezTo>
                  <a:pt x="53695" y="190788"/>
                  <a:pt x="56603" y="178112"/>
                  <a:pt x="54281" y="162843"/>
                </a:cubicBezTo>
                <a:cubicBezTo>
                  <a:pt x="53824" y="147509"/>
                  <a:pt x="68824" y="135154"/>
                  <a:pt x="81422" y="135702"/>
                </a:cubicBezTo>
                <a:cubicBezTo>
                  <a:pt x="93630" y="134405"/>
                  <a:pt x="109998" y="147416"/>
                  <a:pt x="108563" y="162843"/>
                </a:cubicBezTo>
                <a:cubicBezTo>
                  <a:pt x="111401" y="198432"/>
                  <a:pt x="86402" y="220987"/>
                  <a:pt x="54282" y="217124"/>
                </a:cubicBezTo>
                <a:cubicBezTo>
                  <a:pt x="24363" y="216079"/>
                  <a:pt x="-835" y="191562"/>
                  <a:pt x="1" y="162843"/>
                </a:cubicBezTo>
                <a:moveTo>
                  <a:pt x="108562" y="162843"/>
                </a:moveTo>
                <a:cubicBezTo>
                  <a:pt x="86304" y="454855"/>
                  <a:pt x="120621" y="567288"/>
                  <a:pt x="108562" y="759934"/>
                </a:cubicBezTo>
              </a:path>
            </a:pathLst>
          </a:custGeom>
          <a:solidFill>
            <a:srgbClr val="D61A61"/>
          </a:solidFill>
          <a:ln w="57150">
            <a:solidFill>
              <a:srgbClr val="D61A61"/>
            </a:solidFill>
            <a:extLst>
              <a:ext uri="{C807C97D-BFC1-408E-A445-0C87EB9F89A2}">
                <ask:lineSketchStyleProps xmlns:ask="http://schemas.microsoft.com/office/drawing/2018/sketchyshapes" sd="319857152">
                  <a:prstGeom prst="horizontalScroll">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905D8EF-B903-38A5-A5B7-30CD17832AB5}"/>
              </a:ext>
            </a:extLst>
          </p:cNvPr>
          <p:cNvSpPr>
            <a:spLocks noGrp="1"/>
          </p:cNvSpPr>
          <p:nvPr>
            <p:ph type="title"/>
          </p:nvPr>
        </p:nvSpPr>
        <p:spPr/>
        <p:txBody>
          <a:bodyPr/>
          <a:lstStyle/>
          <a:p>
            <a:r>
              <a:rPr lang="en-NZ"/>
              <a:t>Development of My DSS Funding Plan</a:t>
            </a:r>
          </a:p>
        </p:txBody>
      </p:sp>
      <p:sp>
        <p:nvSpPr>
          <p:cNvPr id="3" name="Content Placeholder 2">
            <a:extLst>
              <a:ext uri="{FF2B5EF4-FFF2-40B4-BE49-F238E27FC236}">
                <a16:creationId xmlns:a16="http://schemas.microsoft.com/office/drawing/2014/main" id="{8668E460-83EA-A80D-B4A5-BE79FF879A32}"/>
              </a:ext>
            </a:extLst>
          </p:cNvPr>
          <p:cNvSpPr>
            <a:spLocks noGrp="1"/>
          </p:cNvSpPr>
          <p:nvPr>
            <p:ph idx="1"/>
          </p:nvPr>
        </p:nvSpPr>
        <p:spPr>
          <a:xfrm>
            <a:off x="239349" y="1242810"/>
            <a:ext cx="11725639" cy="4715516"/>
          </a:xfrm>
        </p:spPr>
        <p:txBody>
          <a:bodyPr/>
          <a:lstStyle/>
          <a:p>
            <a:r>
              <a:rPr lang="en-NZ" sz="2400">
                <a:latin typeface="+mn-lt"/>
              </a:rPr>
              <a:t>Why the plan matters</a:t>
            </a:r>
          </a:p>
          <a:p>
            <a:r>
              <a:rPr lang="en-NZ" sz="2400">
                <a:latin typeface="+mn-lt"/>
              </a:rPr>
              <a:t>Phased implementation</a:t>
            </a:r>
          </a:p>
          <a:p>
            <a:pPr marL="0" indent="0">
              <a:buNone/>
            </a:pPr>
            <a:endParaRPr lang="en-NZ" sz="2400">
              <a:latin typeface="+mn-lt"/>
            </a:endParaRPr>
          </a:p>
        </p:txBody>
      </p:sp>
      <p:sp>
        <p:nvSpPr>
          <p:cNvPr id="12" name="TextBox 11">
            <a:extLst>
              <a:ext uri="{FF2B5EF4-FFF2-40B4-BE49-F238E27FC236}">
                <a16:creationId xmlns:a16="http://schemas.microsoft.com/office/drawing/2014/main" id="{6E5DA491-FE47-9252-620D-89410EF24485}"/>
              </a:ext>
            </a:extLst>
          </p:cNvPr>
          <p:cNvSpPr txBox="1"/>
          <p:nvPr/>
        </p:nvSpPr>
        <p:spPr>
          <a:xfrm>
            <a:off x="1092558" y="3571964"/>
            <a:ext cx="1045335" cy="553998"/>
          </a:xfrm>
          <a:prstGeom prst="rect">
            <a:avLst/>
          </a:prstGeom>
          <a:noFill/>
        </p:spPr>
        <p:txBody>
          <a:bodyPr wrap="square" rtlCol="0">
            <a:spAutoFit/>
          </a:bodyPr>
          <a:lstStyle/>
          <a:p>
            <a:r>
              <a:rPr lang="en-NZ" sz="1000" b="1">
                <a:solidFill>
                  <a:schemeClr val="bg1"/>
                </a:solidFill>
              </a:rPr>
              <a:t>Feb ‘26</a:t>
            </a:r>
          </a:p>
          <a:p>
            <a:r>
              <a:rPr lang="en-NZ" sz="1000" b="1">
                <a:solidFill>
                  <a:schemeClr val="bg1"/>
                </a:solidFill>
              </a:rPr>
              <a:t>New &amp; urgent </a:t>
            </a:r>
            <a:r>
              <a:rPr lang="en-NZ" sz="1000" b="1" err="1">
                <a:solidFill>
                  <a:schemeClr val="bg1"/>
                </a:solidFill>
              </a:rPr>
              <a:t>reassessmnt</a:t>
            </a:r>
            <a:endParaRPr lang="en-NZ" sz="1000" b="1">
              <a:solidFill>
                <a:schemeClr val="bg1"/>
              </a:solidFill>
            </a:endParaRPr>
          </a:p>
        </p:txBody>
      </p:sp>
      <p:sp>
        <p:nvSpPr>
          <p:cNvPr id="22" name="TextBox 21">
            <a:extLst>
              <a:ext uri="{FF2B5EF4-FFF2-40B4-BE49-F238E27FC236}">
                <a16:creationId xmlns:a16="http://schemas.microsoft.com/office/drawing/2014/main" id="{51935507-6B61-E44E-A64B-C0F7CBF072EB}"/>
              </a:ext>
            </a:extLst>
          </p:cNvPr>
          <p:cNvSpPr txBox="1"/>
          <p:nvPr/>
        </p:nvSpPr>
        <p:spPr>
          <a:xfrm>
            <a:off x="9493338" y="2181770"/>
            <a:ext cx="1045335" cy="553998"/>
          </a:xfrm>
          <a:prstGeom prst="rect">
            <a:avLst/>
          </a:prstGeom>
          <a:noFill/>
        </p:spPr>
        <p:txBody>
          <a:bodyPr wrap="square" rtlCol="0">
            <a:spAutoFit/>
          </a:bodyPr>
          <a:lstStyle/>
          <a:p>
            <a:r>
              <a:rPr lang="en-NZ" sz="1000" b="1">
                <a:solidFill>
                  <a:schemeClr val="bg1"/>
                </a:solidFill>
              </a:rPr>
              <a:t>Feb ‘26</a:t>
            </a:r>
          </a:p>
          <a:p>
            <a:r>
              <a:rPr lang="en-NZ" sz="1000" b="1">
                <a:solidFill>
                  <a:schemeClr val="bg1"/>
                </a:solidFill>
              </a:rPr>
              <a:t>New &amp; urgent reassessment</a:t>
            </a:r>
          </a:p>
        </p:txBody>
      </p:sp>
      <p:sp>
        <p:nvSpPr>
          <p:cNvPr id="25" name="TextBox 24">
            <a:extLst>
              <a:ext uri="{FF2B5EF4-FFF2-40B4-BE49-F238E27FC236}">
                <a16:creationId xmlns:a16="http://schemas.microsoft.com/office/drawing/2014/main" id="{4D0E4B3F-2B28-1865-814C-71A9B5C4B38D}"/>
              </a:ext>
            </a:extLst>
          </p:cNvPr>
          <p:cNvSpPr txBox="1"/>
          <p:nvPr/>
        </p:nvSpPr>
        <p:spPr>
          <a:xfrm>
            <a:off x="10576774" y="1968544"/>
            <a:ext cx="1045335" cy="553998"/>
          </a:xfrm>
          <a:prstGeom prst="rect">
            <a:avLst/>
          </a:prstGeom>
          <a:noFill/>
        </p:spPr>
        <p:txBody>
          <a:bodyPr wrap="square" rtlCol="0">
            <a:spAutoFit/>
          </a:bodyPr>
          <a:lstStyle/>
          <a:p>
            <a:r>
              <a:rPr lang="en-NZ" sz="1000" b="1">
                <a:solidFill>
                  <a:schemeClr val="bg1"/>
                </a:solidFill>
              </a:rPr>
              <a:t>Feb ‘26</a:t>
            </a:r>
          </a:p>
          <a:p>
            <a:r>
              <a:rPr lang="en-NZ" sz="1000" b="1">
                <a:solidFill>
                  <a:schemeClr val="bg1"/>
                </a:solidFill>
              </a:rPr>
              <a:t>New &amp; urgent reassessment</a:t>
            </a:r>
          </a:p>
        </p:txBody>
      </p:sp>
      <p:sp>
        <p:nvSpPr>
          <p:cNvPr id="9" name="TextBox 8">
            <a:extLst>
              <a:ext uri="{FF2B5EF4-FFF2-40B4-BE49-F238E27FC236}">
                <a16:creationId xmlns:a16="http://schemas.microsoft.com/office/drawing/2014/main" id="{E8D12908-B408-C8DB-131B-1AC6BB2B7BAC}"/>
              </a:ext>
            </a:extLst>
          </p:cNvPr>
          <p:cNvSpPr txBox="1"/>
          <p:nvPr/>
        </p:nvSpPr>
        <p:spPr>
          <a:xfrm>
            <a:off x="418197" y="2849163"/>
            <a:ext cx="2073496" cy="1477328"/>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r>
              <a:rPr lang="en-NZ" b="1"/>
              <a:t>Feb &amp; March‘26</a:t>
            </a:r>
          </a:p>
          <a:p>
            <a:pPr marL="285750" indent="-285750">
              <a:buFont typeface="Arial" panose="020B0604020202020204" pitchFamily="34" charset="0"/>
              <a:buChar char="•"/>
            </a:pPr>
            <a:r>
              <a:rPr lang="en-NZ"/>
              <a:t>New to flexible funding</a:t>
            </a:r>
          </a:p>
          <a:p>
            <a:pPr marL="285750" indent="-285750">
              <a:buFont typeface="Arial" panose="020B0604020202020204" pitchFamily="34" charset="0"/>
              <a:buChar char="•"/>
            </a:pPr>
            <a:r>
              <a:rPr lang="en-NZ"/>
              <a:t>Urgent reassessments</a:t>
            </a:r>
          </a:p>
        </p:txBody>
      </p:sp>
      <p:sp>
        <p:nvSpPr>
          <p:cNvPr id="13" name="TextBox 12">
            <a:extLst>
              <a:ext uri="{FF2B5EF4-FFF2-40B4-BE49-F238E27FC236}">
                <a16:creationId xmlns:a16="http://schemas.microsoft.com/office/drawing/2014/main" id="{A66A306F-B639-E151-E216-A0A784CAD49B}"/>
              </a:ext>
            </a:extLst>
          </p:cNvPr>
          <p:cNvSpPr txBox="1"/>
          <p:nvPr/>
        </p:nvSpPr>
        <p:spPr>
          <a:xfrm>
            <a:off x="3201487" y="2849163"/>
            <a:ext cx="2073496" cy="1477328"/>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r>
              <a:rPr lang="en-NZ" b="1"/>
              <a:t>Apr ‘26</a:t>
            </a:r>
          </a:p>
          <a:p>
            <a:pPr marL="285750" indent="-285750">
              <a:buFont typeface="Arial" panose="020B0604020202020204" pitchFamily="34" charset="0"/>
              <a:buChar char="•"/>
            </a:pPr>
            <a:r>
              <a:rPr lang="en-NZ"/>
              <a:t>Existing flexible funding</a:t>
            </a:r>
          </a:p>
          <a:p>
            <a:pPr marL="285750" indent="-285750">
              <a:buFont typeface="Arial" panose="020B0604020202020204" pitchFamily="34" charset="0"/>
              <a:buChar char="•"/>
            </a:pPr>
            <a:r>
              <a:rPr lang="en-NZ"/>
              <a:t>Introducing Tiers</a:t>
            </a:r>
          </a:p>
        </p:txBody>
      </p:sp>
      <p:sp>
        <p:nvSpPr>
          <p:cNvPr id="15" name="TextBox 14">
            <a:extLst>
              <a:ext uri="{FF2B5EF4-FFF2-40B4-BE49-F238E27FC236}">
                <a16:creationId xmlns:a16="http://schemas.microsoft.com/office/drawing/2014/main" id="{E27E66CC-D88E-8823-86A0-3D87B9D21948}"/>
              </a:ext>
            </a:extLst>
          </p:cNvPr>
          <p:cNvSpPr txBox="1"/>
          <p:nvPr/>
        </p:nvSpPr>
        <p:spPr>
          <a:xfrm>
            <a:off x="9481006" y="2820705"/>
            <a:ext cx="2471645" cy="1477328"/>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r>
              <a:rPr lang="en-NZ" b="1"/>
              <a:t>NASC/EGL Reassessment</a:t>
            </a:r>
          </a:p>
          <a:p>
            <a:pPr marL="285750" indent="-285750">
              <a:buFont typeface="Arial" panose="020B0604020202020204" pitchFamily="34" charset="0"/>
              <a:buChar char="•"/>
            </a:pPr>
            <a:r>
              <a:rPr lang="en-NZ"/>
              <a:t>Complete new assessment and allocation process</a:t>
            </a:r>
          </a:p>
        </p:txBody>
      </p:sp>
      <p:sp>
        <p:nvSpPr>
          <p:cNvPr id="17" name="TextBox 16">
            <a:extLst>
              <a:ext uri="{FF2B5EF4-FFF2-40B4-BE49-F238E27FC236}">
                <a16:creationId xmlns:a16="http://schemas.microsoft.com/office/drawing/2014/main" id="{71279C00-AE4A-58F3-BCBB-2239F703C93C}"/>
              </a:ext>
            </a:extLst>
          </p:cNvPr>
          <p:cNvSpPr txBox="1"/>
          <p:nvPr/>
        </p:nvSpPr>
        <p:spPr>
          <a:xfrm>
            <a:off x="5959971" y="2828835"/>
            <a:ext cx="2840860" cy="1200329"/>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r>
              <a:rPr lang="en-NZ" b="1"/>
              <a:t>2026-2027 NASC/EGL annual review</a:t>
            </a:r>
            <a:endParaRPr lang="en-NZ"/>
          </a:p>
          <a:p>
            <a:pPr marL="285750" indent="-285750">
              <a:buFont typeface="Arial" panose="020B0604020202020204" pitchFamily="34" charset="0"/>
              <a:buChar char="•"/>
            </a:pPr>
            <a:r>
              <a:rPr lang="en-NZ"/>
              <a:t>Transition to My DSS Funding Plan</a:t>
            </a:r>
          </a:p>
        </p:txBody>
      </p:sp>
      <p:cxnSp>
        <p:nvCxnSpPr>
          <p:cNvPr id="32" name="Straight Arrow Connector 31">
            <a:extLst>
              <a:ext uri="{FF2B5EF4-FFF2-40B4-BE49-F238E27FC236}">
                <a16:creationId xmlns:a16="http://schemas.microsoft.com/office/drawing/2014/main" id="{DCB01BAA-7ECB-FEBC-FDA3-75FC13E37A19}"/>
              </a:ext>
            </a:extLst>
          </p:cNvPr>
          <p:cNvCxnSpPr>
            <a:cxnSpLocks/>
          </p:cNvCxnSpPr>
          <p:nvPr/>
        </p:nvCxnSpPr>
        <p:spPr>
          <a:xfrm>
            <a:off x="781205" y="4683626"/>
            <a:ext cx="1129019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53085CA-BDC3-7F72-11BC-C76247321ABE}"/>
              </a:ext>
            </a:extLst>
          </p:cNvPr>
          <p:cNvCxnSpPr>
            <a:cxnSpLocks/>
          </p:cNvCxnSpPr>
          <p:nvPr/>
        </p:nvCxnSpPr>
        <p:spPr>
          <a:xfrm flipV="1">
            <a:off x="1479751" y="4326491"/>
            <a:ext cx="0" cy="3918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D4DD20-BFA5-B9CD-65BE-BD585E1BC0AB}"/>
              </a:ext>
            </a:extLst>
          </p:cNvPr>
          <p:cNvCxnSpPr>
            <a:cxnSpLocks/>
          </p:cNvCxnSpPr>
          <p:nvPr/>
        </p:nvCxnSpPr>
        <p:spPr>
          <a:xfrm flipV="1">
            <a:off x="4226161" y="4326491"/>
            <a:ext cx="0" cy="3571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D717A5-903B-167B-7704-B8C9A97B2B75}"/>
              </a:ext>
            </a:extLst>
          </p:cNvPr>
          <p:cNvCxnSpPr>
            <a:cxnSpLocks/>
            <a:endCxn id="17" idx="2"/>
          </p:cNvCxnSpPr>
          <p:nvPr/>
        </p:nvCxnSpPr>
        <p:spPr>
          <a:xfrm flipV="1">
            <a:off x="7380401" y="4029164"/>
            <a:ext cx="0" cy="6197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88FC0A4-572D-E5F0-C2F6-D2F88FDFCFDB}"/>
              </a:ext>
            </a:extLst>
          </p:cNvPr>
          <p:cNvCxnSpPr>
            <a:cxnSpLocks/>
            <a:endCxn id="15" idx="2"/>
          </p:cNvCxnSpPr>
          <p:nvPr/>
        </p:nvCxnSpPr>
        <p:spPr>
          <a:xfrm flipH="1" flipV="1">
            <a:off x="10716829" y="4298033"/>
            <a:ext cx="1" cy="3711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966BAC1-C26C-9C80-5A82-32E8327A5290}"/>
              </a:ext>
            </a:extLst>
          </p:cNvPr>
          <p:cNvSpPr txBox="1"/>
          <p:nvPr/>
        </p:nvSpPr>
        <p:spPr>
          <a:xfrm>
            <a:off x="2008924" y="5534809"/>
            <a:ext cx="7902093" cy="461665"/>
          </a:xfrm>
          <a:prstGeom prst="rect">
            <a:avLst/>
          </a:prstGeom>
          <a:noFill/>
        </p:spPr>
        <p:txBody>
          <a:bodyPr wrap="square" rtlCol="0">
            <a:spAutoFit/>
          </a:bodyPr>
          <a:lstStyle/>
          <a:p>
            <a:r>
              <a:rPr lang="en-NZ" sz="2400">
                <a:solidFill>
                  <a:schemeClr val="bg1"/>
                </a:solidFill>
              </a:rPr>
              <a:t>Allocated budgets for flexible funding will stay the same</a:t>
            </a:r>
            <a:endParaRPr lang="en-NZ" sz="2400" b="1">
              <a:solidFill>
                <a:schemeClr val="bg1"/>
              </a:solidFill>
            </a:endParaRPr>
          </a:p>
        </p:txBody>
      </p:sp>
    </p:spTree>
    <p:extLst>
      <p:ext uri="{BB962C8B-B14F-4D97-AF65-F5344CB8AC3E}">
        <p14:creationId xmlns:p14="http://schemas.microsoft.com/office/powerpoint/2010/main" val="40325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1000"/>
                                        <p:tgtEl>
                                          <p:spTgt spid="40"/>
                                        </p:tgtEl>
                                      </p:cBhvr>
                                    </p:animEffect>
                                    <p:anim calcmode="lin" valueType="num">
                                      <p:cBhvr>
                                        <p:cTn id="64" dur="1000" fill="hold"/>
                                        <p:tgtEl>
                                          <p:spTgt spid="40"/>
                                        </p:tgtEl>
                                        <p:attrNameLst>
                                          <p:attrName>ppt_x</p:attrName>
                                        </p:attrNameLst>
                                      </p:cBhvr>
                                      <p:tavLst>
                                        <p:tav tm="0">
                                          <p:val>
                                            <p:strVal val="#ppt_x"/>
                                          </p:val>
                                        </p:tav>
                                        <p:tav tm="100000">
                                          <p:val>
                                            <p:strVal val="#ppt_x"/>
                                          </p:val>
                                        </p:tav>
                                      </p:tavLst>
                                    </p:anim>
                                    <p:anim calcmode="lin" valueType="num">
                                      <p:cBhvr>
                                        <p:cTn id="65" dur="1000" fill="hold"/>
                                        <p:tgtEl>
                                          <p:spTgt spid="40"/>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17"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82DF-5CE9-7ECA-69ED-BD31D036B5DD}"/>
              </a:ext>
            </a:extLst>
          </p:cNvPr>
          <p:cNvSpPr>
            <a:spLocks noGrp="1"/>
          </p:cNvSpPr>
          <p:nvPr>
            <p:ph type="title"/>
          </p:nvPr>
        </p:nvSpPr>
        <p:spPr/>
        <p:txBody>
          <a:bodyPr/>
          <a:lstStyle/>
          <a:p>
            <a:r>
              <a:rPr lang="en-NZ"/>
              <a:t>Removal of Purchase Rules</a:t>
            </a:r>
          </a:p>
        </p:txBody>
      </p:sp>
      <p:sp>
        <p:nvSpPr>
          <p:cNvPr id="3" name="Content Placeholder 2">
            <a:extLst>
              <a:ext uri="{FF2B5EF4-FFF2-40B4-BE49-F238E27FC236}">
                <a16:creationId xmlns:a16="http://schemas.microsoft.com/office/drawing/2014/main" id="{C66BAA3C-4101-C921-46FD-D7AC7D6E3FE1}"/>
              </a:ext>
            </a:extLst>
          </p:cNvPr>
          <p:cNvSpPr>
            <a:spLocks noGrp="1"/>
          </p:cNvSpPr>
          <p:nvPr>
            <p:ph idx="1"/>
          </p:nvPr>
        </p:nvSpPr>
        <p:spPr>
          <a:xfrm>
            <a:off x="233180" y="1071242"/>
            <a:ext cx="11725639" cy="4715516"/>
          </a:xfrm>
        </p:spPr>
        <p:txBody>
          <a:bodyPr/>
          <a:lstStyle/>
          <a:p>
            <a:r>
              <a:rPr lang="en-NZ" sz="2400"/>
              <a:t>Flexible funding follows the approved funding plan</a:t>
            </a:r>
          </a:p>
          <a:p>
            <a:r>
              <a:rPr lang="en-NZ" sz="2400"/>
              <a:t>Plan funding use</a:t>
            </a:r>
          </a:p>
          <a:p>
            <a:r>
              <a:rPr lang="en-NZ" sz="2400"/>
              <a:t>Purposes and intention of funding</a:t>
            </a:r>
          </a:p>
          <a:p>
            <a:endParaRPr lang="en-NZ" sz="2400"/>
          </a:p>
          <a:p>
            <a:pPr marL="0" indent="0">
              <a:buNone/>
            </a:pPr>
            <a:r>
              <a:rPr lang="en-NZ" sz="4400" b="1"/>
              <a:t>Prior Approval</a:t>
            </a:r>
          </a:p>
          <a:p>
            <a:r>
              <a:rPr lang="en-NZ" sz="2400">
                <a:latin typeface="+mn-lt"/>
              </a:rPr>
              <a:t>Equipment </a:t>
            </a:r>
          </a:p>
          <a:p>
            <a:r>
              <a:rPr lang="en-NZ" sz="2400">
                <a:latin typeface="+mn-lt"/>
              </a:rPr>
              <a:t>Complementary therapies</a:t>
            </a:r>
          </a:p>
          <a:p>
            <a:r>
              <a:rPr lang="en-NZ" sz="2400">
                <a:latin typeface="+mn-lt"/>
              </a:rPr>
              <a:t>Overseas travel</a:t>
            </a:r>
          </a:p>
          <a:p>
            <a:r>
              <a:rPr lang="en-NZ" sz="2400">
                <a:latin typeface="+mn-lt"/>
              </a:rPr>
              <a:t>Repeat purchases of similar items</a:t>
            </a:r>
          </a:p>
          <a:p>
            <a:r>
              <a:rPr lang="en-NZ" sz="2400">
                <a:latin typeface="+mn-lt"/>
              </a:rPr>
              <a:t>Purchases of one-off items above specified value</a:t>
            </a:r>
          </a:p>
        </p:txBody>
      </p:sp>
    </p:spTree>
    <p:extLst>
      <p:ext uri="{BB962C8B-B14F-4D97-AF65-F5344CB8AC3E}">
        <p14:creationId xmlns:p14="http://schemas.microsoft.com/office/powerpoint/2010/main" val="10479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9D48-0D15-E407-DF8D-5A39C512E278}"/>
              </a:ext>
            </a:extLst>
          </p:cNvPr>
          <p:cNvSpPr>
            <a:spLocks noGrp="1"/>
          </p:cNvSpPr>
          <p:nvPr>
            <p:ph type="title"/>
          </p:nvPr>
        </p:nvSpPr>
        <p:spPr/>
        <p:txBody>
          <a:bodyPr/>
          <a:lstStyle/>
          <a:p>
            <a:r>
              <a:rPr lang="en-NZ"/>
              <a:t>Consider Wellbeing of Carers</a:t>
            </a:r>
          </a:p>
        </p:txBody>
      </p:sp>
      <p:sp>
        <p:nvSpPr>
          <p:cNvPr id="3" name="Content Placeholder 2">
            <a:extLst>
              <a:ext uri="{FF2B5EF4-FFF2-40B4-BE49-F238E27FC236}">
                <a16:creationId xmlns:a16="http://schemas.microsoft.com/office/drawing/2014/main" id="{5E9E1184-E3CE-BBB6-4CEE-431A26832482}"/>
              </a:ext>
            </a:extLst>
          </p:cNvPr>
          <p:cNvSpPr>
            <a:spLocks noGrp="1"/>
          </p:cNvSpPr>
          <p:nvPr>
            <p:ph idx="1"/>
          </p:nvPr>
        </p:nvSpPr>
        <p:spPr/>
        <p:txBody>
          <a:bodyPr/>
          <a:lstStyle/>
          <a:p>
            <a:r>
              <a:rPr lang="en-NZ"/>
              <a:t>Respite</a:t>
            </a:r>
          </a:p>
          <a:p>
            <a:r>
              <a:rPr lang="en-NZ"/>
              <a:t>Emotional and Social Support</a:t>
            </a:r>
          </a:p>
          <a:p>
            <a:r>
              <a:rPr lang="en-NZ"/>
              <a:t>Sustainability</a:t>
            </a:r>
          </a:p>
          <a:p>
            <a:r>
              <a:rPr lang="en-NZ"/>
              <a:t>Perspective</a:t>
            </a:r>
          </a:p>
          <a:p>
            <a:r>
              <a:rPr lang="en-NZ"/>
              <a:t>Safety</a:t>
            </a:r>
          </a:p>
          <a:p>
            <a:r>
              <a:rPr lang="en-NZ"/>
              <a:t>Practical Support</a:t>
            </a:r>
          </a:p>
        </p:txBody>
      </p:sp>
    </p:spTree>
    <p:extLst>
      <p:ext uri="{BB962C8B-B14F-4D97-AF65-F5344CB8AC3E}">
        <p14:creationId xmlns:p14="http://schemas.microsoft.com/office/powerpoint/2010/main" val="24363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45EE-1B51-7AC3-E496-187890C7A1C4}"/>
              </a:ext>
            </a:extLst>
          </p:cNvPr>
          <p:cNvSpPr>
            <a:spLocks noGrp="1"/>
          </p:cNvSpPr>
          <p:nvPr>
            <p:ph type="ctrTitle"/>
          </p:nvPr>
        </p:nvSpPr>
        <p:spPr/>
        <p:txBody>
          <a:bodyPr/>
          <a:lstStyle/>
          <a:p>
            <a:r>
              <a:rPr lang="en-NZ"/>
              <a:t>15 Minute Break</a:t>
            </a:r>
          </a:p>
        </p:txBody>
      </p:sp>
    </p:spTree>
    <p:extLst>
      <p:ext uri="{BB962C8B-B14F-4D97-AF65-F5344CB8AC3E}">
        <p14:creationId xmlns:p14="http://schemas.microsoft.com/office/powerpoint/2010/main" val="319183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BDCD-B2E5-F82A-81F3-E06E4A375F18}"/>
              </a:ext>
            </a:extLst>
          </p:cNvPr>
          <p:cNvSpPr>
            <a:spLocks noGrp="1"/>
          </p:cNvSpPr>
          <p:nvPr>
            <p:ph type="title"/>
          </p:nvPr>
        </p:nvSpPr>
        <p:spPr/>
        <p:txBody>
          <a:bodyPr/>
          <a:lstStyle/>
          <a:p>
            <a:r>
              <a:rPr lang="en-NZ"/>
              <a:t>Activity #1: Prior Approval</a:t>
            </a:r>
          </a:p>
        </p:txBody>
      </p:sp>
      <p:sp>
        <p:nvSpPr>
          <p:cNvPr id="3" name="Content Placeholder 2">
            <a:extLst>
              <a:ext uri="{FF2B5EF4-FFF2-40B4-BE49-F238E27FC236}">
                <a16:creationId xmlns:a16="http://schemas.microsoft.com/office/drawing/2014/main" id="{5F5C5C73-70C0-C036-1C1B-44199D646C4C}"/>
              </a:ext>
            </a:extLst>
          </p:cNvPr>
          <p:cNvSpPr>
            <a:spLocks noGrp="1"/>
          </p:cNvSpPr>
          <p:nvPr>
            <p:ph idx="1"/>
          </p:nvPr>
        </p:nvSpPr>
        <p:spPr>
          <a:xfrm>
            <a:off x="239349" y="1071242"/>
            <a:ext cx="11725639" cy="4715516"/>
          </a:xfrm>
        </p:spPr>
        <p:txBody>
          <a:bodyPr/>
          <a:lstStyle/>
          <a:p>
            <a:pPr marL="228600" indent="-228600">
              <a:buAutoNum type="arabicPeriod"/>
            </a:pPr>
            <a:r>
              <a:rPr lang="en-NZ"/>
              <a:t>Equipment </a:t>
            </a:r>
          </a:p>
          <a:p>
            <a:pPr marL="228600" indent="-228600">
              <a:buAutoNum type="arabicPeriod"/>
            </a:pPr>
            <a:r>
              <a:rPr lang="en-NZ"/>
              <a:t>Complementary therapies</a:t>
            </a:r>
          </a:p>
          <a:p>
            <a:pPr marL="228600" indent="-228600">
              <a:buAutoNum type="arabicPeriod"/>
            </a:pPr>
            <a:r>
              <a:rPr lang="en-NZ"/>
              <a:t>Overseas travel</a:t>
            </a:r>
          </a:p>
          <a:p>
            <a:pPr marL="228600" indent="-228600">
              <a:buAutoNum type="arabicPeriod"/>
            </a:pPr>
            <a:r>
              <a:rPr lang="en-NZ"/>
              <a:t>Purchase of one-off items above specified values that are published on the DSS website and are within the tier level</a:t>
            </a:r>
          </a:p>
          <a:p>
            <a:pPr marL="228600" indent="-228600">
              <a:buAutoNum type="arabicPeriod"/>
            </a:pPr>
            <a:endParaRPr lang="en-NZ"/>
          </a:p>
          <a:p>
            <a:r>
              <a:rPr lang="en-NZ"/>
              <a:t>5 key insights</a:t>
            </a:r>
          </a:p>
          <a:p>
            <a:r>
              <a:rPr lang="en-NZ"/>
              <a:t>2 min presentation back to the wider group</a:t>
            </a:r>
          </a:p>
        </p:txBody>
      </p:sp>
    </p:spTree>
    <p:extLst>
      <p:ext uri="{BB962C8B-B14F-4D97-AF65-F5344CB8AC3E}">
        <p14:creationId xmlns:p14="http://schemas.microsoft.com/office/powerpoint/2010/main" val="854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C4C49F-84FA-120A-3A0B-694D5C995104}"/>
              </a:ext>
            </a:extLst>
          </p:cNvPr>
          <p:cNvSpPr txBox="1"/>
          <p:nvPr/>
        </p:nvSpPr>
        <p:spPr>
          <a:xfrm>
            <a:off x="3143188" y="4021079"/>
            <a:ext cx="7578599" cy="461665"/>
          </a:xfrm>
          <a:prstGeom prst="rect">
            <a:avLst/>
          </a:prstGeom>
          <a:noFill/>
        </p:spPr>
        <p:txBody>
          <a:bodyPr wrap="square" rtlCol="0">
            <a:spAutoFit/>
          </a:bodyPr>
          <a:lstStyle/>
          <a:p>
            <a:r>
              <a:rPr lang="en-NZ" sz="2400" b="1">
                <a:latin typeface="+mj-lt"/>
              </a:rPr>
              <a:t>Assessment, Allocation and Flexible Funding (AAFF)</a:t>
            </a:r>
          </a:p>
        </p:txBody>
      </p:sp>
    </p:spTree>
    <p:extLst>
      <p:ext uri="{BB962C8B-B14F-4D97-AF65-F5344CB8AC3E}">
        <p14:creationId xmlns:p14="http://schemas.microsoft.com/office/powerpoint/2010/main" val="75644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1A65-C5F9-B452-88CF-CCC4F5DFB069}"/>
              </a:ext>
            </a:extLst>
          </p:cNvPr>
          <p:cNvSpPr>
            <a:spLocks noGrp="1"/>
          </p:cNvSpPr>
          <p:nvPr>
            <p:ph type="ctrTitle"/>
          </p:nvPr>
        </p:nvSpPr>
        <p:spPr>
          <a:xfrm>
            <a:off x="334963" y="890357"/>
            <a:ext cx="4752926" cy="1734167"/>
          </a:xfrm>
        </p:spPr>
        <p:txBody>
          <a:bodyPr/>
          <a:lstStyle/>
          <a:p>
            <a:r>
              <a:rPr lang="en-NZ"/>
              <a:t>Host Tier Framework</a:t>
            </a:r>
          </a:p>
        </p:txBody>
      </p:sp>
      <p:pic>
        <p:nvPicPr>
          <p:cNvPr id="6" name="Content Placeholder 5">
            <a:extLst>
              <a:ext uri="{FF2B5EF4-FFF2-40B4-BE49-F238E27FC236}">
                <a16:creationId xmlns:a16="http://schemas.microsoft.com/office/drawing/2014/main" id="{7452E87C-3ABF-E80A-B30E-F71BD17B34EB}"/>
              </a:ext>
            </a:extLst>
          </p:cNvPr>
          <p:cNvPicPr>
            <a:picLocks noGrp="1" noChangeAspect="1"/>
          </p:cNvPicPr>
          <p:nvPr>
            <p:ph idx="10"/>
          </p:nvPr>
        </p:nvPicPr>
        <p:blipFill>
          <a:blip r:embed="rId3"/>
          <a:stretch>
            <a:fillRect/>
          </a:stretch>
        </p:blipFill>
        <p:spPr>
          <a:xfrm>
            <a:off x="6918960" y="165150"/>
            <a:ext cx="4020689" cy="2861700"/>
          </a:xfrm>
        </p:spPr>
      </p:pic>
      <p:sp>
        <p:nvSpPr>
          <p:cNvPr id="7" name="Rectangle 6">
            <a:extLst>
              <a:ext uri="{FF2B5EF4-FFF2-40B4-BE49-F238E27FC236}">
                <a16:creationId xmlns:a16="http://schemas.microsoft.com/office/drawing/2014/main" id="{524D0A1D-9045-0D9F-72B7-484ECE1FF5D1}"/>
              </a:ext>
            </a:extLst>
          </p:cNvPr>
          <p:cNvSpPr/>
          <p:nvPr/>
        </p:nvSpPr>
        <p:spPr>
          <a:xfrm>
            <a:off x="8519160" y="1624770"/>
            <a:ext cx="1432560" cy="731520"/>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a:extLst>
              <a:ext uri="{FF2B5EF4-FFF2-40B4-BE49-F238E27FC236}">
                <a16:creationId xmlns:a16="http://schemas.microsoft.com/office/drawing/2014/main" id="{40356308-F3B0-5411-4F87-5E3A8365B106}"/>
              </a:ext>
            </a:extLst>
          </p:cNvPr>
          <p:cNvPicPr>
            <a:picLocks noChangeAspect="1"/>
          </p:cNvPicPr>
          <p:nvPr/>
        </p:nvPicPr>
        <p:blipFill>
          <a:blip r:embed="rId4"/>
          <a:stretch>
            <a:fillRect/>
          </a:stretch>
        </p:blipFill>
        <p:spPr>
          <a:xfrm>
            <a:off x="6849914" y="3246120"/>
            <a:ext cx="4089735" cy="2712720"/>
          </a:xfrm>
          <a:prstGeom prst="rect">
            <a:avLst/>
          </a:prstGeom>
        </p:spPr>
      </p:pic>
      <p:sp>
        <p:nvSpPr>
          <p:cNvPr id="10" name="Rectangle 9">
            <a:extLst>
              <a:ext uri="{FF2B5EF4-FFF2-40B4-BE49-F238E27FC236}">
                <a16:creationId xmlns:a16="http://schemas.microsoft.com/office/drawing/2014/main" id="{678495F1-0917-EBF6-1FBF-A89571B29EC4}"/>
              </a:ext>
            </a:extLst>
          </p:cNvPr>
          <p:cNvSpPr/>
          <p:nvPr/>
        </p:nvSpPr>
        <p:spPr>
          <a:xfrm>
            <a:off x="8625840" y="3684660"/>
            <a:ext cx="1432560" cy="1588380"/>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54668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609-0720-6EED-1174-1D129953A6E3}"/>
              </a:ext>
            </a:extLst>
          </p:cNvPr>
          <p:cNvSpPr>
            <a:spLocks noGrp="1"/>
          </p:cNvSpPr>
          <p:nvPr>
            <p:ph type="title"/>
          </p:nvPr>
        </p:nvSpPr>
        <p:spPr/>
        <p:txBody>
          <a:bodyPr/>
          <a:lstStyle/>
          <a:p>
            <a:r>
              <a:rPr lang="en-NZ"/>
              <a:t>Introduction</a:t>
            </a:r>
          </a:p>
        </p:txBody>
      </p:sp>
      <p:sp>
        <p:nvSpPr>
          <p:cNvPr id="3" name="Content Placeholder 2">
            <a:extLst>
              <a:ext uri="{FF2B5EF4-FFF2-40B4-BE49-F238E27FC236}">
                <a16:creationId xmlns:a16="http://schemas.microsoft.com/office/drawing/2014/main" id="{7D72D3A8-2697-AA67-4602-8A55496AE6BE}"/>
              </a:ext>
            </a:extLst>
          </p:cNvPr>
          <p:cNvSpPr>
            <a:spLocks noGrp="1"/>
          </p:cNvSpPr>
          <p:nvPr>
            <p:ph idx="1"/>
          </p:nvPr>
        </p:nvSpPr>
        <p:spPr/>
        <p:txBody>
          <a:bodyPr/>
          <a:lstStyle/>
          <a:p>
            <a:r>
              <a:rPr lang="en-NZ" sz="2400"/>
              <a:t>Right level of guidance</a:t>
            </a:r>
          </a:p>
          <a:p>
            <a:r>
              <a:rPr lang="en-NZ" sz="2400"/>
              <a:t>Shared accountability for funding</a:t>
            </a:r>
          </a:p>
          <a:p>
            <a:r>
              <a:rPr lang="en-NZ" sz="2400"/>
              <a:t>Spending aligns to plan</a:t>
            </a:r>
          </a:p>
          <a:p>
            <a:r>
              <a:rPr lang="en-NZ" sz="2400"/>
              <a:t>Budget meets needs across the year</a:t>
            </a:r>
          </a:p>
          <a:p>
            <a:r>
              <a:rPr lang="en-NZ" sz="2400"/>
              <a:t>Guidance varies by person/Agent</a:t>
            </a:r>
          </a:p>
        </p:txBody>
      </p:sp>
    </p:spTree>
    <p:extLst>
      <p:ext uri="{BB962C8B-B14F-4D97-AF65-F5344CB8AC3E}">
        <p14:creationId xmlns:p14="http://schemas.microsoft.com/office/powerpoint/2010/main" val="47146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2575-D6E8-D435-F425-570C4235C9D1}"/>
              </a:ext>
            </a:extLst>
          </p:cNvPr>
          <p:cNvSpPr>
            <a:spLocks noGrp="1"/>
          </p:cNvSpPr>
          <p:nvPr>
            <p:ph type="title"/>
          </p:nvPr>
        </p:nvSpPr>
        <p:spPr/>
        <p:txBody>
          <a:bodyPr/>
          <a:lstStyle/>
          <a:p>
            <a:r>
              <a:rPr lang="en-NZ"/>
              <a:t>Tier Matrix</a:t>
            </a:r>
          </a:p>
        </p:txBody>
      </p:sp>
      <p:sp>
        <p:nvSpPr>
          <p:cNvPr id="3" name="Content Placeholder 2">
            <a:extLst>
              <a:ext uri="{FF2B5EF4-FFF2-40B4-BE49-F238E27FC236}">
                <a16:creationId xmlns:a16="http://schemas.microsoft.com/office/drawing/2014/main" id="{F209FB74-BA78-E87D-CAC8-8334858CED83}"/>
              </a:ext>
            </a:extLst>
          </p:cNvPr>
          <p:cNvSpPr>
            <a:spLocks noGrp="1"/>
          </p:cNvSpPr>
          <p:nvPr>
            <p:ph idx="1"/>
          </p:nvPr>
        </p:nvSpPr>
        <p:spPr/>
        <p:txBody>
          <a:bodyPr/>
          <a:lstStyle/>
          <a:p>
            <a:r>
              <a:rPr lang="en-NZ" sz="2400"/>
              <a:t>Tier assigned at assessment</a:t>
            </a:r>
          </a:p>
          <a:p>
            <a:r>
              <a:rPr lang="en-NZ" sz="2400"/>
              <a:t>Tier communicated to all</a:t>
            </a:r>
          </a:p>
          <a:p>
            <a:r>
              <a:rPr lang="en-NZ" sz="2400"/>
              <a:t>Tool guides tier decisions</a:t>
            </a:r>
          </a:p>
        </p:txBody>
      </p:sp>
      <p:pic>
        <p:nvPicPr>
          <p:cNvPr id="5" name="Picture 4">
            <a:extLst>
              <a:ext uri="{FF2B5EF4-FFF2-40B4-BE49-F238E27FC236}">
                <a16:creationId xmlns:a16="http://schemas.microsoft.com/office/drawing/2014/main" id="{AA77397A-EFF4-AB02-B63C-4B3075244688}"/>
              </a:ext>
            </a:extLst>
          </p:cNvPr>
          <p:cNvPicPr>
            <a:picLocks noChangeAspect="1"/>
          </p:cNvPicPr>
          <p:nvPr/>
        </p:nvPicPr>
        <p:blipFill>
          <a:blip r:embed="rId3"/>
          <a:stretch>
            <a:fillRect/>
          </a:stretch>
        </p:blipFill>
        <p:spPr>
          <a:xfrm>
            <a:off x="1998890" y="2673725"/>
            <a:ext cx="7676111" cy="3245545"/>
          </a:xfrm>
          <a:prstGeom prst="rect">
            <a:avLst/>
          </a:prstGeom>
        </p:spPr>
      </p:pic>
      <p:sp>
        <p:nvSpPr>
          <p:cNvPr id="6" name="Oval 5">
            <a:extLst>
              <a:ext uri="{FF2B5EF4-FFF2-40B4-BE49-F238E27FC236}">
                <a16:creationId xmlns:a16="http://schemas.microsoft.com/office/drawing/2014/main" id="{D2E9D1EB-F87F-68A7-A8E0-591613536A12}"/>
              </a:ext>
            </a:extLst>
          </p:cNvPr>
          <p:cNvSpPr/>
          <p:nvPr/>
        </p:nvSpPr>
        <p:spPr>
          <a:xfrm>
            <a:off x="3383280" y="2331720"/>
            <a:ext cx="2617470" cy="3688568"/>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a:extLst>
              <a:ext uri="{FF2B5EF4-FFF2-40B4-BE49-F238E27FC236}">
                <a16:creationId xmlns:a16="http://schemas.microsoft.com/office/drawing/2014/main" id="{72A37382-4464-351F-805E-6F4565CC7742}"/>
              </a:ext>
            </a:extLst>
          </p:cNvPr>
          <p:cNvPicPr>
            <a:picLocks noChangeAspect="1"/>
          </p:cNvPicPr>
          <p:nvPr/>
        </p:nvPicPr>
        <p:blipFill>
          <a:blip r:embed="rId4"/>
          <a:stretch>
            <a:fillRect/>
          </a:stretch>
        </p:blipFill>
        <p:spPr>
          <a:xfrm>
            <a:off x="5388426" y="2206484"/>
            <a:ext cx="2639797" cy="3712786"/>
          </a:xfrm>
          <a:prstGeom prst="rect">
            <a:avLst/>
          </a:prstGeom>
        </p:spPr>
      </p:pic>
      <p:pic>
        <p:nvPicPr>
          <p:cNvPr id="8" name="Picture 7">
            <a:extLst>
              <a:ext uri="{FF2B5EF4-FFF2-40B4-BE49-F238E27FC236}">
                <a16:creationId xmlns:a16="http://schemas.microsoft.com/office/drawing/2014/main" id="{5774BB12-8586-5D31-7B53-5FE5A21D2DCD}"/>
              </a:ext>
            </a:extLst>
          </p:cNvPr>
          <p:cNvPicPr>
            <a:picLocks noChangeAspect="1"/>
          </p:cNvPicPr>
          <p:nvPr/>
        </p:nvPicPr>
        <p:blipFill>
          <a:blip r:embed="rId4"/>
          <a:stretch>
            <a:fillRect/>
          </a:stretch>
        </p:blipFill>
        <p:spPr>
          <a:xfrm>
            <a:off x="7415898" y="2180994"/>
            <a:ext cx="2639797" cy="3712786"/>
          </a:xfrm>
          <a:prstGeom prst="rect">
            <a:avLst/>
          </a:prstGeom>
        </p:spPr>
      </p:pic>
      <p:sp>
        <p:nvSpPr>
          <p:cNvPr id="9" name="Oval 8">
            <a:extLst>
              <a:ext uri="{FF2B5EF4-FFF2-40B4-BE49-F238E27FC236}">
                <a16:creationId xmlns:a16="http://schemas.microsoft.com/office/drawing/2014/main" id="{0521E2B8-2EFC-CAD2-4C50-3CBA6D775241}"/>
              </a:ext>
            </a:extLst>
          </p:cNvPr>
          <p:cNvSpPr/>
          <p:nvPr/>
        </p:nvSpPr>
        <p:spPr>
          <a:xfrm>
            <a:off x="1618196" y="5427008"/>
            <a:ext cx="7779026" cy="682110"/>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757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nodeType="clickEffect">
                                  <p:stCondLst>
                                    <p:cond delay="0"/>
                                  </p:stCondLst>
                                  <p:childTnLst>
                                    <p:animEffect transition="out" filter="randombar(horizontal)">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nodeType="clickEffect">
                                  <p:stCondLst>
                                    <p:cond delay="0"/>
                                  </p:stCondLst>
                                  <p:childTnLst>
                                    <p:animEffect transition="out" filter="randombar(horizontal)">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xit" presetSubtype="10" fill="hold" grpId="1" nodeType="clickEffect">
                                  <p:stCondLst>
                                    <p:cond delay="0"/>
                                  </p:stCondLst>
                                  <p:childTnLst>
                                    <p:animEffect transition="out" filter="randombar(horizontal)">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147A-D37C-35B5-B14D-D21A28EE0853}"/>
              </a:ext>
            </a:extLst>
          </p:cNvPr>
          <p:cNvSpPr>
            <a:spLocks noGrp="1"/>
          </p:cNvSpPr>
          <p:nvPr>
            <p:ph type="title"/>
          </p:nvPr>
        </p:nvSpPr>
        <p:spPr/>
        <p:txBody>
          <a:bodyPr/>
          <a:lstStyle/>
          <a:p>
            <a:r>
              <a:rPr lang="en-NZ"/>
              <a:t>Tier Descriptions for Experience</a:t>
            </a:r>
          </a:p>
        </p:txBody>
      </p:sp>
      <p:sp>
        <p:nvSpPr>
          <p:cNvPr id="3" name="Content Placeholder 2">
            <a:extLst>
              <a:ext uri="{FF2B5EF4-FFF2-40B4-BE49-F238E27FC236}">
                <a16:creationId xmlns:a16="http://schemas.microsoft.com/office/drawing/2014/main" id="{0A1E834D-FAA9-01E8-9F5E-B4A4D93B4B2E}"/>
              </a:ext>
            </a:extLst>
          </p:cNvPr>
          <p:cNvSpPr>
            <a:spLocks noGrp="1"/>
          </p:cNvSpPr>
          <p:nvPr>
            <p:ph idx="1"/>
          </p:nvPr>
        </p:nvSpPr>
        <p:spPr/>
        <p:txBody>
          <a:bodyPr/>
          <a:lstStyle/>
          <a:p>
            <a:r>
              <a:rPr lang="en-NZ"/>
              <a:t>Tier 4 – High</a:t>
            </a:r>
          </a:p>
          <a:p>
            <a:r>
              <a:rPr lang="en-NZ"/>
              <a:t>Tier 3 – Medium</a:t>
            </a:r>
          </a:p>
          <a:p>
            <a:r>
              <a:rPr lang="en-NZ"/>
              <a:t>Tier 2 – Low</a:t>
            </a:r>
          </a:p>
          <a:p>
            <a:r>
              <a:rPr lang="en-NZ"/>
              <a:t>Tier 1 – Very Low</a:t>
            </a:r>
          </a:p>
        </p:txBody>
      </p:sp>
    </p:spTree>
    <p:extLst>
      <p:ext uri="{BB962C8B-B14F-4D97-AF65-F5344CB8AC3E}">
        <p14:creationId xmlns:p14="http://schemas.microsoft.com/office/powerpoint/2010/main" val="19619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60C1-FDA8-3904-5BF0-108119B987BD}"/>
              </a:ext>
            </a:extLst>
          </p:cNvPr>
          <p:cNvSpPr>
            <a:spLocks noGrp="1"/>
          </p:cNvSpPr>
          <p:nvPr>
            <p:ph type="title"/>
          </p:nvPr>
        </p:nvSpPr>
        <p:spPr/>
        <p:txBody>
          <a:bodyPr/>
          <a:lstStyle/>
          <a:p>
            <a:r>
              <a:rPr lang="en-NZ"/>
              <a:t>Demo: Understanding the Tier Allocation Tool</a:t>
            </a:r>
          </a:p>
        </p:txBody>
      </p:sp>
      <p:sp>
        <p:nvSpPr>
          <p:cNvPr id="3" name="Content Placeholder 2">
            <a:extLst>
              <a:ext uri="{FF2B5EF4-FFF2-40B4-BE49-F238E27FC236}">
                <a16:creationId xmlns:a16="http://schemas.microsoft.com/office/drawing/2014/main" id="{C147C2FB-8B99-1324-5ABC-E64E2FE7355B}"/>
              </a:ext>
            </a:extLst>
          </p:cNvPr>
          <p:cNvSpPr>
            <a:spLocks noGrp="1"/>
          </p:cNvSpPr>
          <p:nvPr>
            <p:ph idx="1"/>
          </p:nvPr>
        </p:nvSpPr>
        <p:spPr>
          <a:xfrm>
            <a:off x="239349" y="1287648"/>
            <a:ext cx="11725639" cy="4715516"/>
          </a:xfrm>
        </p:spPr>
        <p:txBody>
          <a:bodyPr/>
          <a:lstStyle/>
          <a:p>
            <a:pPr marL="0" indent="0">
              <a:buNone/>
            </a:pPr>
            <a:r>
              <a:rPr lang="en-NZ" sz="2400"/>
              <a:t>Meet “Tracey”</a:t>
            </a:r>
          </a:p>
          <a:p>
            <a:pPr marL="171450" indent="-171450" fontAlgn="base"/>
            <a:r>
              <a:rPr lang="en-US" sz="1800"/>
              <a:t>Tracey is a 30-year-old woman who lives in her own flat with her cat (Remi). Tracey has an intellectual disability. </a:t>
            </a:r>
          </a:p>
          <a:p>
            <a:pPr marL="171450" indent="-171450" fontAlgn="base"/>
            <a:r>
              <a:rPr lang="en-US" sz="1800"/>
              <a:t>Tracey has previously held a part time job at a local supermarket but is currently unemployed. She needs support in the morning and evening to complete her daily personal care routines, for the purpose of preparing herself for her day, and setting-up her evening routine. Tracey enjoys being responsible for her home and can do most tasks with prompting from her support worker. </a:t>
            </a:r>
          </a:p>
          <a:p>
            <a:pPr marL="171450" indent="-171450" fontAlgn="base"/>
            <a:r>
              <a:rPr lang="en-US" sz="1800"/>
              <a:t>Tracey’s mum is her IF Agent</a:t>
            </a:r>
          </a:p>
          <a:p>
            <a:pPr marL="171450" lvl="0" indent="-171450" fontAlgn="base">
              <a:spcBef>
                <a:spcPts val="0"/>
              </a:spcBef>
              <a:defRPr/>
            </a:pPr>
            <a:r>
              <a:rPr lang="en-US" sz="1800"/>
              <a:t>Tracey receives an IF Personal Care annual allocation of $26,936, to employ a support worker for 14 hours per week, and has an IF Household Management annual allocation of $5,772, to employ a support worker for 3 hours per week.  Her total annual flexible funding allocation is $32,708. In the future she would like to purchase a Thermomix at $2100 to support her with making meals, so, she can become more independent in this area and potentially need less support in the future. This fits within her Indicative Range and her DSS Funding Plan. </a:t>
            </a:r>
          </a:p>
          <a:p>
            <a:pPr marL="171450" indent="-171450" fontAlgn="base"/>
            <a:r>
              <a:rPr lang="en-US" sz="1800"/>
              <a:t>Tracey has been using hosted flexible funding for 3 years, and the host has advised that her mum is not that confident in managing the hosted funding, and requires regular support to help her with managing it.</a:t>
            </a:r>
          </a:p>
          <a:p>
            <a:pPr marL="171450" lvl="0" indent="-171450" fontAlgn="base">
              <a:spcBef>
                <a:spcPts val="0"/>
              </a:spcBef>
              <a:defRPr/>
            </a:pPr>
            <a:r>
              <a:rPr lang="en-US" sz="1800"/>
              <a:t>Tracey’s mum provides the host with timesheets on request, but sometimes needs reminders when to send these in.</a:t>
            </a:r>
          </a:p>
          <a:p>
            <a:pPr fontAlgn="base"/>
            <a:endParaRPr lang="en-US" sz="1600"/>
          </a:p>
          <a:p>
            <a:pPr marL="0" indent="0">
              <a:buNone/>
            </a:pPr>
            <a:endParaRPr lang="en-NZ" sz="1600"/>
          </a:p>
          <a:p>
            <a:pPr marL="457200" lvl="1" indent="0">
              <a:buNone/>
            </a:pPr>
            <a:endParaRPr lang="en-NZ" sz="2400"/>
          </a:p>
          <a:p>
            <a:pPr lvl="1">
              <a:buFont typeface="Wingdings" panose="05000000000000000000" pitchFamily="2" charset="2"/>
              <a:buChar char="Ø"/>
            </a:pPr>
            <a:endParaRPr lang="en-NZ" sz="2400"/>
          </a:p>
          <a:p>
            <a:endParaRPr lang="en-NZ" sz="2400"/>
          </a:p>
        </p:txBody>
      </p:sp>
    </p:spTree>
    <p:extLst>
      <p:ext uri="{BB962C8B-B14F-4D97-AF65-F5344CB8AC3E}">
        <p14:creationId xmlns:p14="http://schemas.microsoft.com/office/powerpoint/2010/main" val="380169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B251-3CD1-B790-C511-1A46EB6515E0}"/>
              </a:ext>
            </a:extLst>
          </p:cNvPr>
          <p:cNvSpPr>
            <a:spLocks noGrp="1"/>
          </p:cNvSpPr>
          <p:nvPr>
            <p:ph type="title"/>
          </p:nvPr>
        </p:nvSpPr>
        <p:spPr/>
        <p:txBody>
          <a:bodyPr/>
          <a:lstStyle/>
          <a:p>
            <a:r>
              <a:rPr lang="en-NZ"/>
              <a:t>Locating the Host Tier Allocation Tool</a:t>
            </a:r>
          </a:p>
        </p:txBody>
      </p:sp>
      <p:pic>
        <p:nvPicPr>
          <p:cNvPr id="5" name="Content Placeholder 4">
            <a:extLst>
              <a:ext uri="{FF2B5EF4-FFF2-40B4-BE49-F238E27FC236}">
                <a16:creationId xmlns:a16="http://schemas.microsoft.com/office/drawing/2014/main" id="{24FF3EFF-5999-2D03-A62A-DC8C9618E5BB}"/>
              </a:ext>
            </a:extLst>
          </p:cNvPr>
          <p:cNvPicPr>
            <a:picLocks noGrp="1" noChangeAspect="1"/>
          </p:cNvPicPr>
          <p:nvPr>
            <p:ph idx="1"/>
          </p:nvPr>
        </p:nvPicPr>
        <p:blipFill>
          <a:blip r:embed="rId3"/>
          <a:stretch>
            <a:fillRect/>
          </a:stretch>
        </p:blipFill>
        <p:spPr>
          <a:xfrm>
            <a:off x="517420" y="1847155"/>
            <a:ext cx="5139464" cy="3424561"/>
          </a:xfrm>
        </p:spPr>
      </p:pic>
      <p:pic>
        <p:nvPicPr>
          <p:cNvPr id="7" name="Picture 6">
            <a:extLst>
              <a:ext uri="{FF2B5EF4-FFF2-40B4-BE49-F238E27FC236}">
                <a16:creationId xmlns:a16="http://schemas.microsoft.com/office/drawing/2014/main" id="{9D93D79F-8136-DB5D-717E-8415712B5D0B}"/>
              </a:ext>
            </a:extLst>
          </p:cNvPr>
          <p:cNvPicPr>
            <a:picLocks noChangeAspect="1"/>
          </p:cNvPicPr>
          <p:nvPr/>
        </p:nvPicPr>
        <p:blipFill>
          <a:blip r:embed="rId4"/>
          <a:stretch>
            <a:fillRect/>
          </a:stretch>
        </p:blipFill>
        <p:spPr>
          <a:xfrm>
            <a:off x="6208088" y="1847154"/>
            <a:ext cx="5202800" cy="3424561"/>
          </a:xfrm>
          <a:prstGeom prst="rect">
            <a:avLst/>
          </a:prstGeom>
        </p:spPr>
      </p:pic>
      <p:sp>
        <p:nvSpPr>
          <p:cNvPr id="8" name="Oval 7">
            <a:extLst>
              <a:ext uri="{FF2B5EF4-FFF2-40B4-BE49-F238E27FC236}">
                <a16:creationId xmlns:a16="http://schemas.microsoft.com/office/drawing/2014/main" id="{5169CBAE-F338-C25B-D26B-DC8F06181EB2}"/>
              </a:ext>
            </a:extLst>
          </p:cNvPr>
          <p:cNvSpPr/>
          <p:nvPr/>
        </p:nvSpPr>
        <p:spPr>
          <a:xfrm>
            <a:off x="517420" y="2851688"/>
            <a:ext cx="1249387" cy="449451"/>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a:extLst>
              <a:ext uri="{FF2B5EF4-FFF2-40B4-BE49-F238E27FC236}">
                <a16:creationId xmlns:a16="http://schemas.microsoft.com/office/drawing/2014/main" id="{F20A4720-5ED6-1410-2248-563AB6A9FB02}"/>
              </a:ext>
            </a:extLst>
          </p:cNvPr>
          <p:cNvSpPr/>
          <p:nvPr/>
        </p:nvSpPr>
        <p:spPr>
          <a:xfrm>
            <a:off x="517420" y="4795520"/>
            <a:ext cx="925300" cy="449451"/>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a:extLst>
              <a:ext uri="{FF2B5EF4-FFF2-40B4-BE49-F238E27FC236}">
                <a16:creationId xmlns:a16="http://schemas.microsoft.com/office/drawing/2014/main" id="{4094A54F-2219-AED4-509A-64F00BEE9D1D}"/>
              </a:ext>
            </a:extLst>
          </p:cNvPr>
          <p:cNvSpPr/>
          <p:nvPr/>
        </p:nvSpPr>
        <p:spPr>
          <a:xfrm>
            <a:off x="8447314" y="4082143"/>
            <a:ext cx="2819400" cy="283028"/>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a:extLst>
              <a:ext uri="{FF2B5EF4-FFF2-40B4-BE49-F238E27FC236}">
                <a16:creationId xmlns:a16="http://schemas.microsoft.com/office/drawing/2014/main" id="{E2D6E476-356B-7981-49A4-3291993D429E}"/>
              </a:ext>
            </a:extLst>
          </p:cNvPr>
          <p:cNvSpPr/>
          <p:nvPr/>
        </p:nvSpPr>
        <p:spPr>
          <a:xfrm>
            <a:off x="10232571" y="4223657"/>
            <a:ext cx="925286" cy="380999"/>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C539254D-5526-5BCA-7DC5-F1676F71A66C}"/>
              </a:ext>
            </a:extLst>
          </p:cNvPr>
          <p:cNvSpPr/>
          <p:nvPr/>
        </p:nvSpPr>
        <p:spPr>
          <a:xfrm>
            <a:off x="7709069" y="4691743"/>
            <a:ext cx="2251360" cy="497856"/>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706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grpId="1" nodeType="clickEffect">
                                  <p:stCondLst>
                                    <p:cond delay="0"/>
                                  </p:stCondLst>
                                  <p:childTnLst>
                                    <p:animEffect transition="out" filter="randombar(horizontal)">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5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grpId="1" nodeType="clickEffect">
                                  <p:stCondLst>
                                    <p:cond delay="0"/>
                                  </p:stCondLst>
                                  <p:childTnLst>
                                    <p:animEffect transition="out" filter="randombar(horizontal)">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5A3F6A4-2199-D09A-EF74-EA6080EE9969}"/>
              </a:ext>
            </a:extLst>
          </p:cNvPr>
          <p:cNvPicPr>
            <a:picLocks noChangeAspect="1"/>
          </p:cNvPicPr>
          <p:nvPr/>
        </p:nvPicPr>
        <p:blipFill>
          <a:blip r:embed="rId3"/>
          <a:stretch>
            <a:fillRect/>
          </a:stretch>
        </p:blipFill>
        <p:spPr>
          <a:xfrm>
            <a:off x="4622510" y="1234319"/>
            <a:ext cx="6824856" cy="4716463"/>
          </a:xfrm>
          <a:prstGeom prst="rect">
            <a:avLst/>
          </a:prstGeom>
        </p:spPr>
      </p:pic>
      <p:pic>
        <p:nvPicPr>
          <p:cNvPr id="11" name="Content Placeholder 10">
            <a:extLst>
              <a:ext uri="{FF2B5EF4-FFF2-40B4-BE49-F238E27FC236}">
                <a16:creationId xmlns:a16="http://schemas.microsoft.com/office/drawing/2014/main" id="{31351B52-1C73-75A8-FD5F-97EF7E5B7158}"/>
              </a:ext>
            </a:extLst>
          </p:cNvPr>
          <p:cNvPicPr>
            <a:picLocks noGrp="1" noChangeAspect="1"/>
          </p:cNvPicPr>
          <p:nvPr>
            <p:ph idx="1"/>
          </p:nvPr>
        </p:nvPicPr>
        <p:blipFill>
          <a:blip r:embed="rId4"/>
          <a:stretch>
            <a:fillRect/>
          </a:stretch>
        </p:blipFill>
        <p:spPr>
          <a:xfrm>
            <a:off x="160667" y="1234320"/>
            <a:ext cx="4288249" cy="4716463"/>
          </a:xfrm>
        </p:spPr>
      </p:pic>
      <p:sp>
        <p:nvSpPr>
          <p:cNvPr id="2" name="Title 1">
            <a:extLst>
              <a:ext uri="{FF2B5EF4-FFF2-40B4-BE49-F238E27FC236}">
                <a16:creationId xmlns:a16="http://schemas.microsoft.com/office/drawing/2014/main" id="{9FB582FF-8EFF-4D83-DAE1-52D416E11956}"/>
              </a:ext>
            </a:extLst>
          </p:cNvPr>
          <p:cNvSpPr>
            <a:spLocks noGrp="1"/>
          </p:cNvSpPr>
          <p:nvPr>
            <p:ph type="title"/>
          </p:nvPr>
        </p:nvSpPr>
        <p:spPr/>
        <p:txBody>
          <a:bodyPr/>
          <a:lstStyle/>
          <a:p>
            <a:endParaRPr lang="en-NZ"/>
          </a:p>
        </p:txBody>
      </p:sp>
      <p:sp>
        <p:nvSpPr>
          <p:cNvPr id="3" name="Oval 2">
            <a:extLst>
              <a:ext uri="{FF2B5EF4-FFF2-40B4-BE49-F238E27FC236}">
                <a16:creationId xmlns:a16="http://schemas.microsoft.com/office/drawing/2014/main" id="{7BC5697B-735E-47FF-5A13-9A9A5DE596D1}"/>
              </a:ext>
            </a:extLst>
          </p:cNvPr>
          <p:cNvSpPr/>
          <p:nvPr/>
        </p:nvSpPr>
        <p:spPr>
          <a:xfrm>
            <a:off x="1094448" y="4544008"/>
            <a:ext cx="756355" cy="335902"/>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Oval 3">
            <a:extLst>
              <a:ext uri="{FF2B5EF4-FFF2-40B4-BE49-F238E27FC236}">
                <a16:creationId xmlns:a16="http://schemas.microsoft.com/office/drawing/2014/main" id="{4FEE62AE-D36F-A7B4-261C-17CB71ED8B1A}"/>
              </a:ext>
            </a:extLst>
          </p:cNvPr>
          <p:cNvSpPr/>
          <p:nvPr/>
        </p:nvSpPr>
        <p:spPr>
          <a:xfrm>
            <a:off x="4622510" y="3723835"/>
            <a:ext cx="1237220" cy="293512"/>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a:extLst>
              <a:ext uri="{FF2B5EF4-FFF2-40B4-BE49-F238E27FC236}">
                <a16:creationId xmlns:a16="http://schemas.microsoft.com/office/drawing/2014/main" id="{EFC17B40-1583-3B2F-14F3-28D45672DB08}"/>
              </a:ext>
            </a:extLst>
          </p:cNvPr>
          <p:cNvSpPr/>
          <p:nvPr/>
        </p:nvSpPr>
        <p:spPr>
          <a:xfrm>
            <a:off x="8305396" y="3870591"/>
            <a:ext cx="1237219" cy="293512"/>
          </a:xfrm>
          <a:prstGeom prst="ellipse">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7984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60C1-FDA8-3904-5BF0-108119B987BD}"/>
              </a:ext>
            </a:extLst>
          </p:cNvPr>
          <p:cNvSpPr>
            <a:spLocks noGrp="1"/>
          </p:cNvSpPr>
          <p:nvPr>
            <p:ph type="title"/>
          </p:nvPr>
        </p:nvSpPr>
        <p:spPr/>
        <p:txBody>
          <a:bodyPr/>
          <a:lstStyle/>
          <a:p>
            <a:r>
              <a:rPr lang="en-NZ"/>
              <a:t>Activity #2: Understanding the Host Tier Allocation Tool</a:t>
            </a:r>
          </a:p>
        </p:txBody>
      </p:sp>
      <p:sp>
        <p:nvSpPr>
          <p:cNvPr id="3" name="Content Placeholder 2">
            <a:extLst>
              <a:ext uri="{FF2B5EF4-FFF2-40B4-BE49-F238E27FC236}">
                <a16:creationId xmlns:a16="http://schemas.microsoft.com/office/drawing/2014/main" id="{C147C2FB-8B99-1324-5ABC-E64E2FE7355B}"/>
              </a:ext>
            </a:extLst>
          </p:cNvPr>
          <p:cNvSpPr>
            <a:spLocks noGrp="1"/>
          </p:cNvSpPr>
          <p:nvPr>
            <p:ph idx="1"/>
          </p:nvPr>
        </p:nvSpPr>
        <p:spPr>
          <a:xfrm>
            <a:off x="233180" y="1644109"/>
            <a:ext cx="11725639" cy="4715516"/>
          </a:xfrm>
        </p:spPr>
        <p:txBody>
          <a:bodyPr/>
          <a:lstStyle/>
          <a:p>
            <a:r>
              <a:rPr lang="en-NZ" sz="2400"/>
              <a:t>Understand the logic behind tier decisions</a:t>
            </a:r>
          </a:p>
          <a:p>
            <a:r>
              <a:rPr lang="en-NZ" sz="2400"/>
              <a:t>Present back to the wider group:</a:t>
            </a:r>
          </a:p>
          <a:p>
            <a:pPr marL="0" indent="0">
              <a:buNone/>
            </a:pPr>
            <a:endParaRPr lang="en-NZ" sz="2400"/>
          </a:p>
          <a:p>
            <a:pPr lvl="1" indent="-342900">
              <a:spcBef>
                <a:spcPts val="0"/>
              </a:spcBef>
              <a:buFont typeface="Wingdings" panose="05000000000000000000" pitchFamily="2" charset="2"/>
              <a:buChar char="Ø"/>
              <a:defRPr/>
            </a:pPr>
            <a:r>
              <a:rPr lang="en-US" sz="2400"/>
              <a:t>Key factors influencing tier decision </a:t>
            </a:r>
          </a:p>
          <a:p>
            <a:pPr lvl="1" indent="-342900">
              <a:spcBef>
                <a:spcPts val="0"/>
              </a:spcBef>
              <a:buFont typeface="Wingdings" panose="05000000000000000000" pitchFamily="2" charset="2"/>
              <a:buChar char="Ø"/>
              <a:defRPr/>
            </a:pPr>
            <a:r>
              <a:rPr lang="en-US" sz="2400"/>
              <a:t>Any assumptions you had to make </a:t>
            </a:r>
          </a:p>
          <a:p>
            <a:pPr lvl="1" indent="-342900">
              <a:spcBef>
                <a:spcPts val="0"/>
              </a:spcBef>
              <a:buFont typeface="Wingdings" panose="05000000000000000000" pitchFamily="2" charset="2"/>
              <a:buChar char="Ø"/>
              <a:defRPr/>
            </a:pPr>
            <a:r>
              <a:rPr lang="en-US" sz="2400"/>
              <a:t>Areas of uncertainty or interpretation </a:t>
            </a:r>
          </a:p>
          <a:p>
            <a:pPr lvl="1" indent="-342900">
              <a:spcBef>
                <a:spcPts val="0"/>
              </a:spcBef>
              <a:buFont typeface="Wingdings" panose="05000000000000000000" pitchFamily="2" charset="2"/>
              <a:buChar char="Ø"/>
              <a:defRPr/>
            </a:pPr>
            <a:r>
              <a:rPr lang="en-US" sz="2400"/>
              <a:t>Anything that sparked discussion </a:t>
            </a:r>
          </a:p>
          <a:p>
            <a:pPr lvl="1" indent="-342900">
              <a:spcBef>
                <a:spcPts val="0"/>
              </a:spcBef>
              <a:buFont typeface="Wingdings" panose="05000000000000000000" pitchFamily="2" charset="2"/>
              <a:buChar char="Ø"/>
              <a:defRPr/>
            </a:pPr>
            <a:r>
              <a:rPr lang="en-US" sz="2400"/>
              <a:t>Your final tier level</a:t>
            </a:r>
          </a:p>
          <a:p>
            <a:pPr lvl="1">
              <a:buFont typeface="Wingdings" panose="05000000000000000000" pitchFamily="2" charset="2"/>
              <a:buChar char="Ø"/>
            </a:pPr>
            <a:endParaRPr lang="en-NZ" sz="2400"/>
          </a:p>
          <a:p>
            <a:pPr lvl="1">
              <a:buFont typeface="Wingdings" panose="05000000000000000000" pitchFamily="2" charset="2"/>
              <a:buChar char="Ø"/>
            </a:pPr>
            <a:endParaRPr lang="en-NZ" sz="2400"/>
          </a:p>
          <a:p>
            <a:endParaRPr lang="en-NZ" sz="2400"/>
          </a:p>
        </p:txBody>
      </p:sp>
    </p:spTree>
    <p:extLst>
      <p:ext uri="{BB962C8B-B14F-4D97-AF65-F5344CB8AC3E}">
        <p14:creationId xmlns:p14="http://schemas.microsoft.com/office/powerpoint/2010/main" val="364757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6818-2EF9-D59D-D269-F60B2414F6AE}"/>
              </a:ext>
            </a:extLst>
          </p:cNvPr>
          <p:cNvSpPr>
            <a:spLocks noGrp="1"/>
          </p:cNvSpPr>
          <p:nvPr>
            <p:ph type="title"/>
          </p:nvPr>
        </p:nvSpPr>
        <p:spPr/>
        <p:txBody>
          <a:bodyPr/>
          <a:lstStyle/>
          <a:p>
            <a:r>
              <a:rPr lang="en-NZ"/>
              <a:t>Tier Review</a:t>
            </a:r>
          </a:p>
        </p:txBody>
      </p:sp>
      <p:sp>
        <p:nvSpPr>
          <p:cNvPr id="3" name="Content Placeholder 2">
            <a:extLst>
              <a:ext uri="{FF2B5EF4-FFF2-40B4-BE49-F238E27FC236}">
                <a16:creationId xmlns:a16="http://schemas.microsoft.com/office/drawing/2014/main" id="{974CC646-B303-AB0A-4A61-08C5A086CCC1}"/>
              </a:ext>
            </a:extLst>
          </p:cNvPr>
          <p:cNvSpPr>
            <a:spLocks noGrp="1"/>
          </p:cNvSpPr>
          <p:nvPr>
            <p:ph idx="1"/>
          </p:nvPr>
        </p:nvSpPr>
        <p:spPr>
          <a:xfrm>
            <a:off x="239349" y="1203754"/>
            <a:ext cx="11725639" cy="1208142"/>
          </a:xfrm>
        </p:spPr>
        <p:txBody>
          <a:bodyPr lIns="91440" tIns="45720" rIns="91440" bIns="45720" anchor="t"/>
          <a:lstStyle/>
          <a:p>
            <a:r>
              <a:rPr lang="en-NZ" sz="2400" b="1">
                <a:ea typeface="Verdana"/>
              </a:rPr>
              <a:t>New</a:t>
            </a:r>
            <a:r>
              <a:rPr lang="en-NZ" sz="2400">
                <a:ea typeface="Verdana"/>
              </a:rPr>
              <a:t> to flexible funding – allocated tier from April by NASC/EGL site</a:t>
            </a:r>
          </a:p>
          <a:p>
            <a:r>
              <a:rPr lang="en-NZ" sz="2400" b="1">
                <a:ea typeface="Verdana"/>
              </a:rPr>
              <a:t>Already using </a:t>
            </a:r>
            <a:r>
              <a:rPr lang="en-NZ" sz="2400">
                <a:ea typeface="Verdana"/>
              </a:rPr>
              <a:t>flexible funding –initial tier allocation by DSS</a:t>
            </a:r>
          </a:p>
          <a:p>
            <a:r>
              <a:rPr lang="en-NZ" sz="2400"/>
              <a:t>Feedback loop</a:t>
            </a:r>
          </a:p>
          <a:p>
            <a:r>
              <a:rPr lang="en-NZ" sz="2400"/>
              <a:t>Host provides tier feedback to NASC/EGL site 4 – 6 weeks prior to review</a:t>
            </a:r>
          </a:p>
          <a:p>
            <a:r>
              <a:rPr lang="en-NZ" sz="2400"/>
              <a:t>NASC/EGL site relies on Host information provided</a:t>
            </a:r>
          </a:p>
          <a:p>
            <a:endParaRPr lang="en-NZ" sz="2400"/>
          </a:p>
          <a:p>
            <a:endParaRPr lang="en-NZ" sz="2400"/>
          </a:p>
          <a:p>
            <a:endParaRPr lang="en-NZ" sz="2400"/>
          </a:p>
          <a:p>
            <a:endParaRPr lang="en-NZ" sz="2400"/>
          </a:p>
          <a:p>
            <a:pPr marL="0" indent="0">
              <a:buNone/>
            </a:pPr>
            <a:endParaRPr lang="en-NZ" sz="2400"/>
          </a:p>
        </p:txBody>
      </p:sp>
    </p:spTree>
    <p:extLst>
      <p:ext uri="{BB962C8B-B14F-4D97-AF65-F5344CB8AC3E}">
        <p14:creationId xmlns:p14="http://schemas.microsoft.com/office/powerpoint/2010/main" val="8215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141786-B59D-03BF-1751-60D8FE322B95}"/>
              </a:ext>
            </a:extLst>
          </p:cNvPr>
          <p:cNvSpPr txBox="1">
            <a:spLocks/>
          </p:cNvSpPr>
          <p:nvPr/>
        </p:nvSpPr>
        <p:spPr>
          <a:xfrm>
            <a:off x="239349" y="427309"/>
            <a:ext cx="11725639" cy="648072"/>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r>
              <a:rPr lang="en-NZ"/>
              <a:t>Tier Changes</a:t>
            </a:r>
          </a:p>
        </p:txBody>
      </p:sp>
      <p:sp>
        <p:nvSpPr>
          <p:cNvPr id="6" name="TextBox 5">
            <a:extLst>
              <a:ext uri="{FF2B5EF4-FFF2-40B4-BE49-F238E27FC236}">
                <a16:creationId xmlns:a16="http://schemas.microsoft.com/office/drawing/2014/main" id="{F2AD02B6-41E3-0507-F39B-955671CBCD6F}"/>
              </a:ext>
            </a:extLst>
          </p:cNvPr>
          <p:cNvSpPr txBox="1"/>
          <p:nvPr/>
        </p:nvSpPr>
        <p:spPr>
          <a:xfrm>
            <a:off x="146584" y="1480929"/>
            <a:ext cx="10681252" cy="4031873"/>
          </a:xfrm>
          <a:prstGeom prst="rect">
            <a:avLst/>
          </a:prstGeom>
          <a:noFill/>
        </p:spPr>
        <p:txBody>
          <a:bodyPr wrap="square" rtlCol="0">
            <a:spAutoFit/>
          </a:bodyPr>
          <a:lstStyle/>
          <a:p>
            <a:pPr marL="342000" indent="-342000">
              <a:spcBef>
                <a:spcPts val="576"/>
              </a:spcBef>
              <a:buFont typeface="Arial" panose="020B0604020202020204" pitchFamily="34" charset="0"/>
              <a:buChar char="•"/>
            </a:pPr>
            <a:r>
              <a:rPr lang="en-NZ" sz="2400"/>
              <a:t>Clarity and implementation of the plan</a:t>
            </a:r>
          </a:p>
          <a:p>
            <a:pPr marL="342000" indent="-342000">
              <a:spcBef>
                <a:spcPts val="576"/>
              </a:spcBef>
              <a:buFont typeface="Arial" panose="020B0604020202020204" pitchFamily="34" charset="0"/>
              <a:buChar char="•"/>
            </a:pPr>
            <a:r>
              <a:rPr lang="en-NZ" sz="2400"/>
              <a:t>Spending aligns with the plan</a:t>
            </a:r>
          </a:p>
          <a:p>
            <a:pPr marL="342000" indent="-342000">
              <a:spcBef>
                <a:spcPts val="576"/>
              </a:spcBef>
              <a:buFont typeface="Arial" panose="020B0604020202020204" pitchFamily="34" charset="0"/>
              <a:buChar char="•"/>
            </a:pPr>
            <a:r>
              <a:rPr lang="en-NZ" sz="2400"/>
              <a:t>Records accurate and consistently supplied</a:t>
            </a:r>
          </a:p>
          <a:p>
            <a:pPr marL="342000" indent="-342000">
              <a:spcBef>
                <a:spcPts val="576"/>
              </a:spcBef>
              <a:buFont typeface="Arial" panose="020B0604020202020204" pitchFamily="34" charset="0"/>
              <a:buChar char="•"/>
            </a:pPr>
            <a:r>
              <a:rPr lang="en-NZ" sz="2400"/>
              <a:t>Understand pre-engagement purchase requirements</a:t>
            </a:r>
          </a:p>
          <a:p>
            <a:pPr marL="342000" indent="-342000">
              <a:spcBef>
                <a:spcPts val="576"/>
              </a:spcBef>
              <a:buFont typeface="Arial" panose="020B0604020202020204" pitchFamily="34" charset="0"/>
              <a:buChar char="•"/>
            </a:pPr>
            <a:r>
              <a:rPr lang="en-NZ" sz="2400"/>
              <a:t>Understand prior-approval documentation requirements</a:t>
            </a:r>
          </a:p>
          <a:p>
            <a:pPr marL="342000" indent="-342000">
              <a:spcBef>
                <a:spcPts val="576"/>
              </a:spcBef>
              <a:buFont typeface="Arial" panose="020B0604020202020204" pitchFamily="34" charset="0"/>
              <a:buChar char="•"/>
            </a:pPr>
            <a:r>
              <a:rPr lang="en-NZ" sz="2400"/>
              <a:t>Spend matches available funds</a:t>
            </a:r>
          </a:p>
          <a:p>
            <a:pPr marL="342000" indent="-342000">
              <a:spcBef>
                <a:spcPts val="576"/>
              </a:spcBef>
              <a:buFont typeface="Arial" panose="020B0604020202020204" pitchFamily="34" charset="0"/>
              <a:buChar char="•"/>
            </a:pPr>
            <a:r>
              <a:rPr lang="en-NZ" sz="2400"/>
              <a:t>Responsible employer</a:t>
            </a:r>
          </a:p>
          <a:p>
            <a:pPr marL="342000" indent="-342000">
              <a:spcBef>
                <a:spcPts val="576"/>
              </a:spcBef>
              <a:buFont typeface="Arial" panose="020B0604020202020204" pitchFamily="34" charset="0"/>
              <a:buChar char="•"/>
            </a:pPr>
            <a:r>
              <a:rPr lang="en-NZ" sz="2400"/>
              <a:t>Engagement and responsiveness to Host</a:t>
            </a:r>
          </a:p>
          <a:p>
            <a:pPr marL="342000" indent="-342000">
              <a:spcBef>
                <a:spcPts val="576"/>
              </a:spcBef>
              <a:buFont typeface="Arial" panose="020B0604020202020204" pitchFamily="34" charset="0"/>
              <a:buChar char="•"/>
            </a:pPr>
            <a:r>
              <a:rPr lang="en-NZ" sz="2400"/>
              <a:t>Safeguarding or financial concerns</a:t>
            </a:r>
          </a:p>
        </p:txBody>
      </p:sp>
    </p:spTree>
    <p:extLst>
      <p:ext uri="{BB962C8B-B14F-4D97-AF65-F5344CB8AC3E}">
        <p14:creationId xmlns:p14="http://schemas.microsoft.com/office/powerpoint/2010/main" val="25723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A5-D91B-6BC9-858C-4500A69FF009}"/>
              </a:ext>
            </a:extLst>
          </p:cNvPr>
          <p:cNvSpPr>
            <a:spLocks noGrp="1"/>
          </p:cNvSpPr>
          <p:nvPr>
            <p:ph type="title"/>
          </p:nvPr>
        </p:nvSpPr>
        <p:spPr/>
        <p:txBody>
          <a:bodyPr/>
          <a:lstStyle/>
          <a:p>
            <a:r>
              <a:rPr lang="en-NZ"/>
              <a:t>Nau </a:t>
            </a:r>
            <a:r>
              <a:rPr lang="en-NZ" err="1"/>
              <a:t>mai</a:t>
            </a:r>
            <a:r>
              <a:rPr lang="en-NZ"/>
              <a:t>, </a:t>
            </a:r>
            <a:r>
              <a:rPr lang="en-NZ" err="1"/>
              <a:t>haere</a:t>
            </a:r>
            <a:r>
              <a:rPr lang="en-NZ"/>
              <a:t> </a:t>
            </a:r>
            <a:r>
              <a:rPr lang="en-NZ" err="1"/>
              <a:t>mai</a:t>
            </a:r>
            <a:endParaRPr lang="en-NZ"/>
          </a:p>
        </p:txBody>
      </p:sp>
      <p:sp>
        <p:nvSpPr>
          <p:cNvPr id="3" name="Content Placeholder 2">
            <a:extLst>
              <a:ext uri="{FF2B5EF4-FFF2-40B4-BE49-F238E27FC236}">
                <a16:creationId xmlns:a16="http://schemas.microsoft.com/office/drawing/2014/main" id="{86F7A7D8-1032-CBC9-7CD5-E81FBDE14BD2}"/>
              </a:ext>
            </a:extLst>
          </p:cNvPr>
          <p:cNvSpPr>
            <a:spLocks noGrp="1"/>
          </p:cNvSpPr>
          <p:nvPr>
            <p:ph idx="1"/>
          </p:nvPr>
        </p:nvSpPr>
        <p:spPr>
          <a:xfrm>
            <a:off x="239349" y="1203754"/>
            <a:ext cx="6310307" cy="4715516"/>
          </a:xfrm>
        </p:spPr>
        <p:txBody>
          <a:bodyPr/>
          <a:lstStyle/>
          <a:p>
            <a:pPr marL="0" indent="0">
              <a:buNone/>
            </a:pPr>
            <a:r>
              <a:rPr lang="en-NZ" sz="2400" b="1"/>
              <a:t>Presenter:</a:t>
            </a:r>
            <a:r>
              <a:rPr lang="en-NZ" sz="2400"/>
              <a:t> </a:t>
            </a:r>
          </a:p>
          <a:p>
            <a:pPr marL="0" indent="0">
              <a:buNone/>
            </a:pPr>
            <a:r>
              <a:rPr lang="en-NZ" sz="2400"/>
              <a:t>Clare Kirby, </a:t>
            </a:r>
            <a:r>
              <a:rPr lang="en-NZ" sz="1800" i="1"/>
              <a:t>Training Facilitator &amp; Workstream Lead</a:t>
            </a:r>
          </a:p>
          <a:p>
            <a:pPr marL="0" indent="0">
              <a:buNone/>
            </a:pPr>
            <a:endParaRPr lang="en-NZ" sz="2400" b="1"/>
          </a:p>
          <a:p>
            <a:pPr marL="0" indent="0">
              <a:buNone/>
            </a:pPr>
            <a:r>
              <a:rPr lang="en-NZ" sz="2400" b="1"/>
              <a:t>With support from: </a:t>
            </a:r>
          </a:p>
          <a:p>
            <a:pPr marL="0" indent="0">
              <a:buNone/>
            </a:pPr>
            <a:r>
              <a:rPr lang="en-NZ" sz="2400"/>
              <a:t>Peggy Aerts</a:t>
            </a:r>
          </a:p>
          <a:p>
            <a:pPr marL="0" indent="0">
              <a:buNone/>
            </a:pPr>
            <a:r>
              <a:rPr lang="en-NZ" sz="2400"/>
              <a:t>Sally Clayton</a:t>
            </a:r>
          </a:p>
          <a:p>
            <a:pPr marL="0" indent="0">
              <a:buNone/>
            </a:pPr>
            <a:r>
              <a:rPr lang="en-NZ" sz="2400"/>
              <a:t>Anna Grenfell</a:t>
            </a:r>
          </a:p>
          <a:p>
            <a:pPr marL="0" indent="0">
              <a:buNone/>
            </a:pPr>
            <a:r>
              <a:rPr lang="en-NZ" sz="2400"/>
              <a:t>Kristen D’Silva</a:t>
            </a:r>
          </a:p>
          <a:p>
            <a:pPr marL="0" indent="0">
              <a:buNone/>
            </a:pPr>
            <a:r>
              <a:rPr lang="en-NZ" sz="2400"/>
              <a:t>Amber Carline</a:t>
            </a:r>
          </a:p>
          <a:p>
            <a:pPr marL="0" indent="0">
              <a:buNone/>
            </a:pPr>
            <a:r>
              <a:rPr lang="en-NZ" sz="2400"/>
              <a:t>Simone Newsham - NASCA</a:t>
            </a:r>
          </a:p>
        </p:txBody>
      </p:sp>
    </p:spTree>
    <p:extLst>
      <p:ext uri="{BB962C8B-B14F-4D97-AF65-F5344CB8AC3E}">
        <p14:creationId xmlns:p14="http://schemas.microsoft.com/office/powerpoint/2010/main" val="1395274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4C7B-DE3A-C936-A075-F04ACD8E8419}"/>
              </a:ext>
            </a:extLst>
          </p:cNvPr>
          <p:cNvSpPr>
            <a:spLocks noGrp="1"/>
          </p:cNvSpPr>
          <p:nvPr>
            <p:ph type="title"/>
          </p:nvPr>
        </p:nvSpPr>
        <p:spPr/>
        <p:txBody>
          <a:bodyPr/>
          <a:lstStyle/>
          <a:p>
            <a:r>
              <a:rPr lang="en-NZ"/>
              <a:t>Talking About Tiers</a:t>
            </a:r>
          </a:p>
        </p:txBody>
      </p:sp>
      <p:sp>
        <p:nvSpPr>
          <p:cNvPr id="4" name="Rectangle 3">
            <a:extLst>
              <a:ext uri="{FF2B5EF4-FFF2-40B4-BE49-F238E27FC236}">
                <a16:creationId xmlns:a16="http://schemas.microsoft.com/office/drawing/2014/main" id="{B563AF0A-C8E3-E233-257A-88368E92EF32}"/>
              </a:ext>
            </a:extLst>
          </p:cNvPr>
          <p:cNvSpPr/>
          <p:nvPr/>
        </p:nvSpPr>
        <p:spPr>
          <a:xfrm>
            <a:off x="196912" y="1391478"/>
            <a:ext cx="2173731" cy="4306957"/>
          </a:xfrm>
          <a:prstGeom prst="rect">
            <a:avLst/>
          </a:prstGeom>
          <a:noFill/>
          <a:ln w="38100">
            <a:solidFill>
              <a:srgbClr val="1F58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a:extLst>
              <a:ext uri="{FF2B5EF4-FFF2-40B4-BE49-F238E27FC236}">
                <a16:creationId xmlns:a16="http://schemas.microsoft.com/office/drawing/2014/main" id="{CE1CBEDB-85EB-3652-F0A1-2E436B2047CF}"/>
              </a:ext>
            </a:extLst>
          </p:cNvPr>
          <p:cNvPicPr>
            <a:picLocks noChangeAspect="1"/>
          </p:cNvPicPr>
          <p:nvPr/>
        </p:nvPicPr>
        <p:blipFill>
          <a:blip r:embed="rId3"/>
          <a:stretch>
            <a:fillRect/>
          </a:stretch>
        </p:blipFill>
        <p:spPr>
          <a:xfrm>
            <a:off x="2901895" y="1391478"/>
            <a:ext cx="2202977" cy="4346825"/>
          </a:xfrm>
          <a:prstGeom prst="rect">
            <a:avLst/>
          </a:prstGeom>
          <a:ln>
            <a:noFill/>
          </a:ln>
        </p:spPr>
      </p:pic>
      <p:pic>
        <p:nvPicPr>
          <p:cNvPr id="6" name="Picture 5">
            <a:extLst>
              <a:ext uri="{FF2B5EF4-FFF2-40B4-BE49-F238E27FC236}">
                <a16:creationId xmlns:a16="http://schemas.microsoft.com/office/drawing/2014/main" id="{3485E926-58F7-5C0D-FE07-267EDE42E1BD}"/>
              </a:ext>
            </a:extLst>
          </p:cNvPr>
          <p:cNvPicPr>
            <a:picLocks noChangeAspect="1"/>
          </p:cNvPicPr>
          <p:nvPr/>
        </p:nvPicPr>
        <p:blipFill>
          <a:blip r:embed="rId3"/>
          <a:stretch>
            <a:fillRect/>
          </a:stretch>
        </p:blipFill>
        <p:spPr>
          <a:xfrm>
            <a:off x="5536397" y="1391478"/>
            <a:ext cx="2544793" cy="4346825"/>
          </a:xfrm>
          <a:prstGeom prst="rect">
            <a:avLst/>
          </a:prstGeom>
        </p:spPr>
      </p:pic>
      <p:pic>
        <p:nvPicPr>
          <p:cNvPr id="7" name="Picture 6">
            <a:extLst>
              <a:ext uri="{FF2B5EF4-FFF2-40B4-BE49-F238E27FC236}">
                <a16:creationId xmlns:a16="http://schemas.microsoft.com/office/drawing/2014/main" id="{1890DCEB-52D0-9402-8B50-8ACEE3487926}"/>
              </a:ext>
            </a:extLst>
          </p:cNvPr>
          <p:cNvPicPr>
            <a:picLocks noChangeAspect="1"/>
          </p:cNvPicPr>
          <p:nvPr/>
        </p:nvPicPr>
        <p:blipFill>
          <a:blip r:embed="rId3"/>
          <a:stretch>
            <a:fillRect/>
          </a:stretch>
        </p:blipFill>
        <p:spPr>
          <a:xfrm>
            <a:off x="8554342" y="1371543"/>
            <a:ext cx="3440746" cy="4346825"/>
          </a:xfrm>
          <a:prstGeom prst="rect">
            <a:avLst/>
          </a:prstGeom>
        </p:spPr>
      </p:pic>
      <p:sp>
        <p:nvSpPr>
          <p:cNvPr id="8" name="TextBox 7">
            <a:extLst>
              <a:ext uri="{FF2B5EF4-FFF2-40B4-BE49-F238E27FC236}">
                <a16:creationId xmlns:a16="http://schemas.microsoft.com/office/drawing/2014/main" id="{2170CAAC-5368-F001-13F5-2D7F72C84133}"/>
              </a:ext>
            </a:extLst>
          </p:cNvPr>
          <p:cNvSpPr txBox="1"/>
          <p:nvPr/>
        </p:nvSpPr>
        <p:spPr>
          <a:xfrm>
            <a:off x="-16760" y="1511817"/>
            <a:ext cx="2634502" cy="369332"/>
          </a:xfrm>
          <a:prstGeom prst="rect">
            <a:avLst/>
          </a:prstGeom>
          <a:noFill/>
        </p:spPr>
        <p:txBody>
          <a:bodyPr wrap="square" rtlCol="0">
            <a:spAutoFit/>
          </a:bodyPr>
          <a:lstStyle/>
          <a:p>
            <a:pPr algn="ctr"/>
            <a:r>
              <a:rPr lang="en-NZ" b="1"/>
              <a:t>Tier 1</a:t>
            </a:r>
          </a:p>
        </p:txBody>
      </p:sp>
      <p:sp>
        <p:nvSpPr>
          <p:cNvPr id="9" name="TextBox 8">
            <a:extLst>
              <a:ext uri="{FF2B5EF4-FFF2-40B4-BE49-F238E27FC236}">
                <a16:creationId xmlns:a16="http://schemas.microsoft.com/office/drawing/2014/main" id="{00D12120-5F20-B461-4D75-111BAEF8E834}"/>
              </a:ext>
            </a:extLst>
          </p:cNvPr>
          <p:cNvSpPr txBox="1"/>
          <p:nvPr/>
        </p:nvSpPr>
        <p:spPr>
          <a:xfrm>
            <a:off x="2686132" y="1489796"/>
            <a:ext cx="2634502" cy="369332"/>
          </a:xfrm>
          <a:prstGeom prst="rect">
            <a:avLst/>
          </a:prstGeom>
          <a:noFill/>
        </p:spPr>
        <p:txBody>
          <a:bodyPr wrap="square" rtlCol="0">
            <a:spAutoFit/>
          </a:bodyPr>
          <a:lstStyle/>
          <a:p>
            <a:pPr algn="ctr"/>
            <a:r>
              <a:rPr lang="en-NZ" b="1"/>
              <a:t>Tier 2</a:t>
            </a:r>
          </a:p>
        </p:txBody>
      </p:sp>
      <p:sp>
        <p:nvSpPr>
          <p:cNvPr id="10" name="TextBox 9">
            <a:extLst>
              <a:ext uri="{FF2B5EF4-FFF2-40B4-BE49-F238E27FC236}">
                <a16:creationId xmlns:a16="http://schemas.microsoft.com/office/drawing/2014/main" id="{EB4E19F1-2DC1-0A88-2C28-71A742ED3E4B}"/>
              </a:ext>
            </a:extLst>
          </p:cNvPr>
          <p:cNvSpPr txBox="1"/>
          <p:nvPr/>
        </p:nvSpPr>
        <p:spPr>
          <a:xfrm>
            <a:off x="5362261" y="1489796"/>
            <a:ext cx="2640799" cy="369332"/>
          </a:xfrm>
          <a:prstGeom prst="rect">
            <a:avLst/>
          </a:prstGeom>
          <a:noFill/>
        </p:spPr>
        <p:txBody>
          <a:bodyPr wrap="square" rtlCol="0">
            <a:spAutoFit/>
          </a:bodyPr>
          <a:lstStyle/>
          <a:p>
            <a:pPr algn="ctr"/>
            <a:r>
              <a:rPr lang="en-NZ" b="1"/>
              <a:t>Tier 3</a:t>
            </a:r>
          </a:p>
        </p:txBody>
      </p:sp>
      <p:sp>
        <p:nvSpPr>
          <p:cNvPr id="11" name="TextBox 10">
            <a:extLst>
              <a:ext uri="{FF2B5EF4-FFF2-40B4-BE49-F238E27FC236}">
                <a16:creationId xmlns:a16="http://schemas.microsoft.com/office/drawing/2014/main" id="{2573E419-10F7-593D-1D1C-EFF59A54D6F1}"/>
              </a:ext>
            </a:extLst>
          </p:cNvPr>
          <p:cNvSpPr txBox="1"/>
          <p:nvPr/>
        </p:nvSpPr>
        <p:spPr>
          <a:xfrm>
            <a:off x="8900862" y="1503574"/>
            <a:ext cx="2634357" cy="369332"/>
          </a:xfrm>
          <a:prstGeom prst="rect">
            <a:avLst/>
          </a:prstGeom>
          <a:noFill/>
        </p:spPr>
        <p:txBody>
          <a:bodyPr wrap="square" rtlCol="0">
            <a:spAutoFit/>
          </a:bodyPr>
          <a:lstStyle/>
          <a:p>
            <a:pPr algn="ctr"/>
            <a:r>
              <a:rPr lang="en-NZ" b="1"/>
              <a:t>Tier 4</a:t>
            </a:r>
          </a:p>
        </p:txBody>
      </p:sp>
      <p:sp>
        <p:nvSpPr>
          <p:cNvPr id="12" name="TextBox 11">
            <a:extLst>
              <a:ext uri="{FF2B5EF4-FFF2-40B4-BE49-F238E27FC236}">
                <a16:creationId xmlns:a16="http://schemas.microsoft.com/office/drawing/2014/main" id="{E7491337-19E4-242D-6B66-43AAE6615BA2}"/>
              </a:ext>
            </a:extLst>
          </p:cNvPr>
          <p:cNvSpPr txBox="1"/>
          <p:nvPr/>
        </p:nvSpPr>
        <p:spPr>
          <a:xfrm>
            <a:off x="239349" y="1895061"/>
            <a:ext cx="2202977" cy="3693319"/>
          </a:xfrm>
          <a:prstGeom prst="rect">
            <a:avLst/>
          </a:prstGeom>
          <a:noFill/>
        </p:spPr>
        <p:txBody>
          <a:bodyPr wrap="square" rtlCol="0">
            <a:spAutoFit/>
          </a:bodyPr>
          <a:lstStyle/>
          <a:p>
            <a:pPr marL="285750" indent="-285750">
              <a:buFont typeface="Arial" panose="020B0604020202020204" pitchFamily="34" charset="0"/>
              <a:buChar char="•"/>
            </a:pPr>
            <a:r>
              <a:rPr lang="en-NZ"/>
              <a:t>Rarely needs guidance from host</a:t>
            </a:r>
          </a:p>
          <a:p>
            <a:pPr marL="285750" indent="-285750">
              <a:buFont typeface="Arial" panose="020B0604020202020204" pitchFamily="34" charset="0"/>
              <a:buChar char="•"/>
            </a:pPr>
            <a:r>
              <a:rPr lang="en-NZ"/>
              <a:t>Experienced in managing hosted FF</a:t>
            </a:r>
          </a:p>
          <a:p>
            <a:pPr marL="285750" indent="-285750">
              <a:buFont typeface="Arial" panose="020B0604020202020204" pitchFamily="34" charset="0"/>
              <a:buChar char="•"/>
            </a:pPr>
            <a:r>
              <a:rPr lang="en-NZ"/>
              <a:t>Confident &amp; skilled</a:t>
            </a:r>
          </a:p>
          <a:p>
            <a:pPr marL="285750" indent="-285750">
              <a:buFont typeface="Arial" panose="020B0604020202020204" pitchFamily="34" charset="0"/>
              <a:buChar char="•"/>
            </a:pPr>
            <a:r>
              <a:rPr lang="en-NZ"/>
              <a:t>Meet responsibilities</a:t>
            </a:r>
          </a:p>
          <a:p>
            <a:pPr marL="285750" indent="-285750">
              <a:buFont typeface="Arial" panose="020B0604020202020204" pitchFamily="34" charset="0"/>
              <a:buChar char="•"/>
            </a:pPr>
            <a:r>
              <a:rPr lang="en-NZ"/>
              <a:t>Self verify claims</a:t>
            </a:r>
          </a:p>
          <a:p>
            <a:pPr marL="285750" indent="-285750">
              <a:buFont typeface="Arial" panose="020B0604020202020204" pitchFamily="34" charset="0"/>
              <a:buChar char="•"/>
            </a:pPr>
            <a:endParaRPr lang="en-NZ"/>
          </a:p>
          <a:p>
            <a:pPr marL="285750" indent="-285750">
              <a:buFont typeface="Wingdings" panose="05000000000000000000" pitchFamily="2" charset="2"/>
              <a:buChar char="ü"/>
            </a:pPr>
            <a:r>
              <a:rPr lang="en-NZ"/>
              <a:t>Yearly contact</a:t>
            </a:r>
          </a:p>
        </p:txBody>
      </p:sp>
      <p:sp>
        <p:nvSpPr>
          <p:cNvPr id="13" name="TextBox 12">
            <a:extLst>
              <a:ext uri="{FF2B5EF4-FFF2-40B4-BE49-F238E27FC236}">
                <a16:creationId xmlns:a16="http://schemas.microsoft.com/office/drawing/2014/main" id="{AE4D2F8D-0414-AA8E-3578-9B99D1A8D8CE}"/>
              </a:ext>
            </a:extLst>
          </p:cNvPr>
          <p:cNvSpPr txBox="1"/>
          <p:nvPr/>
        </p:nvSpPr>
        <p:spPr>
          <a:xfrm>
            <a:off x="2989575" y="1895061"/>
            <a:ext cx="2202977" cy="3416320"/>
          </a:xfrm>
          <a:prstGeom prst="rect">
            <a:avLst/>
          </a:prstGeom>
          <a:noFill/>
        </p:spPr>
        <p:txBody>
          <a:bodyPr wrap="square" rtlCol="0">
            <a:spAutoFit/>
          </a:bodyPr>
          <a:lstStyle/>
          <a:p>
            <a:pPr marL="285750" indent="-285750">
              <a:buFont typeface="Arial" panose="020B0604020202020204" pitchFamily="34" charset="0"/>
              <a:buChar char="•"/>
            </a:pPr>
            <a:r>
              <a:rPr lang="en-NZ"/>
              <a:t>Needs some guidance from host</a:t>
            </a:r>
          </a:p>
          <a:p>
            <a:pPr marL="285750" indent="-285750">
              <a:buFont typeface="Arial" panose="020B0604020202020204" pitchFamily="34" charset="0"/>
              <a:buChar char="•"/>
            </a:pPr>
            <a:r>
              <a:rPr lang="en-NZ"/>
              <a:t>Have some experience</a:t>
            </a:r>
          </a:p>
          <a:p>
            <a:pPr marL="285750" indent="-285750">
              <a:buFont typeface="Arial" panose="020B0604020202020204" pitchFamily="34" charset="0"/>
              <a:buChar char="•"/>
            </a:pPr>
            <a:r>
              <a:rPr lang="en-NZ"/>
              <a:t>Mostly confident</a:t>
            </a:r>
          </a:p>
          <a:p>
            <a:pPr marL="285750" indent="-285750">
              <a:buFont typeface="Arial" panose="020B0604020202020204" pitchFamily="34" charset="0"/>
              <a:buChar char="•"/>
            </a:pPr>
            <a:r>
              <a:rPr lang="en-NZ"/>
              <a:t>Building skills in managing hosted FF</a:t>
            </a:r>
          </a:p>
          <a:p>
            <a:pPr marL="285750" indent="-285750">
              <a:buFont typeface="Arial" panose="020B0604020202020204" pitchFamily="34" charset="0"/>
              <a:buChar char="•"/>
            </a:pPr>
            <a:endParaRPr lang="en-NZ"/>
          </a:p>
          <a:p>
            <a:pPr marL="285750" indent="-285750">
              <a:buFont typeface="Wingdings" panose="05000000000000000000" pitchFamily="2" charset="2"/>
              <a:buChar char="ü"/>
            </a:pPr>
            <a:r>
              <a:rPr lang="en-NZ"/>
              <a:t>6 monthly contact</a:t>
            </a:r>
          </a:p>
        </p:txBody>
      </p:sp>
      <p:sp>
        <p:nvSpPr>
          <p:cNvPr id="16" name="TextBox 15">
            <a:extLst>
              <a:ext uri="{FF2B5EF4-FFF2-40B4-BE49-F238E27FC236}">
                <a16:creationId xmlns:a16="http://schemas.microsoft.com/office/drawing/2014/main" id="{9C1275F2-F1B4-DB0B-45F2-7ED52732716F}"/>
              </a:ext>
            </a:extLst>
          </p:cNvPr>
          <p:cNvSpPr txBox="1"/>
          <p:nvPr/>
        </p:nvSpPr>
        <p:spPr>
          <a:xfrm>
            <a:off x="8554342" y="1895061"/>
            <a:ext cx="3679285" cy="4247317"/>
          </a:xfrm>
          <a:prstGeom prst="rect">
            <a:avLst/>
          </a:prstGeom>
          <a:noFill/>
        </p:spPr>
        <p:txBody>
          <a:bodyPr wrap="square" rtlCol="0">
            <a:spAutoFit/>
          </a:bodyPr>
          <a:lstStyle/>
          <a:p>
            <a:pPr marL="285750" indent="-285750">
              <a:buFont typeface="Arial" panose="020B0604020202020204" pitchFamily="34" charset="0"/>
              <a:buChar char="•"/>
            </a:pPr>
            <a:r>
              <a:rPr lang="en-NZ"/>
              <a:t>Frequent &amp; high level of guidance</a:t>
            </a:r>
          </a:p>
          <a:p>
            <a:pPr marL="285750" indent="-285750">
              <a:buFont typeface="Arial" panose="020B0604020202020204" pitchFamily="34" charset="0"/>
              <a:buChar char="•"/>
            </a:pPr>
            <a:r>
              <a:rPr lang="en-NZ"/>
              <a:t>Could have used FF for purposes not in plan</a:t>
            </a:r>
          </a:p>
          <a:p>
            <a:pPr marL="285750" indent="-285750">
              <a:buFont typeface="Arial" panose="020B0604020202020204" pitchFamily="34" charset="0"/>
              <a:buChar char="•"/>
            </a:pPr>
            <a:r>
              <a:rPr lang="en-NZ"/>
              <a:t>Audited with fraudulent findings</a:t>
            </a:r>
          </a:p>
          <a:p>
            <a:pPr marL="285750" indent="-285750">
              <a:buFont typeface="Arial" panose="020B0604020202020204" pitchFamily="34" charset="0"/>
              <a:buChar char="•"/>
            </a:pPr>
            <a:r>
              <a:rPr lang="en-NZ"/>
              <a:t>Currently under audit – case-by-case, and escalate to DSS</a:t>
            </a:r>
          </a:p>
          <a:p>
            <a:pPr marL="285750" indent="-285750">
              <a:buFont typeface="Arial" panose="020B0604020202020204" pitchFamily="34" charset="0"/>
              <a:buChar char="•"/>
            </a:pPr>
            <a:r>
              <a:rPr lang="en-NZ"/>
              <a:t>Used budget early in past</a:t>
            </a:r>
          </a:p>
          <a:p>
            <a:pPr marL="285750" indent="-285750">
              <a:buFont typeface="Arial" panose="020B0604020202020204" pitchFamily="34" charset="0"/>
              <a:buChar char="•"/>
            </a:pPr>
            <a:r>
              <a:rPr lang="en-NZ"/>
              <a:t>Safeguarding concerns</a:t>
            </a:r>
          </a:p>
          <a:p>
            <a:pPr marL="285750" indent="-285750">
              <a:buFont typeface="Arial" panose="020B0604020202020204" pitchFamily="34" charset="0"/>
              <a:buChar char="•"/>
            </a:pPr>
            <a:r>
              <a:rPr lang="en-NZ"/>
              <a:t>Significant coaching required</a:t>
            </a:r>
          </a:p>
          <a:p>
            <a:pPr marL="285750" indent="-285750">
              <a:buFont typeface="Arial" panose="020B0604020202020204" pitchFamily="34" charset="0"/>
              <a:buChar char="•"/>
            </a:pPr>
            <a:endParaRPr lang="en-NZ"/>
          </a:p>
          <a:p>
            <a:pPr marL="285750" indent="-285750">
              <a:buFont typeface="Wingdings" panose="05000000000000000000" pitchFamily="2" charset="2"/>
              <a:buChar char="ü"/>
            </a:pPr>
            <a:r>
              <a:rPr lang="en-NZ"/>
              <a:t>Monthly contact</a:t>
            </a:r>
          </a:p>
          <a:p>
            <a:pPr marL="285750" indent="-285750">
              <a:buFont typeface="Arial" panose="020B0604020202020204" pitchFamily="34" charset="0"/>
              <a:buChar char="•"/>
            </a:pPr>
            <a:endParaRPr lang="en-NZ"/>
          </a:p>
          <a:p>
            <a:pPr marL="285750" indent="-285750">
              <a:buFont typeface="Wingdings" panose="05000000000000000000" pitchFamily="2" charset="2"/>
              <a:buChar char="ü"/>
            </a:pPr>
            <a:endParaRPr lang="en-NZ"/>
          </a:p>
        </p:txBody>
      </p:sp>
      <p:sp>
        <p:nvSpPr>
          <p:cNvPr id="17" name="TextBox 16">
            <a:extLst>
              <a:ext uri="{FF2B5EF4-FFF2-40B4-BE49-F238E27FC236}">
                <a16:creationId xmlns:a16="http://schemas.microsoft.com/office/drawing/2014/main" id="{ADD82C5E-1BE9-DEC4-163C-D0B8E41E7B27}"/>
              </a:ext>
            </a:extLst>
          </p:cNvPr>
          <p:cNvSpPr txBox="1"/>
          <p:nvPr/>
        </p:nvSpPr>
        <p:spPr>
          <a:xfrm>
            <a:off x="5564441" y="1895061"/>
            <a:ext cx="2516749" cy="3416320"/>
          </a:xfrm>
          <a:prstGeom prst="rect">
            <a:avLst/>
          </a:prstGeom>
          <a:noFill/>
        </p:spPr>
        <p:txBody>
          <a:bodyPr wrap="square" rtlCol="0">
            <a:spAutoFit/>
          </a:bodyPr>
          <a:lstStyle/>
          <a:p>
            <a:pPr marL="285750" indent="-285750">
              <a:buFont typeface="Arial" panose="020B0604020202020204" pitchFamily="34" charset="0"/>
              <a:buChar char="•"/>
            </a:pPr>
            <a:r>
              <a:rPr lang="en-NZ"/>
              <a:t>Regular guidance from host</a:t>
            </a:r>
          </a:p>
          <a:p>
            <a:pPr marL="285750" indent="-285750">
              <a:buFont typeface="Arial" panose="020B0604020202020204" pitchFamily="34" charset="0"/>
              <a:buChar char="•"/>
            </a:pPr>
            <a:r>
              <a:rPr lang="en-NZ"/>
              <a:t>New to hosted FF</a:t>
            </a:r>
          </a:p>
          <a:p>
            <a:pPr marL="285750" indent="-285750">
              <a:buFont typeface="Arial" panose="020B0604020202020204" pitchFamily="34" charset="0"/>
              <a:buChar char="•"/>
            </a:pPr>
            <a:r>
              <a:rPr lang="en-NZ"/>
              <a:t>Meets some of responsibilities </a:t>
            </a:r>
          </a:p>
          <a:p>
            <a:pPr marL="285750" indent="-285750">
              <a:buFont typeface="Arial" panose="020B0604020202020204" pitchFamily="34" charset="0"/>
              <a:buChar char="•"/>
            </a:pPr>
            <a:r>
              <a:rPr lang="en-NZ"/>
              <a:t>Need guidance in making plan happen</a:t>
            </a:r>
          </a:p>
          <a:p>
            <a:pPr marL="285750" indent="-285750">
              <a:buFont typeface="Arial" panose="020B0604020202020204" pitchFamily="34" charset="0"/>
              <a:buChar char="•"/>
            </a:pPr>
            <a:r>
              <a:rPr lang="en-NZ"/>
              <a:t>Building confidence &amp; skills</a:t>
            </a:r>
          </a:p>
          <a:p>
            <a:pPr marL="285750" indent="-285750">
              <a:buFont typeface="Arial" panose="020B0604020202020204" pitchFamily="34" charset="0"/>
              <a:buChar char="•"/>
            </a:pPr>
            <a:endParaRPr lang="en-NZ"/>
          </a:p>
          <a:p>
            <a:pPr marL="285750" indent="-285750">
              <a:buFont typeface="Wingdings" panose="05000000000000000000" pitchFamily="2" charset="2"/>
              <a:buChar char="ü"/>
            </a:pPr>
            <a:r>
              <a:rPr lang="en-NZ"/>
              <a:t>3 monthly contact</a:t>
            </a:r>
          </a:p>
        </p:txBody>
      </p:sp>
    </p:spTree>
    <p:extLst>
      <p:ext uri="{BB962C8B-B14F-4D97-AF65-F5344CB8AC3E}">
        <p14:creationId xmlns:p14="http://schemas.microsoft.com/office/powerpoint/2010/main" val="145531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P spid="12" grpId="0"/>
      <p:bldP spid="13"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B4BD-6CCD-DF62-D8FA-E9F5A0E11198}"/>
              </a:ext>
            </a:extLst>
          </p:cNvPr>
          <p:cNvSpPr>
            <a:spLocks noGrp="1"/>
          </p:cNvSpPr>
          <p:nvPr>
            <p:ph type="ctrTitle"/>
          </p:nvPr>
        </p:nvSpPr>
        <p:spPr/>
        <p:txBody>
          <a:bodyPr/>
          <a:lstStyle/>
          <a:p>
            <a:r>
              <a:rPr lang="en-NZ"/>
              <a:t>Feedback loop</a:t>
            </a:r>
          </a:p>
        </p:txBody>
      </p:sp>
    </p:spTree>
    <p:extLst>
      <p:ext uri="{BB962C8B-B14F-4D97-AF65-F5344CB8AC3E}">
        <p14:creationId xmlns:p14="http://schemas.microsoft.com/office/powerpoint/2010/main" val="2289350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C1A3-F429-769F-1A6C-FB43762F04B2}"/>
              </a:ext>
            </a:extLst>
          </p:cNvPr>
          <p:cNvSpPr>
            <a:spLocks noGrp="1"/>
          </p:cNvSpPr>
          <p:nvPr>
            <p:ph type="title"/>
          </p:nvPr>
        </p:nvSpPr>
        <p:spPr/>
        <p:txBody>
          <a:bodyPr/>
          <a:lstStyle/>
          <a:p>
            <a:r>
              <a:rPr lang="en-NZ"/>
              <a:t>Feedback Loop</a:t>
            </a:r>
          </a:p>
        </p:txBody>
      </p:sp>
      <p:sp>
        <p:nvSpPr>
          <p:cNvPr id="6" name="TextBox 5">
            <a:extLst>
              <a:ext uri="{FF2B5EF4-FFF2-40B4-BE49-F238E27FC236}">
                <a16:creationId xmlns:a16="http://schemas.microsoft.com/office/drawing/2014/main" id="{CF907CE5-0DF9-8026-3608-137926F0F2A6}"/>
              </a:ext>
            </a:extLst>
          </p:cNvPr>
          <p:cNvSpPr txBox="1"/>
          <p:nvPr/>
        </p:nvSpPr>
        <p:spPr>
          <a:xfrm>
            <a:off x="7360920" y="1348740"/>
            <a:ext cx="4604068" cy="4154984"/>
          </a:xfrm>
          <a:prstGeom prst="rect">
            <a:avLst/>
          </a:prstGeom>
          <a:noFill/>
        </p:spPr>
        <p:txBody>
          <a:bodyPr wrap="square" rtlCol="0">
            <a:spAutoFit/>
          </a:bodyPr>
          <a:lstStyle/>
          <a:p>
            <a:pPr marL="342900" indent="-342900">
              <a:buFont typeface="Arial" panose="020B0604020202020204" pitchFamily="34" charset="0"/>
              <a:buChar char="•"/>
            </a:pPr>
            <a:r>
              <a:rPr lang="en-NZ" sz="2400"/>
              <a:t>Provide timely feedback</a:t>
            </a:r>
          </a:p>
          <a:p>
            <a:pPr marL="342900" indent="-342900">
              <a:buFont typeface="Arial" panose="020B0604020202020204" pitchFamily="34" charset="0"/>
              <a:buChar char="•"/>
            </a:pPr>
            <a:r>
              <a:rPr lang="en-NZ" sz="2400"/>
              <a:t>Summarising:</a:t>
            </a:r>
          </a:p>
          <a:p>
            <a:pPr marL="800100" lvl="1" indent="-342900">
              <a:buFont typeface="Wingdings" panose="05000000000000000000" pitchFamily="2" charset="2"/>
              <a:buChar char="ü"/>
            </a:pPr>
            <a:r>
              <a:rPr lang="en-NZ" sz="2400"/>
              <a:t>Use aligned to purpose</a:t>
            </a:r>
          </a:p>
          <a:p>
            <a:pPr marL="800100" lvl="1" indent="-342900">
              <a:buFont typeface="Wingdings" panose="05000000000000000000" pitchFamily="2" charset="2"/>
              <a:buChar char="ü"/>
            </a:pPr>
            <a:r>
              <a:rPr lang="en-NZ" sz="2400"/>
              <a:t>Outcomes achieved this period</a:t>
            </a:r>
          </a:p>
          <a:p>
            <a:pPr marL="800100" lvl="1" indent="-342900">
              <a:buFont typeface="Wingdings" panose="05000000000000000000" pitchFamily="2" charset="2"/>
              <a:buChar char="ü"/>
            </a:pPr>
            <a:r>
              <a:rPr lang="en-NZ" sz="2400"/>
              <a:t>Funding spent</a:t>
            </a:r>
          </a:p>
          <a:p>
            <a:pPr marL="800100" lvl="1" indent="-342900">
              <a:buFont typeface="Wingdings" panose="05000000000000000000" pitchFamily="2" charset="2"/>
              <a:buChar char="ü"/>
            </a:pPr>
            <a:r>
              <a:rPr lang="en-NZ" sz="2400"/>
              <a:t>Tier level appropriateness</a:t>
            </a:r>
          </a:p>
          <a:p>
            <a:pPr marL="342900" indent="-342900">
              <a:buFont typeface="Arial" panose="020B0604020202020204" pitchFamily="34" charset="0"/>
              <a:buChar char="•"/>
            </a:pPr>
            <a:r>
              <a:rPr lang="en-NZ" sz="2400"/>
              <a:t>Request reassessment when needed</a:t>
            </a:r>
          </a:p>
          <a:p>
            <a:pPr marL="342900" indent="-342900">
              <a:buFont typeface="Arial" panose="020B0604020202020204" pitchFamily="34" charset="0"/>
              <a:buChar char="•"/>
            </a:pPr>
            <a:r>
              <a:rPr lang="en-NZ" sz="2400"/>
              <a:t>Provide early summary</a:t>
            </a:r>
          </a:p>
          <a:p>
            <a:endParaRPr lang="en-NZ" sz="2400"/>
          </a:p>
        </p:txBody>
      </p:sp>
      <p:sp>
        <p:nvSpPr>
          <p:cNvPr id="3" name="Rectangle: Rounded Corners 2">
            <a:extLst>
              <a:ext uri="{FF2B5EF4-FFF2-40B4-BE49-F238E27FC236}">
                <a16:creationId xmlns:a16="http://schemas.microsoft.com/office/drawing/2014/main" id="{0FDA1AA0-E405-EA08-EEEB-8C460327EE76}"/>
              </a:ext>
            </a:extLst>
          </p:cNvPr>
          <p:cNvSpPr/>
          <p:nvPr/>
        </p:nvSpPr>
        <p:spPr>
          <a:xfrm>
            <a:off x="227012" y="2560320"/>
            <a:ext cx="2439988" cy="868680"/>
          </a:xfrm>
          <a:prstGeom prst="roundRect">
            <a:avLst/>
          </a:prstGeom>
          <a:solidFill>
            <a:srgbClr val="5F3A7A"/>
          </a:solid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b="1">
                <a:solidFill>
                  <a:schemeClr val="bg1"/>
                </a:solidFill>
              </a:rPr>
              <a:t>NASC/EGL site</a:t>
            </a:r>
          </a:p>
        </p:txBody>
      </p:sp>
      <p:sp>
        <p:nvSpPr>
          <p:cNvPr id="4" name="Rectangle: Rounded Corners 3">
            <a:extLst>
              <a:ext uri="{FF2B5EF4-FFF2-40B4-BE49-F238E27FC236}">
                <a16:creationId xmlns:a16="http://schemas.microsoft.com/office/drawing/2014/main" id="{883CA146-518C-9C3F-0590-2F63506A6483}"/>
              </a:ext>
            </a:extLst>
          </p:cNvPr>
          <p:cNvSpPr/>
          <p:nvPr/>
        </p:nvSpPr>
        <p:spPr>
          <a:xfrm>
            <a:off x="4143692" y="2601979"/>
            <a:ext cx="2439988" cy="86868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b="1">
                <a:solidFill>
                  <a:schemeClr val="bg1"/>
                </a:solidFill>
              </a:rPr>
              <a:t>Host</a:t>
            </a:r>
          </a:p>
        </p:txBody>
      </p:sp>
      <p:sp>
        <p:nvSpPr>
          <p:cNvPr id="8" name="Arrow: Curved Down 7">
            <a:extLst>
              <a:ext uri="{FF2B5EF4-FFF2-40B4-BE49-F238E27FC236}">
                <a16:creationId xmlns:a16="http://schemas.microsoft.com/office/drawing/2014/main" id="{B7D0BE1E-1223-C9DE-AD9D-BD0E2B96F347}"/>
              </a:ext>
            </a:extLst>
          </p:cNvPr>
          <p:cNvSpPr/>
          <p:nvPr/>
        </p:nvSpPr>
        <p:spPr>
          <a:xfrm>
            <a:off x="1463040" y="1348368"/>
            <a:ext cx="3749040" cy="1044312"/>
          </a:xfrm>
          <a:prstGeom prst="curvedDownArrow">
            <a:avLst/>
          </a:prstGeom>
          <a:solidFill>
            <a:srgbClr val="D61A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 name="Arrow: Curved Down 9">
            <a:extLst>
              <a:ext uri="{FF2B5EF4-FFF2-40B4-BE49-F238E27FC236}">
                <a16:creationId xmlns:a16="http://schemas.microsoft.com/office/drawing/2014/main" id="{0DFA7523-FAF9-07A5-A459-F35A305766D0}"/>
              </a:ext>
            </a:extLst>
          </p:cNvPr>
          <p:cNvSpPr/>
          <p:nvPr/>
        </p:nvSpPr>
        <p:spPr>
          <a:xfrm rot="10800000">
            <a:off x="1447006" y="3679958"/>
            <a:ext cx="3749040" cy="1044312"/>
          </a:xfrm>
          <a:prstGeom prst="curvedDownArrow">
            <a:avLst/>
          </a:prstGeom>
          <a:solidFill>
            <a:srgbClr val="D61A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370225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1000"/>
                                        <p:tgtEl>
                                          <p:spTgt spid="6">
                                            <p:txEl>
                                              <p:pRg st="1" end="1"/>
                                            </p:txEl>
                                          </p:spTgt>
                                        </p:tgtEl>
                                      </p:cBhvr>
                                    </p:animEffect>
                                    <p:anim calcmode="lin" valueType="num">
                                      <p:cBhvr>
                                        <p:cTn id="3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nodeType="after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nodeType="after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1000"/>
                                        <p:tgtEl>
                                          <p:spTgt spid="6">
                                            <p:txEl>
                                              <p:pRg st="4" end="4"/>
                                            </p:txEl>
                                          </p:spTgt>
                                        </p:tgtEl>
                                      </p:cBhvr>
                                    </p:animEffect>
                                    <p:anim calcmode="lin" valueType="num">
                                      <p:cBhvr>
                                        <p:cTn id="5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6">
                                            <p:txEl>
                                              <p:pRg st="5" end="5"/>
                                            </p:txEl>
                                          </p:spTgt>
                                        </p:tgtEl>
                                        <p:attrNameLst>
                                          <p:attrName>style.visibility</p:attrName>
                                        </p:attrNameLst>
                                      </p:cBhvr>
                                      <p:to>
                                        <p:strVal val="visible"/>
                                      </p:to>
                                    </p:set>
                                    <p:animEffect transition="in" filter="fade">
                                      <p:cBhvr>
                                        <p:cTn id="60" dur="1000"/>
                                        <p:tgtEl>
                                          <p:spTgt spid="6">
                                            <p:txEl>
                                              <p:pRg st="5" end="5"/>
                                            </p:txEl>
                                          </p:spTgt>
                                        </p:tgtEl>
                                      </p:cBhvr>
                                    </p:animEffect>
                                    <p:anim calcmode="lin" valueType="num">
                                      <p:cBhvr>
                                        <p:cTn id="6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1000"/>
                                        <p:tgtEl>
                                          <p:spTgt spid="6">
                                            <p:txEl>
                                              <p:pRg st="6" end="6"/>
                                            </p:txEl>
                                          </p:spTgt>
                                        </p:tgtEl>
                                      </p:cBhvr>
                                    </p:animEffect>
                                    <p:anim calcmode="lin" valueType="num">
                                      <p:cBhvr>
                                        <p:cTn id="6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42" presetClass="entr" presetSubtype="0" fill="hold" nodeType="afterEffect">
                                  <p:stCondLst>
                                    <p:cond delay="0"/>
                                  </p:stCondLst>
                                  <p:childTnLst>
                                    <p:set>
                                      <p:cBhvr>
                                        <p:cTn id="72" dur="1" fill="hold">
                                          <p:stCondLst>
                                            <p:cond delay="0"/>
                                          </p:stCondLst>
                                        </p:cTn>
                                        <p:tgtEl>
                                          <p:spTgt spid="6">
                                            <p:txEl>
                                              <p:pRg st="7" end="7"/>
                                            </p:txEl>
                                          </p:spTgt>
                                        </p:tgtEl>
                                        <p:attrNameLst>
                                          <p:attrName>style.visibility</p:attrName>
                                        </p:attrNameLst>
                                      </p:cBhvr>
                                      <p:to>
                                        <p:strVal val="visible"/>
                                      </p:to>
                                    </p:set>
                                    <p:animEffect transition="in" filter="fade">
                                      <p:cBhvr>
                                        <p:cTn id="73" dur="1000"/>
                                        <p:tgtEl>
                                          <p:spTgt spid="6">
                                            <p:txEl>
                                              <p:pRg st="7" end="7"/>
                                            </p:txEl>
                                          </p:spTgt>
                                        </p:tgtEl>
                                      </p:cBhvr>
                                    </p:animEffect>
                                    <p:anim calcmode="lin" valueType="num">
                                      <p:cBhvr>
                                        <p:cTn id="7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CE5D-FD89-F708-8BB4-6720230B5E40}"/>
              </a:ext>
            </a:extLst>
          </p:cNvPr>
          <p:cNvSpPr>
            <a:spLocks noGrp="1"/>
          </p:cNvSpPr>
          <p:nvPr>
            <p:ph type="title"/>
          </p:nvPr>
        </p:nvSpPr>
        <p:spPr/>
        <p:txBody>
          <a:bodyPr/>
          <a:lstStyle/>
          <a:p>
            <a:r>
              <a:rPr lang="en-NZ"/>
              <a:t>Escalation Pathway</a:t>
            </a:r>
          </a:p>
        </p:txBody>
      </p:sp>
      <p:sp>
        <p:nvSpPr>
          <p:cNvPr id="3" name="Content Placeholder 2">
            <a:extLst>
              <a:ext uri="{FF2B5EF4-FFF2-40B4-BE49-F238E27FC236}">
                <a16:creationId xmlns:a16="http://schemas.microsoft.com/office/drawing/2014/main" id="{112BE6A7-7F03-928F-7BBA-2DD86CB198B2}"/>
              </a:ext>
            </a:extLst>
          </p:cNvPr>
          <p:cNvSpPr>
            <a:spLocks noGrp="1"/>
          </p:cNvSpPr>
          <p:nvPr>
            <p:ph idx="1"/>
          </p:nvPr>
        </p:nvSpPr>
        <p:spPr/>
        <p:txBody>
          <a:bodyPr/>
          <a:lstStyle/>
          <a:p>
            <a:r>
              <a:rPr lang="en-NZ"/>
              <a:t>Budget non-compliance</a:t>
            </a:r>
          </a:p>
          <a:p>
            <a:r>
              <a:rPr lang="en-NZ"/>
              <a:t>Dispute handling</a:t>
            </a:r>
          </a:p>
          <a:p>
            <a:r>
              <a:rPr lang="en-NZ"/>
              <a:t>Escalating complaints</a:t>
            </a:r>
          </a:p>
          <a:p>
            <a:r>
              <a:rPr lang="en-NZ"/>
              <a:t>Suspected fraudulent use of funding</a:t>
            </a:r>
          </a:p>
        </p:txBody>
      </p:sp>
    </p:spTree>
    <p:extLst>
      <p:ext uri="{BB962C8B-B14F-4D97-AF65-F5344CB8AC3E}">
        <p14:creationId xmlns:p14="http://schemas.microsoft.com/office/powerpoint/2010/main" val="371584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113C-AA72-D7A8-57F0-2504928E870A}"/>
              </a:ext>
            </a:extLst>
          </p:cNvPr>
          <p:cNvSpPr>
            <a:spLocks noGrp="1"/>
          </p:cNvSpPr>
          <p:nvPr>
            <p:ph type="ctrTitle"/>
          </p:nvPr>
        </p:nvSpPr>
        <p:spPr/>
        <p:txBody>
          <a:bodyPr/>
          <a:lstStyle/>
          <a:p>
            <a:r>
              <a:rPr lang="en-NZ"/>
              <a:t>Self Determination</a:t>
            </a:r>
          </a:p>
        </p:txBody>
      </p:sp>
    </p:spTree>
    <p:extLst>
      <p:ext uri="{BB962C8B-B14F-4D97-AF65-F5344CB8AC3E}">
        <p14:creationId xmlns:p14="http://schemas.microsoft.com/office/powerpoint/2010/main" val="682982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EE32A-DC56-1AEB-B74A-99A6F51E7D2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45773C7-EE26-A846-0606-1587A103D608}"/>
              </a:ext>
            </a:extLst>
          </p:cNvPr>
          <p:cNvPicPr>
            <a:picLocks noChangeAspect="1"/>
          </p:cNvPicPr>
          <p:nvPr/>
        </p:nvPicPr>
        <p:blipFill>
          <a:blip r:embed="rId3"/>
          <a:stretch>
            <a:fillRect/>
          </a:stretch>
        </p:blipFill>
        <p:spPr>
          <a:xfrm>
            <a:off x="314102" y="5097130"/>
            <a:ext cx="11713302" cy="1470212"/>
          </a:xfrm>
          <a:prstGeom prst="rect">
            <a:avLst/>
          </a:prstGeom>
        </p:spPr>
      </p:pic>
      <p:sp>
        <p:nvSpPr>
          <p:cNvPr id="2" name="Title 1">
            <a:extLst>
              <a:ext uri="{FF2B5EF4-FFF2-40B4-BE49-F238E27FC236}">
                <a16:creationId xmlns:a16="http://schemas.microsoft.com/office/drawing/2014/main" id="{18C89AA1-8B8A-872C-460D-B42E00F3858C}"/>
              </a:ext>
            </a:extLst>
          </p:cNvPr>
          <p:cNvSpPr>
            <a:spLocks noGrp="1"/>
          </p:cNvSpPr>
          <p:nvPr>
            <p:ph type="title"/>
          </p:nvPr>
        </p:nvSpPr>
        <p:spPr>
          <a:xfrm>
            <a:off x="0" y="290658"/>
            <a:ext cx="12341506" cy="648072"/>
          </a:xfrm>
        </p:spPr>
        <p:txBody>
          <a:bodyPr/>
          <a:lstStyle/>
          <a:p>
            <a:r>
              <a:rPr lang="en-NZ"/>
              <a:t>Self Determination</a:t>
            </a:r>
          </a:p>
        </p:txBody>
      </p:sp>
      <p:sp>
        <p:nvSpPr>
          <p:cNvPr id="3" name="Content Placeholder 2">
            <a:extLst>
              <a:ext uri="{FF2B5EF4-FFF2-40B4-BE49-F238E27FC236}">
                <a16:creationId xmlns:a16="http://schemas.microsoft.com/office/drawing/2014/main" id="{95352E0B-A3EE-E0A3-21F6-3DF8B7DAC02B}"/>
              </a:ext>
            </a:extLst>
          </p:cNvPr>
          <p:cNvSpPr>
            <a:spLocks noGrp="1"/>
          </p:cNvSpPr>
          <p:nvPr>
            <p:ph idx="1"/>
          </p:nvPr>
        </p:nvSpPr>
        <p:spPr>
          <a:xfrm>
            <a:off x="182200" y="1174633"/>
            <a:ext cx="7017484" cy="3762693"/>
          </a:xfrm>
        </p:spPr>
        <p:txBody>
          <a:bodyPr/>
          <a:lstStyle/>
          <a:p>
            <a:pPr marL="0" indent="0">
              <a:buNone/>
            </a:pPr>
            <a:r>
              <a:rPr lang="en-US" sz="2400" b="1"/>
              <a:t>Disabled people:</a:t>
            </a:r>
          </a:p>
          <a:p>
            <a:r>
              <a:rPr lang="en-US" sz="2400"/>
              <a:t>Have the right to have their voice heard</a:t>
            </a:r>
          </a:p>
          <a:p>
            <a:r>
              <a:rPr lang="en-US" sz="2400"/>
              <a:t>Preferences </a:t>
            </a:r>
            <a:r>
              <a:rPr lang="en-US" sz="2400" err="1"/>
              <a:t>honoured</a:t>
            </a:r>
            <a:endParaRPr lang="en-US" sz="2400"/>
          </a:p>
          <a:p>
            <a:r>
              <a:rPr lang="en-US" sz="2400"/>
              <a:t>Are central decision-makers</a:t>
            </a:r>
          </a:p>
          <a:p>
            <a:r>
              <a:rPr lang="en-US" sz="2400"/>
              <a:t>Will and preference</a:t>
            </a:r>
          </a:p>
          <a:p>
            <a:pPr marL="285750" indent="-285750"/>
            <a:r>
              <a:rPr lang="en-NZ" sz="2400"/>
              <a:t>Understand what a person truly wants</a:t>
            </a:r>
          </a:p>
          <a:p>
            <a:pPr marL="285750" indent="-285750"/>
            <a:r>
              <a:rPr lang="en-NZ" sz="2400"/>
              <a:t>Express choice and control</a:t>
            </a:r>
          </a:p>
          <a:p>
            <a:pPr marL="285750" indent="-285750"/>
            <a:r>
              <a:rPr lang="en-NZ" sz="2400"/>
              <a:t>Communicate differently across different settings</a:t>
            </a:r>
          </a:p>
          <a:p>
            <a:endParaRPr lang="en-US" sz="2400"/>
          </a:p>
          <a:p>
            <a:endParaRPr lang="en-US" sz="2400"/>
          </a:p>
          <a:p>
            <a:pPr marL="0" indent="0">
              <a:buNone/>
            </a:pPr>
            <a:endParaRPr lang="en-NZ" sz="2400"/>
          </a:p>
          <a:p>
            <a:endParaRPr lang="en-NZ" sz="2400"/>
          </a:p>
        </p:txBody>
      </p:sp>
      <p:sp>
        <p:nvSpPr>
          <p:cNvPr id="8" name="TextBox 7">
            <a:extLst>
              <a:ext uri="{FF2B5EF4-FFF2-40B4-BE49-F238E27FC236}">
                <a16:creationId xmlns:a16="http://schemas.microsoft.com/office/drawing/2014/main" id="{E01597D5-D58C-8DA4-FF05-5F60AB8B3664}"/>
              </a:ext>
            </a:extLst>
          </p:cNvPr>
          <p:cNvSpPr txBox="1"/>
          <p:nvPr/>
        </p:nvSpPr>
        <p:spPr>
          <a:xfrm>
            <a:off x="526120" y="5416737"/>
            <a:ext cx="11289265" cy="830997"/>
          </a:xfrm>
          <a:prstGeom prst="rect">
            <a:avLst/>
          </a:prstGeom>
          <a:noFill/>
        </p:spPr>
        <p:txBody>
          <a:bodyPr wrap="square">
            <a:spAutoFit/>
          </a:bodyPr>
          <a:lstStyle/>
          <a:p>
            <a:pPr marL="0" indent="0" algn="ctr">
              <a:buNone/>
            </a:pPr>
            <a:r>
              <a:rPr lang="en-NZ" sz="2400" b="1" i="1">
                <a:solidFill>
                  <a:schemeClr val="bg1"/>
                </a:solidFill>
              </a:rPr>
              <a:t>The principles of Enabling Good Lives should be considered the foundation of planning &amp; decision making</a:t>
            </a:r>
            <a:endParaRPr lang="en-NZ" sz="2400"/>
          </a:p>
        </p:txBody>
      </p:sp>
    </p:spTree>
    <p:extLst>
      <p:ext uri="{BB962C8B-B14F-4D97-AF65-F5344CB8AC3E}">
        <p14:creationId xmlns:p14="http://schemas.microsoft.com/office/powerpoint/2010/main" val="8889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1309-6B85-454B-250E-7AA08C27C16A}"/>
              </a:ext>
            </a:extLst>
          </p:cNvPr>
          <p:cNvSpPr>
            <a:spLocks noGrp="1"/>
          </p:cNvSpPr>
          <p:nvPr>
            <p:ph type="ctrTitle"/>
          </p:nvPr>
        </p:nvSpPr>
        <p:spPr/>
        <p:txBody>
          <a:bodyPr/>
          <a:lstStyle/>
          <a:p>
            <a:r>
              <a:rPr lang="en-NZ"/>
              <a:t>Wrap Up and Reflection</a:t>
            </a:r>
          </a:p>
        </p:txBody>
      </p:sp>
    </p:spTree>
    <p:extLst>
      <p:ext uri="{BB962C8B-B14F-4D97-AF65-F5344CB8AC3E}">
        <p14:creationId xmlns:p14="http://schemas.microsoft.com/office/powerpoint/2010/main" val="307164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A5E1-BB28-0E69-A5BA-F34FB318F6EC}"/>
              </a:ext>
            </a:extLst>
          </p:cNvPr>
          <p:cNvSpPr>
            <a:spLocks noGrp="1"/>
          </p:cNvSpPr>
          <p:nvPr>
            <p:ph type="title"/>
          </p:nvPr>
        </p:nvSpPr>
        <p:spPr/>
        <p:txBody>
          <a:bodyPr/>
          <a:lstStyle/>
          <a:p>
            <a:r>
              <a:rPr lang="en-NZ"/>
              <a:t>What We Covered Today</a:t>
            </a:r>
          </a:p>
        </p:txBody>
      </p:sp>
      <p:sp>
        <p:nvSpPr>
          <p:cNvPr id="3" name="Content Placeholder 2">
            <a:extLst>
              <a:ext uri="{FF2B5EF4-FFF2-40B4-BE49-F238E27FC236}">
                <a16:creationId xmlns:a16="http://schemas.microsoft.com/office/drawing/2014/main" id="{002DF524-2821-ECD6-F123-4669B3798CF3}"/>
              </a:ext>
            </a:extLst>
          </p:cNvPr>
          <p:cNvSpPr>
            <a:spLocks noGrp="1"/>
          </p:cNvSpPr>
          <p:nvPr>
            <p:ph idx="1"/>
          </p:nvPr>
        </p:nvSpPr>
        <p:spPr/>
        <p:txBody>
          <a:bodyPr/>
          <a:lstStyle/>
          <a:p>
            <a:r>
              <a:rPr lang="en-NZ"/>
              <a:t>Hosted flexible funding model</a:t>
            </a:r>
          </a:p>
          <a:p>
            <a:r>
              <a:rPr lang="en-NZ"/>
              <a:t>Roles &amp; responsibilities</a:t>
            </a:r>
          </a:p>
          <a:p>
            <a:r>
              <a:rPr lang="en-NZ"/>
              <a:t>My DSS Funding Plan</a:t>
            </a:r>
          </a:p>
          <a:p>
            <a:r>
              <a:rPr lang="en-NZ"/>
              <a:t>Host Tier Framework</a:t>
            </a:r>
          </a:p>
          <a:p>
            <a:r>
              <a:rPr lang="en-NZ"/>
              <a:t>Feedback loop</a:t>
            </a:r>
          </a:p>
          <a:p>
            <a:r>
              <a:rPr lang="en-NZ"/>
              <a:t>Self determination</a:t>
            </a:r>
          </a:p>
        </p:txBody>
      </p:sp>
    </p:spTree>
    <p:extLst>
      <p:ext uri="{BB962C8B-B14F-4D97-AF65-F5344CB8AC3E}">
        <p14:creationId xmlns:p14="http://schemas.microsoft.com/office/powerpoint/2010/main" val="40042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8AEC-DB74-AAB7-6947-76644B97A762}"/>
              </a:ext>
            </a:extLst>
          </p:cNvPr>
          <p:cNvSpPr>
            <a:spLocks noGrp="1"/>
          </p:cNvSpPr>
          <p:nvPr>
            <p:ph type="title"/>
          </p:nvPr>
        </p:nvSpPr>
        <p:spPr/>
        <p:txBody>
          <a:bodyPr/>
          <a:lstStyle/>
          <a:p>
            <a:r>
              <a:rPr lang="en-NZ"/>
              <a:t>Reflection</a:t>
            </a:r>
          </a:p>
        </p:txBody>
      </p:sp>
      <p:sp>
        <p:nvSpPr>
          <p:cNvPr id="3" name="Content Placeholder 2">
            <a:extLst>
              <a:ext uri="{FF2B5EF4-FFF2-40B4-BE49-F238E27FC236}">
                <a16:creationId xmlns:a16="http://schemas.microsoft.com/office/drawing/2014/main" id="{A4BF6678-9F63-9123-2F9B-8EEF4D7CFE22}"/>
              </a:ext>
            </a:extLst>
          </p:cNvPr>
          <p:cNvSpPr>
            <a:spLocks noGrp="1"/>
          </p:cNvSpPr>
          <p:nvPr>
            <p:ph idx="1"/>
          </p:nvPr>
        </p:nvSpPr>
        <p:spPr/>
        <p:txBody>
          <a:bodyPr/>
          <a:lstStyle/>
          <a:p>
            <a:r>
              <a:rPr lang="en-NZ"/>
              <a:t>What new insights or perspectives did you gain?</a:t>
            </a:r>
          </a:p>
          <a:p>
            <a:r>
              <a:rPr lang="en-NZ"/>
              <a:t>What felt most useful or relevant to your role?</a:t>
            </a:r>
          </a:p>
          <a:p>
            <a:r>
              <a:rPr lang="en-NZ"/>
              <a:t>How will you apply today’s learning in your day-to-day work?</a:t>
            </a:r>
          </a:p>
        </p:txBody>
      </p:sp>
    </p:spTree>
    <p:extLst>
      <p:ext uri="{BB962C8B-B14F-4D97-AF65-F5344CB8AC3E}">
        <p14:creationId xmlns:p14="http://schemas.microsoft.com/office/powerpoint/2010/main" val="235576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0240-1011-6DEC-62D9-8A3ADD234F49}"/>
              </a:ext>
            </a:extLst>
          </p:cNvPr>
          <p:cNvSpPr>
            <a:spLocks noGrp="1"/>
          </p:cNvSpPr>
          <p:nvPr>
            <p:ph type="title"/>
          </p:nvPr>
        </p:nvSpPr>
        <p:spPr/>
        <p:txBody>
          <a:bodyPr/>
          <a:lstStyle/>
          <a:p>
            <a:r>
              <a:rPr lang="en-NZ"/>
              <a:t>Questions</a:t>
            </a:r>
          </a:p>
        </p:txBody>
      </p:sp>
      <p:sp>
        <p:nvSpPr>
          <p:cNvPr id="3" name="Content Placeholder 2">
            <a:extLst>
              <a:ext uri="{FF2B5EF4-FFF2-40B4-BE49-F238E27FC236}">
                <a16:creationId xmlns:a16="http://schemas.microsoft.com/office/drawing/2014/main" id="{294F6830-66D6-50BA-6484-6472EA34447F}"/>
              </a:ext>
            </a:extLst>
          </p:cNvPr>
          <p:cNvSpPr>
            <a:spLocks noGrp="1"/>
          </p:cNvSpPr>
          <p:nvPr>
            <p:ph idx="1"/>
          </p:nvPr>
        </p:nvSpPr>
        <p:spPr/>
        <p:txBody>
          <a:bodyPr/>
          <a:lstStyle/>
          <a:p>
            <a:r>
              <a:rPr lang="en-NZ"/>
              <a:t>DSS_Testing@msd.govt.nz</a:t>
            </a:r>
          </a:p>
        </p:txBody>
      </p:sp>
    </p:spTree>
    <p:extLst>
      <p:ext uri="{BB962C8B-B14F-4D97-AF65-F5344CB8AC3E}">
        <p14:creationId xmlns:p14="http://schemas.microsoft.com/office/powerpoint/2010/main" val="42164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9131-E062-BCAB-3866-16B948682B6F}"/>
              </a:ext>
            </a:extLst>
          </p:cNvPr>
          <p:cNvSpPr>
            <a:spLocks noGrp="1"/>
          </p:cNvSpPr>
          <p:nvPr>
            <p:ph type="title"/>
          </p:nvPr>
        </p:nvSpPr>
        <p:spPr/>
        <p:txBody>
          <a:bodyPr/>
          <a:lstStyle/>
          <a:p>
            <a:r>
              <a:rPr lang="en-NZ"/>
              <a:t>Today’s timetable</a:t>
            </a:r>
          </a:p>
        </p:txBody>
      </p:sp>
      <p:graphicFrame>
        <p:nvGraphicFramePr>
          <p:cNvPr id="6" name="Content Placeholder 5">
            <a:extLst>
              <a:ext uri="{FF2B5EF4-FFF2-40B4-BE49-F238E27FC236}">
                <a16:creationId xmlns:a16="http://schemas.microsoft.com/office/drawing/2014/main" id="{2F0E3AC1-6896-1CA1-28A8-C03A8DC8CACF}"/>
              </a:ext>
            </a:extLst>
          </p:cNvPr>
          <p:cNvGraphicFramePr>
            <a:graphicFrameLocks noGrp="1"/>
          </p:cNvGraphicFramePr>
          <p:nvPr>
            <p:ph idx="1"/>
            <p:extLst>
              <p:ext uri="{D42A27DB-BD31-4B8C-83A1-F6EECF244321}">
                <p14:modId xmlns:p14="http://schemas.microsoft.com/office/powerpoint/2010/main" val="2371189845"/>
              </p:ext>
            </p:extLst>
          </p:nvPr>
        </p:nvGraphicFramePr>
        <p:xfrm>
          <a:off x="239713" y="1203325"/>
          <a:ext cx="11725274" cy="3337560"/>
        </p:xfrm>
        <a:graphic>
          <a:graphicData uri="http://schemas.openxmlformats.org/drawingml/2006/table">
            <a:tbl>
              <a:tblPr firstRow="1" bandRow="1">
                <a:tableStyleId>{3B4B98B0-60AC-42C2-AFA5-B58CD77FA1E5}</a:tableStyleId>
              </a:tblPr>
              <a:tblGrid>
                <a:gridCol w="5862637">
                  <a:extLst>
                    <a:ext uri="{9D8B030D-6E8A-4147-A177-3AD203B41FA5}">
                      <a16:colId xmlns:a16="http://schemas.microsoft.com/office/drawing/2014/main" val="2383328030"/>
                    </a:ext>
                  </a:extLst>
                </a:gridCol>
                <a:gridCol w="5862637">
                  <a:extLst>
                    <a:ext uri="{9D8B030D-6E8A-4147-A177-3AD203B41FA5}">
                      <a16:colId xmlns:a16="http://schemas.microsoft.com/office/drawing/2014/main" val="3635378940"/>
                    </a:ext>
                  </a:extLst>
                </a:gridCol>
              </a:tblGrid>
              <a:tr h="370840">
                <a:tc>
                  <a:txBody>
                    <a:bodyPr/>
                    <a:lstStyle/>
                    <a:p>
                      <a:r>
                        <a:rPr lang="en-NZ"/>
                        <a:t>Welcome &amp; Introduction</a:t>
                      </a:r>
                    </a:p>
                  </a:txBody>
                  <a:tcPr/>
                </a:tc>
                <a:tc>
                  <a:txBody>
                    <a:bodyPr/>
                    <a:lstStyle/>
                    <a:p>
                      <a:r>
                        <a:rPr lang="en-NZ"/>
                        <a:t>9.15am start</a:t>
                      </a:r>
                    </a:p>
                  </a:txBody>
                  <a:tcPr/>
                </a:tc>
                <a:extLst>
                  <a:ext uri="{0D108BD9-81ED-4DB2-BD59-A6C34878D82A}">
                    <a16:rowId xmlns:a16="http://schemas.microsoft.com/office/drawing/2014/main" val="1140595304"/>
                  </a:ext>
                </a:extLst>
              </a:tr>
              <a:tr h="370840">
                <a:tc>
                  <a:txBody>
                    <a:bodyPr/>
                    <a:lstStyle/>
                    <a:p>
                      <a:r>
                        <a:rPr lang="en-NZ"/>
                        <a:t>Session 1 - Overview</a:t>
                      </a:r>
                    </a:p>
                  </a:txBody>
                  <a:tcPr/>
                </a:tc>
                <a:tc>
                  <a:txBody>
                    <a:bodyPr/>
                    <a:lstStyle/>
                    <a:p>
                      <a:r>
                        <a:rPr lang="en-NZ"/>
                        <a:t>09.20 – 09.40</a:t>
                      </a:r>
                    </a:p>
                  </a:txBody>
                  <a:tcPr/>
                </a:tc>
                <a:extLst>
                  <a:ext uri="{0D108BD9-81ED-4DB2-BD59-A6C34878D82A}">
                    <a16:rowId xmlns:a16="http://schemas.microsoft.com/office/drawing/2014/main" val="2604723521"/>
                  </a:ext>
                </a:extLst>
              </a:tr>
              <a:tr h="370840">
                <a:tc>
                  <a:txBody>
                    <a:bodyPr/>
                    <a:lstStyle/>
                    <a:p>
                      <a:r>
                        <a:rPr lang="en-NZ"/>
                        <a:t>Session 2 - Roles &amp; Responsibilities</a:t>
                      </a:r>
                    </a:p>
                  </a:txBody>
                  <a:tcPr/>
                </a:tc>
                <a:tc>
                  <a:txBody>
                    <a:bodyPr/>
                    <a:lstStyle/>
                    <a:p>
                      <a:r>
                        <a:rPr lang="en-NZ"/>
                        <a:t>09.40 – 09.45</a:t>
                      </a:r>
                    </a:p>
                  </a:txBody>
                  <a:tcPr/>
                </a:tc>
                <a:extLst>
                  <a:ext uri="{0D108BD9-81ED-4DB2-BD59-A6C34878D82A}">
                    <a16:rowId xmlns:a16="http://schemas.microsoft.com/office/drawing/2014/main" val="1538444222"/>
                  </a:ext>
                </a:extLst>
              </a:tr>
              <a:tr h="370840">
                <a:tc>
                  <a:txBody>
                    <a:bodyPr/>
                    <a:lstStyle/>
                    <a:p>
                      <a:r>
                        <a:rPr lang="en-NZ"/>
                        <a:t>Session 3 – My DSS Funding Plan</a:t>
                      </a:r>
                    </a:p>
                  </a:txBody>
                  <a:tcPr/>
                </a:tc>
                <a:tc>
                  <a:txBody>
                    <a:bodyPr/>
                    <a:lstStyle/>
                    <a:p>
                      <a:r>
                        <a:rPr lang="en-NZ"/>
                        <a:t>09.45 – 10.35</a:t>
                      </a:r>
                    </a:p>
                  </a:txBody>
                  <a:tcPr/>
                </a:tc>
                <a:extLst>
                  <a:ext uri="{0D108BD9-81ED-4DB2-BD59-A6C34878D82A}">
                    <a16:rowId xmlns:a16="http://schemas.microsoft.com/office/drawing/2014/main" val="667227133"/>
                  </a:ext>
                </a:extLst>
              </a:tr>
              <a:tr h="370840">
                <a:tc>
                  <a:txBody>
                    <a:bodyPr/>
                    <a:lstStyle/>
                    <a:p>
                      <a:r>
                        <a:rPr lang="en-NZ"/>
                        <a:t>Break – 15 min</a:t>
                      </a:r>
                    </a:p>
                  </a:txBody>
                  <a:tcPr/>
                </a:tc>
                <a:tc>
                  <a:txBody>
                    <a:bodyPr/>
                    <a:lstStyle/>
                    <a:p>
                      <a:r>
                        <a:rPr lang="en-NZ"/>
                        <a:t>10.35 – 10.50</a:t>
                      </a:r>
                    </a:p>
                  </a:txBody>
                  <a:tcPr/>
                </a:tc>
                <a:extLst>
                  <a:ext uri="{0D108BD9-81ED-4DB2-BD59-A6C34878D82A}">
                    <a16:rowId xmlns:a16="http://schemas.microsoft.com/office/drawing/2014/main" val="3839926768"/>
                  </a:ext>
                </a:extLst>
              </a:tr>
              <a:tr h="370840">
                <a:tc>
                  <a:txBody>
                    <a:bodyPr/>
                    <a:lstStyle/>
                    <a:p>
                      <a:r>
                        <a:rPr lang="en-NZ"/>
                        <a:t>Session 4 – Host Tier Framework</a:t>
                      </a:r>
                    </a:p>
                  </a:txBody>
                  <a:tcPr/>
                </a:tc>
                <a:tc>
                  <a:txBody>
                    <a:bodyPr/>
                    <a:lstStyle/>
                    <a:p>
                      <a:r>
                        <a:rPr lang="en-NZ"/>
                        <a:t>10.50 -  11.50</a:t>
                      </a:r>
                    </a:p>
                  </a:txBody>
                  <a:tcPr/>
                </a:tc>
                <a:extLst>
                  <a:ext uri="{0D108BD9-81ED-4DB2-BD59-A6C34878D82A}">
                    <a16:rowId xmlns:a16="http://schemas.microsoft.com/office/drawing/2014/main" val="2697045716"/>
                  </a:ext>
                </a:extLst>
              </a:tr>
              <a:tr h="370840">
                <a:tc>
                  <a:txBody>
                    <a:bodyPr/>
                    <a:lstStyle/>
                    <a:p>
                      <a:r>
                        <a:rPr lang="en-NZ"/>
                        <a:t>Session 5 – Feedback Loop</a:t>
                      </a:r>
                    </a:p>
                  </a:txBody>
                  <a:tcPr/>
                </a:tc>
                <a:tc>
                  <a:txBody>
                    <a:bodyPr/>
                    <a:lstStyle/>
                    <a:p>
                      <a:r>
                        <a:rPr lang="en-NZ"/>
                        <a:t>11.50 – 12.05</a:t>
                      </a:r>
                    </a:p>
                  </a:txBody>
                  <a:tcPr/>
                </a:tc>
                <a:extLst>
                  <a:ext uri="{0D108BD9-81ED-4DB2-BD59-A6C34878D82A}">
                    <a16:rowId xmlns:a16="http://schemas.microsoft.com/office/drawing/2014/main" val="1939191060"/>
                  </a:ext>
                </a:extLst>
              </a:tr>
              <a:tr h="370840">
                <a:tc>
                  <a:txBody>
                    <a:bodyPr/>
                    <a:lstStyle/>
                    <a:p>
                      <a:r>
                        <a:rPr lang="en-NZ"/>
                        <a:t>Session 6 – Self Determination</a:t>
                      </a:r>
                    </a:p>
                  </a:txBody>
                  <a:tcPr/>
                </a:tc>
                <a:tc>
                  <a:txBody>
                    <a:bodyPr/>
                    <a:lstStyle/>
                    <a:p>
                      <a:r>
                        <a:rPr lang="en-NZ"/>
                        <a:t>12.05 – 12.15</a:t>
                      </a:r>
                    </a:p>
                  </a:txBody>
                  <a:tcPr/>
                </a:tc>
                <a:extLst>
                  <a:ext uri="{0D108BD9-81ED-4DB2-BD59-A6C34878D82A}">
                    <a16:rowId xmlns:a16="http://schemas.microsoft.com/office/drawing/2014/main" val="2680635076"/>
                  </a:ext>
                </a:extLst>
              </a:tr>
              <a:tr h="370840">
                <a:tc>
                  <a:txBody>
                    <a:bodyPr/>
                    <a:lstStyle/>
                    <a:p>
                      <a:r>
                        <a:rPr lang="en-NZ"/>
                        <a:t>Wrap Up &amp; Reflection</a:t>
                      </a:r>
                    </a:p>
                  </a:txBody>
                  <a:tcPr/>
                </a:tc>
                <a:tc>
                  <a:txBody>
                    <a:bodyPr/>
                    <a:lstStyle/>
                    <a:p>
                      <a:r>
                        <a:rPr lang="en-NZ"/>
                        <a:t>12.15 – 12.30</a:t>
                      </a:r>
                    </a:p>
                  </a:txBody>
                  <a:tcPr/>
                </a:tc>
                <a:extLst>
                  <a:ext uri="{0D108BD9-81ED-4DB2-BD59-A6C34878D82A}">
                    <a16:rowId xmlns:a16="http://schemas.microsoft.com/office/drawing/2014/main" val="2201375421"/>
                  </a:ext>
                </a:extLst>
              </a:tr>
            </a:tbl>
          </a:graphicData>
        </a:graphic>
      </p:graphicFrame>
    </p:spTree>
    <p:extLst>
      <p:ext uri="{BB962C8B-B14F-4D97-AF65-F5344CB8AC3E}">
        <p14:creationId xmlns:p14="http://schemas.microsoft.com/office/powerpoint/2010/main" val="112463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6A14-814C-1CDE-96CB-663688E48EFA}"/>
              </a:ext>
            </a:extLst>
          </p:cNvPr>
          <p:cNvSpPr>
            <a:spLocks noGrp="1"/>
          </p:cNvSpPr>
          <p:nvPr>
            <p:ph type="title"/>
          </p:nvPr>
        </p:nvSpPr>
        <p:spPr/>
        <p:txBody>
          <a:bodyPr/>
          <a:lstStyle/>
          <a:p>
            <a:r>
              <a:rPr lang="en-NZ"/>
              <a:t>Train The Trainer</a:t>
            </a:r>
          </a:p>
        </p:txBody>
      </p:sp>
      <p:sp>
        <p:nvSpPr>
          <p:cNvPr id="4" name="Content Placeholder 2">
            <a:extLst>
              <a:ext uri="{FF2B5EF4-FFF2-40B4-BE49-F238E27FC236}">
                <a16:creationId xmlns:a16="http://schemas.microsoft.com/office/drawing/2014/main" id="{B4D07907-EC63-6898-B282-11917765C6DF}"/>
              </a:ext>
            </a:extLst>
          </p:cNvPr>
          <p:cNvSpPr>
            <a:spLocks noGrp="1"/>
          </p:cNvSpPr>
          <p:nvPr>
            <p:ph idx="1"/>
          </p:nvPr>
        </p:nvSpPr>
        <p:spPr>
          <a:xfrm>
            <a:off x="239713" y="1203325"/>
            <a:ext cx="11725275" cy="4716463"/>
          </a:xfrm>
        </p:spPr>
        <p:txBody>
          <a:bodyPr vert="horz" lIns="91440" tIns="45720" rIns="91440" bIns="45720" rtlCol="0" anchor="t">
            <a:noAutofit/>
          </a:bodyPr>
          <a:lstStyle/>
          <a:p>
            <a:pPr marL="0" indent="0" fontAlgn="t">
              <a:buNone/>
            </a:pPr>
            <a:endParaRPr lang="en-US" sz="2000" i="1">
              <a:latin typeface="Roboto" panose="02000000000000000000" pitchFamily="2" charset="0"/>
              <a:ea typeface="Roboto" panose="02000000000000000000" pitchFamily="2" charset="0"/>
              <a:cs typeface="Roboto" panose="02000000000000000000" pitchFamily="2" charset="0"/>
            </a:endParaRPr>
          </a:p>
          <a:p>
            <a:pPr marL="0" indent="0" fontAlgn="t">
              <a:spcAft>
                <a:spcPts val="1200"/>
              </a:spcAft>
              <a:buNone/>
            </a:pPr>
            <a:endParaRPr lang="en-NZ" sz="2000">
              <a:latin typeface="Roboto" panose="02000000000000000000" pitchFamily="2" charset="0"/>
              <a:ea typeface="Roboto" panose="02000000000000000000" pitchFamily="2" charset="0"/>
              <a:cs typeface="Roboto" panose="02000000000000000000" pitchFamily="2" charset="0"/>
            </a:endParaRPr>
          </a:p>
          <a:p>
            <a:pPr fontAlgn="t">
              <a:spcAft>
                <a:spcPts val="1200"/>
              </a:spcAft>
            </a:pPr>
            <a:r>
              <a:rPr lang="en-NZ" sz="2400">
                <a:latin typeface="Roboto" panose="02000000000000000000" pitchFamily="2" charset="0"/>
                <a:ea typeface="Roboto" panose="02000000000000000000" pitchFamily="2" charset="0"/>
                <a:cs typeface="Roboto" panose="02000000000000000000" pitchFamily="2" charset="0"/>
              </a:rPr>
              <a:t>This is designed to enable you to: </a:t>
            </a:r>
          </a:p>
          <a:p>
            <a:pPr lvl="1" fontAlgn="t">
              <a:spcAft>
                <a:spcPts val="1200"/>
              </a:spcAft>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Understand the main changes to flexible funding and their implications</a:t>
            </a:r>
          </a:p>
          <a:p>
            <a:pPr lvl="1" fontAlgn="t">
              <a:spcAft>
                <a:spcPts val="1200"/>
              </a:spcAft>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Explain and follow the new hosted flexible funding processes</a:t>
            </a:r>
          </a:p>
          <a:p>
            <a:pPr lvl="1" fontAlgn="t">
              <a:spcAft>
                <a:spcPts val="1200"/>
              </a:spcAft>
              <a:buClr>
                <a:srgbClr val="5C991F"/>
              </a:buClr>
              <a:buFont typeface="Wingdings" panose="05000000000000000000" pitchFamily="2" charset="2"/>
              <a:buChar char="ü"/>
            </a:pPr>
            <a:r>
              <a:rPr lang="en-NZ" sz="2400">
                <a:latin typeface="Roboto" panose="02000000000000000000" pitchFamily="2" charset="0"/>
                <a:ea typeface="Roboto" panose="02000000000000000000" pitchFamily="2" charset="0"/>
                <a:cs typeface="Roboto" panose="02000000000000000000" pitchFamily="2" charset="0"/>
              </a:rPr>
              <a:t>Support your staff in applying new processes and tools effectively</a:t>
            </a:r>
          </a:p>
          <a:p>
            <a:pPr marL="0" indent="0" fontAlgn="t">
              <a:buNone/>
            </a:pPr>
            <a:endParaRPr lang="en-NZ" sz="20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921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anim calcmode="lin" valueType="num">
                                      <p:cBhvr>
                                        <p:cTn id="2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9055-7983-37AD-43F1-1400F4D193D3}"/>
              </a:ext>
            </a:extLst>
          </p:cNvPr>
          <p:cNvSpPr>
            <a:spLocks noGrp="1"/>
          </p:cNvSpPr>
          <p:nvPr>
            <p:ph type="title"/>
          </p:nvPr>
        </p:nvSpPr>
        <p:spPr/>
        <p:txBody>
          <a:bodyPr/>
          <a:lstStyle/>
          <a:p>
            <a:r>
              <a:rPr lang="en-NZ" sz="2400"/>
              <a:t>Hosted Flexible Funding Model – People assessed through OBIR from 1 April 2026</a:t>
            </a:r>
          </a:p>
        </p:txBody>
      </p:sp>
      <p:graphicFrame>
        <p:nvGraphicFramePr>
          <p:cNvPr id="4" name="Content Placeholder 3">
            <a:extLst>
              <a:ext uri="{FF2B5EF4-FFF2-40B4-BE49-F238E27FC236}">
                <a16:creationId xmlns:a16="http://schemas.microsoft.com/office/drawing/2014/main" id="{79A7D9B5-65F7-EA19-1155-21A7E7FB4876}"/>
              </a:ext>
            </a:extLst>
          </p:cNvPr>
          <p:cNvGraphicFramePr>
            <a:graphicFrameLocks noGrp="1"/>
          </p:cNvGraphicFramePr>
          <p:nvPr>
            <p:ph idx="1"/>
            <p:extLst>
              <p:ext uri="{D42A27DB-BD31-4B8C-83A1-F6EECF244321}">
                <p14:modId xmlns:p14="http://schemas.microsoft.com/office/powerpoint/2010/main" val="2255486016"/>
              </p:ext>
            </p:extLst>
          </p:nvPr>
        </p:nvGraphicFramePr>
        <p:xfrm>
          <a:off x="122272" y="1035631"/>
          <a:ext cx="7779489" cy="16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DA436B6C-7B4E-525C-0876-FCD43B1DAEAD}"/>
              </a:ext>
            </a:extLst>
          </p:cNvPr>
          <p:cNvGraphicFramePr>
            <a:graphicFrameLocks/>
          </p:cNvGraphicFramePr>
          <p:nvPr/>
        </p:nvGraphicFramePr>
        <p:xfrm>
          <a:off x="1167275" y="2918819"/>
          <a:ext cx="7779489" cy="15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Arrow: Curved Right 18">
            <a:extLst>
              <a:ext uri="{FF2B5EF4-FFF2-40B4-BE49-F238E27FC236}">
                <a16:creationId xmlns:a16="http://schemas.microsoft.com/office/drawing/2014/main" id="{7E20AF0A-7F6B-7AFA-3451-CEE8E3C86236}"/>
              </a:ext>
            </a:extLst>
          </p:cNvPr>
          <p:cNvSpPr/>
          <p:nvPr/>
        </p:nvSpPr>
        <p:spPr>
          <a:xfrm>
            <a:off x="454893" y="2909954"/>
            <a:ext cx="712382" cy="648072"/>
          </a:xfrm>
          <a:prstGeom prst="curvedRightArrow">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1" name="Arrow: Curved Left 20">
            <a:extLst>
              <a:ext uri="{FF2B5EF4-FFF2-40B4-BE49-F238E27FC236}">
                <a16:creationId xmlns:a16="http://schemas.microsoft.com/office/drawing/2014/main" id="{C12F073B-3161-24C3-08F3-9CEF69D08D19}"/>
              </a:ext>
            </a:extLst>
          </p:cNvPr>
          <p:cNvSpPr/>
          <p:nvPr/>
        </p:nvSpPr>
        <p:spPr>
          <a:xfrm>
            <a:off x="8434528" y="3936074"/>
            <a:ext cx="659220" cy="739358"/>
          </a:xfrm>
          <a:prstGeom prst="curvedLeftArrow">
            <a:avLst>
              <a:gd name="adj1" fmla="val 25000"/>
              <a:gd name="adj2" fmla="val 50000"/>
              <a:gd name="adj3" fmla="val 33203"/>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2" name="Arrow: Curved Right 21">
            <a:extLst>
              <a:ext uri="{FF2B5EF4-FFF2-40B4-BE49-F238E27FC236}">
                <a16:creationId xmlns:a16="http://schemas.microsoft.com/office/drawing/2014/main" id="{A3E91205-2BC2-66C2-1146-FA0E7EB18364}"/>
              </a:ext>
            </a:extLst>
          </p:cNvPr>
          <p:cNvSpPr/>
          <p:nvPr/>
        </p:nvSpPr>
        <p:spPr>
          <a:xfrm>
            <a:off x="1329070" y="4668868"/>
            <a:ext cx="712382" cy="863248"/>
          </a:xfrm>
          <a:prstGeom prst="curvedRightArrow">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24" name="Straight Connector 23">
            <a:extLst>
              <a:ext uri="{FF2B5EF4-FFF2-40B4-BE49-F238E27FC236}">
                <a16:creationId xmlns:a16="http://schemas.microsoft.com/office/drawing/2014/main" id="{7A7C69C3-5E95-C857-58C3-74370AF58607}"/>
              </a:ext>
            </a:extLst>
          </p:cNvPr>
          <p:cNvCxnSpPr>
            <a:cxnSpLocks/>
          </p:cNvCxnSpPr>
          <p:nvPr/>
        </p:nvCxnSpPr>
        <p:spPr>
          <a:xfrm flipH="1">
            <a:off x="1800446" y="2785175"/>
            <a:ext cx="5092995" cy="0"/>
          </a:xfrm>
          <a:prstGeom prst="line">
            <a:avLst/>
          </a:prstGeom>
          <a:ln>
            <a:solidFill>
              <a:srgbClr val="D6E1D4"/>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5A60AE83-26E2-686B-1785-621FC4D5D6E3}"/>
              </a:ext>
            </a:extLst>
          </p:cNvPr>
          <p:cNvCxnSpPr>
            <a:cxnSpLocks/>
          </p:cNvCxnSpPr>
          <p:nvPr/>
        </p:nvCxnSpPr>
        <p:spPr>
          <a:xfrm flipH="1">
            <a:off x="2645520" y="4598294"/>
            <a:ext cx="5092995" cy="0"/>
          </a:xfrm>
          <a:prstGeom prst="line">
            <a:avLst/>
          </a:prstGeom>
          <a:ln>
            <a:solidFill>
              <a:srgbClr val="D6E1D4"/>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8" name="Rectangle 27">
            <a:extLst>
              <a:ext uri="{FF2B5EF4-FFF2-40B4-BE49-F238E27FC236}">
                <a16:creationId xmlns:a16="http://schemas.microsoft.com/office/drawing/2014/main" id="{965E2CCA-8DA9-DED6-F678-317D6B1F1A79}"/>
              </a:ext>
            </a:extLst>
          </p:cNvPr>
          <p:cNvSpPr/>
          <p:nvPr/>
        </p:nvSpPr>
        <p:spPr>
          <a:xfrm>
            <a:off x="450113" y="6049926"/>
            <a:ext cx="11725639" cy="6480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6" name="Content Placeholder 3">
            <a:extLst>
              <a:ext uri="{FF2B5EF4-FFF2-40B4-BE49-F238E27FC236}">
                <a16:creationId xmlns:a16="http://schemas.microsoft.com/office/drawing/2014/main" id="{6F421688-673D-DA49-BD96-E511A1ACE3F5}"/>
              </a:ext>
            </a:extLst>
          </p:cNvPr>
          <p:cNvGraphicFramePr>
            <a:graphicFrameLocks/>
          </p:cNvGraphicFramePr>
          <p:nvPr/>
        </p:nvGraphicFramePr>
        <p:xfrm>
          <a:off x="2041452" y="4675432"/>
          <a:ext cx="9424876" cy="201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9" name="Arrow: Curved Left 28">
            <a:extLst>
              <a:ext uri="{FF2B5EF4-FFF2-40B4-BE49-F238E27FC236}">
                <a16:creationId xmlns:a16="http://schemas.microsoft.com/office/drawing/2014/main" id="{E4C02857-53EC-930A-F377-F31FB2FF0027}"/>
              </a:ext>
            </a:extLst>
          </p:cNvPr>
          <p:cNvSpPr/>
          <p:nvPr/>
        </p:nvSpPr>
        <p:spPr>
          <a:xfrm>
            <a:off x="7447924" y="2146426"/>
            <a:ext cx="659220" cy="739358"/>
          </a:xfrm>
          <a:prstGeom prst="curvedLeftArrow">
            <a:avLst>
              <a:gd name="adj1" fmla="val 25000"/>
              <a:gd name="adj2" fmla="val 50000"/>
              <a:gd name="adj3" fmla="val 33203"/>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7" name="Cloud 6">
            <a:extLst>
              <a:ext uri="{FF2B5EF4-FFF2-40B4-BE49-F238E27FC236}">
                <a16:creationId xmlns:a16="http://schemas.microsoft.com/office/drawing/2014/main" id="{1C900110-F091-C368-A0F1-43B67AECFAE4}"/>
              </a:ext>
            </a:extLst>
          </p:cNvPr>
          <p:cNvSpPr/>
          <p:nvPr/>
        </p:nvSpPr>
        <p:spPr>
          <a:xfrm>
            <a:off x="5011787" y="6111427"/>
            <a:ext cx="1301145" cy="502970"/>
          </a:xfrm>
          <a:prstGeom prst="cloud">
            <a:avLst/>
          </a:prstGeom>
          <a:solidFill>
            <a:srgbClr val="F7FAF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600">
                <a:solidFill>
                  <a:schemeClr val="tx1"/>
                </a:solidFill>
              </a:rPr>
              <a:t>Increase person/Agent’s confidence and proficiency</a:t>
            </a:r>
          </a:p>
        </p:txBody>
      </p:sp>
      <p:sp>
        <p:nvSpPr>
          <p:cNvPr id="9" name="Arrow: Curved Left 8">
            <a:extLst>
              <a:ext uri="{FF2B5EF4-FFF2-40B4-BE49-F238E27FC236}">
                <a16:creationId xmlns:a16="http://schemas.microsoft.com/office/drawing/2014/main" id="{E51FF0D1-B7EB-A08A-105F-B92BE50CEFC5}"/>
              </a:ext>
            </a:extLst>
          </p:cNvPr>
          <p:cNvSpPr/>
          <p:nvPr/>
        </p:nvSpPr>
        <p:spPr>
          <a:xfrm rot="9748506" flipH="1">
            <a:off x="11441159" y="4368941"/>
            <a:ext cx="594182" cy="1132098"/>
          </a:xfrm>
          <a:prstGeom prst="curvedLeftArrow">
            <a:avLst>
              <a:gd name="adj1" fmla="val 25000"/>
              <a:gd name="adj2" fmla="val 50000"/>
              <a:gd name="adj3" fmla="val 33203"/>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10" name="Straight Connector 9">
            <a:extLst>
              <a:ext uri="{FF2B5EF4-FFF2-40B4-BE49-F238E27FC236}">
                <a16:creationId xmlns:a16="http://schemas.microsoft.com/office/drawing/2014/main" id="{8FED0E14-8C8A-C8B9-F4E0-6ACD7C5C1033}"/>
              </a:ext>
            </a:extLst>
          </p:cNvPr>
          <p:cNvCxnSpPr>
            <a:cxnSpLocks/>
          </p:cNvCxnSpPr>
          <p:nvPr/>
        </p:nvCxnSpPr>
        <p:spPr>
          <a:xfrm flipH="1">
            <a:off x="9093748" y="4586488"/>
            <a:ext cx="2161091" cy="11806"/>
          </a:xfrm>
          <a:prstGeom prst="line">
            <a:avLst/>
          </a:prstGeom>
          <a:ln>
            <a:solidFill>
              <a:srgbClr val="D6E1D4"/>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3" name="Rectangle 2">
            <a:extLst>
              <a:ext uri="{FF2B5EF4-FFF2-40B4-BE49-F238E27FC236}">
                <a16:creationId xmlns:a16="http://schemas.microsoft.com/office/drawing/2014/main" id="{5627F890-80D5-E19F-E129-2ECEE29A22A5}"/>
              </a:ext>
            </a:extLst>
          </p:cNvPr>
          <p:cNvSpPr/>
          <p:nvPr/>
        </p:nvSpPr>
        <p:spPr>
          <a:xfrm>
            <a:off x="239349" y="1022726"/>
            <a:ext cx="2559607" cy="1628806"/>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8BA8DC70-7CC7-E9A9-1BEB-F2E58D04D516}"/>
              </a:ext>
            </a:extLst>
          </p:cNvPr>
          <p:cNvSpPr/>
          <p:nvPr/>
        </p:nvSpPr>
        <p:spPr>
          <a:xfrm>
            <a:off x="2806390" y="1030107"/>
            <a:ext cx="2559607" cy="1628806"/>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42650C8D-E39B-36FC-0844-EBE6EBDF578A}"/>
              </a:ext>
            </a:extLst>
          </p:cNvPr>
          <p:cNvSpPr/>
          <p:nvPr/>
        </p:nvSpPr>
        <p:spPr>
          <a:xfrm>
            <a:off x="5444845" y="1011461"/>
            <a:ext cx="2559607" cy="1628806"/>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53404E8C-9631-B72E-65A6-30AF0A80C465}"/>
              </a:ext>
            </a:extLst>
          </p:cNvPr>
          <p:cNvSpPr/>
          <p:nvPr/>
        </p:nvSpPr>
        <p:spPr>
          <a:xfrm>
            <a:off x="1243552" y="2896286"/>
            <a:ext cx="2447447" cy="1628806"/>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002BF005-2D19-289C-86A5-3A9160DA7A8B}"/>
              </a:ext>
            </a:extLst>
          </p:cNvPr>
          <p:cNvSpPr/>
          <p:nvPr/>
        </p:nvSpPr>
        <p:spPr>
          <a:xfrm>
            <a:off x="3676824" y="2878416"/>
            <a:ext cx="2596613" cy="1628806"/>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DDE343E0-029D-A329-0F06-6DAF17EF2F92}"/>
              </a:ext>
            </a:extLst>
          </p:cNvPr>
          <p:cNvSpPr/>
          <p:nvPr/>
        </p:nvSpPr>
        <p:spPr>
          <a:xfrm>
            <a:off x="6349714" y="2909954"/>
            <a:ext cx="2325936" cy="1628806"/>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6CA9020B-9D7B-F851-26C9-60F295160BDB}"/>
              </a:ext>
            </a:extLst>
          </p:cNvPr>
          <p:cNvSpPr/>
          <p:nvPr/>
        </p:nvSpPr>
        <p:spPr>
          <a:xfrm>
            <a:off x="1993733" y="4806908"/>
            <a:ext cx="2389826" cy="174822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B16C1977-8DBB-707A-36AC-E0C88B245BDB}"/>
              </a:ext>
            </a:extLst>
          </p:cNvPr>
          <p:cNvSpPr/>
          <p:nvPr/>
        </p:nvSpPr>
        <p:spPr>
          <a:xfrm>
            <a:off x="4228486" y="4874038"/>
            <a:ext cx="2559607" cy="1817394"/>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a:extLst>
              <a:ext uri="{FF2B5EF4-FFF2-40B4-BE49-F238E27FC236}">
                <a16:creationId xmlns:a16="http://schemas.microsoft.com/office/drawing/2014/main" id="{AEF9B83A-0FB6-078B-1E06-A02B8F0E7671}"/>
              </a:ext>
            </a:extLst>
          </p:cNvPr>
          <p:cNvSpPr/>
          <p:nvPr/>
        </p:nvSpPr>
        <p:spPr>
          <a:xfrm>
            <a:off x="6753890" y="4884045"/>
            <a:ext cx="2389826" cy="1628806"/>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a:extLst>
              <a:ext uri="{FF2B5EF4-FFF2-40B4-BE49-F238E27FC236}">
                <a16:creationId xmlns:a16="http://schemas.microsoft.com/office/drawing/2014/main" id="{46812C24-ABA4-7E76-C514-90B62FB1E0BF}"/>
              </a:ext>
            </a:extLst>
          </p:cNvPr>
          <p:cNvSpPr/>
          <p:nvPr/>
        </p:nvSpPr>
        <p:spPr>
          <a:xfrm>
            <a:off x="9093748" y="4894682"/>
            <a:ext cx="2559607" cy="1628806"/>
          </a:xfrm>
          <a:prstGeom prst="rect">
            <a:avLst/>
          </a:prstGeom>
          <a:noFill/>
          <a:ln>
            <a:solidFill>
              <a:srgbClr val="D61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0884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1" nodeType="clickEffect">
                                  <p:stCondLst>
                                    <p:cond delay="0"/>
                                  </p:stCondLst>
                                  <p:childTnLst>
                                    <p:animEffect transition="out" filter="randombar(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grpId="1" nodeType="clickEffect">
                                  <p:stCondLst>
                                    <p:cond delay="0"/>
                                  </p:stCondLst>
                                  <p:childTnLst>
                                    <p:animEffect transition="out" filter="randombar(horizontal)">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grpId="1" nodeType="clickEffect">
                                  <p:stCondLst>
                                    <p:cond delay="0"/>
                                  </p:stCondLst>
                                  <p:childTnLst>
                                    <p:animEffect transition="out" filter="randombar(horizontal)">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4" presetClass="exit" presetSubtype="10" fill="hold" grpId="1" nodeType="clickEffect">
                                  <p:stCondLst>
                                    <p:cond delay="0"/>
                                  </p:stCondLst>
                                  <p:childTnLst>
                                    <p:animEffect transition="out" filter="randombar(horizontal)">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1000"/>
                                        <p:tgtEl>
                                          <p:spTgt spid="15"/>
                                        </p:tgtEl>
                                      </p:cBhvr>
                                    </p:animEffect>
                                    <p:anim calcmode="lin" valueType="num">
                                      <p:cBhvr>
                                        <p:cTn id="80" dur="1000" fill="hold"/>
                                        <p:tgtEl>
                                          <p:spTgt spid="15"/>
                                        </p:tgtEl>
                                        <p:attrNameLst>
                                          <p:attrName>ppt_x</p:attrName>
                                        </p:attrNameLst>
                                      </p:cBhvr>
                                      <p:tavLst>
                                        <p:tav tm="0">
                                          <p:val>
                                            <p:strVal val="#ppt_x"/>
                                          </p:val>
                                        </p:tav>
                                        <p:tav tm="100000">
                                          <p:val>
                                            <p:strVal val="#ppt_x"/>
                                          </p:val>
                                        </p:tav>
                                      </p:tavLst>
                                    </p:anim>
                                    <p:anim calcmode="lin" valueType="num">
                                      <p:cBhvr>
                                        <p:cTn id="8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4" presetClass="exit" presetSubtype="10" fill="hold" grpId="1" nodeType="clickEffect">
                                  <p:stCondLst>
                                    <p:cond delay="0"/>
                                  </p:stCondLst>
                                  <p:childTnLst>
                                    <p:animEffect transition="out" filter="randombar(horizontal)">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4" presetClass="exit" presetSubtype="10" fill="hold" grpId="1" nodeType="clickEffect">
                                  <p:stCondLst>
                                    <p:cond delay="0"/>
                                  </p:stCondLst>
                                  <p:childTnLst>
                                    <p:animEffect transition="out" filter="randombar(horizontal)">
                                      <p:cBhvr>
                                        <p:cTn id="97" dur="500"/>
                                        <p:tgtEl>
                                          <p:spTgt spid="16"/>
                                        </p:tgtEl>
                                      </p:cBhvr>
                                    </p:animEffect>
                                    <p:set>
                                      <p:cBhvr>
                                        <p:cTn id="98" dur="1" fill="hold">
                                          <p:stCondLst>
                                            <p:cond delay="499"/>
                                          </p:stCondLst>
                                        </p:cTn>
                                        <p:tgtEl>
                                          <p:spTgt spid="1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1000"/>
                                        <p:tgtEl>
                                          <p:spTgt spid="17"/>
                                        </p:tgtEl>
                                      </p:cBhvr>
                                    </p:animEffect>
                                    <p:anim calcmode="lin" valueType="num">
                                      <p:cBhvr>
                                        <p:cTn id="104" dur="1000" fill="hold"/>
                                        <p:tgtEl>
                                          <p:spTgt spid="17"/>
                                        </p:tgtEl>
                                        <p:attrNameLst>
                                          <p:attrName>ppt_x</p:attrName>
                                        </p:attrNameLst>
                                      </p:cBhvr>
                                      <p:tavLst>
                                        <p:tav tm="0">
                                          <p:val>
                                            <p:strVal val="#ppt_x"/>
                                          </p:val>
                                        </p:tav>
                                        <p:tav tm="100000">
                                          <p:val>
                                            <p:strVal val="#ppt_x"/>
                                          </p:val>
                                        </p:tav>
                                      </p:tavLst>
                                    </p:anim>
                                    <p:anim calcmode="lin" valueType="num">
                                      <p:cBhvr>
                                        <p:cTn id="10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xit" presetSubtype="10" fill="hold" grpId="1" nodeType="clickEffect">
                                  <p:stCondLst>
                                    <p:cond delay="0"/>
                                  </p:stCondLst>
                                  <p:childTnLst>
                                    <p:animEffect transition="out" filter="randombar(horizontal)">
                                      <p:cBhvr>
                                        <p:cTn id="109" dur="500"/>
                                        <p:tgtEl>
                                          <p:spTgt spid="17"/>
                                        </p:tgtEl>
                                      </p:cBhvr>
                                    </p:animEffect>
                                    <p:set>
                                      <p:cBhvr>
                                        <p:cTn id="110" dur="1" fill="hold">
                                          <p:stCondLst>
                                            <p:cond delay="499"/>
                                          </p:stCondLst>
                                        </p:cTn>
                                        <p:tgtEl>
                                          <p:spTgt spid="1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1000"/>
                                        <p:tgtEl>
                                          <p:spTgt spid="18"/>
                                        </p:tgtEl>
                                      </p:cBhvr>
                                    </p:animEffect>
                                    <p:anim calcmode="lin" valueType="num">
                                      <p:cBhvr>
                                        <p:cTn id="116" dur="1000" fill="hold"/>
                                        <p:tgtEl>
                                          <p:spTgt spid="18"/>
                                        </p:tgtEl>
                                        <p:attrNameLst>
                                          <p:attrName>ppt_x</p:attrName>
                                        </p:attrNameLst>
                                      </p:cBhvr>
                                      <p:tavLst>
                                        <p:tav tm="0">
                                          <p:val>
                                            <p:strVal val="#ppt_x"/>
                                          </p:val>
                                        </p:tav>
                                        <p:tav tm="100000">
                                          <p:val>
                                            <p:strVal val="#ppt_x"/>
                                          </p:val>
                                        </p:tav>
                                      </p:tavLst>
                                    </p:anim>
                                    <p:anim calcmode="lin" valueType="num">
                                      <p:cBhvr>
                                        <p:cTn id="1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4" presetClass="exit" presetSubtype="10" fill="hold" grpId="1" nodeType="clickEffect">
                                  <p:stCondLst>
                                    <p:cond delay="0"/>
                                  </p:stCondLst>
                                  <p:childTnLst>
                                    <p:animEffect transition="out" filter="randombar(horizontal)">
                                      <p:cBhvr>
                                        <p:cTn id="121" dur="500"/>
                                        <p:tgtEl>
                                          <p:spTgt spid="18"/>
                                        </p:tgtEl>
                                      </p:cBhvr>
                                    </p:animEffect>
                                    <p:set>
                                      <p:cBhvr>
                                        <p:cTn id="1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27046-BFFF-28F0-1E13-2601919D2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0B50D-0C46-D00B-CD21-E76A24E0A0DB}"/>
              </a:ext>
            </a:extLst>
          </p:cNvPr>
          <p:cNvSpPr>
            <a:spLocks noGrp="1"/>
          </p:cNvSpPr>
          <p:nvPr>
            <p:ph type="title"/>
          </p:nvPr>
        </p:nvSpPr>
        <p:spPr>
          <a:xfrm>
            <a:off x="233180" y="169413"/>
            <a:ext cx="11725639" cy="648072"/>
          </a:xfrm>
        </p:spPr>
        <p:txBody>
          <a:bodyPr/>
          <a:lstStyle/>
          <a:p>
            <a:r>
              <a:rPr lang="en-NZ" sz="2800"/>
              <a:t>Hosted Flexible Funding Model – Existing People on 1 April 2026</a:t>
            </a:r>
          </a:p>
        </p:txBody>
      </p:sp>
      <p:graphicFrame>
        <p:nvGraphicFramePr>
          <p:cNvPr id="4" name="Content Placeholder 3">
            <a:extLst>
              <a:ext uri="{FF2B5EF4-FFF2-40B4-BE49-F238E27FC236}">
                <a16:creationId xmlns:a16="http://schemas.microsoft.com/office/drawing/2014/main" id="{5C398E9D-3A23-3AA0-FD1B-77FF24C79CB5}"/>
              </a:ext>
            </a:extLst>
          </p:cNvPr>
          <p:cNvGraphicFramePr>
            <a:graphicFrameLocks noGrp="1"/>
          </p:cNvGraphicFramePr>
          <p:nvPr>
            <p:ph idx="1"/>
          </p:nvPr>
        </p:nvGraphicFramePr>
        <p:xfrm>
          <a:off x="150211" y="509256"/>
          <a:ext cx="7435701" cy="252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FD535308-9B39-5368-C3D2-E1074556359B}"/>
              </a:ext>
            </a:extLst>
          </p:cNvPr>
          <p:cNvGraphicFramePr>
            <a:graphicFrameLocks/>
          </p:cNvGraphicFramePr>
          <p:nvPr/>
        </p:nvGraphicFramePr>
        <p:xfrm>
          <a:off x="1016200" y="2519067"/>
          <a:ext cx="7779489" cy="23649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Arrow: Curved Right 18">
            <a:extLst>
              <a:ext uri="{FF2B5EF4-FFF2-40B4-BE49-F238E27FC236}">
                <a16:creationId xmlns:a16="http://schemas.microsoft.com/office/drawing/2014/main" id="{A2B52DE5-478F-889C-AE5F-E7347D69BAD4}"/>
              </a:ext>
            </a:extLst>
          </p:cNvPr>
          <p:cNvSpPr/>
          <p:nvPr/>
        </p:nvSpPr>
        <p:spPr>
          <a:xfrm>
            <a:off x="330399" y="2749832"/>
            <a:ext cx="712382" cy="648072"/>
          </a:xfrm>
          <a:prstGeom prst="curvedRightArrow">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1" name="Arrow: Curved Left 20">
            <a:extLst>
              <a:ext uri="{FF2B5EF4-FFF2-40B4-BE49-F238E27FC236}">
                <a16:creationId xmlns:a16="http://schemas.microsoft.com/office/drawing/2014/main" id="{250A9AC4-CC34-7A8F-7472-D66CA6E80863}"/>
              </a:ext>
            </a:extLst>
          </p:cNvPr>
          <p:cNvSpPr/>
          <p:nvPr/>
        </p:nvSpPr>
        <p:spPr>
          <a:xfrm>
            <a:off x="8466079" y="4237665"/>
            <a:ext cx="659220" cy="739358"/>
          </a:xfrm>
          <a:prstGeom prst="curvedLeftArrow">
            <a:avLst>
              <a:gd name="adj1" fmla="val 25000"/>
              <a:gd name="adj2" fmla="val 50000"/>
              <a:gd name="adj3" fmla="val 33203"/>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2" name="Arrow: Curved Right 21">
            <a:extLst>
              <a:ext uri="{FF2B5EF4-FFF2-40B4-BE49-F238E27FC236}">
                <a16:creationId xmlns:a16="http://schemas.microsoft.com/office/drawing/2014/main" id="{90860B62-97CF-69B5-9E1E-C30E2E3336FD}"/>
              </a:ext>
            </a:extLst>
          </p:cNvPr>
          <p:cNvSpPr/>
          <p:nvPr/>
        </p:nvSpPr>
        <p:spPr>
          <a:xfrm>
            <a:off x="2336020" y="4884044"/>
            <a:ext cx="712382" cy="648072"/>
          </a:xfrm>
          <a:prstGeom prst="curvedRightArrow">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24" name="Straight Connector 23">
            <a:extLst>
              <a:ext uri="{FF2B5EF4-FFF2-40B4-BE49-F238E27FC236}">
                <a16:creationId xmlns:a16="http://schemas.microsoft.com/office/drawing/2014/main" id="{152831B9-C56C-5474-BFAD-DE446B10AEBF}"/>
              </a:ext>
            </a:extLst>
          </p:cNvPr>
          <p:cNvCxnSpPr>
            <a:cxnSpLocks/>
          </p:cNvCxnSpPr>
          <p:nvPr/>
        </p:nvCxnSpPr>
        <p:spPr>
          <a:xfrm flipH="1">
            <a:off x="1685261" y="2755678"/>
            <a:ext cx="5092995" cy="0"/>
          </a:xfrm>
          <a:prstGeom prst="line">
            <a:avLst/>
          </a:prstGeom>
          <a:ln>
            <a:solidFill>
              <a:srgbClr val="D6E1D4"/>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6D11D386-6D7D-5CA6-E83E-2D3AAB166791}"/>
              </a:ext>
            </a:extLst>
          </p:cNvPr>
          <p:cNvCxnSpPr>
            <a:cxnSpLocks/>
          </p:cNvCxnSpPr>
          <p:nvPr/>
        </p:nvCxnSpPr>
        <p:spPr>
          <a:xfrm flipH="1">
            <a:off x="3482671" y="4884044"/>
            <a:ext cx="4222388" cy="0"/>
          </a:xfrm>
          <a:prstGeom prst="line">
            <a:avLst/>
          </a:prstGeom>
          <a:ln>
            <a:solidFill>
              <a:srgbClr val="D6E1D4"/>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8" name="Rectangle 27">
            <a:extLst>
              <a:ext uri="{FF2B5EF4-FFF2-40B4-BE49-F238E27FC236}">
                <a16:creationId xmlns:a16="http://schemas.microsoft.com/office/drawing/2014/main" id="{8A0240D4-7535-C724-B361-395D5758028D}"/>
              </a:ext>
            </a:extLst>
          </p:cNvPr>
          <p:cNvSpPr/>
          <p:nvPr/>
        </p:nvSpPr>
        <p:spPr>
          <a:xfrm>
            <a:off x="450113" y="6049926"/>
            <a:ext cx="11725639" cy="6480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6" name="Content Placeholder 3">
            <a:extLst>
              <a:ext uri="{FF2B5EF4-FFF2-40B4-BE49-F238E27FC236}">
                <a16:creationId xmlns:a16="http://schemas.microsoft.com/office/drawing/2014/main" id="{ABF6202D-40A1-2AA1-54E9-8FBC3BF3F921}"/>
              </a:ext>
            </a:extLst>
          </p:cNvPr>
          <p:cNvGraphicFramePr>
            <a:graphicFrameLocks/>
          </p:cNvGraphicFramePr>
          <p:nvPr/>
        </p:nvGraphicFramePr>
        <p:xfrm>
          <a:off x="2293158" y="4977024"/>
          <a:ext cx="7351774" cy="17185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9" name="Arrow: Curved Left 28">
            <a:extLst>
              <a:ext uri="{FF2B5EF4-FFF2-40B4-BE49-F238E27FC236}">
                <a16:creationId xmlns:a16="http://schemas.microsoft.com/office/drawing/2014/main" id="{873EE62D-D21F-6EBB-6FE6-4AEC35379DF2}"/>
              </a:ext>
            </a:extLst>
          </p:cNvPr>
          <p:cNvSpPr/>
          <p:nvPr/>
        </p:nvSpPr>
        <p:spPr>
          <a:xfrm>
            <a:off x="7447924" y="2146426"/>
            <a:ext cx="659220" cy="739358"/>
          </a:xfrm>
          <a:prstGeom prst="curvedLeftArrow">
            <a:avLst>
              <a:gd name="adj1" fmla="val 25000"/>
              <a:gd name="adj2" fmla="val 50000"/>
              <a:gd name="adj3" fmla="val 33203"/>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8" name="Cloud 7">
            <a:extLst>
              <a:ext uri="{FF2B5EF4-FFF2-40B4-BE49-F238E27FC236}">
                <a16:creationId xmlns:a16="http://schemas.microsoft.com/office/drawing/2014/main" id="{D9594F6C-2D6B-4509-BA54-115E406A68CB}"/>
              </a:ext>
            </a:extLst>
          </p:cNvPr>
          <p:cNvSpPr/>
          <p:nvPr/>
        </p:nvSpPr>
        <p:spPr>
          <a:xfrm>
            <a:off x="7008777" y="4189087"/>
            <a:ext cx="1301145" cy="502970"/>
          </a:xfrm>
          <a:prstGeom prst="cloud">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600">
                <a:solidFill>
                  <a:schemeClr val="tx1"/>
                </a:solidFill>
              </a:rPr>
              <a:t>Increase person/Agent’s confidence and proficiency</a:t>
            </a:r>
          </a:p>
        </p:txBody>
      </p:sp>
      <p:sp>
        <p:nvSpPr>
          <p:cNvPr id="10" name="Arrow: Curved Right 9">
            <a:extLst>
              <a:ext uri="{FF2B5EF4-FFF2-40B4-BE49-F238E27FC236}">
                <a16:creationId xmlns:a16="http://schemas.microsoft.com/office/drawing/2014/main" id="{A59B3457-6459-07BB-1CF7-538AE25FFF9F}"/>
              </a:ext>
            </a:extLst>
          </p:cNvPr>
          <p:cNvSpPr/>
          <p:nvPr/>
        </p:nvSpPr>
        <p:spPr>
          <a:xfrm rot="9864100">
            <a:off x="8085837" y="952868"/>
            <a:ext cx="1505427" cy="4768874"/>
          </a:xfrm>
          <a:prstGeom prst="curvedRightArrow">
            <a:avLst>
              <a:gd name="adj1" fmla="val 17763"/>
              <a:gd name="adj2" fmla="val 38459"/>
              <a:gd name="adj3" fmla="val 24608"/>
            </a:avLst>
          </a:prstGeom>
          <a:solidFill>
            <a:srgbClr val="F3FBEB"/>
          </a:solidFill>
          <a:ln>
            <a:solidFill>
              <a:srgbClr val="D6E1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7" name="Rectangle 6">
            <a:extLst>
              <a:ext uri="{FF2B5EF4-FFF2-40B4-BE49-F238E27FC236}">
                <a16:creationId xmlns:a16="http://schemas.microsoft.com/office/drawing/2014/main" id="{F1C37E46-A5CF-A781-343D-8C1DFFA30FDD}"/>
              </a:ext>
            </a:extLst>
          </p:cNvPr>
          <p:cNvSpPr/>
          <p:nvPr/>
        </p:nvSpPr>
        <p:spPr>
          <a:xfrm>
            <a:off x="150211" y="904359"/>
            <a:ext cx="2547269" cy="1752489"/>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ABD61E33-A0CF-3B41-994A-9C8A58FCAA53}"/>
              </a:ext>
            </a:extLst>
          </p:cNvPr>
          <p:cNvSpPr/>
          <p:nvPr/>
        </p:nvSpPr>
        <p:spPr>
          <a:xfrm>
            <a:off x="2697480" y="873172"/>
            <a:ext cx="2385779" cy="1752489"/>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6F2AADC9-E3EF-F821-B063-8893B7A46B72}"/>
              </a:ext>
            </a:extLst>
          </p:cNvPr>
          <p:cNvSpPr/>
          <p:nvPr/>
        </p:nvSpPr>
        <p:spPr>
          <a:xfrm>
            <a:off x="5083259" y="898625"/>
            <a:ext cx="2547269" cy="1752489"/>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6796AA88-B5F5-AE65-5F00-286AAC670D1B}"/>
              </a:ext>
            </a:extLst>
          </p:cNvPr>
          <p:cNvSpPr/>
          <p:nvPr/>
        </p:nvSpPr>
        <p:spPr>
          <a:xfrm>
            <a:off x="1016200" y="2809249"/>
            <a:ext cx="2808148" cy="1930904"/>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C2C6CBA1-7270-FBC9-83B4-DDD4F3621EF6}"/>
              </a:ext>
            </a:extLst>
          </p:cNvPr>
          <p:cNvSpPr/>
          <p:nvPr/>
        </p:nvSpPr>
        <p:spPr>
          <a:xfrm>
            <a:off x="3848826" y="2803901"/>
            <a:ext cx="2399594" cy="1936252"/>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D651C59D-A691-D518-1C16-1D0E04D896B3}"/>
              </a:ext>
            </a:extLst>
          </p:cNvPr>
          <p:cNvSpPr/>
          <p:nvPr/>
        </p:nvSpPr>
        <p:spPr>
          <a:xfrm>
            <a:off x="6248420" y="2795004"/>
            <a:ext cx="2636502" cy="1945149"/>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38EC86C3-793C-5758-C9C8-7E67EB3BBAD1}"/>
              </a:ext>
            </a:extLst>
          </p:cNvPr>
          <p:cNvSpPr/>
          <p:nvPr/>
        </p:nvSpPr>
        <p:spPr>
          <a:xfrm>
            <a:off x="3415815" y="4957500"/>
            <a:ext cx="2547269" cy="1752489"/>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E860139D-A657-A664-928C-AABFC9C76069}"/>
              </a:ext>
            </a:extLst>
          </p:cNvPr>
          <p:cNvSpPr/>
          <p:nvPr/>
        </p:nvSpPr>
        <p:spPr>
          <a:xfrm>
            <a:off x="6041163" y="4956222"/>
            <a:ext cx="2547269" cy="1752489"/>
          </a:xfrm>
          <a:prstGeom prst="rect">
            <a:avLst/>
          </a:prstGeom>
          <a:noFill/>
          <a:ln>
            <a:solidFill>
              <a:srgbClr val="5F3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385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1" nodeType="clickEffect">
                                  <p:stCondLst>
                                    <p:cond delay="0"/>
                                  </p:stCondLst>
                                  <p:childTnLst>
                                    <p:animEffect transition="out" filter="randombar(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xit" presetSubtype="10" fill="hold" grpId="1" nodeType="clickEffect">
                                  <p:stCondLst>
                                    <p:cond delay="0"/>
                                  </p:stCondLst>
                                  <p:childTnLst>
                                    <p:animEffect transition="out" filter="randombar(horizontal)">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4" presetClass="exit" presetSubtype="10" fill="hold" grpId="1" nodeType="click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5852-D7FF-89B5-DACB-C30C2E5FB2F0}"/>
              </a:ext>
            </a:extLst>
          </p:cNvPr>
          <p:cNvSpPr>
            <a:spLocks noGrp="1"/>
          </p:cNvSpPr>
          <p:nvPr>
            <p:ph type="ctrTitle"/>
          </p:nvPr>
        </p:nvSpPr>
        <p:spPr/>
        <p:txBody>
          <a:bodyPr/>
          <a:lstStyle/>
          <a:p>
            <a:r>
              <a:rPr lang="en-NZ"/>
              <a:t>Roles &amp; Responsibilities</a:t>
            </a:r>
          </a:p>
        </p:txBody>
      </p:sp>
      <p:sp>
        <p:nvSpPr>
          <p:cNvPr id="4" name="TextBox 3">
            <a:extLst>
              <a:ext uri="{FF2B5EF4-FFF2-40B4-BE49-F238E27FC236}">
                <a16:creationId xmlns:a16="http://schemas.microsoft.com/office/drawing/2014/main" id="{A5F8694B-58BC-6A89-9B3A-4844E2A94B93}"/>
              </a:ext>
            </a:extLst>
          </p:cNvPr>
          <p:cNvSpPr txBox="1"/>
          <p:nvPr/>
        </p:nvSpPr>
        <p:spPr>
          <a:xfrm>
            <a:off x="6326066" y="887912"/>
            <a:ext cx="5297365" cy="3416320"/>
          </a:xfrm>
          <a:prstGeom prst="rect">
            <a:avLst/>
          </a:prstGeom>
          <a:noFill/>
        </p:spPr>
        <p:txBody>
          <a:bodyPr wrap="square">
            <a:spAutoFit/>
          </a:bodyPr>
          <a:lstStyle/>
          <a:p>
            <a:pPr marL="457200" indent="-457200">
              <a:buFont typeface="Arial" panose="020B0604020202020204" pitchFamily="34" charset="0"/>
              <a:buChar char="•"/>
            </a:pPr>
            <a:r>
              <a:rPr lang="en-NZ" sz="3600">
                <a:latin typeface="+mj-lt"/>
              </a:rPr>
              <a:t>Disabled People</a:t>
            </a:r>
          </a:p>
          <a:p>
            <a:pPr marL="457200" indent="-457200">
              <a:buFont typeface="Arial" panose="020B0604020202020204" pitchFamily="34" charset="0"/>
              <a:buChar char="•"/>
            </a:pPr>
            <a:r>
              <a:rPr lang="en-NZ" sz="3600">
                <a:latin typeface="+mj-lt"/>
                <a:ea typeface="Verdana"/>
              </a:rPr>
              <a:t>Agents or Welfare Guardians</a:t>
            </a:r>
          </a:p>
          <a:p>
            <a:pPr marL="457200" indent="-457200">
              <a:buFont typeface="Arial" panose="020B0604020202020204" pitchFamily="34" charset="0"/>
              <a:buChar char="•"/>
            </a:pPr>
            <a:r>
              <a:rPr lang="en-NZ" sz="3600">
                <a:latin typeface="+mj-lt"/>
              </a:rPr>
              <a:t>Hosts</a:t>
            </a:r>
            <a:endParaRPr lang="en-NZ" sz="3600">
              <a:latin typeface="+mj-lt"/>
              <a:ea typeface="Verdana"/>
            </a:endParaRPr>
          </a:p>
          <a:p>
            <a:pPr marL="457200" indent="-457200">
              <a:buFont typeface="Arial" panose="020B0604020202020204" pitchFamily="34" charset="0"/>
              <a:buChar char="•"/>
            </a:pPr>
            <a:r>
              <a:rPr lang="en-NZ" sz="3600">
                <a:latin typeface="+mj-lt"/>
              </a:rPr>
              <a:t>NASCs &amp; EGL sites</a:t>
            </a:r>
          </a:p>
          <a:p>
            <a:pPr marL="457200" indent="-457200">
              <a:buFont typeface="Arial" panose="020B0604020202020204" pitchFamily="34" charset="0"/>
              <a:buChar char="•"/>
            </a:pPr>
            <a:r>
              <a:rPr lang="en-NZ" sz="3600">
                <a:latin typeface="+mj-lt"/>
              </a:rPr>
              <a:t>DSS</a:t>
            </a:r>
          </a:p>
        </p:txBody>
      </p:sp>
    </p:spTree>
    <p:extLst>
      <p:ext uri="{BB962C8B-B14F-4D97-AF65-F5344CB8AC3E}">
        <p14:creationId xmlns:p14="http://schemas.microsoft.com/office/powerpoint/2010/main" val="338967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FFBA-B0A2-F52D-1967-45D5BF511A57}"/>
              </a:ext>
            </a:extLst>
          </p:cNvPr>
          <p:cNvSpPr>
            <a:spLocks noGrp="1"/>
          </p:cNvSpPr>
          <p:nvPr>
            <p:ph type="title"/>
          </p:nvPr>
        </p:nvSpPr>
        <p:spPr/>
        <p:txBody>
          <a:bodyPr/>
          <a:lstStyle/>
          <a:p>
            <a:r>
              <a:rPr lang="en-NZ"/>
              <a:t>Disabled People</a:t>
            </a:r>
          </a:p>
        </p:txBody>
      </p:sp>
      <p:sp>
        <p:nvSpPr>
          <p:cNvPr id="3" name="Content Placeholder 2">
            <a:extLst>
              <a:ext uri="{FF2B5EF4-FFF2-40B4-BE49-F238E27FC236}">
                <a16:creationId xmlns:a16="http://schemas.microsoft.com/office/drawing/2014/main" id="{85C38C69-A0BE-7573-275C-C7DB7138B840}"/>
              </a:ext>
            </a:extLst>
          </p:cNvPr>
          <p:cNvSpPr>
            <a:spLocks noGrp="1"/>
          </p:cNvSpPr>
          <p:nvPr>
            <p:ph idx="1"/>
          </p:nvPr>
        </p:nvSpPr>
        <p:spPr/>
        <p:txBody>
          <a:bodyPr/>
          <a:lstStyle/>
          <a:p>
            <a:r>
              <a:rPr lang="en-NZ" sz="2400">
                <a:latin typeface="+mn-lt"/>
              </a:rPr>
              <a:t>Evidence how disability supports are delivered</a:t>
            </a:r>
          </a:p>
          <a:p>
            <a:endParaRPr lang="en-NZ" sz="2400">
              <a:latin typeface="+mn-lt"/>
            </a:endParaRPr>
          </a:p>
          <a:p>
            <a:r>
              <a:rPr lang="en-NZ" sz="2400">
                <a:latin typeface="+mn-lt"/>
              </a:rPr>
              <a:t>Alignment to funding plan</a:t>
            </a:r>
          </a:p>
          <a:p>
            <a:endParaRPr lang="en-NZ" sz="2400">
              <a:latin typeface="+mn-lt"/>
            </a:endParaRPr>
          </a:p>
          <a:p>
            <a:r>
              <a:rPr lang="en-NZ" sz="2400">
                <a:latin typeface="+mn-lt"/>
              </a:rPr>
              <a:t>Engagement requirements within tier </a:t>
            </a:r>
          </a:p>
          <a:p>
            <a:endParaRPr lang="en-NZ" sz="2400">
              <a:latin typeface="+mn-lt"/>
            </a:endParaRPr>
          </a:p>
          <a:p>
            <a:r>
              <a:rPr lang="en-NZ" sz="2400">
                <a:latin typeface="+mn-lt"/>
              </a:rPr>
              <a:t>Advise in writing what Agent’s responsibilities are if changing</a:t>
            </a:r>
          </a:p>
          <a:p>
            <a:endParaRPr lang="en-NZ" sz="2400">
              <a:latin typeface="+mn-lt"/>
            </a:endParaRPr>
          </a:p>
        </p:txBody>
      </p:sp>
    </p:spTree>
    <p:extLst>
      <p:ext uri="{BB962C8B-B14F-4D97-AF65-F5344CB8AC3E}">
        <p14:creationId xmlns:p14="http://schemas.microsoft.com/office/powerpoint/2010/main" val="76701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SS colours">
      <a:dk1>
        <a:sysClr val="windowText" lastClr="000000"/>
      </a:dk1>
      <a:lt1>
        <a:sysClr val="window" lastClr="FFFFFF"/>
      </a:lt1>
      <a:dk2>
        <a:srgbClr val="2C602F"/>
      </a:dk2>
      <a:lt2>
        <a:srgbClr val="D4F2B6"/>
      </a:lt2>
      <a:accent1>
        <a:srgbClr val="5C9A42"/>
      </a:accent1>
      <a:accent2>
        <a:srgbClr val="BD982F"/>
      </a:accent2>
      <a:accent3>
        <a:srgbClr val="19196F"/>
      </a:accent3>
      <a:accent4>
        <a:srgbClr val="5E3979"/>
      </a:accent4>
      <a:accent5>
        <a:srgbClr val="AF3405"/>
      </a:accent5>
      <a:accent6>
        <a:srgbClr val="F9D8DA"/>
      </a:accent6>
      <a:hlink>
        <a:srgbClr val="0000FF"/>
      </a:hlink>
      <a:folHlink>
        <a:srgbClr val="800080"/>
      </a:folHlink>
    </a:clrScheme>
    <a:fontScheme name="DSS fontse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SD Document" ma:contentTypeID="0x01010014B2F14D4206874692704EA8BD97492F00E509311C23F1FB47A18C17190B40CE9E" ma:contentTypeVersion="13" ma:contentTypeDescription="Create a new document." ma:contentTypeScope="" ma:versionID="ff243442f69bd79e3f27d4727583d32a">
  <xsd:schema xmlns:xsd="http://www.w3.org/2001/XMLSchema" xmlns:xs="http://www.w3.org/2001/XMLSchema" xmlns:p="http://schemas.microsoft.com/office/2006/metadata/properties" xmlns:ns2="24a4208d-6389-4ccf-93db-5bf6e7a6ca4d" xmlns:ns3="0e3b9c88-989c-42bb-9d54-1773e9afb719" targetNamespace="http://schemas.microsoft.com/office/2006/metadata/properties" ma:root="true" ma:fieldsID="914860e5d67c1db73e3e5683d820df89" ns2:_="" ns3:_="">
    <xsd:import namespace="24a4208d-6389-4ccf-93db-5bf6e7a6ca4d"/>
    <xsd:import namespace="0e3b9c88-989c-42bb-9d54-1773e9afb719"/>
    <xsd:element name="properties">
      <xsd:complexType>
        <xsd:sequence>
          <xsd:element name="documentManagement">
            <xsd:complexType>
              <xsd:all>
                <xsd:element ref="ns2:b1b07801cc1f48bc97eb71b42ffad3e3" minOccurs="0"/>
                <xsd:element ref="ns2:TaxCatchAll" minOccurs="0"/>
                <xsd:element ref="ns2:TaxCatchAllLabel" minOccurs="0"/>
                <xsd:element ref="ns2:n3e7d51dc9ed4717829e532813330b6f" minOccurs="0"/>
                <xsd:element ref="ns2:m9723a55395648e4be2eca5940cd18ad" minOccurs="0"/>
                <xsd:element ref="ns3:_dlc_DocIdPersistId" minOccurs="0"/>
                <xsd:element ref="ns3:_dlc_DocId" minOccurs="0"/>
                <xsd:element ref="ns3:_dlc_DocIdUrl" minOccurs="0"/>
                <xsd:element ref="ns3:i0f84bba906045b4af568ee102a52dc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4208d-6389-4ccf-93db-5bf6e7a6ca4d" elementFormDefault="qualified">
    <xsd:import namespace="http://schemas.microsoft.com/office/2006/documentManagement/types"/>
    <xsd:import namespace="http://schemas.microsoft.com/office/infopath/2007/PartnerControls"/>
    <xsd:element name="b1b07801cc1f48bc97eb71b42ffad3e3" ma:index="8" nillable="true" ma:taxonomy="true" ma:internalName="b1b07801cc1f48bc97eb71b42ffad3e3" ma:taxonomyFieldName="DocumentType" ma:displayName="Document Type" ma:default="" ma:fieldId="{b1b07801-cc1f-48bc-97eb-71b42ffad3e3}" ma:sspId="a5349594-bd3e-4347-a84f-2427756b12f8" ma:termSetId="6ccacb0e-5b64-4b22-a443-fe3198360e9a"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ce102af1-0d53-4b4b-9bac-7856cb27bcc5}" ma:internalName="TaxCatchAll" ma:showField="CatchAllData" ma:web="0e3b9c88-989c-42bb-9d54-1773e9afb71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e102af1-0d53-4b4b-9bac-7856cb27bcc5}" ma:internalName="TaxCatchAllLabel" ma:readOnly="true" ma:showField="CatchAllDataLabel" ma:web="0e3b9c88-989c-42bb-9d54-1773e9afb719">
      <xsd:complexType>
        <xsd:complexContent>
          <xsd:extension base="dms:MultiChoiceLookup">
            <xsd:sequence>
              <xsd:element name="Value" type="dms:Lookup" maxOccurs="unbounded" minOccurs="0" nillable="true"/>
            </xsd:sequence>
          </xsd:extension>
        </xsd:complexContent>
      </xsd:complexType>
    </xsd:element>
    <xsd:element name="n3e7d51dc9ed4717829e532813330b6f" ma:index="12" nillable="true" ma:taxonomy="true" ma:internalName="n3e7d51dc9ed4717829e532813330b6f" ma:taxonomyFieldName="Topic" ma:displayName="Topic" ma:readOnly="false" ma:default="" ma:fieldId="{73e7d51d-c9ed-4717-829e-532813330b6f}" ma:sspId="a5349594-bd3e-4347-a84f-2427756b12f8" ma:termSetId="9fc66c39-3c46-4f79-b204-cf430591c199" ma:anchorId="00000000-0000-0000-0000-000000000000" ma:open="true" ma:isKeyword="false">
      <xsd:complexType>
        <xsd:sequence>
          <xsd:element ref="pc:Terms" minOccurs="0" maxOccurs="1"/>
        </xsd:sequence>
      </xsd:complexType>
    </xsd:element>
    <xsd:element name="m9723a55395648e4be2eca5940cd18ad" ma:index="14" nillable="true" ma:taxonomy="true" ma:internalName="m9723a55395648e4be2eca5940cd18ad" ma:taxonomyFieldName="BCS" ma:displayName="BCS" ma:readOnly="false" ma:default="" ma:fieldId="{69723a55-3956-48e4-be2e-ca5940cd18ad}" ma:sspId="a5349594-bd3e-4347-a84f-2427756b12f8" ma:termSetId="fbce3037-032f-41d5-bff0-b061471b142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3b9c88-989c-42bb-9d54-1773e9afb719" elementFormDefault="qualified">
    <xsd:import namespace="http://schemas.microsoft.com/office/2006/documentManagement/types"/>
    <xsd:import namespace="http://schemas.microsoft.com/office/infopath/2007/PartnerControls"/>
    <xsd:element name="_dlc_DocIdPersistId" ma:index="16" nillable="true" ma:displayName="Persist ID" ma:description="Keep ID on add." ma:hidden="true" ma:internalName="_dlc_DocIdPersistId" ma:readOnly="true">
      <xsd:simpleType>
        <xsd:restriction base="dms:Boolean"/>
      </xsd:simple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i0f84bba906045b4af568ee102a52dcb" ma:index="19" nillable="true" ma:taxonomy="true" ma:internalName="i0f84bba906045b4af568ee102a52dcb" ma:taxonomyFieldName="RevIMBCS" ma:displayName="AvePoint Classification" ma:indexed="true" ma:default="" ma:fieldId="{20f84bba-9060-45b4-af56-8ee102a52dcb}" ma:sspId="a5349594-bd3e-4347-a84f-2427756b12f8" ma:termSetId="fbce3037-032f-41d5-bff0-b061471b142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e3b9c88-989c-42bb-9d54-1773e9afb719">Q62QKACV7WWA-1347002677-416</_dlc_DocId>
    <_dlc_DocIdUrl xmlns="0e3b9c88-989c-42bb-9d54-1773e9afb719">
      <Url>https://msdgovtnz.sharepoint.com/sites/PRJ-DSSIFHost/_layouts/15/DocIdRedir.aspx?ID=Q62QKACV7WWA-1347002677-416</Url>
      <Description>Q62QKACV7WWA-1347002677-416</Description>
    </_dlc_DocIdUrl>
    <_dlc_DocIdPersistId xmlns="0e3b9c88-989c-42bb-9d54-1773e9afb719">false</_dlc_DocIdPersistId>
    <n3e7d51dc9ed4717829e532813330b6f xmlns="24a4208d-6389-4ccf-93db-5bf6e7a6ca4d">
      <Terms xmlns="http://schemas.microsoft.com/office/infopath/2007/PartnerControls"/>
    </n3e7d51dc9ed4717829e532813330b6f>
    <m9723a55395648e4be2eca5940cd18ad xmlns="24a4208d-6389-4ccf-93db-5bf6e7a6ca4d">
      <Terms xmlns="http://schemas.microsoft.com/office/infopath/2007/PartnerControls"/>
    </m9723a55395648e4be2eca5940cd18ad>
    <b1b07801cc1f48bc97eb71b42ffad3e3 xmlns="24a4208d-6389-4ccf-93db-5bf6e7a6ca4d">
      <Terms xmlns="http://schemas.microsoft.com/office/infopath/2007/PartnerControls"/>
    </b1b07801cc1f48bc97eb71b42ffad3e3>
    <i0f84bba906045b4af568ee102a52dcb xmlns="0e3b9c88-989c-42bb-9d54-1773e9afb719">
      <Terms xmlns="http://schemas.microsoft.com/office/infopath/2007/PartnerControls"/>
    </i0f84bba906045b4af568ee102a52dcb>
    <TaxCatchAll xmlns="24a4208d-6389-4ccf-93db-5bf6e7a6ca4d" xsi:nil="true"/>
  </documentManagement>
</p:properties>
</file>

<file path=customXml/itemProps1.xml><?xml version="1.0" encoding="utf-8"?>
<ds:datastoreItem xmlns:ds="http://schemas.openxmlformats.org/officeDocument/2006/customXml" ds:itemID="{974A14C7-7FF5-4D45-8F5D-99A70B98CAC3}">
  <ds:schemaRefs>
    <ds:schemaRef ds:uri="http://schemas.microsoft.com/sharepoint/events"/>
  </ds:schemaRefs>
</ds:datastoreItem>
</file>

<file path=customXml/itemProps2.xml><?xml version="1.0" encoding="utf-8"?>
<ds:datastoreItem xmlns:ds="http://schemas.openxmlformats.org/officeDocument/2006/customXml" ds:itemID="{46205FB3-A23D-4FDE-8DE5-2BAE0B84BCCC}">
  <ds:schemaRefs>
    <ds:schemaRef ds:uri="http://schemas.microsoft.com/sharepoint/v3/contenttype/forms"/>
  </ds:schemaRefs>
</ds:datastoreItem>
</file>

<file path=customXml/itemProps3.xml><?xml version="1.0" encoding="utf-8"?>
<ds:datastoreItem xmlns:ds="http://schemas.openxmlformats.org/officeDocument/2006/customXml" ds:itemID="{882FEFD6-1ABE-40F1-9D95-B4450D6DF561}">
  <ds:schemaRefs>
    <ds:schemaRef ds:uri="0e3b9c88-989c-42bb-9d54-1773e9afb719"/>
    <ds:schemaRef ds:uri="24a4208d-6389-4ccf-93db-5bf6e7a6c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0747634-7C12-4B4B-AC86-4881D765C04C}">
  <ds:schemaRefs>
    <ds:schemaRef ds:uri="0e3b9c88-989c-42bb-9d54-1773e9afb719"/>
    <ds:schemaRef ds:uri="24a4208d-6389-4ccf-93db-5bf6e7a6ca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39</Notes>
  <HiddenSlides>1</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NASC/EGL site Trainers Preparation For Delivery</vt:lpstr>
      <vt:lpstr>PowerPoint Presentation</vt:lpstr>
      <vt:lpstr>Nau mai, haere mai</vt:lpstr>
      <vt:lpstr>Today’s timetable</vt:lpstr>
      <vt:lpstr>Train The Trainer</vt:lpstr>
      <vt:lpstr>Hosted Flexible Funding Model – People assessed through OBIR from 1 April 2026</vt:lpstr>
      <vt:lpstr>Hosted Flexible Funding Model – Existing People on 1 April 2026</vt:lpstr>
      <vt:lpstr>Roles &amp; Responsibilities</vt:lpstr>
      <vt:lpstr>Disabled People</vt:lpstr>
      <vt:lpstr>Agents/Welfare Guardians</vt:lpstr>
      <vt:lpstr>The Role of Flexible Funding Hosts</vt:lpstr>
      <vt:lpstr>NASCs &amp; EGL sites responsibilities</vt:lpstr>
      <vt:lpstr>DSS</vt:lpstr>
      <vt:lpstr>My DSS Funding Plan</vt:lpstr>
      <vt:lpstr>Development of My DSS Funding Plan</vt:lpstr>
      <vt:lpstr>Removal of Purchase Rules</vt:lpstr>
      <vt:lpstr>Consider Wellbeing of Carers</vt:lpstr>
      <vt:lpstr>15 Minute Break</vt:lpstr>
      <vt:lpstr>Activity #1: Prior Approval</vt:lpstr>
      <vt:lpstr>Host Tier Framework</vt:lpstr>
      <vt:lpstr>Introduction</vt:lpstr>
      <vt:lpstr>Tier Matrix</vt:lpstr>
      <vt:lpstr>Tier Descriptions for Experience</vt:lpstr>
      <vt:lpstr>Demo: Understanding the Tier Allocation Tool</vt:lpstr>
      <vt:lpstr>Locating the Host Tier Allocation Tool</vt:lpstr>
      <vt:lpstr>PowerPoint Presentation</vt:lpstr>
      <vt:lpstr>Activity #2: Understanding the Host Tier Allocation Tool</vt:lpstr>
      <vt:lpstr>Tier Review</vt:lpstr>
      <vt:lpstr>PowerPoint Presentation</vt:lpstr>
      <vt:lpstr>Talking About Tiers</vt:lpstr>
      <vt:lpstr>Feedback loop</vt:lpstr>
      <vt:lpstr>Feedback Loop</vt:lpstr>
      <vt:lpstr>Escalation Pathway</vt:lpstr>
      <vt:lpstr>Self Determination</vt:lpstr>
      <vt:lpstr>Self Determination</vt:lpstr>
      <vt:lpstr>Wrap Up and Reflection</vt:lpstr>
      <vt:lpstr>What We Covered Today</vt:lpstr>
      <vt:lpstr>Reflection</vt:lpstr>
      <vt:lpstr>Questions</vt:lpstr>
    </vt:vector>
  </TitlesOfParts>
  <Company>Ministry of Social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MSD Unity Pattern PowerPoint Template</dc:title>
  <dc:creator>Michelle D'Souza</dc:creator>
  <cp:keywords>PowerPoint Template, Unity pattern</cp:keywords>
  <cp:revision>2</cp:revision>
  <cp:lastPrinted>2019-04-02T21:31:29Z</cp:lastPrinted>
  <dcterms:created xsi:type="dcterms:W3CDTF">2019-01-07T02:20:51Z</dcterms:created>
  <dcterms:modified xsi:type="dcterms:W3CDTF">2026-03-23T01:03:13Z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e46a9-9901-46e9-bfae-bb6189d4cb66_Enabled">
    <vt:lpwstr>true</vt:lpwstr>
  </property>
  <property fmtid="{D5CDD505-2E9C-101B-9397-08002B2CF9AE}" pid="3" name="MSIP_Label_f43e46a9-9901-46e9-bfae-bb6189d4cb66_SetDate">
    <vt:lpwstr>2024-03-04T21:34:23Z</vt:lpwstr>
  </property>
  <property fmtid="{D5CDD505-2E9C-101B-9397-08002B2CF9AE}" pid="4" name="MSIP_Label_f43e46a9-9901-46e9-bfae-bb6189d4cb66_Method">
    <vt:lpwstr>Privileged</vt:lpwstr>
  </property>
  <property fmtid="{D5CDD505-2E9C-101B-9397-08002B2CF9AE}" pid="5" name="MSIP_Label_f43e46a9-9901-46e9-bfae-bb6189d4cb66_Name">
    <vt:lpwstr>In-confidence</vt:lpwstr>
  </property>
  <property fmtid="{D5CDD505-2E9C-101B-9397-08002B2CF9AE}" pid="6" name="MSIP_Label_f43e46a9-9901-46e9-bfae-bb6189d4cb66_SiteId">
    <vt:lpwstr>e40c4f52-99bd-4d4f-bf7e-d001a2ca6556</vt:lpwstr>
  </property>
  <property fmtid="{D5CDD505-2E9C-101B-9397-08002B2CF9AE}" pid="7" name="MSIP_Label_f43e46a9-9901-46e9-bfae-bb6189d4cb66_ActionId">
    <vt:lpwstr>38a9489f-932f-4c49-9c7f-73519752a8a2</vt:lpwstr>
  </property>
  <property fmtid="{D5CDD505-2E9C-101B-9397-08002B2CF9AE}" pid="8" name="MSIP_Label_f43e46a9-9901-46e9-bfae-bb6189d4cb66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IN-CONFIDENCE</vt:lpwstr>
  </property>
  <property fmtid="{D5CDD505-2E9C-101B-9397-08002B2CF9AE}" pid="11" name="ContentTypeId">
    <vt:lpwstr>0x01010014B2F14D4206874692704EA8BD97492F00E509311C23F1FB47A18C17190B40CE9E</vt:lpwstr>
  </property>
  <property fmtid="{D5CDD505-2E9C-101B-9397-08002B2CF9AE}" pid="12" name="_dlc_DocIdItemGuid">
    <vt:lpwstr>1ab3a466-cf9b-4c44-b30b-a87834997800</vt:lpwstr>
  </property>
  <property fmtid="{D5CDD505-2E9C-101B-9397-08002B2CF9AE}" pid="13" name="Topic">
    <vt:lpwstr/>
  </property>
  <property fmtid="{D5CDD505-2E9C-101B-9397-08002B2CF9AE}" pid="14" name="m9723a55395648e4be2eca5940cd18ad">
    <vt:lpwstr/>
  </property>
  <property fmtid="{D5CDD505-2E9C-101B-9397-08002B2CF9AE}" pid="15" name="MediaServiceImageTags">
    <vt:lpwstr/>
  </property>
  <property fmtid="{D5CDD505-2E9C-101B-9397-08002B2CF9AE}" pid="16" name="BCS">
    <vt:lpwstr/>
  </property>
  <property fmtid="{D5CDD505-2E9C-101B-9397-08002B2CF9AE}" pid="17" name="DocumentType">
    <vt:lpwstr/>
  </property>
  <property fmtid="{D5CDD505-2E9C-101B-9397-08002B2CF9AE}" pid="18" name="b1b07801cc1f48bc97eb71b42ffad3e3">
    <vt:lpwstr/>
  </property>
  <property fmtid="{D5CDD505-2E9C-101B-9397-08002B2CF9AE}" pid="19" name="n3e7d51dc9ed4717829e532813330b6f">
    <vt:lpwstr/>
  </property>
  <property fmtid="{D5CDD505-2E9C-101B-9397-08002B2CF9AE}" pid="20" name="xd_ProgID">
    <vt:lpwstr/>
  </property>
  <property fmtid="{D5CDD505-2E9C-101B-9397-08002B2CF9AE}" pid="21" name="ComplianceAssetId">
    <vt:lpwstr/>
  </property>
  <property fmtid="{D5CDD505-2E9C-101B-9397-08002B2CF9AE}" pid="22" name="TemplateUrl">
    <vt:lpwstr/>
  </property>
  <property fmtid="{D5CDD505-2E9C-101B-9397-08002B2CF9AE}" pid="23" name="_ExtendedDescription">
    <vt:lpwstr/>
  </property>
  <property fmtid="{D5CDD505-2E9C-101B-9397-08002B2CF9AE}" pid="24" name="TriggerFlowInfo">
    <vt:lpwstr/>
  </property>
  <property fmtid="{D5CDD505-2E9C-101B-9397-08002B2CF9AE}" pid="25" name="xd_Signature">
    <vt:bool>false</vt:bool>
  </property>
  <property fmtid="{D5CDD505-2E9C-101B-9397-08002B2CF9AE}" pid="26" name="RevIMBCS">
    <vt:lpwstr/>
  </property>
  <property fmtid="{D5CDD505-2E9C-101B-9397-08002B2CF9AE}" pid="27" name="ObjectiveFolderPath">
    <vt:lpwstr/>
  </property>
  <property fmtid="{D5CDD505-2E9C-101B-9397-08002B2CF9AE}" pid="28" name="abe53b9722184f3a80529765dd5eb953">
    <vt:lpwstr/>
  </property>
  <property fmtid="{D5CDD505-2E9C-101B-9397-08002B2CF9AE}" pid="29" name="lcf76f155ced4ddcb4097134ff3c332f">
    <vt:lpwstr/>
  </property>
</Properties>
</file>