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omments/modernComment_1F8_8D6532EB.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3"/>
  </p:notesMasterIdLst>
  <p:handoutMasterIdLst>
    <p:handoutMasterId r:id="rId54"/>
  </p:handoutMasterIdLst>
  <p:sldIdLst>
    <p:sldId id="293" r:id="rId6"/>
    <p:sldId id="294" r:id="rId7"/>
    <p:sldId id="295" r:id="rId8"/>
    <p:sldId id="627" r:id="rId9"/>
    <p:sldId id="662" r:id="rId10"/>
    <p:sldId id="629" r:id="rId11"/>
    <p:sldId id="468" r:id="rId12"/>
    <p:sldId id="273" r:id="rId13"/>
    <p:sldId id="278" r:id="rId14"/>
    <p:sldId id="504" r:id="rId15"/>
    <p:sldId id="632" r:id="rId16"/>
    <p:sldId id="635" r:id="rId17"/>
    <p:sldId id="634" r:id="rId18"/>
    <p:sldId id="636" r:id="rId19"/>
    <p:sldId id="637" r:id="rId20"/>
    <p:sldId id="667" r:id="rId21"/>
    <p:sldId id="505" r:id="rId22"/>
    <p:sldId id="638" r:id="rId23"/>
    <p:sldId id="639" r:id="rId24"/>
    <p:sldId id="666" r:id="rId25"/>
    <p:sldId id="640" r:id="rId26"/>
    <p:sldId id="660" r:id="rId27"/>
    <p:sldId id="641" r:id="rId28"/>
    <p:sldId id="642" r:id="rId29"/>
    <p:sldId id="644" r:id="rId30"/>
    <p:sldId id="670" r:id="rId31"/>
    <p:sldId id="506" r:id="rId32"/>
    <p:sldId id="645" r:id="rId33"/>
    <p:sldId id="646" r:id="rId34"/>
    <p:sldId id="669" r:id="rId35"/>
    <p:sldId id="647" r:id="rId36"/>
    <p:sldId id="648" r:id="rId37"/>
    <p:sldId id="649" r:id="rId38"/>
    <p:sldId id="653" r:id="rId39"/>
    <p:sldId id="661" r:id="rId40"/>
    <p:sldId id="668" r:id="rId41"/>
    <p:sldId id="507" r:id="rId42"/>
    <p:sldId id="643" r:id="rId43"/>
    <p:sldId id="657" r:id="rId44"/>
    <p:sldId id="284" r:id="rId45"/>
    <p:sldId id="651" r:id="rId46"/>
    <p:sldId id="655" r:id="rId47"/>
    <p:sldId id="656" r:id="rId48"/>
    <p:sldId id="658" r:id="rId49"/>
    <p:sldId id="291" r:id="rId50"/>
    <p:sldId id="659" r:id="rId51"/>
    <p:sldId id="665" r:id="rId5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163806-86AB-6775-FE23-2BA5BE544D88}" name="Peggy Aerts" initials="PA" userId="S::peggy.aerts002@msd.govt.nz::5c976926-25fb-4893-9e84-394f364ea1ab" providerId="AD"/>
  <p188:author id="{7A0B2A46-31EE-693F-93D7-F886CFD790E1}" name="Amber Carline" initials="AC" userId="S::amber.carline001@msd.govt.nz::d0ad0a5a-4b40-4e81-a5c3-65d60f5744a0" providerId="AD"/>
  <p188:author id="{BC7ACA68-E9C4-21B9-D3D5-5E32758CD016}" name="Alastair Hill" initials="" userId="S::Alastair.Hill013@msd.govt.nz::674d348a-f8c1-48ec-b864-473cb37af826" providerId="AD"/>
  <p188:author id="{E92AE5B7-9573-FA93-3707-BC107EACB0EE}" name="Virginia Wilton" initials="VW" userId="S::virginia.wilton002@msd.govt.nz::5804af17-c3e5-4a83-815f-2669f45f37eb" providerId="AD"/>
  <p188:author id="{49C1C8B8-9CB0-150D-94A5-9A212028B8E9}" name="Peggy Aerts" initials="" userId="S::Peggy.Aerts002@msd.govt.nz::5c976926-25fb-4893-9e84-394f364ea1ab" providerId="AD"/>
  <p188:author id="{2DE5A3C6-B2A0-EB49-0321-F1CD40066E61}" name="Clare Kirby" initials="CK" userId="S::Clare.Kirby001@msd.govt.nz::9b1679de-72bc-4cb8-86be-8604717f908e" providerId="AD"/>
  <p188:author id="{B5B8A6CD-2850-E8DE-C048-5FCB34632AF6}" name="Amber Carline" initials="AC" userId="S::Amber.Carline001@msd.govt.nz::d0ad0a5a-4b40-4e81-a5c3-65d60f5744a0" providerId="AD"/>
  <p188:author id="{13F3D6E2-E5F8-CD00-16E8-C026030D89C7}" name="Alastair Hill" initials="AH" userId="S::alastair.hill013@msd.govt.nz::674d348a-f8c1-48ec-b864-473cb37af8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A7A"/>
    <a:srgbClr val="D61A61"/>
    <a:srgbClr val="1F588C"/>
    <a:srgbClr val="2A602F"/>
    <a:srgbClr val="F3FBEB"/>
    <a:srgbClr val="F7FAF5"/>
    <a:srgbClr val="7CAA5F"/>
    <a:srgbClr val="537549"/>
    <a:srgbClr val="262626"/>
    <a:srgbClr val="5E3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3B2A8-B324-47A3-9141-BA0093E68ECA}" v="1067" dt="2026-03-17T04:26:33.200"/>
    <p1510:client id="{F69858F3-4078-4431-A294-B8CB5874190E}" v="4348" dt="2026-03-17T03:58:50.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comments/modernComment_1F8_8D6532EB.xml><?xml version="1.0" encoding="utf-8"?>
<p188:cmLst xmlns:a="http://schemas.openxmlformats.org/drawingml/2006/main" xmlns:r="http://schemas.openxmlformats.org/officeDocument/2006/relationships" xmlns:p188="http://schemas.microsoft.com/office/powerpoint/2018/8/main">
  <p188:cm id="{1412AEA8-7675-4660-B7D1-48BA610532AE}" authorId="{13F3D6E2-E5F8-CD00-16E8-C026030D89C7}" status="resolved" created="2026-03-10T08:55:17.459" complete="100000">
    <pc:sldMkLst xmlns:pc="http://schemas.microsoft.com/office/powerpoint/2013/main/command">
      <pc:docMk/>
      <pc:sldMk cId="2372219627" sldId="504"/>
    </pc:sldMkLst>
    <p188:replyLst>
      <p188:reply id="{5664071A-4105-41B6-A7D0-1CDE160D7E8C}" authorId="{B5B8A6CD-2850-E8DE-C048-5FCB34632AF6}" created="2026-03-11T23:51:13.831">
        <p188:txBody>
          <a:bodyPr/>
          <a:lstStyle/>
          <a:p>
            <a:r>
              <a:rPr lang="en-NZ"/>
              <a:t>Updated in slide 13 (f)</a:t>
            </a:r>
          </a:p>
        </p188:txBody>
      </p188:reply>
    </p188:replyLst>
    <p188:txBody>
      <a:bodyPr/>
      <a:lstStyle/>
      <a:p>
        <a:r>
          <a:rPr lang="en-US"/>
          <a:t>Doesn't mention Health NZ - still needs to reflect what people who receive CS (especially if they get CS and IF, for eg) will experience and what HNZ's role is.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custT="1"/>
      <dgm:spPr>
        <a:solidFill>
          <a:srgbClr val="5F3A7A"/>
        </a:solidFill>
      </dgm:spPr>
      <dgm:t>
        <a:bodyPr/>
        <a:lstStyle/>
        <a:p>
          <a:r>
            <a:rPr lang="en-NZ" sz="900"/>
            <a:t>1. My DSS Funding Plan (FP) and tier allocation</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custT="1"/>
      <dgm:spPr>
        <a:solidFill>
          <a:srgbClr val="F3FBEB">
            <a:alpha val="90000"/>
          </a:srgbClr>
        </a:solidFill>
      </dgm:spPr>
      <dgm:t>
        <a:bodyPr/>
        <a:lstStyle/>
        <a:p>
          <a:r>
            <a:rPr lang="en-NZ" sz="900"/>
            <a:t>Developed with NASC/EGL site using OBIR</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3AE5505A-2378-4D21-B912-DFB13B25C6CB}">
      <dgm:prSet phldrT="[Text]" custT="1"/>
      <dgm:spPr>
        <a:solidFill>
          <a:srgbClr val="F3FBEB">
            <a:alpha val="90000"/>
          </a:srgbClr>
        </a:solidFill>
      </dgm:spPr>
      <dgm:t>
        <a:bodyPr/>
        <a:lstStyle/>
        <a:p>
          <a:r>
            <a:rPr lang="en-NZ" sz="900"/>
            <a:t>Assigned tier level by NASC/EGL</a:t>
          </a:r>
        </a:p>
      </dgm:t>
    </dgm:pt>
    <dgm:pt modelId="{E9DC1600-815C-4D2D-81CE-DA7FF71521C5}" type="parTrans" cxnId="{AA1BCBCB-0388-47AB-82FB-1815301DF34D}">
      <dgm:prSet/>
      <dgm:spPr/>
      <dgm:t>
        <a:bodyPr/>
        <a:lstStyle/>
        <a:p>
          <a:endParaRPr lang="en-NZ"/>
        </a:p>
      </dgm:t>
    </dgm:pt>
    <dgm:pt modelId="{8ACEA44B-003D-4160-B5B7-EB3D2A5EC198}" type="sibTrans" cxnId="{AA1BCBCB-0388-47AB-82FB-1815301DF34D}">
      <dgm:prSet/>
      <dgm:spPr/>
      <dgm:t>
        <a:bodyPr/>
        <a:lstStyle/>
        <a:p>
          <a:endParaRPr lang="en-NZ"/>
        </a:p>
      </dgm:t>
    </dgm:pt>
    <dgm:pt modelId="{7E8B1F6D-5A18-42A8-9539-6E085BAE5BF4}">
      <dgm:prSet phldrT="[Text]" custT="1"/>
      <dgm:spPr>
        <a:solidFill>
          <a:srgbClr val="5F3A7A"/>
        </a:solidFill>
      </dgm:spPr>
      <dgm:t>
        <a:bodyPr/>
        <a:lstStyle/>
        <a:p>
          <a:r>
            <a:rPr lang="en-NZ" sz="900"/>
            <a:t>2. Host receives My DSS FP</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AE23C71-7BF2-4BA9-BD90-2D06AEA301FA}">
      <dgm:prSet phldrT="[Tex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2860" tIns="5715" rIns="11430" bIns="5715" numCol="1" spcCol="1270" anchor="ctr" anchorCtr="0"/>
        <a:lstStyle/>
        <a:p>
          <a:pPr>
            <a:buFont typeface="Arial" panose="020B0604020202020204" pitchFamily="34" charset="0"/>
            <a:buChar char="•"/>
          </a:pPr>
          <a:r>
            <a:rPr lang="en-NZ" sz="900" kern="1200">
              <a:solidFill>
                <a:prstClr val="black">
                  <a:hueOff val="0"/>
                  <a:satOff val="0"/>
                  <a:lumOff val="0"/>
                  <a:alphaOff val="0"/>
                </a:prstClr>
              </a:solidFill>
              <a:latin typeface="Roboto"/>
              <a:ea typeface="+mn-ea"/>
              <a:cs typeface="+mn-cs"/>
            </a:rPr>
            <a:t>Host</a:t>
          </a:r>
          <a:r>
            <a:rPr lang="en-NZ" sz="900" kern="1200"/>
            <a:t> receives Funding Plan via email initially, and WebApp in medium term</a:t>
          </a:r>
        </a:p>
      </dgm:t>
    </dgm:pt>
    <dgm:pt modelId="{FBF39B4F-CCA2-4A9A-B939-A4BB4B307493}" type="parTrans" cxnId="{7E6FC54A-7D27-4361-ABC1-44DDB0757930}">
      <dgm:prSet/>
      <dgm:spPr/>
      <dgm:t>
        <a:bodyPr/>
        <a:lstStyle/>
        <a:p>
          <a:endParaRPr lang="en-NZ"/>
        </a:p>
      </dgm:t>
    </dgm:pt>
    <dgm:pt modelId="{DFC4F402-B276-497E-B64F-03F3575F158A}" type="sibTrans" cxnId="{7E6FC54A-7D27-4361-ABC1-44DDB0757930}">
      <dgm:prSet/>
      <dgm:spPr/>
      <dgm:t>
        <a:bodyPr/>
        <a:lstStyle/>
        <a:p>
          <a:endParaRPr lang="en-NZ"/>
        </a:p>
      </dgm:t>
    </dgm:pt>
    <dgm:pt modelId="{D3AEE6C5-0C5C-47CF-BF08-8C64DEC1C259}">
      <dgm:prSet phldrT="[Text]" custT="1"/>
      <dgm:spPr>
        <a:solidFill>
          <a:srgbClr val="5F3A7A"/>
        </a:solidFill>
      </dgm:spPr>
      <dgm:t>
        <a:bodyPr/>
        <a:lstStyle/>
        <a:p>
          <a:r>
            <a:rPr lang="en-NZ" sz="900"/>
            <a:t>3. Host meets disabled person</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custT="1"/>
      <dgm:spPr>
        <a:solidFill>
          <a:srgbClr val="F3FBEB">
            <a:alpha val="90000"/>
          </a:srgbClr>
        </a:solidFill>
      </dgm:spPr>
      <dgm:t>
        <a:bodyPr/>
        <a:lstStyle/>
        <a:p>
          <a:pPr algn="l">
            <a:buFont typeface="Arial" panose="020B0604020202020204" pitchFamily="34" charset="0"/>
            <a:buChar char="•"/>
          </a:pPr>
          <a:r>
            <a:rPr lang="en-NZ" sz="900"/>
            <a:t>In person meeting with disabled person and agent (if one appointed)</a:t>
          </a:r>
        </a:p>
        <a:p>
          <a:pPr algn="ctr">
            <a:buNone/>
          </a:pPr>
          <a:endParaRPr lang="en-NZ" sz="900"/>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08CF44BF-AAF4-4730-B50B-F88B34453FAD}">
      <dgm:prSet phldrT="[Tex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2860" tIns="5715" rIns="11430" bIns="5715" numCol="1" spcCol="1270" anchor="ctr" anchorCtr="0"/>
        <a:lstStyle/>
        <a:p>
          <a:pPr>
            <a:buFont typeface="Arial" panose="020B0604020202020204" pitchFamily="34" charset="0"/>
            <a:buChar char="•"/>
          </a:pPr>
          <a:r>
            <a:rPr lang="en-NZ" sz="900" kern="1200"/>
            <a:t>Host receives Service Authorisation</a:t>
          </a:r>
        </a:p>
      </dgm:t>
    </dgm:pt>
    <dgm:pt modelId="{AC93113A-D514-40B0-A5F2-CA3AC992DC84}" type="parTrans" cxnId="{78A17E46-BA51-4C92-A562-E1CD483911FD}">
      <dgm:prSet/>
      <dgm:spPr/>
      <dgm:t>
        <a:bodyPr/>
        <a:lstStyle/>
        <a:p>
          <a:endParaRPr lang="en-NZ"/>
        </a:p>
      </dgm:t>
    </dgm:pt>
    <dgm:pt modelId="{623511FB-A531-49D7-BD55-ED96EDAE2F54}" type="sibTrans" cxnId="{78A17E46-BA51-4C92-A562-E1CD483911FD}">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dgm:presLayoutVars>
          <dgm:bulletEnabled val="1"/>
        </dgm:presLayoutVars>
      </dgm:prSet>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custScaleX="109800" custLinFactNeighborX="6191" custLinFactNeighborY="616">
        <dgm:presLayoutVars>
          <dgm:bulletEnabled val="1"/>
        </dgm:presLayoutVars>
      </dgm:prSet>
      <dgm:spPr>
        <a:xfrm>
          <a:off x="2998969" y="426800"/>
          <a:ext cx="1917016" cy="1675713"/>
        </a:xfrm>
        <a:prstGeom prst="rightArrow">
          <a:avLst>
            <a:gd name="adj1" fmla="val 70000"/>
            <a:gd name="adj2" fmla="val 50000"/>
          </a:avLst>
        </a:prstGeom>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custLinFactNeighborX="3319" custLinFactNeighborY="1173">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custLinFactNeighborX="12209" custLinFactNeighborY="616">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custLinFactNeighborX="17942" custLinFactNeighborY="1644">
        <dgm:presLayoutVars>
          <dgm:chMax val="1"/>
          <dgm:bulletEnabled val="1"/>
        </dgm:presLayoutVars>
      </dgm:prSet>
      <dgm:spPr/>
    </dgm:pt>
  </dgm:ptLst>
  <dgm:cxnLst>
    <dgm:cxn modelId="{97A5720B-59C4-4706-B3C1-8EAB1635DAFA}" type="presOf" srcId="{DAE23C71-7BF2-4BA9-BD90-2D06AEA301FA}" destId="{37558D32-0BFC-4569-AC1B-27FA53FEEF3C}" srcOrd="0" destOrd="0"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72F0FD26-64E9-4C2B-B4DA-85B2A34C1916}" type="presOf" srcId="{08CF44BF-AAF4-4730-B50B-F88B34453FAD}" destId="{43F0DE05-94B6-4C07-982D-98756281315B}"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78A17E46-BA51-4C92-A562-E1CD483911FD}" srcId="{7E8B1F6D-5A18-42A8-9539-6E085BAE5BF4}" destId="{08CF44BF-AAF4-4730-B50B-F88B34453FAD}" srcOrd="1" destOrd="0" parTransId="{AC93113A-D514-40B0-A5F2-CA3AC992DC84}" sibTransId="{623511FB-A531-49D7-BD55-ED96EDAE2F54}"/>
    <dgm:cxn modelId="{EC734C4A-1C6C-49C2-8B7E-68E117E40FEA}" type="presOf" srcId="{3AE5505A-2378-4D21-B912-DFB13B25C6CB}" destId="{D98DC871-35C7-4B67-AEA4-4A566B9C9C0B}" srcOrd="1" destOrd="1" presId="urn:microsoft.com/office/officeart/2005/8/layout/hProcess6"/>
    <dgm:cxn modelId="{7E6FC54A-7D27-4361-ABC1-44DDB0757930}" srcId="{7E8B1F6D-5A18-42A8-9539-6E085BAE5BF4}" destId="{DAE23C71-7BF2-4BA9-BD90-2D06AEA301FA}" srcOrd="0" destOrd="0" parTransId="{FBF39B4F-CCA2-4A9A-B939-A4BB4B307493}" sibTransId="{DFC4F402-B276-497E-B64F-03F3575F158A}"/>
    <dgm:cxn modelId="{D23B036B-D23D-4610-B96D-5CDFF977DC01}" srcId="{DF7AAD18-4476-43B3-B868-5BDC3146C45C}" destId="{7E8B1F6D-5A18-42A8-9539-6E085BAE5BF4}" srcOrd="1" destOrd="0" parTransId="{EA3A9747-0940-460C-80D7-B3A1105D81AA}" sibTransId="{A29FD29E-D9A4-4039-A626-F9195B2E1922}"/>
    <dgm:cxn modelId="{C8222A4E-2C73-4549-B190-0BDCFDAEF77E}" type="presOf" srcId="{EF97FB15-399C-40D0-9DAC-434F16E22061}" destId="{C70B49A8-20AB-4C00-BEA4-21EA6AAB88AF}" srcOrd="1" destOrd="0" presId="urn:microsoft.com/office/officeart/2005/8/layout/hProcess6"/>
    <dgm:cxn modelId="{F387856F-2600-4BCB-BD38-56B2E88B4F3F}" type="presOf" srcId="{DAE23C71-7BF2-4BA9-BD90-2D06AEA301FA}" destId="{43F0DE05-94B6-4C07-982D-98756281315B}" srcOrd="1" destOrd="0"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6655A678-9D42-4770-B023-3719197495B9}" type="presOf" srcId="{08CF44BF-AAF4-4730-B50B-F88B34453FAD}" destId="{37558D32-0BFC-4569-AC1B-27FA53FEEF3C}" srcOrd="0" destOrd="1"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AA1BCBCB-0388-47AB-82FB-1815301DF34D}" srcId="{7023F356-3904-44F8-9B96-51589C6CB48B}" destId="{3AE5505A-2378-4D21-B912-DFB13B25C6CB}" srcOrd="1" destOrd="0" parTransId="{E9DC1600-815C-4D2D-81CE-DA7FF71521C5}" sibTransId="{8ACEA44B-003D-4160-B5B7-EB3D2A5EC198}"/>
    <dgm:cxn modelId="{7996BACE-412A-4575-8FD8-F7FE6C2814CB}" type="presOf" srcId="{3AE5505A-2378-4D21-B912-DFB13B25C6CB}" destId="{5B46D8BE-8A3F-4A55-906A-CDF4A4690A0F}" srcOrd="0" destOrd="1"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5F3A7A"/>
        </a:solidFill>
      </dgm:spPr>
      <dgm:t>
        <a:bodyPr/>
        <a:lstStyle/>
        <a:p>
          <a:r>
            <a:rPr lang="en-NZ"/>
            <a:t>4. Host set-up process</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custT="1"/>
      <dgm:spPr>
        <a:solidFill>
          <a:srgbClr val="F3FBEB">
            <a:alpha val="90000"/>
          </a:srgbClr>
        </a:solidFill>
      </dgm:spPr>
      <dgm:t>
        <a:bodyPr/>
        <a:lstStyle/>
        <a:p>
          <a:pPr algn="l"/>
          <a:r>
            <a:rPr lang="en-NZ" sz="900"/>
            <a:t>Service Agreement</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7E8B1F6D-5A18-42A8-9539-6E085BAE5BF4}">
      <dgm:prSet phldrT="[Text]"/>
      <dgm:spPr>
        <a:solidFill>
          <a:srgbClr val="5F3A7A"/>
        </a:solidFill>
      </dgm:spPr>
      <dgm:t>
        <a:bodyPr/>
        <a:lstStyle/>
        <a:p>
          <a:r>
            <a:rPr lang="en-NZ"/>
            <a:t>5. Host  supports Person to implement My DSS FP </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AE23C71-7BF2-4BA9-BD90-2D06AEA301FA}">
      <dgm:prSet phldrT="[Text]" custT="1"/>
      <dgm:spPr>
        <a:solidFill>
          <a:srgbClr val="F3FBEB">
            <a:alpha val="90000"/>
          </a:srgbClr>
        </a:solidFill>
      </dgm:spPr>
      <dgm:t>
        <a:bodyPr rIns="0"/>
        <a:lstStyle/>
        <a:p>
          <a:pPr algn="l">
            <a:buFont typeface="Arial" panose="020B0604020202020204" pitchFamily="34" charset="0"/>
            <a:buNone/>
          </a:pPr>
          <a:r>
            <a:rPr lang="en-NZ" sz="800"/>
            <a:t>Includes guidance on:</a:t>
          </a:r>
        </a:p>
      </dgm:t>
    </dgm:pt>
    <dgm:pt modelId="{FBF39B4F-CCA2-4A9A-B939-A4BB4B307493}" type="parTrans" cxnId="{7E6FC54A-7D27-4361-ABC1-44DDB0757930}">
      <dgm:prSet/>
      <dgm:spPr/>
      <dgm:t>
        <a:bodyPr/>
        <a:lstStyle/>
        <a:p>
          <a:endParaRPr lang="en-NZ"/>
        </a:p>
      </dgm:t>
    </dgm:pt>
    <dgm:pt modelId="{DFC4F402-B276-497E-B64F-03F3575F158A}" type="sibTrans" cxnId="{7E6FC54A-7D27-4361-ABC1-44DDB0757930}">
      <dgm:prSet/>
      <dgm:spPr/>
      <dgm:t>
        <a:bodyPr/>
        <a:lstStyle/>
        <a:p>
          <a:endParaRPr lang="en-NZ"/>
        </a:p>
      </dgm:t>
    </dgm:pt>
    <dgm:pt modelId="{D3AEE6C5-0C5C-47CF-BF08-8C64DEC1C259}">
      <dgm:prSet phldrT="[Text]"/>
      <dgm:spPr>
        <a:solidFill>
          <a:srgbClr val="5F3A7A"/>
        </a:solidFill>
      </dgm:spPr>
      <dgm:t>
        <a:bodyPr/>
        <a:lstStyle/>
        <a:p>
          <a:r>
            <a:rPr lang="en-NZ"/>
            <a:t>6. Host sets up Person in their system</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custT="1"/>
      <dgm:spPr>
        <a:solidFill>
          <a:srgbClr val="F3FBEB">
            <a:alpha val="90000"/>
          </a:srgbClr>
        </a:solidFill>
      </dgm:spPr>
      <dgm:t>
        <a:bodyPr/>
        <a:lstStyle/>
        <a:p>
          <a:r>
            <a:rPr lang="en-NZ" sz="900"/>
            <a:t>IT</a:t>
          </a:r>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DEFE1BC5-FDB7-4A39-A3DF-596E6E63A869}">
      <dgm:prSet phldrT="[Text]" custT="1"/>
      <dgm:spPr>
        <a:solidFill>
          <a:srgbClr val="F3FBEB">
            <a:alpha val="90000"/>
          </a:srgbClr>
        </a:solidFill>
      </dgm:spPr>
      <dgm:t>
        <a:bodyPr/>
        <a:lstStyle/>
        <a:p>
          <a:r>
            <a:rPr lang="en-NZ" sz="900"/>
            <a:t>Claiming system</a:t>
          </a:r>
        </a:p>
      </dgm:t>
    </dgm:pt>
    <dgm:pt modelId="{250F08B9-390B-48B0-8E0B-C42B3790E1B6}" type="parTrans" cxnId="{55C47BF8-F853-4393-8BD2-799F664526FE}">
      <dgm:prSet/>
      <dgm:spPr/>
      <dgm:t>
        <a:bodyPr/>
        <a:lstStyle/>
        <a:p>
          <a:endParaRPr lang="en-NZ"/>
        </a:p>
      </dgm:t>
    </dgm:pt>
    <dgm:pt modelId="{F34D1AF5-14B1-4848-8F24-4BA077BE6316}" type="sibTrans" cxnId="{55C47BF8-F853-4393-8BD2-799F664526FE}">
      <dgm:prSet/>
      <dgm:spPr/>
      <dgm:t>
        <a:bodyPr/>
        <a:lstStyle/>
        <a:p>
          <a:endParaRPr lang="en-NZ"/>
        </a:p>
      </dgm:t>
    </dgm:pt>
    <dgm:pt modelId="{B43C4E1F-BB50-4419-BCE5-C843A7EF4178}">
      <dgm:prSet phldrT="[Text]" custT="1"/>
      <dgm:spPr>
        <a:solidFill>
          <a:srgbClr val="F3FBEB">
            <a:alpha val="90000"/>
          </a:srgbClr>
        </a:solidFill>
      </dgm:spPr>
      <dgm:t>
        <a:bodyPr/>
        <a:lstStyle/>
        <a:p>
          <a:r>
            <a:rPr lang="en-NZ" sz="900"/>
            <a:t>Payroll (if chooses)</a:t>
          </a:r>
        </a:p>
      </dgm:t>
    </dgm:pt>
    <dgm:pt modelId="{83489B4E-BD6E-4B79-AB1E-092562C46460}" type="parTrans" cxnId="{C0AC3C1B-DAD8-4855-B1AF-D7459F109ABB}">
      <dgm:prSet/>
      <dgm:spPr/>
      <dgm:t>
        <a:bodyPr/>
        <a:lstStyle/>
        <a:p>
          <a:endParaRPr lang="en-NZ"/>
        </a:p>
      </dgm:t>
    </dgm:pt>
    <dgm:pt modelId="{0DB0CB38-2A95-4B47-96CE-CE5E91E040F3}" type="sibTrans" cxnId="{C0AC3C1B-DAD8-4855-B1AF-D7459F109ABB}">
      <dgm:prSet/>
      <dgm:spPr/>
      <dgm:t>
        <a:bodyPr/>
        <a:lstStyle/>
        <a:p>
          <a:endParaRPr lang="en-NZ"/>
        </a:p>
      </dgm:t>
    </dgm:pt>
    <dgm:pt modelId="{906BA75F-821F-4E12-A4C1-9B6E4C21D289}">
      <dgm:prSet phldrT="[Text]" custT="1"/>
      <dgm:spPr>
        <a:solidFill>
          <a:srgbClr val="F3FBEB">
            <a:alpha val="90000"/>
          </a:srgbClr>
        </a:solidFill>
      </dgm:spPr>
      <dgm:t>
        <a:bodyPr rIns="0"/>
        <a:lstStyle/>
        <a:p>
          <a:pPr algn="l">
            <a:buFont typeface="Arial" panose="020B0604020202020204" pitchFamily="34" charset="0"/>
            <a:buChar char="•"/>
          </a:pPr>
          <a:r>
            <a:rPr lang="en-NZ" sz="800"/>
            <a:t>how to find support workers</a:t>
          </a:r>
        </a:p>
      </dgm:t>
    </dgm:pt>
    <dgm:pt modelId="{C62932D2-7A65-4E2A-B584-C81C02419582}" type="parTrans" cxnId="{4CA10EC4-6669-40E5-8BB0-78FD53496EEC}">
      <dgm:prSet/>
      <dgm:spPr/>
      <dgm:t>
        <a:bodyPr/>
        <a:lstStyle/>
        <a:p>
          <a:endParaRPr lang="en-NZ"/>
        </a:p>
      </dgm:t>
    </dgm:pt>
    <dgm:pt modelId="{44C26768-A64E-4CFF-8469-39AB84425C6F}" type="sibTrans" cxnId="{4CA10EC4-6669-40E5-8BB0-78FD53496EEC}">
      <dgm:prSet/>
      <dgm:spPr/>
      <dgm:t>
        <a:bodyPr/>
        <a:lstStyle/>
        <a:p>
          <a:endParaRPr lang="en-NZ"/>
        </a:p>
      </dgm:t>
    </dgm:pt>
    <dgm:pt modelId="{51C6DD3F-84ED-420D-9447-7DFA06359F5D}">
      <dgm:prSet phldrT="[Text]" custT="1"/>
      <dgm:spPr>
        <a:solidFill>
          <a:srgbClr val="F3FBEB">
            <a:alpha val="90000"/>
          </a:srgbClr>
        </a:solidFill>
      </dgm:spPr>
      <dgm:t>
        <a:bodyPr rIns="0"/>
        <a:lstStyle/>
        <a:p>
          <a:pPr algn="l">
            <a:buFont typeface="Arial" panose="020B0604020202020204" pitchFamily="34" charset="0"/>
            <a:buChar char="•"/>
          </a:pPr>
          <a:r>
            <a:rPr lang="en-NZ" sz="800"/>
            <a:t>specific purchases want to make</a:t>
          </a:r>
        </a:p>
      </dgm:t>
    </dgm:pt>
    <dgm:pt modelId="{C5F9A699-2496-46D6-B232-83A777500DF6}" type="parTrans" cxnId="{BE6D9DA0-8036-4876-BED1-75293E88788C}">
      <dgm:prSet/>
      <dgm:spPr/>
      <dgm:t>
        <a:bodyPr/>
        <a:lstStyle/>
        <a:p>
          <a:endParaRPr lang="en-NZ"/>
        </a:p>
      </dgm:t>
    </dgm:pt>
    <dgm:pt modelId="{C6269125-BF73-48A4-A5EB-071F08912F8C}" type="sibTrans" cxnId="{BE6D9DA0-8036-4876-BED1-75293E88788C}">
      <dgm:prSet/>
      <dgm:spPr/>
      <dgm:t>
        <a:bodyPr/>
        <a:lstStyle/>
        <a:p>
          <a:endParaRPr lang="en-NZ"/>
        </a:p>
      </dgm:t>
    </dgm:pt>
    <dgm:pt modelId="{78FCFC9E-7B8B-43CC-9E93-4463CDD48490}">
      <dgm:prSet phldrT="[Text]" custT="1"/>
      <dgm:spPr>
        <a:solidFill>
          <a:srgbClr val="F3FBEB">
            <a:alpha val="90000"/>
          </a:srgbClr>
        </a:solidFill>
      </dgm:spPr>
      <dgm:t>
        <a:bodyPr rIns="0"/>
        <a:lstStyle/>
        <a:p>
          <a:pPr algn="l">
            <a:buFont typeface="Arial" panose="020B0604020202020204" pitchFamily="34" charset="0"/>
            <a:buChar char="•"/>
          </a:pPr>
          <a:r>
            <a:rPr lang="en-NZ" sz="800"/>
            <a:t>managing hosted budget responsibilities</a:t>
          </a:r>
        </a:p>
      </dgm:t>
    </dgm:pt>
    <dgm:pt modelId="{0121ACA2-3C29-4F4B-8C3E-F9C577B06263}" type="parTrans" cxnId="{93A3911D-8D1E-498D-B911-2CAFB3FC4D07}">
      <dgm:prSet/>
      <dgm:spPr/>
      <dgm:t>
        <a:bodyPr/>
        <a:lstStyle/>
        <a:p>
          <a:endParaRPr lang="en-NZ"/>
        </a:p>
      </dgm:t>
    </dgm:pt>
    <dgm:pt modelId="{2ECB42AA-4804-4177-8DF6-6D2882DA68B8}" type="sibTrans" cxnId="{93A3911D-8D1E-498D-B911-2CAFB3FC4D07}">
      <dgm:prSet/>
      <dgm:spPr/>
      <dgm:t>
        <a:bodyPr/>
        <a:lstStyle/>
        <a:p>
          <a:endParaRPr lang="en-NZ"/>
        </a:p>
      </dgm:t>
    </dgm:pt>
    <dgm:pt modelId="{10EFAA7D-7F54-42BA-9DFF-D45304907CA9}">
      <dgm:prSet phldrT="[Text]" custT="1"/>
      <dgm:spPr>
        <a:solidFill>
          <a:srgbClr val="F3FBEB">
            <a:alpha val="90000"/>
          </a:srgbClr>
        </a:solidFill>
      </dgm:spPr>
      <dgm:t>
        <a:bodyPr/>
        <a:lstStyle/>
        <a:p>
          <a:pPr algn="l"/>
          <a:r>
            <a:rPr lang="en-NZ" sz="900"/>
            <a:t>Information Pack</a:t>
          </a:r>
        </a:p>
      </dgm:t>
    </dgm:pt>
    <dgm:pt modelId="{D4D24A31-4E96-4202-899C-E9646F40257B}" type="parTrans" cxnId="{D58AEB4D-BC2C-47DA-ACC1-D79592955D1D}">
      <dgm:prSet/>
      <dgm:spPr/>
      <dgm:t>
        <a:bodyPr/>
        <a:lstStyle/>
        <a:p>
          <a:endParaRPr lang="en-NZ"/>
        </a:p>
      </dgm:t>
    </dgm:pt>
    <dgm:pt modelId="{C37390DF-6A24-47CD-A2FB-567D91F1DE1D}" type="sibTrans" cxnId="{D58AEB4D-BC2C-47DA-ACC1-D79592955D1D}">
      <dgm:prSet/>
      <dgm:spPr/>
      <dgm:t>
        <a:bodyPr/>
        <a:lstStyle/>
        <a:p>
          <a:endParaRPr lang="en-NZ"/>
        </a:p>
      </dgm:t>
    </dgm:pt>
    <dgm:pt modelId="{6C3E5FB8-3BBD-40DB-A804-AD82080063CB}">
      <dgm:prSet phldrT="[Text]" custT="1"/>
      <dgm:spPr>
        <a:solidFill>
          <a:srgbClr val="F3FBEB">
            <a:alpha val="90000"/>
          </a:srgbClr>
        </a:solidFill>
      </dgm:spPr>
      <dgm:t>
        <a:bodyPr/>
        <a:lstStyle/>
        <a:p>
          <a:pPr algn="l"/>
          <a:r>
            <a:rPr lang="en-NZ" sz="900"/>
            <a:t>Contingency Planning</a:t>
          </a:r>
        </a:p>
      </dgm:t>
    </dgm:pt>
    <dgm:pt modelId="{96D914E8-BE58-4A89-B271-71D2449FC0FB}" type="parTrans" cxnId="{8B4079AE-2BF2-414A-BDE5-A08E6971FF60}">
      <dgm:prSet/>
      <dgm:spPr/>
      <dgm:t>
        <a:bodyPr/>
        <a:lstStyle/>
        <a:p>
          <a:endParaRPr lang="en-NZ"/>
        </a:p>
      </dgm:t>
    </dgm:pt>
    <dgm:pt modelId="{C9EC4C75-2013-48F3-BF40-3B9986FC0E94}" type="sibTrans" cxnId="{8B4079AE-2BF2-414A-BDE5-A08E6971FF60}">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custLinFactNeighborX="-8610" custLinFactNeighborY="-1307">
        <dgm:presLayoutVars>
          <dgm:bulletEnabled val="1"/>
        </dgm:presLayoutVars>
      </dgm:prSet>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custLinFactNeighborX="-24498" custLinFactNeighborY="-2219">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custScaleX="123632">
        <dgm:presLayoutVars>
          <dgm:bulletEnabled val="1"/>
        </dgm:presLayoutVars>
      </dgm:prSet>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custLinFactNeighborX="-16603" custLinFactNeighborY="-1365">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custAng="0">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dgm:presLayoutVars>
          <dgm:chMax val="1"/>
          <dgm:bulletEnabled val="1"/>
        </dgm:presLayoutVars>
      </dgm:prSet>
      <dgm:spPr/>
    </dgm:pt>
  </dgm:ptLst>
  <dgm:cxnLst>
    <dgm:cxn modelId="{0A1BDD00-89E5-497B-BA3F-B183AA36677C}" type="presOf" srcId="{B43C4E1F-BB50-4419-BCE5-C843A7EF4178}" destId="{C70B49A8-20AB-4C00-BEA4-21EA6AAB88AF}" srcOrd="1" destOrd="2" presId="urn:microsoft.com/office/officeart/2005/8/layout/hProcess6"/>
    <dgm:cxn modelId="{BBCCAA05-5338-4555-97B2-EEEDCD4A2B56}" type="presOf" srcId="{906BA75F-821F-4E12-A4C1-9B6E4C21D289}" destId="{43F0DE05-94B6-4C07-982D-98756281315B}" srcOrd="1" destOrd="2" presId="urn:microsoft.com/office/officeart/2005/8/layout/hProcess6"/>
    <dgm:cxn modelId="{97A5720B-59C4-4706-B3C1-8EAB1635DAFA}" type="presOf" srcId="{DAE23C71-7BF2-4BA9-BD90-2D06AEA301FA}" destId="{37558D32-0BFC-4569-AC1B-27FA53FEEF3C}" srcOrd="0" destOrd="0" presId="urn:microsoft.com/office/officeart/2005/8/layout/hProcess6"/>
    <dgm:cxn modelId="{93C8B10F-D975-4287-B756-A97E0BB0ED51}" type="presOf" srcId="{10EFAA7D-7F54-42BA-9DFF-D45304907CA9}" destId="{5B46D8BE-8A3F-4A55-906A-CDF4A4690A0F}" srcOrd="0" destOrd="1" presId="urn:microsoft.com/office/officeart/2005/8/layout/hProcess6"/>
    <dgm:cxn modelId="{B1FEF810-71D5-4CBD-B832-7E2CF2DE6D3C}" type="presOf" srcId="{51C6DD3F-84ED-420D-9447-7DFA06359F5D}" destId="{37558D32-0BFC-4569-AC1B-27FA53FEEF3C}" srcOrd="0" destOrd="3"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C0AC3C1B-DAD8-4855-B1AF-D7459F109ABB}" srcId="{D3AEE6C5-0C5C-47CF-BF08-8C64DEC1C259}" destId="{B43C4E1F-BB50-4419-BCE5-C843A7EF4178}" srcOrd="2" destOrd="0" parTransId="{83489B4E-BD6E-4B79-AB1E-092562C46460}" sibTransId="{0DB0CB38-2A95-4B47-96CE-CE5E91E040F3}"/>
    <dgm:cxn modelId="{93A3911D-8D1E-498D-B911-2CAFB3FC4D07}" srcId="{7E8B1F6D-5A18-42A8-9539-6E085BAE5BF4}" destId="{78FCFC9E-7B8B-43CC-9E93-4463CDD48490}" srcOrd="1" destOrd="0" parTransId="{0121ACA2-3C29-4F4B-8C3E-F9C577B06263}" sibTransId="{2ECB42AA-4804-4177-8DF6-6D2882DA68B8}"/>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28C9202B-1A3A-4801-AC28-1D999B42C6F0}" type="presOf" srcId="{51C6DD3F-84ED-420D-9447-7DFA06359F5D}" destId="{43F0DE05-94B6-4C07-982D-98756281315B}" srcOrd="1" destOrd="3" presId="urn:microsoft.com/office/officeart/2005/8/layout/hProcess6"/>
    <dgm:cxn modelId="{B9FA9035-B97F-43BD-B040-0A866300D4BF}" type="presOf" srcId="{10EFAA7D-7F54-42BA-9DFF-D45304907CA9}" destId="{D98DC871-35C7-4B67-AEA4-4A566B9C9C0B}"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8F6C6039-A8EB-4D07-93A4-AAA3F084139A}" type="presOf" srcId="{DEFE1BC5-FDB7-4A39-A3DF-596E6E63A869}" destId="{532B3F69-3D1D-4266-A141-827EDC3AC455}" srcOrd="0" destOrd="1" presId="urn:microsoft.com/office/officeart/2005/8/layout/hProcess6"/>
    <dgm:cxn modelId="{7E6FC54A-7D27-4361-ABC1-44DDB0757930}" srcId="{7E8B1F6D-5A18-42A8-9539-6E085BAE5BF4}" destId="{DAE23C71-7BF2-4BA9-BD90-2D06AEA301FA}" srcOrd="0" destOrd="0" parTransId="{FBF39B4F-CCA2-4A9A-B939-A4BB4B307493}" sibTransId="{DFC4F402-B276-497E-B64F-03F3575F158A}"/>
    <dgm:cxn modelId="{D23B036B-D23D-4610-B96D-5CDFF977DC01}" srcId="{DF7AAD18-4476-43B3-B868-5BDC3146C45C}" destId="{7E8B1F6D-5A18-42A8-9539-6E085BAE5BF4}" srcOrd="1" destOrd="0" parTransId="{EA3A9747-0940-460C-80D7-B3A1105D81AA}" sibTransId="{A29FD29E-D9A4-4039-A626-F9195B2E1922}"/>
    <dgm:cxn modelId="{D58AEB4D-BC2C-47DA-ACC1-D79592955D1D}" srcId="{7023F356-3904-44F8-9B96-51589C6CB48B}" destId="{10EFAA7D-7F54-42BA-9DFF-D45304907CA9}" srcOrd="1" destOrd="0" parTransId="{D4D24A31-4E96-4202-899C-E9646F40257B}" sibTransId="{C37390DF-6A24-47CD-A2FB-567D91F1DE1D}"/>
    <dgm:cxn modelId="{C8222A4E-2C73-4549-B190-0BDCFDAEF77E}" type="presOf" srcId="{EF97FB15-399C-40D0-9DAC-434F16E22061}" destId="{C70B49A8-20AB-4C00-BEA4-21EA6AAB88AF}" srcOrd="1" destOrd="0" presId="urn:microsoft.com/office/officeart/2005/8/layout/hProcess6"/>
    <dgm:cxn modelId="{F387856F-2600-4BCB-BD38-56B2E88B4F3F}" type="presOf" srcId="{DAE23C71-7BF2-4BA9-BD90-2D06AEA301FA}" destId="{43F0DE05-94B6-4C07-982D-98756281315B}" srcOrd="1" destOrd="0" presId="urn:microsoft.com/office/officeart/2005/8/layout/hProcess6"/>
    <dgm:cxn modelId="{9779E452-2365-4E52-AC28-BC64A6F8A89F}" type="presOf" srcId="{78FCFC9E-7B8B-43CC-9E93-4463CDD48490}" destId="{43F0DE05-94B6-4C07-982D-98756281315B}" srcOrd="1" destOrd="1"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C454357E-7D4B-49F0-B1F9-F5B7FD89D91B}" type="presOf" srcId="{78FCFC9E-7B8B-43CC-9E93-4463CDD48490}" destId="{37558D32-0BFC-4569-AC1B-27FA53FEEF3C}" srcOrd="0" destOrd="1" presId="urn:microsoft.com/office/officeart/2005/8/layout/hProcess6"/>
    <dgm:cxn modelId="{9B76A88D-0E90-4273-B9DD-A7B8C25152A0}" type="presOf" srcId="{6C3E5FB8-3BBD-40DB-A804-AD82080063CB}" destId="{D98DC871-35C7-4B67-AEA4-4A566B9C9C0B}" srcOrd="1" destOrd="2" presId="urn:microsoft.com/office/officeart/2005/8/layout/hProcess6"/>
    <dgm:cxn modelId="{1C943D8F-FAD9-4D0B-B8FB-9DE2668C7E35}" type="presOf" srcId="{DEFE1BC5-FDB7-4A39-A3DF-596E6E63A869}" destId="{C70B49A8-20AB-4C00-BEA4-21EA6AAB88AF}" srcOrd="1" destOrd="1"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BE6D9DA0-8036-4876-BED1-75293E88788C}" srcId="{7E8B1F6D-5A18-42A8-9539-6E085BAE5BF4}" destId="{51C6DD3F-84ED-420D-9447-7DFA06359F5D}" srcOrd="3" destOrd="0" parTransId="{C5F9A699-2496-46D6-B232-83A777500DF6}" sibTransId="{C6269125-BF73-48A4-A5EB-071F08912F8C}"/>
    <dgm:cxn modelId="{8B4079AE-2BF2-414A-BDE5-A08E6971FF60}" srcId="{7023F356-3904-44F8-9B96-51589C6CB48B}" destId="{6C3E5FB8-3BBD-40DB-A804-AD82080063CB}" srcOrd="2" destOrd="0" parTransId="{96D914E8-BE58-4A89-B271-71D2449FC0FB}" sibTransId="{C9EC4C75-2013-48F3-BF40-3B9986FC0E94}"/>
    <dgm:cxn modelId="{39FB91BD-C688-442D-B181-48F196CBC4C4}" type="presOf" srcId="{6C3E5FB8-3BBD-40DB-A804-AD82080063CB}" destId="{5B46D8BE-8A3F-4A55-906A-CDF4A4690A0F}" srcOrd="0" destOrd="2" presId="urn:microsoft.com/office/officeart/2005/8/layout/hProcess6"/>
    <dgm:cxn modelId="{4CA10EC4-6669-40E5-8BB0-78FD53496EEC}" srcId="{7E8B1F6D-5A18-42A8-9539-6E085BAE5BF4}" destId="{906BA75F-821F-4E12-A4C1-9B6E4C21D289}" srcOrd="2" destOrd="0" parTransId="{C62932D2-7A65-4E2A-B584-C81C02419582}" sibTransId="{44C26768-A64E-4CFF-8469-39AB84425C6F}"/>
    <dgm:cxn modelId="{DD50C0CB-7480-4D99-BE1E-9EB82F299A09}" type="presOf" srcId="{906BA75F-821F-4E12-A4C1-9B6E4C21D289}" destId="{37558D32-0BFC-4569-AC1B-27FA53FEEF3C}" srcOrd="0" destOrd="2"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576884E7-2C27-4DF6-A389-72B4F8E7C105}" type="presOf" srcId="{B43C4E1F-BB50-4419-BCE5-C843A7EF4178}" destId="{532B3F69-3D1D-4266-A141-827EDC3AC455}" srcOrd="0" destOrd="2" presId="urn:microsoft.com/office/officeart/2005/8/layout/hProcess6"/>
    <dgm:cxn modelId="{55C47BF8-F853-4393-8BD2-799F664526FE}" srcId="{D3AEE6C5-0C5C-47CF-BF08-8C64DEC1C259}" destId="{DEFE1BC5-FDB7-4A39-A3DF-596E6E63A869}" srcOrd="1" destOrd="0" parTransId="{250F08B9-390B-48B0-8E0B-C42B3790E1B6}" sibTransId="{F34D1AF5-14B1-4848-8F24-4BA077BE631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5F3A7A"/>
        </a:solidFill>
      </dgm:spPr>
      <dgm:t>
        <a:bodyPr/>
        <a:lstStyle/>
        <a:p>
          <a:r>
            <a:rPr lang="en-NZ"/>
            <a:t>7. Person/Agent makes employment or purchase choices</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custT="1"/>
      <dgm:spPr>
        <a:solidFill>
          <a:srgbClr val="F3FBEB">
            <a:alpha val="90000"/>
          </a:srgbClr>
        </a:solidFill>
      </dgm:spPr>
      <dgm:t>
        <a:bodyPr/>
        <a:lstStyle/>
        <a:p>
          <a:pPr algn="ctr"/>
          <a:r>
            <a:rPr lang="en-NZ" sz="900"/>
            <a:t>Flexible Funding starts being utilised claims submitted and processed</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7E8B1F6D-5A18-42A8-9539-6E085BAE5BF4}">
      <dgm:prSet phldrT="[Text]"/>
      <dgm:spPr>
        <a:solidFill>
          <a:srgbClr val="5F3A7A"/>
        </a:solidFill>
      </dgm:spPr>
      <dgm:t>
        <a:bodyPr/>
        <a:lstStyle/>
        <a:p>
          <a:r>
            <a:rPr lang="en-NZ"/>
            <a:t>8. Ongoing role of Host with Person based on Tier level</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23941A9D-B46E-4D27-8016-05DBAB64F937}">
      <dgm:prSet phldrT="[Text]" custT="1"/>
      <dgm:spPr>
        <a:solidFill>
          <a:srgbClr val="F3FBEB">
            <a:alpha val="90000"/>
          </a:srgbClr>
        </a:solidFill>
      </dgm:spPr>
      <dgm:t>
        <a:bodyPr/>
        <a:lstStyle/>
        <a:p>
          <a:r>
            <a:rPr lang="en-NZ" sz="900"/>
            <a:t>Guidance</a:t>
          </a:r>
        </a:p>
      </dgm:t>
    </dgm:pt>
    <dgm:pt modelId="{9C7D94F4-5E05-4196-9F6B-CC341B3877E2}" type="parTrans" cxnId="{E1FC2521-393E-4C08-B3B9-1D19E475111E}">
      <dgm:prSet/>
      <dgm:spPr/>
      <dgm:t>
        <a:bodyPr/>
        <a:lstStyle/>
        <a:p>
          <a:endParaRPr lang="en-NZ"/>
        </a:p>
      </dgm:t>
    </dgm:pt>
    <dgm:pt modelId="{394D6048-AD4B-4892-ABD9-2EF042EDF0E5}" type="sibTrans" cxnId="{E1FC2521-393E-4C08-B3B9-1D19E475111E}">
      <dgm:prSet/>
      <dgm:spPr/>
      <dgm:t>
        <a:bodyPr/>
        <a:lstStyle/>
        <a:p>
          <a:endParaRPr lang="en-NZ"/>
        </a:p>
      </dgm:t>
    </dgm:pt>
    <dgm:pt modelId="{D3AEE6C5-0C5C-47CF-BF08-8C64DEC1C259}">
      <dgm:prSet phldrT="[Text]"/>
      <dgm:spPr>
        <a:solidFill>
          <a:srgbClr val="5F3A7A"/>
        </a:solidFill>
      </dgm:spPr>
      <dgm:t>
        <a:bodyPr/>
        <a:lstStyle/>
        <a:p>
          <a:r>
            <a:rPr lang="en-NZ"/>
            <a:t>9. Feedback loop back to NASC/EGL at review (low tech initially, then later higher tech)</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dgm:spPr>
        <a:solidFill>
          <a:srgbClr val="F3FBEB">
            <a:alpha val="90000"/>
          </a:srgbClr>
        </a:solidFill>
      </dgm:spPr>
      <dgm:t>
        <a:bodyPr/>
        <a:lstStyle/>
        <a:p>
          <a:r>
            <a:rPr lang="en-NZ"/>
            <a:t>Budget spent</a:t>
          </a:r>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0C8CD4CB-0CEF-45A2-93D2-80FEC19DFC2C}">
      <dgm:prSet phldrT="[Text]"/>
      <dgm:spPr>
        <a:solidFill>
          <a:srgbClr val="F3FBEB">
            <a:alpha val="90000"/>
          </a:srgbClr>
        </a:solidFill>
      </dgm:spPr>
      <dgm:t>
        <a:bodyPr/>
        <a:lstStyle/>
        <a:p>
          <a:r>
            <a:rPr lang="en-NZ"/>
            <a:t>Outcomes</a:t>
          </a:r>
        </a:p>
      </dgm:t>
    </dgm:pt>
    <dgm:pt modelId="{4FB81C33-199A-4247-ADE2-BD70A7DA3566}" type="parTrans" cxnId="{09BBA03C-96EF-41E3-9198-A50E194F00AC}">
      <dgm:prSet/>
      <dgm:spPr/>
      <dgm:t>
        <a:bodyPr/>
        <a:lstStyle/>
        <a:p>
          <a:endParaRPr lang="en-NZ"/>
        </a:p>
      </dgm:t>
    </dgm:pt>
    <dgm:pt modelId="{DEE7BE3A-51BD-4051-950F-BECF5F3046AE}" type="sibTrans" cxnId="{09BBA03C-96EF-41E3-9198-A50E194F00AC}">
      <dgm:prSet/>
      <dgm:spPr/>
      <dgm:t>
        <a:bodyPr/>
        <a:lstStyle/>
        <a:p>
          <a:endParaRPr lang="en-NZ"/>
        </a:p>
      </dgm:t>
    </dgm:pt>
    <dgm:pt modelId="{7A24EE7F-F075-4583-A245-94F6BAF04285}">
      <dgm:prSet phldrT="[Text]" custT="1"/>
      <dgm:spPr>
        <a:solidFill>
          <a:srgbClr val="F3FBEB">
            <a:alpha val="90000"/>
          </a:srgbClr>
        </a:solidFill>
      </dgm:spPr>
      <dgm:t>
        <a:bodyPr/>
        <a:lstStyle/>
        <a:p>
          <a:r>
            <a:rPr lang="en-NZ" sz="900"/>
            <a:t>Coaching</a:t>
          </a:r>
        </a:p>
      </dgm:t>
    </dgm:pt>
    <dgm:pt modelId="{12BDAF86-CA29-4549-9246-B7407A2FBD62}" type="parTrans" cxnId="{B42501BF-C343-4221-B56E-15DC5C3EFD6F}">
      <dgm:prSet/>
      <dgm:spPr/>
      <dgm:t>
        <a:bodyPr/>
        <a:lstStyle/>
        <a:p>
          <a:endParaRPr lang="en-NZ"/>
        </a:p>
      </dgm:t>
    </dgm:pt>
    <dgm:pt modelId="{8C1917FE-BC8B-4C8D-BEC5-6AF2CF01BA17}" type="sibTrans" cxnId="{B42501BF-C343-4221-B56E-15DC5C3EFD6F}">
      <dgm:prSet/>
      <dgm:spPr/>
      <dgm:t>
        <a:bodyPr/>
        <a:lstStyle/>
        <a:p>
          <a:endParaRPr lang="en-NZ"/>
        </a:p>
      </dgm:t>
    </dgm:pt>
    <dgm:pt modelId="{68B62AC7-6302-4E18-9482-6BB3BF6A2BD0}">
      <dgm:prSet phldrT="[Text]"/>
      <dgm:spPr>
        <a:solidFill>
          <a:srgbClr val="F3FBEB">
            <a:alpha val="90000"/>
          </a:srgbClr>
        </a:solidFill>
      </dgm:spPr>
      <dgm:t>
        <a:bodyPr/>
        <a:lstStyle/>
        <a:p>
          <a:r>
            <a:rPr lang="en-NZ"/>
            <a:t>Tier level appropriate</a:t>
          </a:r>
        </a:p>
      </dgm:t>
    </dgm:pt>
    <dgm:pt modelId="{A11423B9-8D22-4811-8A58-570EA22C1768}" type="parTrans" cxnId="{CB34D7BC-A4BF-49DA-8216-4D2116FBAAA2}">
      <dgm:prSet/>
      <dgm:spPr/>
      <dgm:t>
        <a:bodyPr/>
        <a:lstStyle/>
        <a:p>
          <a:endParaRPr lang="en-NZ"/>
        </a:p>
      </dgm:t>
    </dgm:pt>
    <dgm:pt modelId="{44E7A1C9-3D01-42AA-80E8-A6319E2944B7}" type="sibTrans" cxnId="{CB34D7BC-A4BF-49DA-8216-4D2116FBAAA2}">
      <dgm:prSet/>
      <dgm:spPr/>
      <dgm:t>
        <a:bodyPr/>
        <a:lstStyle/>
        <a:p>
          <a:endParaRPr lang="en-NZ"/>
        </a:p>
      </dgm:t>
    </dgm:pt>
    <dgm:pt modelId="{88E91428-4F41-41FC-B187-ED8CC6CA768F}">
      <dgm:prSet phldrT="[Text]"/>
      <dgm:spPr>
        <a:solidFill>
          <a:srgbClr val="F3FBEB">
            <a:alpha val="90000"/>
          </a:srgbClr>
        </a:solidFill>
      </dgm:spPr>
      <dgm:t>
        <a:bodyPr/>
        <a:lstStyle/>
        <a:p>
          <a:r>
            <a:rPr lang="en-NZ"/>
            <a:t>Guidance and coaching received </a:t>
          </a:r>
        </a:p>
      </dgm:t>
    </dgm:pt>
    <dgm:pt modelId="{DCCD3E4D-ECEC-4704-99B4-11DFB4179631}" type="parTrans" cxnId="{7374251C-9FAD-4FF5-A63A-4ACD2838771C}">
      <dgm:prSet/>
      <dgm:spPr/>
      <dgm:t>
        <a:bodyPr/>
        <a:lstStyle/>
        <a:p>
          <a:endParaRPr lang="en-NZ"/>
        </a:p>
      </dgm:t>
    </dgm:pt>
    <dgm:pt modelId="{E43B88D3-1CB8-49D8-BD2A-7D7C703A0C43}" type="sibTrans" cxnId="{7374251C-9FAD-4FF5-A63A-4ACD2838771C}">
      <dgm:prSet/>
      <dgm:spPr/>
      <dgm:t>
        <a:bodyPr/>
        <a:lstStyle/>
        <a:p>
          <a:endParaRPr lang="en-NZ"/>
        </a:p>
      </dgm:t>
    </dgm:pt>
    <dgm:pt modelId="{C255D3A4-11E1-4694-93CE-2910B4E7A5E0}">
      <dgm:prSet phldrT="[Text]" custT="1"/>
      <dgm:spPr>
        <a:solidFill>
          <a:srgbClr val="F3FBEB">
            <a:alpha val="90000"/>
          </a:srgbClr>
        </a:solidFill>
      </dgm:spPr>
      <dgm:t>
        <a:bodyPr/>
        <a:lstStyle/>
        <a:p>
          <a:r>
            <a:rPr lang="en-NZ" sz="900"/>
            <a:t>Monitoring</a:t>
          </a:r>
        </a:p>
      </dgm:t>
    </dgm:pt>
    <dgm:pt modelId="{BB195D6E-623F-4B97-8B81-44D0238FC4DF}" type="parTrans" cxnId="{A76A0C35-17CF-454D-BEC0-C6A9614E5960}">
      <dgm:prSet/>
      <dgm:spPr/>
      <dgm:t>
        <a:bodyPr/>
        <a:lstStyle/>
        <a:p>
          <a:endParaRPr lang="en-NZ"/>
        </a:p>
      </dgm:t>
    </dgm:pt>
    <dgm:pt modelId="{8D5C9A0F-8879-4813-8131-72DA53F850B0}" type="sibTrans" cxnId="{A76A0C35-17CF-454D-BEC0-C6A9614E5960}">
      <dgm:prSet/>
      <dgm:spPr/>
      <dgm:t>
        <a:bodyPr/>
        <a:lstStyle/>
        <a:p>
          <a:endParaRPr lang="en-NZ"/>
        </a:p>
      </dgm:t>
    </dgm:pt>
    <dgm:pt modelId="{DBF677E3-BDE3-41E3-8A39-35734493F77F}">
      <dgm:prSet phldrT="[Text]"/>
      <dgm:spPr>
        <a:solidFill>
          <a:srgbClr val="F3FBEB">
            <a:alpha val="90000"/>
          </a:srgbClr>
        </a:solidFill>
      </dgm:spPr>
      <dgm:t>
        <a:bodyPr/>
        <a:lstStyle/>
        <a:p>
          <a:r>
            <a:rPr lang="en-NZ"/>
            <a:t>Did spend meet purpose in FP?</a:t>
          </a:r>
        </a:p>
      </dgm:t>
    </dgm:pt>
    <dgm:pt modelId="{6EFD8D95-3F73-4D25-9A6C-F0C94317BFB8}" type="parTrans" cxnId="{8698064D-937A-40C8-9368-B621754F981B}">
      <dgm:prSet/>
      <dgm:spPr/>
      <dgm:t>
        <a:bodyPr/>
        <a:lstStyle/>
        <a:p>
          <a:endParaRPr lang="en-NZ"/>
        </a:p>
      </dgm:t>
    </dgm:pt>
    <dgm:pt modelId="{85F6C88E-8551-4B2E-9329-5755295F838A}" type="sibTrans" cxnId="{8698064D-937A-40C8-9368-B621754F981B}">
      <dgm:prSet/>
      <dgm:spPr/>
      <dgm:t>
        <a:bodyPr/>
        <a:lstStyle/>
        <a:p>
          <a:endParaRPr lang="en-NZ"/>
        </a:p>
      </dgm:t>
    </dgm:pt>
    <dgm:pt modelId="{AFA4042E-DC6E-4EFF-99B3-73B15723FF0F}">
      <dgm:prSet phldrT="[Text]"/>
      <dgm:spPr>
        <a:solidFill>
          <a:srgbClr val="F3FBEB">
            <a:alpha val="90000"/>
          </a:srgbClr>
        </a:solidFill>
      </dgm:spPr>
      <dgm:t>
        <a:bodyPr/>
        <a:lstStyle/>
        <a:p>
          <a:r>
            <a:rPr lang="en-NZ"/>
            <a:t>NASC/EGL reviews and updates My DSS Funding Plan and tier level</a:t>
          </a:r>
        </a:p>
      </dgm:t>
    </dgm:pt>
    <dgm:pt modelId="{F6EB804A-F7D0-4160-AA3C-25D1A4026E49}" type="parTrans" cxnId="{FC6C7623-0F87-489B-98D7-7AB8A1E008D1}">
      <dgm:prSet/>
      <dgm:spPr/>
      <dgm:t>
        <a:bodyPr/>
        <a:lstStyle/>
        <a:p>
          <a:endParaRPr lang="en-NZ"/>
        </a:p>
      </dgm:t>
    </dgm:pt>
    <dgm:pt modelId="{4C4E3635-9427-4FEA-98DC-DE77361672E0}" type="sibTrans" cxnId="{FC6C7623-0F87-489B-98D7-7AB8A1E008D1}">
      <dgm:prSet/>
      <dgm:spPr/>
      <dgm:t>
        <a:bodyPr/>
        <a:lstStyle/>
        <a:p>
          <a:endParaRPr lang="en-NZ"/>
        </a:p>
      </dgm:t>
    </dgm:pt>
    <dgm:pt modelId="{6F054D8D-8F22-4D9C-A219-FE97983141B4}">
      <dgm:prSet phldrT="[Text]"/>
      <dgm:spPr>
        <a:solidFill>
          <a:srgbClr val="F3FBEB">
            <a:alpha val="90000"/>
          </a:srgbClr>
        </a:solidFill>
      </dgm:spPr>
      <dgm:t>
        <a:bodyPr/>
        <a:lstStyle/>
        <a:p>
          <a:r>
            <a:rPr lang="en-NZ"/>
            <a:t>Sends updated My DSS Funding Plan back to host</a:t>
          </a:r>
        </a:p>
      </dgm:t>
    </dgm:pt>
    <dgm:pt modelId="{F29D473D-D2B5-46D8-8E4B-50E7A5C32134}" type="parTrans" cxnId="{FC59DAA5-B699-4FD6-AE9E-105178EC11AC}">
      <dgm:prSet/>
      <dgm:spPr/>
      <dgm:t>
        <a:bodyPr/>
        <a:lstStyle/>
        <a:p>
          <a:endParaRPr lang="en-NZ"/>
        </a:p>
      </dgm:t>
    </dgm:pt>
    <dgm:pt modelId="{62ABB75A-12EC-44C4-B366-065E1C042C43}" type="sibTrans" cxnId="{FC59DAA5-B699-4FD6-AE9E-105178EC11AC}">
      <dgm:prSet/>
      <dgm:spPr/>
      <dgm:t>
        <a:bodyPr/>
        <a:lstStyle/>
        <a:p>
          <a:endParaRPr lang="en-NZ"/>
        </a:p>
      </dgm:t>
    </dgm:pt>
    <dgm:pt modelId="{92FEE079-3064-4E23-A014-732A5B9D91F3}">
      <dgm:prSet phldrT="[Text]" custT="1"/>
      <dgm:spPr>
        <a:solidFill>
          <a:srgbClr val="F3FBEB">
            <a:alpha val="90000"/>
          </a:srgbClr>
        </a:solidFill>
      </dgm:spPr>
      <dgm:t>
        <a:bodyPr/>
        <a:lstStyle/>
        <a:p>
          <a:r>
            <a:rPr lang="en-NZ" sz="900"/>
            <a:t>Meet cadence according to tier level</a:t>
          </a:r>
        </a:p>
      </dgm:t>
    </dgm:pt>
    <dgm:pt modelId="{E34E38BB-E4D7-40E2-AAA9-47E2E551E273}" type="parTrans" cxnId="{2F194E82-B82E-4645-ADAD-60434DD44B88}">
      <dgm:prSet/>
      <dgm:spPr/>
      <dgm:t>
        <a:bodyPr/>
        <a:lstStyle/>
        <a:p>
          <a:endParaRPr lang="en-NZ"/>
        </a:p>
      </dgm:t>
    </dgm:pt>
    <dgm:pt modelId="{7AD61588-168A-4E98-B641-A22DAC00A921}" type="sibTrans" cxnId="{2F194E82-B82E-4645-ADAD-60434DD44B88}">
      <dgm:prSet/>
      <dgm:spPr/>
      <dgm:t>
        <a:bodyPr/>
        <a:lstStyle/>
        <a:p>
          <a:endParaRPr lang="en-NZ"/>
        </a:p>
      </dgm:t>
    </dgm:pt>
    <dgm:pt modelId="{D5DD6F08-A127-456F-B3CD-E6E22F79FAA0}">
      <dgm:prSet phldrT="[Text]" custT="1"/>
      <dgm:spPr>
        <a:solidFill>
          <a:srgbClr val="5F3A7A"/>
        </a:solidFill>
        <a:ln w="25400" cap="flat" cmpd="sng" algn="ctr">
          <a:solidFill>
            <a:prstClr val="white">
              <a:hueOff val="0"/>
              <a:satOff val="0"/>
              <a:lumOff val="0"/>
              <a:alphaOff val="0"/>
            </a:prstClr>
          </a:solidFill>
          <a:prstDash val="solid"/>
        </a:ln>
        <a:effectLst/>
      </dgm:spPr>
      <dgm:t>
        <a:bodyPr spcFirstLastPara="0" vert="horz" wrap="square" lIns="3810" tIns="3810" rIns="3810" bIns="3810" numCol="1" spcCol="1270" anchor="ctr" anchorCtr="0"/>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10.  NASC/EGL review</a:t>
          </a:r>
        </a:p>
      </dgm:t>
    </dgm:pt>
    <dgm:pt modelId="{71F5440E-7AF8-40E9-8B2F-175223209B5A}" type="sibTrans" cxnId="{0025AFEC-4992-42AA-9B3F-E3F2AE7B837E}">
      <dgm:prSet/>
      <dgm:spPr/>
      <dgm:t>
        <a:bodyPr/>
        <a:lstStyle/>
        <a:p>
          <a:endParaRPr lang="en-NZ"/>
        </a:p>
      </dgm:t>
    </dgm:pt>
    <dgm:pt modelId="{C598A407-5C4D-4AEF-8B65-BB1756612267}" type="parTrans" cxnId="{0025AFEC-4992-42AA-9B3F-E3F2AE7B837E}">
      <dgm:prSet/>
      <dgm:spPr/>
      <dgm:t>
        <a:bodyPr/>
        <a:lstStyle/>
        <a:p>
          <a:endParaRPr lang="en-NZ"/>
        </a:p>
      </dgm:t>
    </dgm:pt>
    <dgm:pt modelId="{A92412C1-1C9D-4FDB-A7A1-F5770979786B}">
      <dgm:prSet phldrT="[Text]"/>
      <dgm:spPr>
        <a:solidFill>
          <a:srgbClr val="F3FBEB">
            <a:alpha val="90000"/>
          </a:srgbClr>
        </a:solidFill>
      </dgm:spPr>
      <dgm:t>
        <a:bodyPr/>
        <a:lstStyle/>
        <a:p>
          <a:r>
            <a:rPr lang="en-NZ"/>
            <a:t>Back to Step 7</a:t>
          </a:r>
        </a:p>
      </dgm:t>
    </dgm:pt>
    <dgm:pt modelId="{80D2C337-C24A-4CCF-A70E-A9C48F17000A}" type="parTrans" cxnId="{5E08DA27-595C-4E29-BAEC-533AA11FECD2}">
      <dgm:prSet/>
      <dgm:spPr/>
      <dgm:t>
        <a:bodyPr/>
        <a:lstStyle/>
        <a:p>
          <a:endParaRPr lang="en-NZ"/>
        </a:p>
      </dgm:t>
    </dgm:pt>
    <dgm:pt modelId="{374A72B3-F55A-4823-8199-CB0C8E33BC68}" type="sibTrans" cxnId="{5E08DA27-595C-4E29-BAEC-533AA11FECD2}">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4" custLinFactNeighborX="-4090" custLinFactNeighborY="-1956">
        <dgm:presLayoutVars>
          <dgm:bulletEnabled val="1"/>
        </dgm:presLayoutVars>
      </dgm:prSet>
      <dgm:spPr/>
    </dgm:pt>
    <dgm:pt modelId="{D98DC871-35C7-4B67-AEA4-4A566B9C9C0B}" type="pres">
      <dgm:prSet presAssocID="{7023F356-3904-44F8-9B96-51589C6CB48B}" presName="childTextHidden" presStyleLbl="bgAccFollowNode1" presStyleIdx="0" presStyleCnt="4"/>
      <dgm:spPr/>
    </dgm:pt>
    <dgm:pt modelId="{448409CF-3DAB-4BF9-86BD-E06BF7AF2523}" type="pres">
      <dgm:prSet presAssocID="{7023F356-3904-44F8-9B96-51589C6CB48B}" presName="parentText" presStyleLbl="node1" presStyleIdx="0" presStyleCnt="4">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4">
        <dgm:presLayoutVars>
          <dgm:bulletEnabled val="1"/>
        </dgm:presLayoutVars>
      </dgm:prSet>
      <dgm:spPr/>
    </dgm:pt>
    <dgm:pt modelId="{43F0DE05-94B6-4C07-982D-98756281315B}" type="pres">
      <dgm:prSet presAssocID="{7E8B1F6D-5A18-42A8-9539-6E085BAE5BF4}" presName="childTextHidden" presStyleLbl="bgAccFollowNode1" presStyleIdx="1" presStyleCnt="4"/>
      <dgm:spPr/>
    </dgm:pt>
    <dgm:pt modelId="{C0027B03-6CC4-474E-8A23-4E1690068FF7}" type="pres">
      <dgm:prSet presAssocID="{7E8B1F6D-5A18-42A8-9539-6E085BAE5BF4}" presName="parentText" presStyleLbl="node1" presStyleIdx="1" presStyleCnt="4">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4" custAng="0">
        <dgm:presLayoutVars>
          <dgm:bulletEnabled val="1"/>
        </dgm:presLayoutVars>
      </dgm:prSet>
      <dgm:spPr/>
    </dgm:pt>
    <dgm:pt modelId="{C70B49A8-20AB-4C00-BEA4-21EA6AAB88AF}" type="pres">
      <dgm:prSet presAssocID="{D3AEE6C5-0C5C-47CF-BF08-8C64DEC1C259}" presName="childTextHidden" presStyleLbl="bgAccFollowNode1" presStyleIdx="2" presStyleCnt="4"/>
      <dgm:spPr/>
    </dgm:pt>
    <dgm:pt modelId="{0F489F9A-F02D-42B8-903D-329900CA3483}" type="pres">
      <dgm:prSet presAssocID="{D3AEE6C5-0C5C-47CF-BF08-8C64DEC1C259}" presName="parentText" presStyleLbl="node1" presStyleIdx="2" presStyleCnt="4">
        <dgm:presLayoutVars>
          <dgm:chMax val="1"/>
          <dgm:bulletEnabled val="1"/>
        </dgm:presLayoutVars>
      </dgm:prSet>
      <dgm:spPr/>
    </dgm:pt>
    <dgm:pt modelId="{C3E8B693-064B-497A-B07B-1646BBAD6E63}" type="pres">
      <dgm:prSet presAssocID="{D3AEE6C5-0C5C-47CF-BF08-8C64DEC1C259}" presName="aSpace" presStyleCnt="0"/>
      <dgm:spPr/>
    </dgm:pt>
    <dgm:pt modelId="{6082FBAD-2993-4351-A1A3-30E545164143}" type="pres">
      <dgm:prSet presAssocID="{D5DD6F08-A127-456F-B3CD-E6E22F79FAA0}" presName="compNode" presStyleCnt="0"/>
      <dgm:spPr/>
    </dgm:pt>
    <dgm:pt modelId="{9248C78A-5E42-48B3-AD48-A5F06CE874B2}" type="pres">
      <dgm:prSet presAssocID="{D5DD6F08-A127-456F-B3CD-E6E22F79FAA0}" presName="noGeometry" presStyleCnt="0"/>
      <dgm:spPr/>
    </dgm:pt>
    <dgm:pt modelId="{C1633210-DC90-412D-A903-2014EAA89B02}" type="pres">
      <dgm:prSet presAssocID="{D5DD6F08-A127-456F-B3CD-E6E22F79FAA0}" presName="childTextVisible" presStyleLbl="bgAccFollowNode1" presStyleIdx="3" presStyleCnt="4">
        <dgm:presLayoutVars>
          <dgm:bulletEnabled val="1"/>
        </dgm:presLayoutVars>
      </dgm:prSet>
      <dgm:spPr/>
    </dgm:pt>
    <dgm:pt modelId="{4332C4C0-A43B-4C92-A4D1-56683917C7D9}" type="pres">
      <dgm:prSet presAssocID="{D5DD6F08-A127-456F-B3CD-E6E22F79FAA0}" presName="childTextHidden" presStyleLbl="bgAccFollowNode1" presStyleIdx="3" presStyleCnt="4"/>
      <dgm:spPr/>
    </dgm:pt>
    <dgm:pt modelId="{8C202BB1-3CC3-4D7D-A944-07D140E73A49}" type="pres">
      <dgm:prSet presAssocID="{D5DD6F08-A127-456F-B3CD-E6E22F79FAA0}" presName="parentText" presStyleLbl="node1" presStyleIdx="3" presStyleCnt="4">
        <dgm:presLayoutVars>
          <dgm:chMax val="1"/>
          <dgm:bulletEnabled val="1"/>
        </dgm:presLayoutVars>
      </dgm:prSet>
      <dgm:spPr>
        <a:xfrm>
          <a:off x="6771521" y="701426"/>
          <a:ext cx="859308" cy="859308"/>
        </a:xfrm>
        <a:prstGeom prst="ellipse">
          <a:avLst/>
        </a:prstGeom>
      </dgm:spPr>
    </dgm:pt>
  </dgm:ptLst>
  <dgm:cxnLst>
    <dgm:cxn modelId="{B9ED5708-3053-4455-B419-E5D49A54F194}" type="presOf" srcId="{DBF677E3-BDE3-41E3-8A39-35734493F77F}" destId="{C70B49A8-20AB-4C00-BEA4-21EA6AAB88AF}" srcOrd="1" destOrd="2" presId="urn:microsoft.com/office/officeart/2005/8/layout/hProcess6"/>
    <dgm:cxn modelId="{60159B0A-80E9-48A4-9A01-69C8E669DF09}" type="presOf" srcId="{AFA4042E-DC6E-4EFF-99B3-73B15723FF0F}" destId="{C1633210-DC90-412D-A903-2014EAA89B02}" srcOrd="0" destOrd="0" presId="urn:microsoft.com/office/officeart/2005/8/layout/hProcess6"/>
    <dgm:cxn modelId="{8F87170D-A9D1-4260-88DF-0831789339F6}" type="presOf" srcId="{92FEE079-3064-4E23-A014-732A5B9D91F3}" destId="{37558D32-0BFC-4569-AC1B-27FA53FEEF3C}" srcOrd="0" destOrd="3" presId="urn:microsoft.com/office/officeart/2005/8/layout/hProcess6"/>
    <dgm:cxn modelId="{21DB9916-42D0-4A3A-8591-6647F23FA39E}" type="presOf" srcId="{C255D3A4-11E1-4694-93CE-2910B4E7A5E0}" destId="{37558D32-0BFC-4569-AC1B-27FA53FEEF3C}" srcOrd="0" destOrd="2"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B89DD91B-0F73-477D-921B-9D00E28730C4}" type="presOf" srcId="{0C8CD4CB-0CEF-45A2-93D2-80FEC19DFC2C}" destId="{532B3F69-3D1D-4266-A141-827EDC3AC455}" srcOrd="0" destOrd="1" presId="urn:microsoft.com/office/officeart/2005/8/layout/hProcess6"/>
    <dgm:cxn modelId="{7374251C-9FAD-4FF5-A63A-4ACD2838771C}" srcId="{D3AEE6C5-0C5C-47CF-BF08-8C64DEC1C259}" destId="{88E91428-4F41-41FC-B187-ED8CC6CA768F}" srcOrd="4" destOrd="0" parTransId="{DCCD3E4D-ECEC-4704-99B4-11DFB4179631}" sibTransId="{E43B88D3-1CB8-49D8-BD2A-7D7C703A0C43}"/>
    <dgm:cxn modelId="{066C2121-0AB4-4571-BC67-824938C043BE}" type="presOf" srcId="{DF7AAD18-4476-43B3-B868-5BDC3146C45C}" destId="{73D0EFE1-5531-47EF-8638-CF2375B3702F}" srcOrd="0" destOrd="0" presId="urn:microsoft.com/office/officeart/2005/8/layout/hProcess6"/>
    <dgm:cxn modelId="{E1FC2521-393E-4C08-B3B9-1D19E475111E}" srcId="{7E8B1F6D-5A18-42A8-9539-6E085BAE5BF4}" destId="{23941A9D-B46E-4D27-8016-05DBAB64F937}" srcOrd="0" destOrd="0" parTransId="{9C7D94F4-5E05-4196-9F6B-CC341B3877E2}" sibTransId="{394D6048-AD4B-4892-ABD9-2EF042EDF0E5}"/>
    <dgm:cxn modelId="{17FF1823-8749-4232-9377-1F7801957BEA}" srcId="{DF7AAD18-4476-43B3-B868-5BDC3146C45C}" destId="{7023F356-3904-44F8-9B96-51589C6CB48B}" srcOrd="0" destOrd="0" parTransId="{290CA763-3C08-4A5C-9F48-9C4A30A3DCE1}" sibTransId="{2D098220-FC5B-40B1-B161-007485B16FE3}"/>
    <dgm:cxn modelId="{FC6C7623-0F87-489B-98D7-7AB8A1E008D1}" srcId="{D5DD6F08-A127-456F-B3CD-E6E22F79FAA0}" destId="{AFA4042E-DC6E-4EFF-99B3-73B15723FF0F}" srcOrd="0" destOrd="0" parTransId="{F6EB804A-F7D0-4160-AA3C-25D1A4026E49}" sibTransId="{4C4E3635-9427-4FEA-98DC-DE77361672E0}"/>
    <dgm:cxn modelId="{5E08DA27-595C-4E29-BAEC-533AA11FECD2}" srcId="{D5DD6F08-A127-456F-B3CD-E6E22F79FAA0}" destId="{A92412C1-1C9D-4FDB-A7A1-F5770979786B}" srcOrd="2" destOrd="0" parTransId="{80D2C337-C24A-4CCF-A70E-A9C48F17000A}" sibTransId="{374A72B3-F55A-4823-8199-CB0C8E33BC68}"/>
    <dgm:cxn modelId="{64057C2F-6C85-44A2-AA25-F3E603A0A465}" type="presOf" srcId="{92FEE079-3064-4E23-A014-732A5B9D91F3}" destId="{43F0DE05-94B6-4C07-982D-98756281315B}" srcOrd="1" destOrd="3" presId="urn:microsoft.com/office/officeart/2005/8/layout/hProcess6"/>
    <dgm:cxn modelId="{BDA56D31-4CF2-47B6-95B1-21B4DBD37FEC}" type="presOf" srcId="{DBF677E3-BDE3-41E3-8A39-35734493F77F}" destId="{532B3F69-3D1D-4266-A141-827EDC3AC455}" srcOrd="0" destOrd="2" presId="urn:microsoft.com/office/officeart/2005/8/layout/hProcess6"/>
    <dgm:cxn modelId="{A76A0C35-17CF-454D-BEC0-C6A9614E5960}" srcId="{7E8B1F6D-5A18-42A8-9539-6E085BAE5BF4}" destId="{C255D3A4-11E1-4694-93CE-2910B4E7A5E0}" srcOrd="2" destOrd="0" parTransId="{BB195D6E-623F-4B97-8B81-44D0238FC4DF}" sibTransId="{8D5C9A0F-8879-4813-8131-72DA53F850B0}"/>
    <dgm:cxn modelId="{88303C35-295E-40A7-B28A-0091EF6BCDA2}" type="presOf" srcId="{0C8CD4CB-0CEF-45A2-93D2-80FEC19DFC2C}" destId="{C70B49A8-20AB-4C00-BEA4-21EA6AAB88AF}"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40703D39-F2B0-4180-96A3-9A2A03BCBD2F}" type="presOf" srcId="{23941A9D-B46E-4D27-8016-05DBAB64F937}" destId="{37558D32-0BFC-4569-AC1B-27FA53FEEF3C}" srcOrd="0" destOrd="0" presId="urn:microsoft.com/office/officeart/2005/8/layout/hProcess6"/>
    <dgm:cxn modelId="{838D833B-B1B0-4E01-A0C1-FF9545122941}" type="presOf" srcId="{6F054D8D-8F22-4D9C-A219-FE97983141B4}" destId="{C1633210-DC90-412D-A903-2014EAA89B02}" srcOrd="0" destOrd="1" presId="urn:microsoft.com/office/officeart/2005/8/layout/hProcess6"/>
    <dgm:cxn modelId="{09BBA03C-96EF-41E3-9198-A50E194F00AC}" srcId="{D3AEE6C5-0C5C-47CF-BF08-8C64DEC1C259}" destId="{0C8CD4CB-0CEF-45A2-93D2-80FEC19DFC2C}" srcOrd="1" destOrd="0" parTransId="{4FB81C33-199A-4247-ADE2-BD70A7DA3566}" sibTransId="{DEE7BE3A-51BD-4051-950F-BECF5F3046AE}"/>
    <dgm:cxn modelId="{3CA79C5D-4952-4BF6-960A-7465E7768DAA}" type="presOf" srcId="{68B62AC7-6302-4E18-9482-6BB3BF6A2BD0}" destId="{C70B49A8-20AB-4C00-BEA4-21EA6AAB88AF}" srcOrd="1" destOrd="3" presId="urn:microsoft.com/office/officeart/2005/8/layout/hProcess6"/>
    <dgm:cxn modelId="{667E7262-1369-4D82-9A35-AB6A1030AEA3}" type="presOf" srcId="{A92412C1-1C9D-4FDB-A7A1-F5770979786B}" destId="{4332C4C0-A43B-4C92-A4D1-56683917C7D9}" srcOrd="1" destOrd="2" presId="urn:microsoft.com/office/officeart/2005/8/layout/hProcess6"/>
    <dgm:cxn modelId="{D23B036B-D23D-4610-B96D-5CDFF977DC01}" srcId="{DF7AAD18-4476-43B3-B868-5BDC3146C45C}" destId="{7E8B1F6D-5A18-42A8-9539-6E085BAE5BF4}" srcOrd="1" destOrd="0" parTransId="{EA3A9747-0940-460C-80D7-B3A1105D81AA}" sibTransId="{A29FD29E-D9A4-4039-A626-F9195B2E1922}"/>
    <dgm:cxn modelId="{491C966B-6922-4543-B6BD-91A0935E4FCD}" type="presOf" srcId="{AFA4042E-DC6E-4EFF-99B3-73B15723FF0F}" destId="{4332C4C0-A43B-4C92-A4D1-56683917C7D9}" srcOrd="1" destOrd="0" presId="urn:microsoft.com/office/officeart/2005/8/layout/hProcess6"/>
    <dgm:cxn modelId="{F2A6FB4B-DBD2-4331-A3B6-8E4551675377}" type="presOf" srcId="{D5DD6F08-A127-456F-B3CD-E6E22F79FAA0}" destId="{8C202BB1-3CC3-4D7D-A944-07D140E73A49}" srcOrd="0" destOrd="0" presId="urn:microsoft.com/office/officeart/2005/8/layout/hProcess6"/>
    <dgm:cxn modelId="{8698064D-937A-40C8-9368-B621754F981B}" srcId="{D3AEE6C5-0C5C-47CF-BF08-8C64DEC1C259}" destId="{DBF677E3-BDE3-41E3-8A39-35734493F77F}" srcOrd="2" destOrd="0" parTransId="{6EFD8D95-3F73-4D25-9A6C-F0C94317BFB8}" sibTransId="{85F6C88E-8551-4B2E-9329-5755295F838A}"/>
    <dgm:cxn modelId="{C8222A4E-2C73-4549-B190-0BDCFDAEF77E}" type="presOf" srcId="{EF97FB15-399C-40D0-9DAC-434F16E22061}" destId="{C70B49A8-20AB-4C00-BEA4-21EA6AAB88AF}" srcOrd="1" destOrd="0" presId="urn:microsoft.com/office/officeart/2005/8/layout/hProcess6"/>
    <dgm:cxn modelId="{4EAB9250-481A-488C-860E-6A241E726443}" type="presOf" srcId="{88E91428-4F41-41FC-B187-ED8CC6CA768F}" destId="{532B3F69-3D1D-4266-A141-827EDC3AC455}" srcOrd="0" destOrd="4"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6AECDF78-9810-4485-BACE-21E3441D2AD9}" type="presOf" srcId="{68B62AC7-6302-4E18-9482-6BB3BF6A2BD0}" destId="{532B3F69-3D1D-4266-A141-827EDC3AC455}" srcOrd="0" destOrd="3"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84FD0180-1AFD-443F-A3DB-FF703A08A94E}" type="presOf" srcId="{7A24EE7F-F075-4583-A245-94F6BAF04285}" destId="{43F0DE05-94B6-4C07-982D-98756281315B}" srcOrd="1" destOrd="1" presId="urn:microsoft.com/office/officeart/2005/8/layout/hProcess6"/>
    <dgm:cxn modelId="{2F194E82-B82E-4645-ADAD-60434DD44B88}" srcId="{7E8B1F6D-5A18-42A8-9539-6E085BAE5BF4}" destId="{92FEE079-3064-4E23-A014-732A5B9D91F3}" srcOrd="3" destOrd="0" parTransId="{E34E38BB-E4D7-40E2-AAA9-47E2E551E273}" sibTransId="{7AD61588-168A-4E98-B641-A22DAC00A921}"/>
    <dgm:cxn modelId="{2487DE89-6005-4EA2-900E-A5B89D3F6314}" type="presOf" srcId="{C255D3A4-11E1-4694-93CE-2910B4E7A5E0}" destId="{43F0DE05-94B6-4C07-982D-98756281315B}" srcOrd="1" destOrd="2" presId="urn:microsoft.com/office/officeart/2005/8/layout/hProcess6"/>
    <dgm:cxn modelId="{26BF9D96-630C-4533-94F6-D608A5A686D8}" type="presOf" srcId="{6F054D8D-8F22-4D9C-A219-FE97983141B4}" destId="{4332C4C0-A43B-4C92-A4D1-56683917C7D9}" srcOrd="1" destOrd="1"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FC59DAA5-B699-4FD6-AE9E-105178EC11AC}" srcId="{D5DD6F08-A127-456F-B3CD-E6E22F79FAA0}" destId="{6F054D8D-8F22-4D9C-A219-FE97983141B4}" srcOrd="1" destOrd="0" parTransId="{F29D473D-D2B5-46D8-8E4B-50E7A5C32134}" sibTransId="{62ABB75A-12EC-44C4-B366-065E1C042C43}"/>
    <dgm:cxn modelId="{CB34D7BC-A4BF-49DA-8216-4D2116FBAAA2}" srcId="{D3AEE6C5-0C5C-47CF-BF08-8C64DEC1C259}" destId="{68B62AC7-6302-4E18-9482-6BB3BF6A2BD0}" srcOrd="3" destOrd="0" parTransId="{A11423B9-8D22-4811-8A58-570EA22C1768}" sibTransId="{44E7A1C9-3D01-42AA-80E8-A6319E2944B7}"/>
    <dgm:cxn modelId="{B42501BF-C343-4221-B56E-15DC5C3EFD6F}" srcId="{7E8B1F6D-5A18-42A8-9539-6E085BAE5BF4}" destId="{7A24EE7F-F075-4583-A245-94F6BAF04285}" srcOrd="1" destOrd="0" parTransId="{12BDAF86-CA29-4549-9246-B7407A2FBD62}" sibTransId="{8C1917FE-BC8B-4C8D-BEC5-6AF2CF01BA17}"/>
    <dgm:cxn modelId="{356350D0-0400-4681-81FF-0C760124E83A}" type="presOf" srcId="{23941A9D-B46E-4D27-8016-05DBAB64F937}" destId="{43F0DE05-94B6-4C07-982D-98756281315B}" srcOrd="1" destOrd="0"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364D8AE0-C63B-4A0F-8115-CD5917A1D6DF}" type="presOf" srcId="{7A24EE7F-F075-4583-A245-94F6BAF04285}" destId="{37558D32-0BFC-4569-AC1B-27FA53FEEF3C}" srcOrd="0" destOrd="1" presId="urn:microsoft.com/office/officeart/2005/8/layout/hProcess6"/>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EC4D5FEA-5A9E-4DB8-AAE8-1BE4EA074525}" type="presOf" srcId="{88E91428-4F41-41FC-B187-ED8CC6CA768F}" destId="{C70B49A8-20AB-4C00-BEA4-21EA6AAB88AF}" srcOrd="1" destOrd="4" presId="urn:microsoft.com/office/officeart/2005/8/layout/hProcess6"/>
    <dgm:cxn modelId="{0025AFEC-4992-42AA-9B3F-E3F2AE7B837E}" srcId="{DF7AAD18-4476-43B3-B868-5BDC3146C45C}" destId="{D5DD6F08-A127-456F-B3CD-E6E22F79FAA0}" srcOrd="3" destOrd="0" parTransId="{C598A407-5C4D-4AEF-8B65-BB1756612267}" sibTransId="{71F5440E-7AF8-40E9-8B2F-175223209B5A}"/>
    <dgm:cxn modelId="{613EF2ED-48EA-4CFC-89A7-7447DE248143}" type="presOf" srcId="{A92412C1-1C9D-4FDB-A7A1-F5770979786B}" destId="{C1633210-DC90-412D-A903-2014EAA89B02}" srcOrd="0" destOrd="2" presId="urn:microsoft.com/office/officeart/2005/8/layout/hProcess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 modelId="{FFF8D951-2A61-4D28-B337-BDF9276CB6E4}" type="presParOf" srcId="{73D0EFE1-5531-47EF-8638-CF2375B3702F}" destId="{C3E8B693-064B-497A-B07B-1646BBAD6E63}" srcOrd="5" destOrd="0" presId="urn:microsoft.com/office/officeart/2005/8/layout/hProcess6"/>
    <dgm:cxn modelId="{C0438B13-7688-44B2-9D13-637FA4AFC266}" type="presParOf" srcId="{73D0EFE1-5531-47EF-8638-CF2375B3702F}" destId="{6082FBAD-2993-4351-A1A3-30E545164143}" srcOrd="6" destOrd="0" presId="urn:microsoft.com/office/officeart/2005/8/layout/hProcess6"/>
    <dgm:cxn modelId="{54C00590-CD73-4C6C-8F2B-08D6FD4CF154}" type="presParOf" srcId="{6082FBAD-2993-4351-A1A3-30E545164143}" destId="{9248C78A-5E42-48B3-AD48-A5F06CE874B2}" srcOrd="0" destOrd="0" presId="urn:microsoft.com/office/officeart/2005/8/layout/hProcess6"/>
    <dgm:cxn modelId="{50C589B2-F852-41FF-A8A8-42D168CF6FB8}" type="presParOf" srcId="{6082FBAD-2993-4351-A1A3-30E545164143}" destId="{C1633210-DC90-412D-A903-2014EAA89B02}" srcOrd="1" destOrd="0" presId="urn:microsoft.com/office/officeart/2005/8/layout/hProcess6"/>
    <dgm:cxn modelId="{258A64DA-4570-4C40-8669-936B50A106C8}" type="presParOf" srcId="{6082FBAD-2993-4351-A1A3-30E545164143}" destId="{4332C4C0-A43B-4C92-A4D1-56683917C7D9}" srcOrd="2" destOrd="0" presId="urn:microsoft.com/office/officeart/2005/8/layout/hProcess6"/>
    <dgm:cxn modelId="{C29C155E-033C-4C4B-97E0-E5EC6D5F5B5B}" type="presParOf" srcId="{6082FBAD-2993-4351-A1A3-30E545164143}" destId="{8C202BB1-3CC3-4D7D-A944-07D140E73A49}"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D61A61"/>
        </a:solidFill>
      </dgm:spPr>
      <dgm:t>
        <a:bodyPr/>
        <a:lstStyle/>
        <a:p>
          <a:r>
            <a:rPr lang="en-NZ"/>
            <a:t>1. Person assigned a budget and tier level by DSS</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7E8B1F6D-5A18-42A8-9539-6E085BAE5BF4}">
      <dgm:prSet phldrT="[Text]"/>
      <dgm:spPr>
        <a:solidFill>
          <a:srgbClr val="D61A61"/>
        </a:solidFill>
      </dgm:spPr>
      <dgm:t>
        <a:bodyPr/>
        <a:lstStyle/>
        <a:p>
          <a:r>
            <a:rPr lang="en-NZ"/>
            <a:t>2.  Funding Plans (FP)</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AE23C71-7BF2-4BA9-BD90-2D06AEA301FA}">
      <dgm:prSet phldrT="[Text]"/>
      <dgm:spPr>
        <a:solidFill>
          <a:srgbClr val="F3FBEB">
            <a:alpha val="90000"/>
          </a:srgbClr>
        </a:solidFill>
      </dgm:spPr>
      <dgm:t>
        <a:bodyPr/>
        <a:lstStyle/>
        <a:p>
          <a:pPr>
            <a:buNone/>
          </a:pPr>
          <a:r>
            <a:rPr lang="en-NZ"/>
            <a:t>Individualised Funding:</a:t>
          </a:r>
        </a:p>
      </dgm:t>
    </dgm:pt>
    <dgm:pt modelId="{FBF39B4F-CCA2-4A9A-B939-A4BB4B307493}" type="parTrans" cxnId="{7E6FC54A-7D27-4361-ABC1-44DDB0757930}">
      <dgm:prSet/>
      <dgm:spPr/>
      <dgm:t>
        <a:bodyPr/>
        <a:lstStyle/>
        <a:p>
          <a:endParaRPr lang="en-NZ"/>
        </a:p>
      </dgm:t>
    </dgm:pt>
    <dgm:pt modelId="{DFC4F402-B276-497E-B64F-03F3575F158A}" type="sibTrans" cxnId="{7E6FC54A-7D27-4361-ABC1-44DDB0757930}">
      <dgm:prSet/>
      <dgm:spPr/>
      <dgm:t>
        <a:bodyPr/>
        <a:lstStyle/>
        <a:p>
          <a:endParaRPr lang="en-NZ"/>
        </a:p>
      </dgm:t>
    </dgm:pt>
    <dgm:pt modelId="{D3AEE6C5-0C5C-47CF-BF08-8C64DEC1C259}">
      <dgm:prSet phldrT="[Text]"/>
      <dgm:spPr>
        <a:solidFill>
          <a:srgbClr val="D61A61"/>
        </a:solidFill>
      </dgm:spPr>
      <dgm:t>
        <a:bodyPr/>
        <a:lstStyle/>
        <a:p>
          <a:r>
            <a:rPr lang="en-NZ"/>
            <a:t>3. Host receives My DSS FP</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custT="1"/>
      <dgm:spPr>
        <a:solidFill>
          <a:srgbClr val="F3FBEB">
            <a:alpha val="90000"/>
          </a:srgbClr>
        </a:solidFill>
      </dgm:spPr>
      <dgm:t>
        <a:bodyPr/>
        <a:lstStyle/>
        <a:p>
          <a:r>
            <a:rPr lang="en-NZ" sz="800">
              <a:solidFill>
                <a:prstClr val="black">
                  <a:hueOff val="0"/>
                  <a:satOff val="0"/>
                  <a:lumOff val="0"/>
                  <a:alphaOff val="0"/>
                </a:prstClr>
              </a:solidFill>
              <a:latin typeface="Roboto"/>
              <a:ea typeface="+mn-ea"/>
              <a:cs typeface="+mn-cs"/>
            </a:rPr>
            <a:t>Host</a:t>
          </a:r>
          <a:r>
            <a:rPr lang="en-NZ" sz="800"/>
            <a:t> receives Funding Plan via email and then WebApp in longer term</a:t>
          </a:r>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37FFBCD6-8751-41D4-B2A8-61110D4B67B1}">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None/>
          </a:pPr>
          <a:r>
            <a:rPr lang="en-NZ" sz="800" kern="1200">
              <a:solidFill>
                <a:prstClr val="black">
                  <a:hueOff val="0"/>
                  <a:satOff val="0"/>
                  <a:lumOff val="0"/>
                  <a:alphaOff val="0"/>
                </a:prstClr>
              </a:solidFill>
              <a:latin typeface="Roboto"/>
              <a:ea typeface="+mn-ea"/>
              <a:cs typeface="+mn-cs"/>
            </a:rPr>
            <a:t>Based on tier logic:</a:t>
          </a:r>
        </a:p>
      </dgm:t>
    </dgm:pt>
    <dgm:pt modelId="{589A2324-B50E-4C6F-96E1-58445C7F1390}" type="parTrans" cxnId="{4FB52B39-03B3-4D78-95E7-AFB1ECB3D22D}">
      <dgm:prSet/>
      <dgm:spPr/>
      <dgm:t>
        <a:bodyPr/>
        <a:lstStyle/>
        <a:p>
          <a:endParaRPr lang="en-NZ"/>
        </a:p>
      </dgm:t>
    </dgm:pt>
    <dgm:pt modelId="{8D10AFE9-88F4-4FBF-9333-403350D88F6A}" type="sibTrans" cxnId="{4FB52B39-03B3-4D78-95E7-AFB1ECB3D22D}">
      <dgm:prSet/>
      <dgm:spPr/>
      <dgm:t>
        <a:bodyPr/>
        <a:lstStyle/>
        <a:p>
          <a:endParaRPr lang="en-NZ"/>
        </a:p>
      </dgm:t>
    </dgm:pt>
    <dgm:pt modelId="{6B219B8F-DF5F-419D-B4FA-4EB8F33AF135}">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Experience managing hosted funding</a:t>
          </a:r>
        </a:p>
      </dgm:t>
    </dgm:pt>
    <dgm:pt modelId="{4E53B500-45F9-447B-AE84-B176FDD64913}" type="parTrans" cxnId="{67DE2FC5-31AC-402C-83D3-A747E72872A8}">
      <dgm:prSet/>
      <dgm:spPr/>
      <dgm:t>
        <a:bodyPr/>
        <a:lstStyle/>
        <a:p>
          <a:endParaRPr lang="en-NZ"/>
        </a:p>
      </dgm:t>
    </dgm:pt>
    <dgm:pt modelId="{BF8BC618-95B1-41D6-9C7E-0AF6A5F00FB7}" type="sibTrans" cxnId="{67DE2FC5-31AC-402C-83D3-A747E72872A8}">
      <dgm:prSet/>
      <dgm:spPr/>
      <dgm:t>
        <a:bodyPr/>
        <a:lstStyle/>
        <a:p>
          <a:endParaRPr lang="en-NZ"/>
        </a:p>
      </dgm:t>
    </dgm:pt>
    <dgm:pt modelId="{C591C93C-F69B-458C-8F21-53804CA9A251}">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Flexible funding Budget</a:t>
          </a:r>
        </a:p>
      </dgm:t>
    </dgm:pt>
    <dgm:pt modelId="{683E6605-D331-476C-9776-658712E9B9CD}" type="parTrans" cxnId="{3DA93DFF-2410-4DE2-B224-45EA422FB884}">
      <dgm:prSet/>
      <dgm:spPr/>
      <dgm:t>
        <a:bodyPr/>
        <a:lstStyle/>
        <a:p>
          <a:endParaRPr lang="en-NZ"/>
        </a:p>
      </dgm:t>
    </dgm:pt>
    <dgm:pt modelId="{DFFBC4B7-360D-4811-A0DC-1EBBD048BF15}" type="sibTrans" cxnId="{3DA93DFF-2410-4DE2-B224-45EA422FB884}">
      <dgm:prSet/>
      <dgm:spPr/>
      <dgm:t>
        <a:bodyPr/>
        <a:lstStyle/>
        <a:p>
          <a:endParaRPr lang="en-NZ"/>
        </a:p>
      </dgm:t>
    </dgm:pt>
    <dgm:pt modelId="{57FF932B-6863-4BD5-ABBF-4AEFFA5EF0EC}">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Host engagement</a:t>
          </a:r>
        </a:p>
      </dgm:t>
    </dgm:pt>
    <dgm:pt modelId="{FDFF2A75-B2D4-4BDF-AECF-C241573FFC1D}" type="parTrans" cxnId="{95DEA6BF-888C-4F40-BF15-6BE0B06222AF}">
      <dgm:prSet/>
      <dgm:spPr/>
      <dgm:t>
        <a:bodyPr/>
        <a:lstStyle/>
        <a:p>
          <a:endParaRPr lang="en-NZ"/>
        </a:p>
      </dgm:t>
    </dgm:pt>
    <dgm:pt modelId="{5CEE3CB5-9A04-43D6-AAB7-2E8CB44E240B}" type="sibTrans" cxnId="{95DEA6BF-888C-4F40-BF15-6BE0B06222AF}">
      <dgm:prSet/>
      <dgm:spPr/>
      <dgm:t>
        <a:bodyPr/>
        <a:lstStyle/>
        <a:p>
          <a:endParaRPr lang="en-NZ"/>
        </a:p>
      </dgm:t>
    </dgm:pt>
    <dgm:pt modelId="{0EAF4F38-E7AB-467E-A087-58D628814297}">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Overrides</a:t>
          </a:r>
        </a:p>
      </dgm:t>
    </dgm:pt>
    <dgm:pt modelId="{368735CA-23A8-49A8-ABB9-6D6375A6BA63}" type="parTrans" cxnId="{4F7C8290-490A-4026-8D48-4F390E35A7CD}">
      <dgm:prSet/>
      <dgm:spPr/>
      <dgm:t>
        <a:bodyPr/>
        <a:lstStyle/>
        <a:p>
          <a:endParaRPr lang="en-NZ"/>
        </a:p>
      </dgm:t>
    </dgm:pt>
    <dgm:pt modelId="{A44B5763-0DCB-471A-84D9-511A40097A29}" type="sibTrans" cxnId="{4F7C8290-490A-4026-8D48-4F390E35A7CD}">
      <dgm:prSet/>
      <dgm:spPr/>
      <dgm:t>
        <a:bodyPr/>
        <a:lstStyle/>
        <a:p>
          <a:endParaRPr lang="en-NZ"/>
        </a:p>
      </dgm:t>
    </dgm:pt>
    <dgm:pt modelId="{C7A62EE0-F471-4542-BCAC-60365D2116C1}">
      <dgm:prSet phldrT="[Text]"/>
      <dgm:spPr>
        <a:solidFill>
          <a:srgbClr val="F3FBEB">
            <a:alpha val="90000"/>
          </a:srgbClr>
        </a:solidFill>
      </dgm:spPr>
      <dgm:t>
        <a:bodyPr/>
        <a:lstStyle/>
        <a:p>
          <a:pPr>
            <a:buFont typeface="Arial" panose="020B0604020202020204" pitchFamily="34" charset="0"/>
            <a:buChar char="•"/>
          </a:pPr>
          <a:r>
            <a:rPr lang="en-NZ"/>
            <a:t>Host ISP to be FP until NASC review, then NASC Service Auth is FP, until new assessment using OBIR</a:t>
          </a:r>
        </a:p>
      </dgm:t>
    </dgm:pt>
    <dgm:pt modelId="{EEF716F4-F8FD-406C-A488-35723B5B41B3}" type="parTrans" cxnId="{89124DE0-898D-45E8-931E-DA8A3A1D584C}">
      <dgm:prSet/>
      <dgm:spPr/>
      <dgm:t>
        <a:bodyPr/>
        <a:lstStyle/>
        <a:p>
          <a:endParaRPr lang="en-NZ"/>
        </a:p>
      </dgm:t>
    </dgm:pt>
    <dgm:pt modelId="{455F42D8-87C5-4368-83A5-AF32CA9FD785}" type="sibTrans" cxnId="{89124DE0-898D-45E8-931E-DA8A3A1D584C}">
      <dgm:prSet/>
      <dgm:spPr/>
      <dgm:t>
        <a:bodyPr/>
        <a:lstStyle/>
        <a:p>
          <a:endParaRPr lang="en-NZ"/>
        </a:p>
      </dgm:t>
    </dgm:pt>
    <dgm:pt modelId="{131A077D-2E2B-40E8-94DB-35B47A137A96}">
      <dgm:prSet phldrT="[Text]"/>
      <dgm:spPr>
        <a:solidFill>
          <a:srgbClr val="F3FBEB">
            <a:alpha val="90000"/>
          </a:srgbClr>
        </a:solidFill>
      </dgm:spPr>
      <dgm:t>
        <a:bodyPr/>
        <a:lstStyle/>
        <a:p>
          <a:pPr>
            <a:buNone/>
          </a:pPr>
          <a:r>
            <a:rPr lang="en-NZ"/>
            <a:t>Hosted EGL:</a:t>
          </a:r>
        </a:p>
      </dgm:t>
    </dgm:pt>
    <dgm:pt modelId="{1A1B90FE-F729-4CA3-B0F8-F5FE39FFFA92}" type="parTrans" cxnId="{54EE80B9-60A0-4826-89D5-7B4E40325D36}">
      <dgm:prSet/>
      <dgm:spPr/>
      <dgm:t>
        <a:bodyPr/>
        <a:lstStyle/>
        <a:p>
          <a:endParaRPr lang="en-NZ"/>
        </a:p>
      </dgm:t>
    </dgm:pt>
    <dgm:pt modelId="{7F669B09-1705-496E-94C0-E8A4AA9ADB1B}" type="sibTrans" cxnId="{54EE80B9-60A0-4826-89D5-7B4E40325D36}">
      <dgm:prSet/>
      <dgm:spPr/>
      <dgm:t>
        <a:bodyPr/>
        <a:lstStyle/>
        <a:p>
          <a:endParaRPr lang="en-NZ"/>
        </a:p>
      </dgm:t>
    </dgm:pt>
    <dgm:pt modelId="{93F9DF91-66D1-45D2-B7AE-27320741407C}">
      <dgm:prSet phldrT="[Text]"/>
      <dgm:spPr>
        <a:solidFill>
          <a:srgbClr val="F3FBEB">
            <a:alpha val="90000"/>
          </a:srgbClr>
        </a:solidFill>
      </dgm:spPr>
      <dgm:t>
        <a:bodyPr/>
        <a:lstStyle/>
        <a:p>
          <a:r>
            <a:rPr lang="en-NZ"/>
            <a:t>EGL Funding Plan until new assessment using OBIR</a:t>
          </a:r>
        </a:p>
      </dgm:t>
    </dgm:pt>
    <dgm:pt modelId="{3691FA4E-3843-43A1-9C80-68FCC60D5C79}" type="parTrans" cxnId="{32059079-0FEF-49C6-81F8-9131868B3359}">
      <dgm:prSet/>
      <dgm:spPr/>
      <dgm:t>
        <a:bodyPr/>
        <a:lstStyle/>
        <a:p>
          <a:endParaRPr lang="en-NZ"/>
        </a:p>
      </dgm:t>
    </dgm:pt>
    <dgm:pt modelId="{5CDC74E7-83A1-4C51-AAA0-22A32D79B715}" type="sibTrans" cxnId="{32059079-0FEF-49C6-81F8-9131868B3359}">
      <dgm:prSet/>
      <dgm:spPr/>
      <dgm:t>
        <a:bodyPr/>
        <a:lstStyle/>
        <a:p>
          <a:endParaRPr lang="en-NZ"/>
        </a:p>
      </dgm:t>
    </dgm:pt>
    <dgm:pt modelId="{B75037F0-BD10-4337-B0D3-26D0AC1AA34C}">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None/>
          </a:pPr>
          <a:endParaRPr lang="en-NZ" sz="800" kern="1200">
            <a:solidFill>
              <a:prstClr val="black">
                <a:hueOff val="0"/>
                <a:satOff val="0"/>
                <a:lumOff val="0"/>
                <a:alphaOff val="0"/>
              </a:prstClr>
            </a:solidFill>
            <a:latin typeface="Roboto"/>
            <a:ea typeface="+mn-ea"/>
            <a:cs typeface="+mn-cs"/>
          </a:endParaRPr>
        </a:p>
      </dgm:t>
    </dgm:pt>
    <dgm:pt modelId="{E80A6801-44CA-4DE9-A025-C1E5A0700930}" type="parTrans" cxnId="{99651478-A332-4ED7-9626-09FF4FC0A1FF}">
      <dgm:prSet/>
      <dgm:spPr/>
      <dgm:t>
        <a:bodyPr/>
        <a:lstStyle/>
        <a:p>
          <a:endParaRPr lang="en-NZ"/>
        </a:p>
      </dgm:t>
    </dgm:pt>
    <dgm:pt modelId="{60A34A78-582D-495D-8893-D73C2B6CFFC3}" type="sibTrans" cxnId="{99651478-A332-4ED7-9626-09FF4FC0A1FF}">
      <dgm:prSet/>
      <dgm:spPr/>
      <dgm:t>
        <a:bodyPr/>
        <a:lstStyle/>
        <a:p>
          <a:endParaRPr lang="en-NZ"/>
        </a:p>
      </dgm:t>
    </dgm:pt>
    <dgm:pt modelId="{9C071248-C127-4082-B30E-9129665FCCCA}">
      <dgm:prSet phldrT="[Text]" custT="1"/>
      <dgm:spPr>
        <a:solidFill>
          <a:srgbClr val="F3FBEB">
            <a:alpha val="90000"/>
          </a:srgbClr>
        </a:solidFill>
      </dgm:spPr>
      <dgm:t>
        <a:bodyPr spcFirstLastPara="0" vert="horz" wrap="square" lIns="22860" tIns="5715" rIns="11430" bIns="5715" numCol="1" spcCol="1270" anchor="ctr" anchorCtr="0"/>
        <a:lstStyle/>
        <a:p>
          <a:pPr>
            <a:buFont typeface="Arial" panose="020B0604020202020204" pitchFamily="34" charset="0"/>
            <a:buChar char="•"/>
          </a:pPr>
          <a:r>
            <a:rPr lang="en-NZ" sz="800"/>
            <a:t>Host receives Service Authorisation</a:t>
          </a:r>
        </a:p>
        <a:p>
          <a:pPr>
            <a:buFont typeface="Arial" panose="020B0604020202020204" pitchFamily="34" charset="0"/>
            <a:buChar char="•"/>
          </a:pPr>
          <a:endParaRPr lang="en-NZ" sz="600"/>
        </a:p>
      </dgm:t>
    </dgm:pt>
    <dgm:pt modelId="{816E59AC-CA03-42E0-B894-F60D48DAFA40}" type="parTrans" cxnId="{5150BC5D-091C-4994-9BC8-29895E152405}">
      <dgm:prSet/>
      <dgm:spPr/>
      <dgm:t>
        <a:bodyPr/>
        <a:lstStyle/>
        <a:p>
          <a:endParaRPr lang="en-NZ"/>
        </a:p>
      </dgm:t>
    </dgm:pt>
    <dgm:pt modelId="{20986373-3BA1-4110-AF38-72F807BEE5C6}" type="sibTrans" cxnId="{5150BC5D-091C-4994-9BC8-29895E152405}">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custLinFactNeighborX="5259" custLinFactNeighborY="12">
        <dgm:presLayoutVars>
          <dgm:bulletEnabled val="1"/>
        </dgm:presLayoutVars>
      </dgm:prSet>
      <dgm:spPr>
        <a:xfrm>
          <a:off x="583700" y="427001"/>
          <a:ext cx="1917016" cy="1675713"/>
        </a:xfrm>
        <a:prstGeom prst="rightArrow">
          <a:avLst>
            <a:gd name="adj1" fmla="val 70000"/>
            <a:gd name="adj2" fmla="val 50000"/>
          </a:avLst>
        </a:prstGeom>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custLinFactNeighborX="8277" custLinFactNeighborY="-4151">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dgm:presLayoutVars>
          <dgm:bulletEnabled val="1"/>
        </dgm:presLayoutVars>
      </dgm:prSet>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custLinFactNeighborX="-6636" custLinFactNeighborY="-1592">
        <dgm:presLayoutVars>
          <dgm:chMax val="1"/>
          <dgm:bulletEnabled val="1"/>
        </dgm:presLayoutVars>
      </dgm:prSet>
      <dgm:spPr/>
    </dgm:pt>
  </dgm:ptLst>
  <dgm:cxnLst>
    <dgm:cxn modelId="{E806CA00-6063-4016-86CF-DBA6F37B62D2}" type="presOf" srcId="{131A077D-2E2B-40E8-94DB-35B47A137A96}" destId="{37558D32-0BFC-4569-AC1B-27FA53FEEF3C}" srcOrd="0" destOrd="2" presId="urn:microsoft.com/office/officeart/2005/8/layout/hProcess6"/>
    <dgm:cxn modelId="{BFFBC107-8FC4-4BF2-A2D6-709BE2E873C7}" type="presOf" srcId="{93F9DF91-66D1-45D2-B7AE-27320741407C}" destId="{43F0DE05-94B6-4C07-982D-98756281315B}" srcOrd="1" destOrd="3" presId="urn:microsoft.com/office/officeart/2005/8/layout/hProcess6"/>
    <dgm:cxn modelId="{07B92609-0D26-4DC2-96CC-F091F9F898DD}" type="presOf" srcId="{93F9DF91-66D1-45D2-B7AE-27320741407C}" destId="{37558D32-0BFC-4569-AC1B-27FA53FEEF3C}" srcOrd="0" destOrd="3" presId="urn:microsoft.com/office/officeart/2005/8/layout/hProcess6"/>
    <dgm:cxn modelId="{97A5720B-59C4-4706-B3C1-8EAB1635DAFA}" type="presOf" srcId="{DAE23C71-7BF2-4BA9-BD90-2D06AEA301FA}" destId="{37558D32-0BFC-4569-AC1B-27FA53FEEF3C}" srcOrd="0" destOrd="0"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338DFF17-62BA-4494-A179-E3FA57967D49}" type="presOf" srcId="{0EAF4F38-E7AB-467E-A087-58D628814297}" destId="{5B46D8BE-8A3F-4A55-906A-CDF4A4690A0F}" srcOrd="0" destOrd="4" presId="urn:microsoft.com/office/officeart/2005/8/layout/hProcess6"/>
    <dgm:cxn modelId="{4625781D-217E-4777-A707-9A305D885615}" type="presOf" srcId="{0EAF4F38-E7AB-467E-A087-58D628814297}" destId="{D98DC871-35C7-4B67-AEA4-4A566B9C9C0B}" srcOrd="1" destOrd="4" presId="urn:microsoft.com/office/officeart/2005/8/layout/hProcess6"/>
    <dgm:cxn modelId="{9274871F-14BC-4102-9DDF-855A2F5A818F}" type="presOf" srcId="{B75037F0-BD10-4337-B0D3-26D0AC1AA34C}" destId="{D98DC871-35C7-4B67-AEA4-4A566B9C9C0B}" srcOrd="1" destOrd="5" presId="urn:microsoft.com/office/officeart/2005/8/layout/hProcess6"/>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B600D628-1681-40F8-AD42-1337A3432A97}" type="presOf" srcId="{9C071248-C127-4082-B30E-9129665FCCCA}" destId="{C70B49A8-20AB-4C00-BEA4-21EA6AAB88AF}"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4FB52B39-03B3-4D78-95E7-AFB1ECB3D22D}" srcId="{7023F356-3904-44F8-9B96-51589C6CB48B}" destId="{37FFBCD6-8751-41D4-B2A8-61110D4B67B1}" srcOrd="0" destOrd="0" parTransId="{589A2324-B50E-4C6F-96E1-58445C7F1390}" sibTransId="{8D10AFE9-88F4-4FBF-9333-403350D88F6A}"/>
    <dgm:cxn modelId="{F0162640-4450-457E-81F8-9182001CF076}" type="presOf" srcId="{C7A62EE0-F471-4542-BCAC-60365D2116C1}" destId="{43F0DE05-94B6-4C07-982D-98756281315B}" srcOrd="1" destOrd="1" presId="urn:microsoft.com/office/officeart/2005/8/layout/hProcess6"/>
    <dgm:cxn modelId="{5150BC5D-091C-4994-9BC8-29895E152405}" srcId="{D3AEE6C5-0C5C-47CF-BF08-8C64DEC1C259}" destId="{9C071248-C127-4082-B30E-9129665FCCCA}" srcOrd="1" destOrd="0" parTransId="{816E59AC-CA03-42E0-B894-F60D48DAFA40}" sibTransId="{20986373-3BA1-4110-AF38-72F807BEE5C6}"/>
    <dgm:cxn modelId="{7E6FC54A-7D27-4361-ABC1-44DDB0757930}" srcId="{7E8B1F6D-5A18-42A8-9539-6E085BAE5BF4}" destId="{DAE23C71-7BF2-4BA9-BD90-2D06AEA301FA}" srcOrd="0" destOrd="0" parTransId="{FBF39B4F-CCA2-4A9A-B939-A4BB4B307493}" sibTransId="{DFC4F402-B276-497E-B64F-03F3575F158A}"/>
    <dgm:cxn modelId="{D23B036B-D23D-4610-B96D-5CDFF977DC01}" srcId="{DF7AAD18-4476-43B3-B868-5BDC3146C45C}" destId="{7E8B1F6D-5A18-42A8-9539-6E085BAE5BF4}" srcOrd="1" destOrd="0" parTransId="{EA3A9747-0940-460C-80D7-B3A1105D81AA}" sibTransId="{A29FD29E-D9A4-4039-A626-F9195B2E1922}"/>
    <dgm:cxn modelId="{CAADFB4D-22F8-46CE-B2CB-4B55B2B082A0}" type="presOf" srcId="{6B219B8F-DF5F-419D-B4FA-4EB8F33AF135}" destId="{D98DC871-35C7-4B67-AEA4-4A566B9C9C0B}" srcOrd="1" destOrd="1" presId="urn:microsoft.com/office/officeart/2005/8/layout/hProcess6"/>
    <dgm:cxn modelId="{C8222A4E-2C73-4549-B190-0BDCFDAEF77E}" type="presOf" srcId="{EF97FB15-399C-40D0-9DAC-434F16E22061}" destId="{C70B49A8-20AB-4C00-BEA4-21EA6AAB88AF}" srcOrd="1" destOrd="0" presId="urn:microsoft.com/office/officeart/2005/8/layout/hProcess6"/>
    <dgm:cxn modelId="{F387856F-2600-4BCB-BD38-56B2E88B4F3F}" type="presOf" srcId="{DAE23C71-7BF2-4BA9-BD90-2D06AEA301FA}" destId="{43F0DE05-94B6-4C07-982D-98756281315B}" srcOrd="1" destOrd="0" presId="urn:microsoft.com/office/officeart/2005/8/layout/hProcess6"/>
    <dgm:cxn modelId="{EB3E7071-4D34-4879-BDBC-A6D45139161F}" type="presOf" srcId="{9C071248-C127-4082-B30E-9129665FCCCA}" destId="{532B3F69-3D1D-4266-A141-827EDC3AC455}" srcOrd="0" destOrd="1"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6B50CA57-18B2-4710-B3B5-7938B3F283C0}" type="presOf" srcId="{131A077D-2E2B-40E8-94DB-35B47A137A96}" destId="{43F0DE05-94B6-4C07-982D-98756281315B}" srcOrd="1" destOrd="2" presId="urn:microsoft.com/office/officeart/2005/8/layout/hProcess6"/>
    <dgm:cxn modelId="{99651478-A332-4ED7-9626-09FF4FC0A1FF}" srcId="{7023F356-3904-44F8-9B96-51589C6CB48B}" destId="{B75037F0-BD10-4337-B0D3-26D0AC1AA34C}" srcOrd="5" destOrd="0" parTransId="{E80A6801-44CA-4DE9-A025-C1E5A0700930}" sibTransId="{60A34A78-582D-495D-8893-D73C2B6CFFC3}"/>
    <dgm:cxn modelId="{32059079-0FEF-49C6-81F8-9131868B3359}" srcId="{131A077D-2E2B-40E8-94DB-35B47A137A96}" destId="{93F9DF91-66D1-45D2-B7AE-27320741407C}" srcOrd="0" destOrd="0" parTransId="{3691FA4E-3843-43A1-9C80-68FCC60D5C79}" sibTransId="{5CDC74E7-83A1-4C51-AAA0-22A32D79B715}"/>
    <dgm:cxn modelId="{9E859B84-0EEA-4602-9886-ACD31C47C7E0}" type="presOf" srcId="{57FF932B-6863-4BD5-ABBF-4AEFFA5EF0EC}" destId="{5B46D8BE-8A3F-4A55-906A-CDF4A4690A0F}" srcOrd="0" destOrd="3" presId="urn:microsoft.com/office/officeart/2005/8/layout/hProcess6"/>
    <dgm:cxn modelId="{FC87818B-5CF2-419B-8FD8-43FF98CDFE14}" type="presOf" srcId="{C7A62EE0-F471-4542-BCAC-60365D2116C1}" destId="{37558D32-0BFC-4569-AC1B-27FA53FEEF3C}" srcOrd="0" destOrd="1" presId="urn:microsoft.com/office/officeart/2005/8/layout/hProcess6"/>
    <dgm:cxn modelId="{4F7C8290-490A-4026-8D48-4F390E35A7CD}" srcId="{7023F356-3904-44F8-9B96-51589C6CB48B}" destId="{0EAF4F38-E7AB-467E-A087-58D628814297}" srcOrd="4" destOrd="0" parTransId="{368735CA-23A8-49A8-ABB9-6D6375A6BA63}" sibTransId="{A44B5763-0DCB-471A-84D9-511A40097A29}"/>
    <dgm:cxn modelId="{8B02EE9B-9A5C-4BD6-9B7E-477E9255787D}" type="presOf" srcId="{D3AEE6C5-0C5C-47CF-BF08-8C64DEC1C259}" destId="{0F489F9A-F02D-42B8-903D-329900CA3483}" srcOrd="0" destOrd="0" presId="urn:microsoft.com/office/officeart/2005/8/layout/hProcess6"/>
    <dgm:cxn modelId="{9F01D3A4-C7DC-4D45-A5C4-49A9404111C6}" type="presOf" srcId="{B75037F0-BD10-4337-B0D3-26D0AC1AA34C}" destId="{5B46D8BE-8A3F-4A55-906A-CDF4A4690A0F}" srcOrd="0" destOrd="5" presId="urn:microsoft.com/office/officeart/2005/8/layout/hProcess6"/>
    <dgm:cxn modelId="{F36B67B3-35A3-4165-AAD7-0D2C874BE2FD}" type="presOf" srcId="{37FFBCD6-8751-41D4-B2A8-61110D4B67B1}" destId="{5B46D8BE-8A3F-4A55-906A-CDF4A4690A0F}" srcOrd="0" destOrd="0" presId="urn:microsoft.com/office/officeart/2005/8/layout/hProcess6"/>
    <dgm:cxn modelId="{4B2FBCB7-92D6-4628-BF38-3B502CC4A98C}" type="presOf" srcId="{6B219B8F-DF5F-419D-B4FA-4EB8F33AF135}" destId="{5B46D8BE-8A3F-4A55-906A-CDF4A4690A0F}" srcOrd="0" destOrd="1" presId="urn:microsoft.com/office/officeart/2005/8/layout/hProcess6"/>
    <dgm:cxn modelId="{54EE80B9-60A0-4826-89D5-7B4E40325D36}" srcId="{7E8B1F6D-5A18-42A8-9539-6E085BAE5BF4}" destId="{131A077D-2E2B-40E8-94DB-35B47A137A96}" srcOrd="1" destOrd="0" parTransId="{1A1B90FE-F729-4CA3-B0F8-F5FE39FFFA92}" sibTransId="{7F669B09-1705-496E-94C0-E8A4AA9ADB1B}"/>
    <dgm:cxn modelId="{95DEA6BF-888C-4F40-BF15-6BE0B06222AF}" srcId="{7023F356-3904-44F8-9B96-51589C6CB48B}" destId="{57FF932B-6863-4BD5-ABBF-4AEFFA5EF0EC}" srcOrd="3" destOrd="0" parTransId="{FDFF2A75-B2D4-4BDF-AECF-C241573FFC1D}" sibTransId="{5CEE3CB5-9A04-43D6-AAB7-2E8CB44E240B}"/>
    <dgm:cxn modelId="{67DE2FC5-31AC-402C-83D3-A747E72872A8}" srcId="{7023F356-3904-44F8-9B96-51589C6CB48B}" destId="{6B219B8F-DF5F-419D-B4FA-4EB8F33AF135}" srcOrd="1" destOrd="0" parTransId="{4E53B500-45F9-447B-AE84-B176FDD64913}" sibTransId="{BF8BC618-95B1-41D6-9C7E-0AF6A5F00FB7}"/>
    <dgm:cxn modelId="{190695DD-72FD-4D75-BA05-40865529EAC9}" srcId="{DF7AAD18-4476-43B3-B868-5BDC3146C45C}" destId="{D3AEE6C5-0C5C-47CF-BF08-8C64DEC1C259}" srcOrd="2" destOrd="0" parTransId="{EA963598-B4BA-42D7-B2C7-71DB727CE890}" sibTransId="{870A5181-EF4C-4A7B-98FF-7AB34852A580}"/>
    <dgm:cxn modelId="{73CC9ADE-B3D6-452F-9E56-F0A722BC20E5}" type="presOf" srcId="{37FFBCD6-8751-41D4-B2A8-61110D4B67B1}" destId="{D98DC871-35C7-4B67-AEA4-4A566B9C9C0B}" srcOrd="1" destOrd="0" presId="urn:microsoft.com/office/officeart/2005/8/layout/hProcess6"/>
    <dgm:cxn modelId="{89124DE0-898D-45E8-931E-DA8A3A1D584C}" srcId="{DAE23C71-7BF2-4BA9-BD90-2D06AEA301FA}" destId="{C7A62EE0-F471-4542-BCAC-60365D2116C1}" srcOrd="0" destOrd="0" parTransId="{EEF716F4-F8FD-406C-A488-35723B5B41B3}" sibTransId="{455F42D8-87C5-4368-83A5-AF32CA9FD785}"/>
    <dgm:cxn modelId="{87E0A1E6-E1EA-4E80-9A2C-897B1971209A}" type="presOf" srcId="{C591C93C-F69B-458C-8F21-53804CA9A251}" destId="{D98DC871-35C7-4B67-AEA4-4A566B9C9C0B}" srcOrd="1" destOrd="2" presId="urn:microsoft.com/office/officeart/2005/8/layout/hProcess6"/>
    <dgm:cxn modelId="{8B93E8F0-613C-4120-A4A9-37C2F98E7827}" type="presOf" srcId="{C591C93C-F69B-458C-8F21-53804CA9A251}" destId="{5B46D8BE-8A3F-4A55-906A-CDF4A4690A0F}" srcOrd="0" destOrd="2" presId="urn:microsoft.com/office/officeart/2005/8/layout/hProcess6"/>
    <dgm:cxn modelId="{6D2C7EF5-EB90-41ED-AE82-529067F3D5F7}" type="presOf" srcId="{57FF932B-6863-4BD5-ABBF-4AEFFA5EF0EC}" destId="{D98DC871-35C7-4B67-AEA4-4A566B9C9C0B}" srcOrd="1" destOrd="3" presId="urn:microsoft.com/office/officeart/2005/8/layout/hProcess6"/>
    <dgm:cxn modelId="{10BB08FF-8DC8-4F41-A6F8-C10CBCFDF14F}" type="presOf" srcId="{7E8B1F6D-5A18-42A8-9539-6E085BAE5BF4}" destId="{C0027B03-6CC4-474E-8A23-4E1690068FF7}" srcOrd="0" destOrd="0" presId="urn:microsoft.com/office/officeart/2005/8/layout/hProcess6"/>
    <dgm:cxn modelId="{3DA93DFF-2410-4DE2-B224-45EA422FB884}" srcId="{7023F356-3904-44F8-9B96-51589C6CB48B}" destId="{C591C93C-F69B-458C-8F21-53804CA9A251}" srcOrd="2" destOrd="0" parTransId="{683E6605-D331-476C-9776-658712E9B9CD}" sibTransId="{DFFBC4B7-360D-4811-A0DC-1EBBD048BF15}"/>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D61A61"/>
        </a:solidFill>
      </dgm:spPr>
      <dgm:t>
        <a:bodyPr/>
        <a:lstStyle/>
        <a:p>
          <a:r>
            <a:rPr lang="en-NZ"/>
            <a:t>4. Host  supports person/Agent to implement FP </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dgm:spPr>
        <a:solidFill>
          <a:srgbClr val="F3FBEB">
            <a:alpha val="90000"/>
          </a:srgbClr>
        </a:solidFill>
      </dgm:spPr>
      <dgm:t>
        <a:bodyPr rIns="0"/>
        <a:lstStyle/>
        <a:p>
          <a:pPr algn="l">
            <a:buFont typeface="Arial" panose="020B0604020202020204" pitchFamily="34" charset="0"/>
            <a:buChar char="•"/>
          </a:pPr>
          <a:r>
            <a:rPr lang="en-NZ"/>
            <a:t>Includes guidance on:</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7E8B1F6D-5A18-42A8-9539-6E085BAE5BF4}">
      <dgm:prSet phldrT="[Text]"/>
      <dgm:spPr>
        <a:solidFill>
          <a:srgbClr val="D61A61"/>
        </a:solidFill>
      </dgm:spPr>
      <dgm:t>
        <a:bodyPr/>
        <a:lstStyle/>
        <a:p>
          <a:r>
            <a:rPr lang="en-NZ"/>
            <a:t>5. Person/Agent makes employment or purchase choices</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3AEE6C5-0C5C-47CF-BF08-8C64DEC1C259}">
      <dgm:prSet phldrT="[Text]"/>
      <dgm:spPr>
        <a:solidFill>
          <a:srgbClr val="D61A61"/>
        </a:solidFill>
      </dgm:spPr>
      <dgm:t>
        <a:bodyPr/>
        <a:lstStyle/>
        <a:p>
          <a:r>
            <a:rPr lang="en-NZ"/>
            <a:t>6. Ongoing role of Host with person/Agent based on Tier level</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DEFE1BC5-FDB7-4A39-A3DF-596E6E63A869}">
      <dgm:prSet phldrT="[Text]"/>
      <dgm:spPr>
        <a:solidFill>
          <a:srgbClr val="F3FBEB">
            <a:alpha val="90000"/>
          </a:srgbClr>
        </a:solidFill>
      </dgm:spPr>
      <dgm:t>
        <a:bodyPr/>
        <a:lstStyle/>
        <a:p>
          <a:r>
            <a:rPr lang="en-NZ"/>
            <a:t>Guidance</a:t>
          </a:r>
        </a:p>
      </dgm:t>
    </dgm:pt>
    <dgm:pt modelId="{250F08B9-390B-48B0-8E0B-C42B3790E1B6}" type="parTrans" cxnId="{55C47BF8-F853-4393-8BD2-799F664526FE}">
      <dgm:prSet/>
      <dgm:spPr/>
      <dgm:t>
        <a:bodyPr/>
        <a:lstStyle/>
        <a:p>
          <a:endParaRPr lang="en-NZ"/>
        </a:p>
      </dgm:t>
    </dgm:pt>
    <dgm:pt modelId="{F34D1AF5-14B1-4848-8F24-4BA077BE6316}" type="sibTrans" cxnId="{55C47BF8-F853-4393-8BD2-799F664526FE}">
      <dgm:prSet/>
      <dgm:spPr/>
      <dgm:t>
        <a:bodyPr/>
        <a:lstStyle/>
        <a:p>
          <a:endParaRPr lang="en-NZ"/>
        </a:p>
      </dgm:t>
    </dgm:pt>
    <dgm:pt modelId="{26B55C03-08AC-4116-9F6C-84F3FF546B09}">
      <dgm:prSet phldrT="[Text]"/>
      <dgm:spPr>
        <a:solidFill>
          <a:srgbClr val="F3FBEB">
            <a:alpha val="90000"/>
          </a:srgbClr>
        </a:solidFill>
      </dgm:spPr>
      <dgm:t>
        <a:bodyPr/>
        <a:lstStyle/>
        <a:p>
          <a:r>
            <a:rPr lang="en-NZ"/>
            <a:t>Flexible funding utilised</a:t>
          </a:r>
        </a:p>
      </dgm:t>
    </dgm:pt>
    <dgm:pt modelId="{792E9398-9AB0-43F7-BE36-330F8F468D24}" type="parTrans" cxnId="{647B4D3A-38F7-4FD5-B221-91F3BFE4F20C}">
      <dgm:prSet/>
      <dgm:spPr/>
      <dgm:t>
        <a:bodyPr/>
        <a:lstStyle/>
        <a:p>
          <a:endParaRPr lang="en-NZ"/>
        </a:p>
      </dgm:t>
    </dgm:pt>
    <dgm:pt modelId="{BA4783F0-EFDE-42AE-8A72-8C3B00285028}" type="sibTrans" cxnId="{647B4D3A-38F7-4FD5-B221-91F3BFE4F20C}">
      <dgm:prSet/>
      <dgm:spPr/>
      <dgm:t>
        <a:bodyPr/>
        <a:lstStyle/>
        <a:p>
          <a:endParaRPr lang="en-NZ"/>
        </a:p>
      </dgm:t>
    </dgm:pt>
    <dgm:pt modelId="{784774B7-0675-443E-BCB9-8F00E3520CCD}">
      <dgm:prSet phldrT="[Text]"/>
      <dgm:spPr>
        <a:solidFill>
          <a:srgbClr val="F3FBEB">
            <a:alpha val="90000"/>
          </a:srgbClr>
        </a:solidFill>
      </dgm:spPr>
      <dgm:t>
        <a:bodyPr rIns="0"/>
        <a:lstStyle/>
        <a:p>
          <a:pPr algn="l">
            <a:buFont typeface="Arial" panose="020B0604020202020204" pitchFamily="34" charset="0"/>
            <a:buChar char="•"/>
          </a:pPr>
          <a:r>
            <a:rPr lang="en-NZ"/>
            <a:t>managing hosted budget responsibilities</a:t>
          </a:r>
        </a:p>
      </dgm:t>
    </dgm:pt>
    <dgm:pt modelId="{6D4B37B1-E01C-42A2-A25B-5022126C1F9D}" type="parTrans" cxnId="{CE5928DE-90DE-4DC3-BF00-6E4DAC3C887A}">
      <dgm:prSet/>
      <dgm:spPr/>
      <dgm:t>
        <a:bodyPr/>
        <a:lstStyle/>
        <a:p>
          <a:endParaRPr lang="en-NZ"/>
        </a:p>
      </dgm:t>
    </dgm:pt>
    <dgm:pt modelId="{2B6BF4D0-DDCD-4F71-9DC1-F5B9AE853371}" type="sibTrans" cxnId="{CE5928DE-90DE-4DC3-BF00-6E4DAC3C887A}">
      <dgm:prSet/>
      <dgm:spPr/>
      <dgm:t>
        <a:bodyPr/>
        <a:lstStyle/>
        <a:p>
          <a:endParaRPr lang="en-NZ"/>
        </a:p>
      </dgm:t>
    </dgm:pt>
    <dgm:pt modelId="{EA27BB63-8F85-446F-8321-18A79C87BE0F}">
      <dgm:prSet phldrT="[Text]"/>
      <dgm:spPr>
        <a:solidFill>
          <a:srgbClr val="F3FBEB">
            <a:alpha val="90000"/>
          </a:srgbClr>
        </a:solidFill>
      </dgm:spPr>
      <dgm:t>
        <a:bodyPr rIns="0"/>
        <a:lstStyle/>
        <a:p>
          <a:pPr algn="l">
            <a:buFont typeface="Arial" panose="020B0604020202020204" pitchFamily="34" charset="0"/>
            <a:buChar char="•"/>
          </a:pPr>
          <a:r>
            <a:rPr lang="en-NZ"/>
            <a:t>how to find support workers</a:t>
          </a:r>
        </a:p>
      </dgm:t>
    </dgm:pt>
    <dgm:pt modelId="{6A9020A2-2DF3-40AC-8928-234C072ECFE8}" type="parTrans" cxnId="{94981C0B-5138-4D0B-B96A-F51768310896}">
      <dgm:prSet/>
      <dgm:spPr/>
      <dgm:t>
        <a:bodyPr/>
        <a:lstStyle/>
        <a:p>
          <a:endParaRPr lang="en-NZ"/>
        </a:p>
      </dgm:t>
    </dgm:pt>
    <dgm:pt modelId="{3231B92E-432D-4BD6-9940-6962CF60A62D}" type="sibTrans" cxnId="{94981C0B-5138-4D0B-B96A-F51768310896}">
      <dgm:prSet/>
      <dgm:spPr/>
      <dgm:t>
        <a:bodyPr/>
        <a:lstStyle/>
        <a:p>
          <a:endParaRPr lang="en-NZ"/>
        </a:p>
      </dgm:t>
    </dgm:pt>
    <dgm:pt modelId="{6F046712-1934-4B37-BE81-B5CBFB9E743B}">
      <dgm:prSet phldrT="[Text]"/>
      <dgm:spPr>
        <a:solidFill>
          <a:srgbClr val="F3FBEB">
            <a:alpha val="90000"/>
          </a:srgbClr>
        </a:solidFill>
      </dgm:spPr>
      <dgm:t>
        <a:bodyPr rIns="0"/>
        <a:lstStyle/>
        <a:p>
          <a:pPr algn="l">
            <a:buFont typeface="Arial" panose="020B0604020202020204" pitchFamily="34" charset="0"/>
            <a:buChar char="•"/>
          </a:pPr>
          <a:r>
            <a:rPr lang="en-NZ"/>
            <a:t>specific purchases want to make</a:t>
          </a:r>
        </a:p>
      </dgm:t>
    </dgm:pt>
    <dgm:pt modelId="{5E46CEB5-8FC9-4413-BAF2-F75726F11ED8}" type="parTrans" cxnId="{295B73BE-2B98-4483-87C8-48AC412B7118}">
      <dgm:prSet/>
      <dgm:spPr/>
      <dgm:t>
        <a:bodyPr/>
        <a:lstStyle/>
        <a:p>
          <a:endParaRPr lang="en-NZ"/>
        </a:p>
      </dgm:t>
    </dgm:pt>
    <dgm:pt modelId="{3FAEDACB-E0DA-4AF4-868A-51436D5B19C4}" type="sibTrans" cxnId="{295B73BE-2B98-4483-87C8-48AC412B7118}">
      <dgm:prSet/>
      <dgm:spPr/>
      <dgm:t>
        <a:bodyPr/>
        <a:lstStyle/>
        <a:p>
          <a:endParaRPr lang="en-NZ"/>
        </a:p>
      </dgm:t>
    </dgm:pt>
    <dgm:pt modelId="{2E519CC8-9C44-4E2F-8F06-1267A63C49AC}">
      <dgm:prSet phldrT="[Text]"/>
      <dgm:spPr>
        <a:solidFill>
          <a:srgbClr val="F3FBEB">
            <a:alpha val="90000"/>
          </a:srgbClr>
        </a:solidFill>
      </dgm:spPr>
      <dgm:t>
        <a:bodyPr/>
        <a:lstStyle/>
        <a:p>
          <a:r>
            <a:rPr lang="en-NZ"/>
            <a:t>Coaching</a:t>
          </a:r>
        </a:p>
      </dgm:t>
    </dgm:pt>
    <dgm:pt modelId="{4A9E14C7-7701-4915-9A0D-7960E474E7B6}" type="parTrans" cxnId="{3F6AA643-60BF-428E-90A8-E3CD5052D41D}">
      <dgm:prSet/>
      <dgm:spPr/>
      <dgm:t>
        <a:bodyPr/>
        <a:lstStyle/>
        <a:p>
          <a:endParaRPr lang="en-NZ"/>
        </a:p>
      </dgm:t>
    </dgm:pt>
    <dgm:pt modelId="{B1D3018D-05AC-4B23-9A67-735F1AFF20E6}" type="sibTrans" cxnId="{3F6AA643-60BF-428E-90A8-E3CD5052D41D}">
      <dgm:prSet/>
      <dgm:spPr/>
      <dgm:t>
        <a:bodyPr/>
        <a:lstStyle/>
        <a:p>
          <a:endParaRPr lang="en-NZ"/>
        </a:p>
      </dgm:t>
    </dgm:pt>
    <dgm:pt modelId="{D5BC5ED7-821F-4B0D-845B-C2ECBC753CC6}">
      <dgm:prSet phldrT="[Text]"/>
      <dgm:spPr>
        <a:solidFill>
          <a:srgbClr val="F3FBEB">
            <a:alpha val="90000"/>
          </a:srgbClr>
        </a:solidFill>
      </dgm:spPr>
      <dgm:t>
        <a:bodyPr/>
        <a:lstStyle/>
        <a:p>
          <a:r>
            <a:rPr lang="en-NZ"/>
            <a:t>Monitoring</a:t>
          </a:r>
        </a:p>
      </dgm:t>
    </dgm:pt>
    <dgm:pt modelId="{3AAD539D-7485-45A1-8E75-6D40148B7A78}" type="parTrans" cxnId="{F882F68D-EA04-4954-8C19-EFD2614A12F4}">
      <dgm:prSet/>
      <dgm:spPr/>
      <dgm:t>
        <a:bodyPr/>
        <a:lstStyle/>
        <a:p>
          <a:endParaRPr lang="en-NZ"/>
        </a:p>
      </dgm:t>
    </dgm:pt>
    <dgm:pt modelId="{DEC661FB-741D-42DC-9588-84C00774A968}" type="sibTrans" cxnId="{F882F68D-EA04-4954-8C19-EFD2614A12F4}">
      <dgm:prSet/>
      <dgm:spPr/>
      <dgm:t>
        <a:bodyPr/>
        <a:lstStyle/>
        <a:p>
          <a:endParaRPr lang="en-NZ"/>
        </a:p>
      </dgm:t>
    </dgm:pt>
    <dgm:pt modelId="{1EE713CC-2DDF-4091-B5E8-38F79A3D0B55}">
      <dgm:prSet phldrT="[Text]"/>
      <dgm:spPr>
        <a:solidFill>
          <a:srgbClr val="F3FBEB">
            <a:alpha val="90000"/>
          </a:srgbClr>
        </a:solidFill>
      </dgm:spPr>
      <dgm:t>
        <a:bodyPr/>
        <a:lstStyle/>
        <a:p>
          <a:r>
            <a:rPr lang="en-NZ"/>
            <a:t>Meeting cadence according to tier level</a:t>
          </a:r>
        </a:p>
      </dgm:t>
    </dgm:pt>
    <dgm:pt modelId="{27AFDD6C-8C09-43F8-9F94-A178378C44F3}" type="parTrans" cxnId="{DE284F2E-6F5C-4ED5-8B23-C3F2B1332050}">
      <dgm:prSet/>
      <dgm:spPr/>
      <dgm:t>
        <a:bodyPr/>
        <a:lstStyle/>
        <a:p>
          <a:endParaRPr lang="en-NZ"/>
        </a:p>
      </dgm:t>
    </dgm:pt>
    <dgm:pt modelId="{D5D4366A-C41A-4E63-9EFD-75AD8FE91CF8}" type="sibTrans" cxnId="{DE284F2E-6F5C-4ED5-8B23-C3F2B1332050}">
      <dgm:prSet/>
      <dgm:spPr/>
      <dgm:t>
        <a:bodyPr/>
        <a:lstStyle/>
        <a:p>
          <a:endParaRPr lang="en-NZ"/>
        </a:p>
      </dgm:t>
    </dgm:pt>
    <dgm:pt modelId="{C1D99F3D-5D0C-4067-8F1D-83E0F8446381}">
      <dgm:prSet phldrT="[Text]"/>
      <dgm:spPr>
        <a:solidFill>
          <a:srgbClr val="F3FBEB">
            <a:alpha val="90000"/>
          </a:srgbClr>
        </a:solidFill>
      </dgm:spPr>
      <dgm:t>
        <a:bodyPr rIns="0"/>
        <a:lstStyle/>
        <a:p>
          <a:pPr algn="l">
            <a:buFont typeface="Arial" panose="020B0604020202020204" pitchFamily="34" charset="0"/>
            <a:buChar char="•"/>
          </a:pPr>
          <a:r>
            <a:rPr lang="en-NZ"/>
            <a:t>tiers levels</a:t>
          </a:r>
        </a:p>
      </dgm:t>
    </dgm:pt>
    <dgm:pt modelId="{9354A48F-95E1-48EC-B64F-903E1092E7FE}" type="parTrans" cxnId="{89B3678E-8514-4D61-AE5A-7E2E07D04D44}">
      <dgm:prSet/>
      <dgm:spPr/>
      <dgm:t>
        <a:bodyPr/>
        <a:lstStyle/>
        <a:p>
          <a:endParaRPr lang="en-NZ"/>
        </a:p>
      </dgm:t>
    </dgm:pt>
    <dgm:pt modelId="{E2A4ECE2-4ADD-487E-8C7C-34A1474C0D6E}" type="sibTrans" cxnId="{89B3678E-8514-4D61-AE5A-7E2E07D04D44}">
      <dgm:prSet/>
      <dgm:spPr/>
      <dgm:t>
        <a:bodyPr/>
        <a:lstStyle/>
        <a:p>
          <a:endParaRPr lang="en-NZ"/>
        </a:p>
      </dgm:t>
    </dgm:pt>
    <dgm:pt modelId="{2CEA7501-7C3A-499C-BB00-3A0034E044B5}">
      <dgm:prSet phldrT="[Text]"/>
      <dgm:spPr>
        <a:solidFill>
          <a:srgbClr val="F3FBEB">
            <a:alpha val="90000"/>
          </a:srgbClr>
        </a:solidFill>
      </dgm:spPr>
      <dgm:t>
        <a:bodyPr/>
        <a:lstStyle/>
        <a:p>
          <a:r>
            <a:rPr lang="en-NZ"/>
            <a:t>Claims submitted and processed</a:t>
          </a:r>
        </a:p>
      </dgm:t>
    </dgm:pt>
    <dgm:pt modelId="{745BBEC1-5149-41BA-B97E-41929A1BE0ED}" type="parTrans" cxnId="{C7EC02C0-AF8E-42B7-9B14-38D4F313C57C}">
      <dgm:prSet/>
      <dgm:spPr/>
      <dgm:t>
        <a:bodyPr/>
        <a:lstStyle/>
        <a:p>
          <a:endParaRPr lang="en-NZ"/>
        </a:p>
      </dgm:t>
    </dgm:pt>
    <dgm:pt modelId="{5AF82B9F-AE3A-441C-B0A9-3A46C3C7BEE9}" type="sibTrans" cxnId="{C7EC02C0-AF8E-42B7-9B14-38D4F313C57C}">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custScaleX="123632" custLinFactNeighborX="6897" custLinFactNeighborY="-1309">
        <dgm:presLayoutVars>
          <dgm:bulletEnabled val="1"/>
        </dgm:presLayoutVars>
      </dgm:prSet>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custLinFactNeighborX="-31365" custLinFactNeighborY="-3408">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custScaleX="89542" custLinFactNeighborX="2556" custLinFactNeighborY="-1961">
        <dgm:presLayoutVars>
          <dgm:bulletEnabled val="1"/>
        </dgm:presLayoutVars>
      </dgm:prSet>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custLinFactNeighborX="5613" custLinFactNeighborY="-1068">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custAng="0" custLinFactNeighborX="6432" custLinFactNeighborY="3197">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custLinFactNeighborX="-7078" custLinFactNeighborY="5190">
        <dgm:presLayoutVars>
          <dgm:chMax val="1"/>
          <dgm:bulletEnabled val="1"/>
        </dgm:presLayoutVars>
      </dgm:prSet>
      <dgm:spPr/>
    </dgm:pt>
  </dgm:ptLst>
  <dgm:cxnLst>
    <dgm:cxn modelId="{94981C0B-5138-4D0B-B96A-F51768310896}" srcId="{7023F356-3904-44F8-9B96-51589C6CB48B}" destId="{EA27BB63-8F85-446F-8321-18A79C87BE0F}" srcOrd="2" destOrd="0" parTransId="{6A9020A2-2DF3-40AC-8928-234C072ECFE8}" sibTransId="{3231B92E-432D-4BD6-9940-6962CF60A62D}"/>
    <dgm:cxn modelId="{1F2CB80C-56F4-4889-BA5B-4BD6F30E9569}" type="presOf" srcId="{EA27BB63-8F85-446F-8321-18A79C87BE0F}" destId="{5B46D8BE-8A3F-4A55-906A-CDF4A4690A0F}" srcOrd="0" destOrd="2" presId="urn:microsoft.com/office/officeart/2005/8/layout/hProcess6"/>
    <dgm:cxn modelId="{8D0CD70D-A24E-4020-AB14-52A664A4605A}" type="presOf" srcId="{C1D99F3D-5D0C-4067-8F1D-83E0F8446381}" destId="{D98DC871-35C7-4B67-AEA4-4A566B9C9C0B}" srcOrd="1" destOrd="4" presId="urn:microsoft.com/office/officeart/2005/8/layout/hProcess6"/>
    <dgm:cxn modelId="{37D7AF20-2F8A-4521-807C-52A8E1F99BBB}" type="presOf" srcId="{1EE713CC-2DDF-4091-B5E8-38F79A3D0B55}" destId="{C70B49A8-20AB-4C00-BEA4-21EA6AAB88AF}" srcOrd="1" destOrd="3" presId="urn:microsoft.com/office/officeart/2005/8/layout/hProcess6"/>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3F0CF129-3307-4C4C-BD3C-33F327FE1F01}" type="presOf" srcId="{C1D99F3D-5D0C-4067-8F1D-83E0F8446381}" destId="{5B46D8BE-8A3F-4A55-906A-CDF4A4690A0F}" srcOrd="0" destOrd="4" presId="urn:microsoft.com/office/officeart/2005/8/layout/hProcess6"/>
    <dgm:cxn modelId="{09DE732C-04B7-4469-9802-8205FA597DEF}" type="presOf" srcId="{1EE713CC-2DDF-4091-B5E8-38F79A3D0B55}" destId="{532B3F69-3D1D-4266-A141-827EDC3AC455}" srcOrd="0" destOrd="3" presId="urn:microsoft.com/office/officeart/2005/8/layout/hProcess6"/>
    <dgm:cxn modelId="{DE284F2E-6F5C-4ED5-8B23-C3F2B1332050}" srcId="{D3AEE6C5-0C5C-47CF-BF08-8C64DEC1C259}" destId="{1EE713CC-2DDF-4091-B5E8-38F79A3D0B55}" srcOrd="3" destOrd="0" parTransId="{27AFDD6C-8C09-43F8-9F94-A178378C44F3}" sibTransId="{D5D4366A-C41A-4E63-9EFD-75AD8FE91CF8}"/>
    <dgm:cxn modelId="{CBC4E62E-354F-4268-867E-35845267B461}" type="presOf" srcId="{2CEA7501-7C3A-499C-BB00-3A0034E044B5}" destId="{37558D32-0BFC-4569-AC1B-27FA53FEEF3C}" srcOrd="0" destOrd="1" presId="urn:microsoft.com/office/officeart/2005/8/layout/hProcess6"/>
    <dgm:cxn modelId="{538F8E37-2BDB-46AC-908D-A4EDC06F6229}" type="presOf" srcId="{2CEA7501-7C3A-499C-BB00-3A0034E044B5}" destId="{43F0DE05-94B6-4C07-982D-98756281315B}" srcOrd="1" destOrd="1" presId="urn:microsoft.com/office/officeart/2005/8/layout/hProcess6"/>
    <dgm:cxn modelId="{8F6C6039-A8EB-4D07-93A4-AAA3F084139A}" type="presOf" srcId="{DEFE1BC5-FDB7-4A39-A3DF-596E6E63A869}" destId="{532B3F69-3D1D-4266-A141-827EDC3AC455}" srcOrd="0" destOrd="0" presId="urn:microsoft.com/office/officeart/2005/8/layout/hProcess6"/>
    <dgm:cxn modelId="{450CB339-7239-4108-9104-C493FEFEFF77}" type="presOf" srcId="{2E519CC8-9C44-4E2F-8F06-1267A63C49AC}" destId="{C70B49A8-20AB-4C00-BEA4-21EA6AAB88AF}" srcOrd="1" destOrd="1" presId="urn:microsoft.com/office/officeart/2005/8/layout/hProcess6"/>
    <dgm:cxn modelId="{647B4D3A-38F7-4FD5-B221-91F3BFE4F20C}" srcId="{7E8B1F6D-5A18-42A8-9539-6E085BAE5BF4}" destId="{26B55C03-08AC-4116-9F6C-84F3FF546B09}" srcOrd="0" destOrd="0" parTransId="{792E9398-9AB0-43F7-BE36-330F8F468D24}" sibTransId="{BA4783F0-EFDE-42AE-8A72-8C3B00285028}"/>
    <dgm:cxn modelId="{D51FB03B-2563-45FE-822E-610238DBBE6C}" type="presOf" srcId="{D5BC5ED7-821F-4B0D-845B-C2ECBC753CC6}" destId="{532B3F69-3D1D-4266-A141-827EDC3AC455}" srcOrd="0" destOrd="2" presId="urn:microsoft.com/office/officeart/2005/8/layout/hProcess6"/>
    <dgm:cxn modelId="{3F6AA643-60BF-428E-90A8-E3CD5052D41D}" srcId="{D3AEE6C5-0C5C-47CF-BF08-8C64DEC1C259}" destId="{2E519CC8-9C44-4E2F-8F06-1267A63C49AC}" srcOrd="1" destOrd="0" parTransId="{4A9E14C7-7701-4915-9A0D-7960E474E7B6}" sibTransId="{B1D3018D-05AC-4B23-9A67-735F1AFF20E6}"/>
    <dgm:cxn modelId="{D23B036B-D23D-4610-B96D-5CDFF977DC01}" srcId="{DF7AAD18-4476-43B3-B868-5BDC3146C45C}" destId="{7E8B1F6D-5A18-42A8-9539-6E085BAE5BF4}" srcOrd="1" destOrd="0" parTransId="{EA3A9747-0940-460C-80D7-B3A1105D81AA}" sibTransId="{A29FD29E-D9A4-4039-A626-F9195B2E1922}"/>
    <dgm:cxn modelId="{2E133D54-4921-40D8-B350-3A663A22328F}" type="presOf" srcId="{7023F356-3904-44F8-9B96-51589C6CB48B}" destId="{448409CF-3DAB-4BF9-86BD-E06BF7AF2523}" srcOrd="0" destOrd="0"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F882F68D-EA04-4954-8C19-EFD2614A12F4}" srcId="{D3AEE6C5-0C5C-47CF-BF08-8C64DEC1C259}" destId="{D5BC5ED7-821F-4B0D-845B-C2ECBC753CC6}" srcOrd="2" destOrd="0" parTransId="{3AAD539D-7485-45A1-8E75-6D40148B7A78}" sibTransId="{DEC661FB-741D-42DC-9588-84C00774A968}"/>
    <dgm:cxn modelId="{89B3678E-8514-4D61-AE5A-7E2E07D04D44}" srcId="{7023F356-3904-44F8-9B96-51589C6CB48B}" destId="{C1D99F3D-5D0C-4067-8F1D-83E0F8446381}" srcOrd="4" destOrd="0" parTransId="{9354A48F-95E1-48EC-B64F-903E1092E7FE}" sibTransId="{E2A4ECE2-4ADD-487E-8C7C-34A1474C0D6E}"/>
    <dgm:cxn modelId="{1C943D8F-FAD9-4D0B-B8FB-9DE2668C7E35}" type="presOf" srcId="{DEFE1BC5-FDB7-4A39-A3DF-596E6E63A869}" destId="{C70B49A8-20AB-4C00-BEA4-21EA6AAB88AF}" srcOrd="1" destOrd="0"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05B00C9C-4DD6-4480-BFB1-ED02631FCB91}" type="presOf" srcId="{2E519CC8-9C44-4E2F-8F06-1267A63C49AC}" destId="{532B3F69-3D1D-4266-A141-827EDC3AC455}" srcOrd="0" destOrd="1" presId="urn:microsoft.com/office/officeart/2005/8/layout/hProcess6"/>
    <dgm:cxn modelId="{37D1B69D-B3ED-4BFA-83F2-8AD44BDB3194}" type="presOf" srcId="{6F046712-1934-4B37-BE81-B5CBFB9E743B}" destId="{5B46D8BE-8A3F-4A55-906A-CDF4A4690A0F}" srcOrd="0" destOrd="3" presId="urn:microsoft.com/office/officeart/2005/8/layout/hProcess6"/>
    <dgm:cxn modelId="{766B639F-8913-40B5-8F60-D8841BFA5382}" type="presOf" srcId="{784774B7-0675-443E-BCB9-8F00E3520CCD}" destId="{5B46D8BE-8A3F-4A55-906A-CDF4A4690A0F}" srcOrd="0" destOrd="1" presId="urn:microsoft.com/office/officeart/2005/8/layout/hProcess6"/>
    <dgm:cxn modelId="{295B73BE-2B98-4483-87C8-48AC412B7118}" srcId="{7023F356-3904-44F8-9B96-51589C6CB48B}" destId="{6F046712-1934-4B37-BE81-B5CBFB9E743B}" srcOrd="3" destOrd="0" parTransId="{5E46CEB5-8FC9-4413-BAF2-F75726F11ED8}" sibTransId="{3FAEDACB-E0DA-4AF4-868A-51436D5B19C4}"/>
    <dgm:cxn modelId="{C7EC02C0-AF8E-42B7-9B14-38D4F313C57C}" srcId="{7E8B1F6D-5A18-42A8-9539-6E085BAE5BF4}" destId="{2CEA7501-7C3A-499C-BB00-3A0034E044B5}" srcOrd="1" destOrd="0" parTransId="{745BBEC1-5149-41BA-B97E-41929A1BE0ED}" sibTransId="{5AF82B9F-AE3A-441C-B0A9-3A46C3C7BEE9}"/>
    <dgm:cxn modelId="{CC64D0C2-E16A-4921-8BFB-65F55C872BE3}" type="presOf" srcId="{784774B7-0675-443E-BCB9-8F00E3520CCD}" destId="{D98DC871-35C7-4B67-AEA4-4A566B9C9C0B}" srcOrd="1" destOrd="1" presId="urn:microsoft.com/office/officeart/2005/8/layout/hProcess6"/>
    <dgm:cxn modelId="{B5A42BD2-C87C-4B52-9BE5-721584049868}" type="presOf" srcId="{26B55C03-08AC-4116-9F6C-84F3FF546B09}" destId="{43F0DE05-94B6-4C07-982D-98756281315B}" srcOrd="1" destOrd="0" presId="urn:microsoft.com/office/officeart/2005/8/layout/hProcess6"/>
    <dgm:cxn modelId="{9C7261D5-3A7A-4AF3-8495-7D73E69FC1F4}" type="presOf" srcId="{6F046712-1934-4B37-BE81-B5CBFB9E743B}" destId="{D98DC871-35C7-4B67-AEA4-4A566B9C9C0B}" srcOrd="1" destOrd="3"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CE5928DE-90DE-4DC3-BF00-6E4DAC3C887A}" srcId="{7023F356-3904-44F8-9B96-51589C6CB48B}" destId="{784774B7-0675-443E-BCB9-8F00E3520CCD}" srcOrd="1" destOrd="0" parTransId="{6D4B37B1-E01C-42A2-A25B-5022126C1F9D}" sibTransId="{2B6BF4D0-DDCD-4F71-9DC1-F5B9AE853371}"/>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730949E8-3C52-420E-8E6C-080A425AA3B5}" type="presOf" srcId="{26B55C03-08AC-4116-9F6C-84F3FF546B09}" destId="{37558D32-0BFC-4569-AC1B-27FA53FEEF3C}" srcOrd="0" destOrd="0" presId="urn:microsoft.com/office/officeart/2005/8/layout/hProcess6"/>
    <dgm:cxn modelId="{ED979CEE-8AE7-4787-8901-86071636F740}" type="presOf" srcId="{D5BC5ED7-821F-4B0D-845B-C2ECBC753CC6}" destId="{C70B49A8-20AB-4C00-BEA4-21EA6AAB88AF}" srcOrd="1" destOrd="2" presId="urn:microsoft.com/office/officeart/2005/8/layout/hProcess6"/>
    <dgm:cxn modelId="{4241BAF3-EC1B-4786-9C99-AAB43BB712AC}" type="presOf" srcId="{EA27BB63-8F85-446F-8321-18A79C87BE0F}" destId="{D98DC871-35C7-4B67-AEA4-4A566B9C9C0B}" srcOrd="1" destOrd="2" presId="urn:microsoft.com/office/officeart/2005/8/layout/hProcess6"/>
    <dgm:cxn modelId="{55C47BF8-F853-4393-8BD2-799F664526FE}" srcId="{D3AEE6C5-0C5C-47CF-BF08-8C64DEC1C259}" destId="{DEFE1BC5-FDB7-4A39-A3DF-596E6E63A869}" srcOrd="0" destOrd="0" parTransId="{250F08B9-390B-48B0-8E0B-C42B3790E1B6}" sibTransId="{F34D1AF5-14B1-4848-8F24-4BA077BE631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D61A61"/>
        </a:solidFill>
      </dgm:spPr>
      <dgm:t>
        <a:bodyPr/>
        <a:lstStyle/>
        <a:p>
          <a:r>
            <a:rPr lang="en-NZ"/>
            <a:t>7. Feedback loop back to NASC/EGL at review (low tech initially, then later higher tech)</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dgm:spPr>
        <a:solidFill>
          <a:srgbClr val="F3FBEB">
            <a:alpha val="90000"/>
          </a:srgbClr>
        </a:solidFill>
      </dgm:spPr>
      <dgm:t>
        <a:bodyPr/>
        <a:lstStyle/>
        <a:p>
          <a:r>
            <a:rPr lang="en-NZ"/>
            <a:t>Budget spent</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45727431-D0A6-423F-87B1-7F0257B7D7FD}">
      <dgm:prSet phldrT="[Text]"/>
      <dgm:spPr>
        <a:solidFill>
          <a:srgbClr val="F3FBEB">
            <a:alpha val="90000"/>
          </a:srgbClr>
        </a:solidFill>
      </dgm:spPr>
      <dgm:t>
        <a:bodyPr/>
        <a:lstStyle/>
        <a:p>
          <a:r>
            <a:rPr lang="en-NZ"/>
            <a:t>Outcomes</a:t>
          </a:r>
        </a:p>
      </dgm:t>
    </dgm:pt>
    <dgm:pt modelId="{2950B806-2F7B-41E7-AC90-7252E300F34A}" type="parTrans" cxnId="{4F230223-C0E9-410E-BDA1-D336548CA711}">
      <dgm:prSet/>
      <dgm:spPr/>
      <dgm:t>
        <a:bodyPr/>
        <a:lstStyle/>
        <a:p>
          <a:endParaRPr lang="en-NZ"/>
        </a:p>
      </dgm:t>
    </dgm:pt>
    <dgm:pt modelId="{FC4838B3-9BA5-44B9-9EF4-047DDA6B22F4}" type="sibTrans" cxnId="{4F230223-C0E9-410E-BDA1-D336548CA711}">
      <dgm:prSet/>
      <dgm:spPr/>
      <dgm:t>
        <a:bodyPr/>
        <a:lstStyle/>
        <a:p>
          <a:endParaRPr lang="en-NZ"/>
        </a:p>
      </dgm:t>
    </dgm:pt>
    <dgm:pt modelId="{9B10349A-4180-457B-83F8-A9B33A98B53A}">
      <dgm:prSet phldrT="[Text]"/>
      <dgm:spPr>
        <a:solidFill>
          <a:srgbClr val="F3FBEB">
            <a:alpha val="90000"/>
          </a:srgbClr>
        </a:solidFill>
      </dgm:spPr>
      <dgm:t>
        <a:bodyPr/>
        <a:lstStyle/>
        <a:p>
          <a:r>
            <a:rPr lang="en-NZ"/>
            <a:t>Did spend meet purpose in FP</a:t>
          </a:r>
        </a:p>
      </dgm:t>
    </dgm:pt>
    <dgm:pt modelId="{FCECF705-8309-4D78-915B-7FA36BFDAEB7}" type="parTrans" cxnId="{8073A4C7-8BEF-4963-A833-5DDFF3088061}">
      <dgm:prSet/>
      <dgm:spPr/>
      <dgm:t>
        <a:bodyPr/>
        <a:lstStyle/>
        <a:p>
          <a:endParaRPr lang="en-NZ"/>
        </a:p>
      </dgm:t>
    </dgm:pt>
    <dgm:pt modelId="{8D24112C-0E0A-46A7-97D6-8DA9604054C9}" type="sibTrans" cxnId="{8073A4C7-8BEF-4963-A833-5DDFF3088061}">
      <dgm:prSet/>
      <dgm:spPr/>
      <dgm:t>
        <a:bodyPr/>
        <a:lstStyle/>
        <a:p>
          <a:endParaRPr lang="en-NZ"/>
        </a:p>
      </dgm:t>
    </dgm:pt>
    <dgm:pt modelId="{DFC11248-6076-4033-A799-3BE19155FCE9}">
      <dgm:prSet phldrT="[Text]"/>
      <dgm:spPr>
        <a:solidFill>
          <a:srgbClr val="F3FBEB">
            <a:alpha val="90000"/>
          </a:srgbClr>
        </a:solidFill>
      </dgm:spPr>
      <dgm:t>
        <a:bodyPr/>
        <a:lstStyle/>
        <a:p>
          <a:r>
            <a:rPr lang="en-NZ"/>
            <a:t>Tier level appropriate</a:t>
          </a:r>
        </a:p>
      </dgm:t>
    </dgm:pt>
    <dgm:pt modelId="{156445B4-9438-44F3-9CEA-579B8A1A224F}" type="parTrans" cxnId="{4329EFA6-9CC9-4FF5-857A-71936A33BD92}">
      <dgm:prSet/>
      <dgm:spPr/>
      <dgm:t>
        <a:bodyPr/>
        <a:lstStyle/>
        <a:p>
          <a:endParaRPr lang="en-NZ"/>
        </a:p>
      </dgm:t>
    </dgm:pt>
    <dgm:pt modelId="{E0AC9AE4-A836-4CA3-9ACE-14EDDD03E766}" type="sibTrans" cxnId="{4329EFA6-9CC9-4FF5-857A-71936A33BD92}">
      <dgm:prSet/>
      <dgm:spPr/>
      <dgm:t>
        <a:bodyPr/>
        <a:lstStyle/>
        <a:p>
          <a:endParaRPr lang="en-NZ"/>
        </a:p>
      </dgm:t>
    </dgm:pt>
    <dgm:pt modelId="{684447EB-0EF1-4E75-B478-5FDF95713FC7}">
      <dgm:prSet phldrT="[Text]"/>
      <dgm:spPr>
        <a:solidFill>
          <a:srgbClr val="F3FBEB">
            <a:alpha val="90000"/>
          </a:srgbClr>
        </a:solidFill>
      </dgm:spPr>
      <dgm:t>
        <a:bodyPr/>
        <a:lstStyle/>
        <a:p>
          <a:r>
            <a:rPr lang="en-NZ"/>
            <a:t>Guidance and coaching received </a:t>
          </a:r>
        </a:p>
      </dgm:t>
    </dgm:pt>
    <dgm:pt modelId="{EA50B9CD-4F05-43DF-A94C-A5C0433ECC7D}" type="parTrans" cxnId="{4FB07823-4738-4962-B72D-967211A93B5F}">
      <dgm:prSet/>
      <dgm:spPr/>
      <dgm:t>
        <a:bodyPr/>
        <a:lstStyle/>
        <a:p>
          <a:endParaRPr lang="en-NZ"/>
        </a:p>
      </dgm:t>
    </dgm:pt>
    <dgm:pt modelId="{099936A7-5F2C-47F0-8D29-DE777006C997}" type="sibTrans" cxnId="{4FB07823-4738-4962-B72D-967211A93B5F}">
      <dgm:prSet/>
      <dgm:spPr/>
      <dgm:t>
        <a:bodyPr/>
        <a:lstStyle/>
        <a:p>
          <a:endParaRPr lang="en-NZ"/>
        </a:p>
      </dgm:t>
    </dgm:pt>
    <dgm:pt modelId="{CFA6766C-2B60-4D40-886E-1C3CAD2B32D4}">
      <dgm:prSet phldrT="[Text]" custT="1"/>
      <dgm:spPr>
        <a:solidFill>
          <a:srgbClr val="D61A61"/>
        </a:solidFill>
        <a:ln w="25400" cap="flat" cmpd="sng" algn="ctr">
          <a:solidFill>
            <a:prstClr val="white">
              <a:hueOff val="0"/>
              <a:satOff val="0"/>
              <a:lumOff val="0"/>
              <a:alphaOff val="0"/>
            </a:prstClr>
          </a:solidFill>
          <a:prstDash val="solid"/>
        </a:ln>
        <a:effectLst/>
      </dgm:spPr>
      <dgm:t>
        <a:bodyPr spcFirstLastPara="0" vert="horz" wrap="square" lIns="3810" tIns="3810" rIns="3810" bIns="3810" numCol="1" spcCol="1270" anchor="ctr" anchorCtr="0"/>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8. NASC/EGL review or reassessment</a:t>
          </a:r>
        </a:p>
      </dgm:t>
    </dgm:pt>
    <dgm:pt modelId="{79652D0E-F7A9-41A2-A536-BF575801B359}" type="parTrans" cxnId="{D1C8A6D8-CAA4-44DA-AD63-FFA0891131EA}">
      <dgm:prSet/>
      <dgm:spPr/>
      <dgm:t>
        <a:bodyPr/>
        <a:lstStyle/>
        <a:p>
          <a:endParaRPr lang="en-NZ"/>
        </a:p>
      </dgm:t>
    </dgm:pt>
    <dgm:pt modelId="{39EA4844-3722-4D17-999D-D9238A285341}" type="sibTrans" cxnId="{D1C8A6D8-CAA4-44DA-AD63-FFA0891131EA}">
      <dgm:prSet/>
      <dgm:spPr/>
      <dgm:t>
        <a:bodyPr/>
        <a:lstStyle/>
        <a:p>
          <a:endParaRPr lang="en-NZ"/>
        </a:p>
      </dgm:t>
    </dgm:pt>
    <dgm:pt modelId="{7AAC24C8-64E7-497A-B41A-D0435B32F715}">
      <dgm:prSe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a:lstStyle/>
        <a:p>
          <a:r>
            <a:rPr lang="en-NZ"/>
            <a:t>NASC Review: add goals &amp; purposes to Service Auth</a:t>
          </a:r>
        </a:p>
      </dgm:t>
    </dgm:pt>
    <dgm:pt modelId="{CA98497F-5B41-4A4D-B1CA-849BB42D7D50}" type="parTrans" cxnId="{27E9DE1C-1027-4986-8686-4EDA904F0AA4}">
      <dgm:prSet/>
      <dgm:spPr/>
      <dgm:t>
        <a:bodyPr/>
        <a:lstStyle/>
        <a:p>
          <a:endParaRPr lang="en-NZ"/>
        </a:p>
      </dgm:t>
    </dgm:pt>
    <dgm:pt modelId="{3DA1FAF6-9422-44C4-9A49-29553DCF303D}" type="sibTrans" cxnId="{27E9DE1C-1027-4986-8686-4EDA904F0AA4}">
      <dgm:prSet/>
      <dgm:spPr/>
      <dgm:t>
        <a:bodyPr/>
        <a:lstStyle/>
        <a:p>
          <a:endParaRPr lang="en-NZ"/>
        </a:p>
      </dgm:t>
    </dgm:pt>
    <dgm:pt modelId="{BEE8C32E-A23B-4E3B-BE48-248C95154654}">
      <dgm:prSe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a:lstStyle/>
        <a:p>
          <a:r>
            <a:rPr lang="en-NZ"/>
            <a:t>Reassessment for NASC/EGL: create My DSS FP using OBIR</a:t>
          </a:r>
        </a:p>
      </dgm:t>
    </dgm:pt>
    <dgm:pt modelId="{4D157E15-AD2B-4CB6-8299-9C8F322942D8}" type="parTrans" cxnId="{5302E75D-C057-4555-93C8-CBE66C4A1F6A}">
      <dgm:prSet/>
      <dgm:spPr/>
      <dgm:t>
        <a:bodyPr/>
        <a:lstStyle/>
        <a:p>
          <a:endParaRPr lang="en-NZ"/>
        </a:p>
      </dgm:t>
    </dgm:pt>
    <dgm:pt modelId="{56508C4F-673E-4D6E-8E51-17EF2780388B}" type="sibTrans" cxnId="{5302E75D-C057-4555-93C8-CBE66C4A1F6A}">
      <dgm:prSet/>
      <dgm:spPr/>
      <dgm:t>
        <a:bodyPr/>
        <a:lstStyle/>
        <a:p>
          <a:endParaRPr lang="en-NZ"/>
        </a:p>
      </dgm:t>
    </dgm:pt>
    <dgm:pt modelId="{78A435FF-4E96-4E96-AEAE-9D48C89654DC}">
      <dgm:prSe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a:lstStyle/>
        <a:p>
          <a:r>
            <a:rPr lang="en-NZ"/>
            <a:t>EGL Review: update EGL plan</a:t>
          </a:r>
        </a:p>
      </dgm:t>
    </dgm:pt>
    <dgm:pt modelId="{98DB79D1-75B2-4B94-96B1-7266ED0C366D}" type="parTrans" cxnId="{F81F7C62-D5C9-4C16-BB45-A385EF5448D9}">
      <dgm:prSet/>
      <dgm:spPr/>
      <dgm:t>
        <a:bodyPr/>
        <a:lstStyle/>
        <a:p>
          <a:endParaRPr lang="en-NZ"/>
        </a:p>
      </dgm:t>
    </dgm:pt>
    <dgm:pt modelId="{932C01B3-FC58-48CC-BF68-7F8DE649C2D9}" type="sibTrans" cxnId="{F81F7C62-D5C9-4C16-BB45-A385EF5448D9}">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2" custAng="0">
        <dgm:presLayoutVars>
          <dgm:bulletEnabled val="1"/>
        </dgm:presLayoutVars>
      </dgm:prSet>
      <dgm:spPr/>
    </dgm:pt>
    <dgm:pt modelId="{D98DC871-35C7-4B67-AEA4-4A566B9C9C0B}" type="pres">
      <dgm:prSet presAssocID="{7023F356-3904-44F8-9B96-51589C6CB48B}" presName="childTextHidden" presStyleLbl="bgAccFollowNode1" presStyleIdx="0" presStyleCnt="2"/>
      <dgm:spPr/>
    </dgm:pt>
    <dgm:pt modelId="{448409CF-3DAB-4BF9-86BD-E06BF7AF2523}" type="pres">
      <dgm:prSet presAssocID="{7023F356-3904-44F8-9B96-51589C6CB48B}" presName="parentText" presStyleLbl="node1" presStyleIdx="0" presStyleCnt="2">
        <dgm:presLayoutVars>
          <dgm:chMax val="1"/>
          <dgm:bulletEnabled val="1"/>
        </dgm:presLayoutVars>
      </dgm:prSet>
      <dgm:spPr/>
    </dgm:pt>
    <dgm:pt modelId="{06C1ED60-24A5-413A-B74C-40791FC5C2F3}" type="pres">
      <dgm:prSet presAssocID="{7023F356-3904-44F8-9B96-51589C6CB48B}" presName="aSpace" presStyleCnt="0"/>
      <dgm:spPr/>
    </dgm:pt>
    <dgm:pt modelId="{E8F0DE31-D4F1-4BF7-988D-21305B1E5D94}" type="pres">
      <dgm:prSet presAssocID="{CFA6766C-2B60-4D40-886E-1C3CAD2B32D4}" presName="compNode" presStyleCnt="0"/>
      <dgm:spPr/>
    </dgm:pt>
    <dgm:pt modelId="{AE3F1713-E2EC-48D3-BDCC-0D9FB27663C9}" type="pres">
      <dgm:prSet presAssocID="{CFA6766C-2B60-4D40-886E-1C3CAD2B32D4}" presName="noGeometry" presStyleCnt="0"/>
      <dgm:spPr/>
    </dgm:pt>
    <dgm:pt modelId="{6A734465-6C73-4482-9A7D-A43E0DD85D9A}" type="pres">
      <dgm:prSet presAssocID="{CFA6766C-2B60-4D40-886E-1C3CAD2B32D4}" presName="childTextVisible" presStyleLbl="bgAccFollowNode1" presStyleIdx="1" presStyleCnt="2">
        <dgm:presLayoutVars>
          <dgm:bulletEnabled val="1"/>
        </dgm:presLayoutVars>
      </dgm:prSet>
      <dgm:spPr>
        <a:xfrm>
          <a:off x="2965119" y="84358"/>
          <a:ext cx="1895379" cy="1656800"/>
        </a:xfrm>
        <a:prstGeom prst="rightArrow">
          <a:avLst>
            <a:gd name="adj1" fmla="val 70000"/>
            <a:gd name="adj2" fmla="val 50000"/>
          </a:avLst>
        </a:prstGeom>
      </dgm:spPr>
    </dgm:pt>
    <dgm:pt modelId="{5DF768FA-222A-4109-98FF-6FA92B0E4347}" type="pres">
      <dgm:prSet presAssocID="{CFA6766C-2B60-4D40-886E-1C3CAD2B32D4}" presName="childTextHidden" presStyleLbl="bgAccFollowNode1" presStyleIdx="1" presStyleCnt="2"/>
      <dgm:spPr/>
    </dgm:pt>
    <dgm:pt modelId="{3725124A-4C20-45AE-9CE0-FC38A1DDA71A}" type="pres">
      <dgm:prSet presAssocID="{CFA6766C-2B60-4D40-886E-1C3CAD2B32D4}" presName="parentText" presStyleLbl="node1" presStyleIdx="1" presStyleCnt="2" custLinFactNeighborX="-476" custLinFactNeighborY="-1486">
        <dgm:presLayoutVars>
          <dgm:chMax val="1"/>
          <dgm:bulletEnabled val="1"/>
        </dgm:presLayoutVars>
      </dgm:prSet>
      <dgm:spPr>
        <a:xfrm>
          <a:off x="2491274" y="438913"/>
          <a:ext cx="947689" cy="947689"/>
        </a:xfrm>
        <a:prstGeom prst="ellipse">
          <a:avLst/>
        </a:prstGeom>
      </dgm:spPr>
    </dgm:pt>
  </dgm:ptLst>
  <dgm:cxnLst>
    <dgm:cxn modelId="{C90A9B14-B1C8-491A-A93E-7E23F81E58FC}" type="presOf" srcId="{BEE8C32E-A23B-4E3B-BE48-248C95154654}" destId="{6A734465-6C73-4482-9A7D-A43E0DD85D9A}" srcOrd="0" destOrd="2" presId="urn:microsoft.com/office/officeart/2005/8/layout/hProcess6"/>
    <dgm:cxn modelId="{27E9DE1C-1027-4986-8686-4EDA904F0AA4}" srcId="{CFA6766C-2B60-4D40-886E-1C3CAD2B32D4}" destId="{7AAC24C8-64E7-497A-B41A-D0435B32F715}" srcOrd="0" destOrd="0" parTransId="{CA98497F-5B41-4A4D-B1CA-849BB42D7D50}" sibTransId="{3DA1FAF6-9422-44C4-9A49-29553DCF303D}"/>
    <dgm:cxn modelId="{066C2121-0AB4-4571-BC67-824938C043BE}" type="presOf" srcId="{DF7AAD18-4476-43B3-B868-5BDC3146C45C}" destId="{73D0EFE1-5531-47EF-8638-CF2375B3702F}" srcOrd="0" destOrd="0" presId="urn:microsoft.com/office/officeart/2005/8/layout/hProcess6"/>
    <dgm:cxn modelId="{4F230223-C0E9-410E-BDA1-D336548CA711}" srcId="{7023F356-3904-44F8-9B96-51589C6CB48B}" destId="{45727431-D0A6-423F-87B1-7F0257B7D7FD}" srcOrd="1" destOrd="0" parTransId="{2950B806-2F7B-41E7-AC90-7252E300F34A}" sibTransId="{FC4838B3-9BA5-44B9-9EF4-047DDA6B22F4}"/>
    <dgm:cxn modelId="{17FF1823-8749-4232-9377-1F7801957BEA}" srcId="{DF7AAD18-4476-43B3-B868-5BDC3146C45C}" destId="{7023F356-3904-44F8-9B96-51589C6CB48B}" srcOrd="0" destOrd="0" parTransId="{290CA763-3C08-4A5C-9F48-9C4A30A3DCE1}" sibTransId="{2D098220-FC5B-40B1-B161-007485B16FE3}"/>
    <dgm:cxn modelId="{4FB07823-4738-4962-B72D-967211A93B5F}" srcId="{7023F356-3904-44F8-9B96-51589C6CB48B}" destId="{684447EB-0EF1-4E75-B478-5FDF95713FC7}" srcOrd="4" destOrd="0" parTransId="{EA50B9CD-4F05-43DF-A94C-A5C0433ECC7D}" sibTransId="{099936A7-5F2C-47F0-8D29-DE777006C997}"/>
    <dgm:cxn modelId="{80796C25-A8F4-48D3-95E2-E16AC00DD6F2}" type="presOf" srcId="{7AAC24C8-64E7-497A-B41A-D0435B32F715}" destId="{5DF768FA-222A-4109-98FF-6FA92B0E4347}" srcOrd="1" destOrd="0" presId="urn:microsoft.com/office/officeart/2005/8/layout/hProcess6"/>
    <dgm:cxn modelId="{ED785E32-FA22-4D4C-99A6-3E38E1896F83}" type="presOf" srcId="{DFC11248-6076-4033-A799-3BE19155FCE9}" destId="{D98DC871-35C7-4B67-AEA4-4A566B9C9C0B}" srcOrd="1" destOrd="3" presId="urn:microsoft.com/office/officeart/2005/8/layout/hProcess6"/>
    <dgm:cxn modelId="{5302E75D-C057-4555-93C8-CBE66C4A1F6A}" srcId="{CFA6766C-2B60-4D40-886E-1C3CAD2B32D4}" destId="{BEE8C32E-A23B-4E3B-BE48-248C95154654}" srcOrd="2" destOrd="0" parTransId="{4D157E15-AD2B-4CB6-8299-9C8F322942D8}" sibTransId="{56508C4F-673E-4D6E-8E51-17EF2780388B}"/>
    <dgm:cxn modelId="{F81F7C62-D5C9-4C16-BB45-A385EF5448D9}" srcId="{CFA6766C-2B60-4D40-886E-1C3CAD2B32D4}" destId="{78A435FF-4E96-4E96-AEAE-9D48C89654DC}" srcOrd="1" destOrd="0" parTransId="{98DB79D1-75B2-4B94-96B1-7266ED0C366D}" sibTransId="{932C01B3-FC58-48CC-BF68-7F8DE649C2D9}"/>
    <dgm:cxn modelId="{17765153-7176-4A92-BA59-AC7D626D0FBF}" type="presOf" srcId="{7AAC24C8-64E7-497A-B41A-D0435B32F715}" destId="{6A734465-6C73-4482-9A7D-A43E0DD85D9A}" srcOrd="0" destOrd="0" presId="urn:microsoft.com/office/officeart/2005/8/layout/hProcess6"/>
    <dgm:cxn modelId="{E68CB873-3B89-4C06-826E-8CA38D6FBC44}" type="presOf" srcId="{DFC11248-6076-4033-A799-3BE19155FCE9}" destId="{5B46D8BE-8A3F-4A55-906A-CDF4A4690A0F}" srcOrd="0" destOrd="3"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A4318559-5C27-4990-AF7C-68C852C64BC7}" type="presOf" srcId="{9B10349A-4180-457B-83F8-A9B33A98B53A}" destId="{D98DC871-35C7-4B67-AEA4-4A566B9C9C0B}" srcOrd="1" destOrd="2"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7076C694-C329-43EC-9F66-68DCB4A4C915}" type="presOf" srcId="{9B10349A-4180-457B-83F8-A9B33A98B53A}" destId="{5B46D8BE-8A3F-4A55-906A-CDF4A4690A0F}" srcOrd="0" destOrd="2" presId="urn:microsoft.com/office/officeart/2005/8/layout/hProcess6"/>
    <dgm:cxn modelId="{F383CB96-9E5B-4A8B-A123-11ADD8816F74}" type="presOf" srcId="{684447EB-0EF1-4E75-B478-5FDF95713FC7}" destId="{5B46D8BE-8A3F-4A55-906A-CDF4A4690A0F}" srcOrd="0" destOrd="4" presId="urn:microsoft.com/office/officeart/2005/8/layout/hProcess6"/>
    <dgm:cxn modelId="{1B81A3A4-251E-424D-8F77-0C3168B13352}" type="presOf" srcId="{684447EB-0EF1-4E75-B478-5FDF95713FC7}" destId="{D98DC871-35C7-4B67-AEA4-4A566B9C9C0B}" srcOrd="1" destOrd="4" presId="urn:microsoft.com/office/officeart/2005/8/layout/hProcess6"/>
    <dgm:cxn modelId="{4329EFA6-9CC9-4FF5-857A-71936A33BD92}" srcId="{7023F356-3904-44F8-9B96-51589C6CB48B}" destId="{DFC11248-6076-4033-A799-3BE19155FCE9}" srcOrd="3" destOrd="0" parTransId="{156445B4-9438-44F3-9CEA-579B8A1A224F}" sibTransId="{E0AC9AE4-A836-4CA3-9ACE-14EDDD03E766}"/>
    <dgm:cxn modelId="{A39A89BF-7148-4357-AC24-77F77E5D52F9}" type="presOf" srcId="{45727431-D0A6-423F-87B1-7F0257B7D7FD}" destId="{D98DC871-35C7-4B67-AEA4-4A566B9C9C0B}" srcOrd="1" destOrd="1" presId="urn:microsoft.com/office/officeart/2005/8/layout/hProcess6"/>
    <dgm:cxn modelId="{911D0AC4-C3A4-4FC3-AB99-5C52E4EFCA63}" type="presOf" srcId="{78A435FF-4E96-4E96-AEAE-9D48C89654DC}" destId="{5DF768FA-222A-4109-98FF-6FA92B0E4347}" srcOrd="1" destOrd="1" presId="urn:microsoft.com/office/officeart/2005/8/layout/hProcess6"/>
    <dgm:cxn modelId="{8073A4C7-8BEF-4963-A833-5DDFF3088061}" srcId="{7023F356-3904-44F8-9B96-51589C6CB48B}" destId="{9B10349A-4180-457B-83F8-A9B33A98B53A}" srcOrd="2" destOrd="0" parTransId="{FCECF705-8309-4D78-915B-7FA36BFDAEB7}" sibTransId="{8D24112C-0E0A-46A7-97D6-8DA9604054C9}"/>
    <dgm:cxn modelId="{D1C8A6D8-CAA4-44DA-AD63-FFA0891131EA}" srcId="{DF7AAD18-4476-43B3-B868-5BDC3146C45C}" destId="{CFA6766C-2B60-4D40-886E-1C3CAD2B32D4}" srcOrd="1" destOrd="0" parTransId="{79652D0E-F7A9-41A2-A536-BF575801B359}" sibTransId="{39EA4844-3722-4D17-999D-D9238A285341}"/>
    <dgm:cxn modelId="{218DF8E0-615E-43C8-8AF5-C1C6B3EDAD88}" type="presOf" srcId="{78A435FF-4E96-4E96-AEAE-9D48C89654DC}" destId="{6A734465-6C73-4482-9A7D-A43E0DD85D9A}" srcOrd="0" destOrd="1" presId="urn:microsoft.com/office/officeart/2005/8/layout/hProcess6"/>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16B6FCEA-F5C7-4395-8642-05512C22571A}" type="presOf" srcId="{45727431-D0A6-423F-87B1-7F0257B7D7FD}" destId="{5B46D8BE-8A3F-4A55-906A-CDF4A4690A0F}" srcOrd="0" destOrd="1" presId="urn:microsoft.com/office/officeart/2005/8/layout/hProcess6"/>
    <dgm:cxn modelId="{91542DF7-2A11-448F-8948-876DA77C73E4}" type="presOf" srcId="{CFA6766C-2B60-4D40-886E-1C3CAD2B32D4}" destId="{3725124A-4C20-45AE-9CE0-FC38A1DDA71A}" srcOrd="0" destOrd="0" presId="urn:microsoft.com/office/officeart/2005/8/layout/hProcess6"/>
    <dgm:cxn modelId="{08DE04FB-0E75-4AB3-AF7C-4DE29E69E174}" type="presOf" srcId="{BEE8C32E-A23B-4E3B-BE48-248C95154654}" destId="{5DF768FA-222A-4109-98FF-6FA92B0E4347}" srcOrd="1" destOrd="2"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3EA47750-9D98-4684-859B-A198B8A7377F}" type="presParOf" srcId="{73D0EFE1-5531-47EF-8638-CF2375B3702F}" destId="{06C1ED60-24A5-413A-B74C-40791FC5C2F3}" srcOrd="1" destOrd="0" presId="urn:microsoft.com/office/officeart/2005/8/layout/hProcess6"/>
    <dgm:cxn modelId="{FB760C78-1C65-4E3F-A7B8-719BE7A57CF5}" type="presParOf" srcId="{73D0EFE1-5531-47EF-8638-CF2375B3702F}" destId="{E8F0DE31-D4F1-4BF7-988D-21305B1E5D94}" srcOrd="2" destOrd="0" presId="urn:microsoft.com/office/officeart/2005/8/layout/hProcess6"/>
    <dgm:cxn modelId="{2B63DDE1-4DE6-449D-BED8-3680EFF2C8AD}" type="presParOf" srcId="{E8F0DE31-D4F1-4BF7-988D-21305B1E5D94}" destId="{AE3F1713-E2EC-48D3-BDCC-0D9FB27663C9}" srcOrd="0" destOrd="0" presId="urn:microsoft.com/office/officeart/2005/8/layout/hProcess6"/>
    <dgm:cxn modelId="{3248CA04-5D2E-4B71-9F57-F98E163BC2F5}" type="presParOf" srcId="{E8F0DE31-D4F1-4BF7-988D-21305B1E5D94}" destId="{6A734465-6C73-4482-9A7D-A43E0DD85D9A}" srcOrd="1" destOrd="0" presId="urn:microsoft.com/office/officeart/2005/8/layout/hProcess6"/>
    <dgm:cxn modelId="{756B6DBF-B22F-42E2-BC7C-8C4A13060CD0}" type="presParOf" srcId="{E8F0DE31-D4F1-4BF7-988D-21305B1E5D94}" destId="{5DF768FA-222A-4109-98FF-6FA92B0E4347}" srcOrd="2" destOrd="0" presId="urn:microsoft.com/office/officeart/2005/8/layout/hProcess6"/>
    <dgm:cxn modelId="{71BA0EA8-7B35-4615-9DCC-F014147F9458}" type="presParOf" srcId="{E8F0DE31-D4F1-4BF7-988D-21305B1E5D94}" destId="{3725124A-4C20-45AE-9CE0-FC38A1DDA71A}"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708925" y="0"/>
          <a:ext cx="1853280" cy="1620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Developed with NASC/EGL site using OBIR</a:t>
          </a:r>
        </a:p>
        <a:p>
          <a:pPr marL="57150" lvl="1" indent="-57150" algn="l" defTabSz="400050">
            <a:lnSpc>
              <a:spcPct val="90000"/>
            </a:lnSpc>
            <a:spcBef>
              <a:spcPct val="0"/>
            </a:spcBef>
            <a:spcAft>
              <a:spcPct val="15000"/>
            </a:spcAft>
            <a:buChar char="•"/>
          </a:pPr>
          <a:r>
            <a:rPr lang="en-NZ" sz="900" kern="1200"/>
            <a:t>Assigned tier level by NASC/EGL</a:t>
          </a:r>
        </a:p>
      </dsp:txBody>
      <dsp:txXfrm>
        <a:off x="1172245" y="243000"/>
        <a:ext cx="903474" cy="1134000"/>
      </dsp:txXfrm>
    </dsp:sp>
    <dsp:sp modelId="{448409CF-3DAB-4BF9-86BD-E06BF7AF2523}">
      <dsp:nvSpPr>
        <dsp:cNvPr id="0" name=""/>
        <dsp:cNvSpPr/>
      </dsp:nvSpPr>
      <dsp:spPr>
        <a:xfrm>
          <a:off x="245605" y="346680"/>
          <a:ext cx="926640" cy="926640"/>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1. My DSS Funding Plan (FP) and tier allocation</a:t>
          </a:r>
        </a:p>
      </dsp:txBody>
      <dsp:txXfrm>
        <a:off x="381308" y="482383"/>
        <a:ext cx="655234" cy="655234"/>
      </dsp:txXfrm>
    </dsp:sp>
    <dsp:sp modelId="{37558D32-0BFC-4569-AC1B-27FA53FEEF3C}">
      <dsp:nvSpPr>
        <dsp:cNvPr id="0" name=""/>
        <dsp:cNvSpPr/>
      </dsp:nvSpPr>
      <dsp:spPr>
        <a:xfrm>
          <a:off x="3173284" y="0"/>
          <a:ext cx="2034901" cy="1620000"/>
        </a:xfrm>
        <a:prstGeom prst="rightArrow">
          <a:avLst>
            <a:gd name="adj1" fmla="val 70000"/>
            <a:gd name="adj2" fmla="val 50000"/>
          </a:avLst>
        </a:prstGeom>
        <a:solidFill>
          <a:srgbClr val="F3FBEB">
            <a:alpha val="90000"/>
          </a:srgbClr>
        </a:solidFill>
        <a:ln w="25400" cap="flat" cmpd="sng" algn="ctr">
          <a:solidFill>
            <a:srgbClr val="5C9A4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NZ" sz="900" kern="1200">
              <a:solidFill>
                <a:prstClr val="black">
                  <a:hueOff val="0"/>
                  <a:satOff val="0"/>
                  <a:lumOff val="0"/>
                  <a:alphaOff val="0"/>
                </a:prstClr>
              </a:solidFill>
              <a:latin typeface="Roboto"/>
              <a:ea typeface="+mn-ea"/>
              <a:cs typeface="+mn-cs"/>
            </a:rPr>
            <a:t>Host</a:t>
          </a:r>
          <a:r>
            <a:rPr lang="en-NZ" sz="900" kern="1200"/>
            <a:t> receives Funding Plan via email initially, and WebApp in medium term</a:t>
          </a:r>
        </a:p>
        <a:p>
          <a:pPr marL="57150" lvl="1" indent="-57150" algn="l" defTabSz="400050">
            <a:lnSpc>
              <a:spcPct val="90000"/>
            </a:lnSpc>
            <a:spcBef>
              <a:spcPct val="0"/>
            </a:spcBef>
            <a:spcAft>
              <a:spcPct val="15000"/>
            </a:spcAft>
            <a:buFont typeface="Arial" panose="020B0604020202020204" pitchFamily="34" charset="0"/>
            <a:buChar char="•"/>
          </a:pPr>
          <a:r>
            <a:rPr lang="en-NZ" sz="900" kern="1200"/>
            <a:t>Host receives Service Authorisation</a:t>
          </a:r>
        </a:p>
      </dsp:txBody>
      <dsp:txXfrm>
        <a:off x="3682010" y="243000"/>
        <a:ext cx="992014" cy="1134000"/>
      </dsp:txXfrm>
    </dsp:sp>
    <dsp:sp modelId="{C0027B03-6CC4-474E-8A23-4E1690068FF7}">
      <dsp:nvSpPr>
        <dsp:cNvPr id="0" name=""/>
        <dsp:cNvSpPr/>
      </dsp:nvSpPr>
      <dsp:spPr>
        <a:xfrm>
          <a:off x="2716794" y="357549"/>
          <a:ext cx="926640" cy="926640"/>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2. Host receives My DSS FP</a:t>
          </a:r>
        </a:p>
      </dsp:txBody>
      <dsp:txXfrm>
        <a:off x="2852497" y="493252"/>
        <a:ext cx="655234" cy="655234"/>
      </dsp:txXfrm>
    </dsp:sp>
    <dsp:sp modelId="{532B3F69-3D1D-4266-A141-827EDC3AC455}">
      <dsp:nvSpPr>
        <dsp:cNvPr id="0" name=""/>
        <dsp:cNvSpPr/>
      </dsp:nvSpPr>
      <dsp:spPr>
        <a:xfrm>
          <a:off x="5906870" y="0"/>
          <a:ext cx="1853280" cy="1620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en-NZ" sz="900" kern="1200"/>
            <a:t>In person meeting with disabled person and agent (if one appointed)</a:t>
          </a:r>
        </a:p>
        <a:p>
          <a:pPr marL="0" lvl="0" indent="0" algn="ctr" defTabSz="400050">
            <a:lnSpc>
              <a:spcPct val="90000"/>
            </a:lnSpc>
            <a:spcBef>
              <a:spcPct val="0"/>
            </a:spcBef>
            <a:spcAft>
              <a:spcPct val="35000"/>
            </a:spcAft>
            <a:buNone/>
          </a:pPr>
          <a:endParaRPr lang="en-NZ" sz="900" kern="1200"/>
        </a:p>
      </dsp:txBody>
      <dsp:txXfrm>
        <a:off x="6370190" y="243000"/>
        <a:ext cx="903474" cy="1134000"/>
      </dsp:txXfrm>
    </dsp:sp>
    <dsp:sp modelId="{0F489F9A-F02D-42B8-903D-329900CA3483}">
      <dsp:nvSpPr>
        <dsp:cNvPr id="0" name=""/>
        <dsp:cNvSpPr/>
      </dsp:nvSpPr>
      <dsp:spPr>
        <a:xfrm>
          <a:off x="5383541" y="361913"/>
          <a:ext cx="926640" cy="926640"/>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3. Host meets disabled person</a:t>
          </a:r>
        </a:p>
      </dsp:txBody>
      <dsp:txXfrm>
        <a:off x="5519244" y="497616"/>
        <a:ext cx="655234" cy="65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633167" y="0"/>
          <a:ext cx="1770912" cy="1548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Service Agreement</a:t>
          </a:r>
        </a:p>
        <a:p>
          <a:pPr marL="57150" lvl="1" indent="-57150" algn="l" defTabSz="400050">
            <a:lnSpc>
              <a:spcPct val="90000"/>
            </a:lnSpc>
            <a:spcBef>
              <a:spcPct val="0"/>
            </a:spcBef>
            <a:spcAft>
              <a:spcPct val="15000"/>
            </a:spcAft>
            <a:buChar char="•"/>
          </a:pPr>
          <a:r>
            <a:rPr lang="en-NZ" sz="900" kern="1200"/>
            <a:t>Information Pack</a:t>
          </a:r>
        </a:p>
        <a:p>
          <a:pPr marL="57150" lvl="1" indent="-57150" algn="l" defTabSz="400050">
            <a:lnSpc>
              <a:spcPct val="90000"/>
            </a:lnSpc>
            <a:spcBef>
              <a:spcPct val="0"/>
            </a:spcBef>
            <a:spcAft>
              <a:spcPct val="15000"/>
            </a:spcAft>
            <a:buChar char="•"/>
          </a:pPr>
          <a:r>
            <a:rPr lang="en-NZ" sz="900" kern="1200"/>
            <a:t>Contingency Planning</a:t>
          </a:r>
        </a:p>
      </dsp:txBody>
      <dsp:txXfrm>
        <a:off x="1075895" y="232200"/>
        <a:ext cx="863320" cy="1083600"/>
      </dsp:txXfrm>
    </dsp:sp>
    <dsp:sp modelId="{448409CF-3DAB-4BF9-86BD-E06BF7AF2523}">
      <dsp:nvSpPr>
        <dsp:cNvPr id="0" name=""/>
        <dsp:cNvSpPr/>
      </dsp:nvSpPr>
      <dsp:spPr>
        <a:xfrm>
          <a:off x="125995" y="311623"/>
          <a:ext cx="885456" cy="885456"/>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4. Host set-up process</a:t>
          </a:r>
        </a:p>
      </dsp:txBody>
      <dsp:txXfrm>
        <a:off x="255667" y="441295"/>
        <a:ext cx="626112" cy="626112"/>
      </dsp:txXfrm>
    </dsp:sp>
    <dsp:sp modelId="{37558D32-0BFC-4569-AC1B-27FA53FEEF3C}">
      <dsp:nvSpPr>
        <dsp:cNvPr id="0" name=""/>
        <dsp:cNvSpPr/>
      </dsp:nvSpPr>
      <dsp:spPr>
        <a:xfrm>
          <a:off x="2911776" y="0"/>
          <a:ext cx="2189413" cy="1548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0" bIns="508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None/>
          </a:pPr>
          <a:r>
            <a:rPr lang="en-NZ" sz="800" kern="1200"/>
            <a:t>Includes guidance on:</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managing hosted budget responsibilities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how to find support workers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specific purchases want to make</a:t>
          </a:r>
        </a:p>
      </dsp:txBody>
      <dsp:txXfrm>
        <a:off x="3459129" y="232200"/>
        <a:ext cx="1100260" cy="1083600"/>
      </dsp:txXfrm>
    </dsp:sp>
    <dsp:sp modelId="{C0027B03-6CC4-474E-8A23-4E1690068FF7}">
      <dsp:nvSpPr>
        <dsp:cNvPr id="0" name=""/>
        <dsp:cNvSpPr/>
      </dsp:nvSpPr>
      <dsp:spPr>
        <a:xfrm>
          <a:off x="2531286" y="319185"/>
          <a:ext cx="885456" cy="885456"/>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5. Host  supports Person to implement My DSS FP </a:t>
          </a:r>
        </a:p>
      </dsp:txBody>
      <dsp:txXfrm>
        <a:off x="2660958" y="448857"/>
        <a:ext cx="626112" cy="626112"/>
      </dsp:txXfrm>
    </dsp:sp>
    <dsp:sp modelId="{532B3F69-3D1D-4266-A141-827EDC3AC455}">
      <dsp:nvSpPr>
        <dsp:cNvPr id="0" name=""/>
        <dsp:cNvSpPr/>
      </dsp:nvSpPr>
      <dsp:spPr>
        <a:xfrm>
          <a:off x="5665662" y="0"/>
          <a:ext cx="1770912" cy="1548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IT</a:t>
          </a:r>
        </a:p>
        <a:p>
          <a:pPr marL="57150" lvl="1" indent="-57150" algn="l" defTabSz="400050">
            <a:lnSpc>
              <a:spcPct val="90000"/>
            </a:lnSpc>
            <a:spcBef>
              <a:spcPct val="0"/>
            </a:spcBef>
            <a:spcAft>
              <a:spcPct val="15000"/>
            </a:spcAft>
            <a:buChar char="•"/>
          </a:pPr>
          <a:r>
            <a:rPr lang="en-NZ" sz="900" kern="1200"/>
            <a:t>Claiming system</a:t>
          </a:r>
        </a:p>
        <a:p>
          <a:pPr marL="57150" lvl="1" indent="-57150" algn="l" defTabSz="400050">
            <a:lnSpc>
              <a:spcPct val="90000"/>
            </a:lnSpc>
            <a:spcBef>
              <a:spcPct val="0"/>
            </a:spcBef>
            <a:spcAft>
              <a:spcPct val="15000"/>
            </a:spcAft>
            <a:buChar char="•"/>
          </a:pPr>
          <a:r>
            <a:rPr lang="en-NZ" sz="900" kern="1200"/>
            <a:t>Payroll (if chooses)</a:t>
          </a:r>
        </a:p>
      </dsp:txBody>
      <dsp:txXfrm>
        <a:off x="6108390" y="232200"/>
        <a:ext cx="863320" cy="1083600"/>
      </dsp:txXfrm>
    </dsp:sp>
    <dsp:sp modelId="{0F489F9A-F02D-42B8-903D-329900CA3483}">
      <dsp:nvSpPr>
        <dsp:cNvPr id="0" name=""/>
        <dsp:cNvSpPr/>
      </dsp:nvSpPr>
      <dsp:spPr>
        <a:xfrm>
          <a:off x="5222934" y="331271"/>
          <a:ext cx="885456" cy="885456"/>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6. Host sets up Person in their system</a:t>
          </a:r>
        </a:p>
      </dsp:txBody>
      <dsp:txXfrm>
        <a:off x="5352606" y="460943"/>
        <a:ext cx="626112" cy="626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384238" y="183686"/>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ctr" defTabSz="400050">
            <a:lnSpc>
              <a:spcPct val="90000"/>
            </a:lnSpc>
            <a:spcBef>
              <a:spcPct val="0"/>
            </a:spcBef>
            <a:spcAft>
              <a:spcPct val="35000"/>
            </a:spcAft>
            <a:buNone/>
          </a:pPr>
          <a:r>
            <a:rPr lang="en-NZ" sz="900" kern="1200"/>
            <a:t>Flexible Funding starts being utilised claims submitted and processed</a:t>
          </a:r>
        </a:p>
      </dsp:txBody>
      <dsp:txXfrm>
        <a:off x="837994" y="421670"/>
        <a:ext cx="884824" cy="1110592"/>
      </dsp:txXfrm>
    </dsp:sp>
    <dsp:sp modelId="{448409CF-3DAB-4BF9-86BD-E06BF7AF2523}">
      <dsp:nvSpPr>
        <dsp:cNvPr id="0" name=""/>
        <dsp:cNvSpPr/>
      </dsp:nvSpPr>
      <dsp:spPr>
        <a:xfrm>
          <a:off x="4717" y="554243"/>
          <a:ext cx="907512" cy="907512"/>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600" kern="1200"/>
            <a:t>7. Person/Agent makes employment or purchase choices</a:t>
          </a:r>
        </a:p>
      </dsp:txBody>
      <dsp:txXfrm>
        <a:off x="137619" y="687145"/>
        <a:ext cx="641708" cy="641708"/>
      </dsp:txXfrm>
    </dsp:sp>
    <dsp:sp modelId="{37558D32-0BFC-4569-AC1B-27FA53FEEF3C}">
      <dsp:nvSpPr>
        <dsp:cNvPr id="0" name=""/>
        <dsp:cNvSpPr/>
      </dsp:nvSpPr>
      <dsp:spPr>
        <a:xfrm>
          <a:off x="2840693" y="214719"/>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Guidance</a:t>
          </a:r>
        </a:p>
        <a:p>
          <a:pPr marL="57150" lvl="1" indent="-57150" algn="l" defTabSz="400050">
            <a:lnSpc>
              <a:spcPct val="90000"/>
            </a:lnSpc>
            <a:spcBef>
              <a:spcPct val="0"/>
            </a:spcBef>
            <a:spcAft>
              <a:spcPct val="15000"/>
            </a:spcAft>
            <a:buChar char="•"/>
          </a:pPr>
          <a:r>
            <a:rPr lang="en-NZ" sz="900" kern="1200"/>
            <a:t>Coaching</a:t>
          </a:r>
        </a:p>
        <a:p>
          <a:pPr marL="57150" lvl="1" indent="-57150" algn="l" defTabSz="400050">
            <a:lnSpc>
              <a:spcPct val="90000"/>
            </a:lnSpc>
            <a:spcBef>
              <a:spcPct val="0"/>
            </a:spcBef>
            <a:spcAft>
              <a:spcPct val="15000"/>
            </a:spcAft>
            <a:buChar char="•"/>
          </a:pPr>
          <a:r>
            <a:rPr lang="en-NZ" sz="900" kern="1200"/>
            <a:t>Monitoring</a:t>
          </a:r>
        </a:p>
        <a:p>
          <a:pPr marL="57150" lvl="1" indent="-57150" algn="l" defTabSz="400050">
            <a:lnSpc>
              <a:spcPct val="90000"/>
            </a:lnSpc>
            <a:spcBef>
              <a:spcPct val="0"/>
            </a:spcBef>
            <a:spcAft>
              <a:spcPct val="15000"/>
            </a:spcAft>
            <a:buChar char="•"/>
          </a:pPr>
          <a:r>
            <a:rPr lang="en-NZ" sz="900" kern="1200"/>
            <a:t>Meet cadence according to tier level</a:t>
          </a:r>
        </a:p>
      </dsp:txBody>
      <dsp:txXfrm>
        <a:off x="3294449" y="452703"/>
        <a:ext cx="884824" cy="1110592"/>
      </dsp:txXfrm>
    </dsp:sp>
    <dsp:sp modelId="{C0027B03-6CC4-474E-8A23-4E1690068FF7}">
      <dsp:nvSpPr>
        <dsp:cNvPr id="0" name=""/>
        <dsp:cNvSpPr/>
      </dsp:nvSpPr>
      <dsp:spPr>
        <a:xfrm>
          <a:off x="2386937" y="554243"/>
          <a:ext cx="907512" cy="907512"/>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600" kern="1200"/>
            <a:t>8. Ongoing role of Host with Person based on Tier level</a:t>
          </a:r>
        </a:p>
      </dsp:txBody>
      <dsp:txXfrm>
        <a:off x="2519839" y="687145"/>
        <a:ext cx="641708" cy="641708"/>
      </dsp:txXfrm>
    </dsp:sp>
    <dsp:sp modelId="{532B3F69-3D1D-4266-A141-827EDC3AC455}">
      <dsp:nvSpPr>
        <dsp:cNvPr id="0" name=""/>
        <dsp:cNvSpPr/>
      </dsp:nvSpPr>
      <dsp:spPr>
        <a:xfrm>
          <a:off x="5222913" y="214719"/>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Budget spent</a:t>
          </a:r>
        </a:p>
        <a:p>
          <a:pPr marL="57150" lvl="1" indent="-57150" algn="l" defTabSz="355600">
            <a:lnSpc>
              <a:spcPct val="90000"/>
            </a:lnSpc>
            <a:spcBef>
              <a:spcPct val="0"/>
            </a:spcBef>
            <a:spcAft>
              <a:spcPct val="15000"/>
            </a:spcAft>
            <a:buChar char="•"/>
          </a:pPr>
          <a:r>
            <a:rPr lang="en-NZ" sz="800" kern="1200"/>
            <a:t>Outcomes</a:t>
          </a:r>
        </a:p>
        <a:p>
          <a:pPr marL="57150" lvl="1" indent="-57150" algn="l" defTabSz="355600">
            <a:lnSpc>
              <a:spcPct val="90000"/>
            </a:lnSpc>
            <a:spcBef>
              <a:spcPct val="0"/>
            </a:spcBef>
            <a:spcAft>
              <a:spcPct val="15000"/>
            </a:spcAft>
            <a:buChar char="•"/>
          </a:pPr>
          <a:r>
            <a:rPr lang="en-NZ" sz="800" kern="1200"/>
            <a:t>Did spend meet purpose in FP?</a:t>
          </a:r>
        </a:p>
        <a:p>
          <a:pPr marL="57150" lvl="1" indent="-57150" algn="l" defTabSz="355600">
            <a:lnSpc>
              <a:spcPct val="90000"/>
            </a:lnSpc>
            <a:spcBef>
              <a:spcPct val="0"/>
            </a:spcBef>
            <a:spcAft>
              <a:spcPct val="15000"/>
            </a:spcAft>
            <a:buChar char="•"/>
          </a:pPr>
          <a:r>
            <a:rPr lang="en-NZ" sz="800" kern="1200"/>
            <a:t>Tier level appropriate</a:t>
          </a:r>
        </a:p>
        <a:p>
          <a:pPr marL="57150" lvl="1" indent="-57150" algn="l" defTabSz="355600">
            <a:lnSpc>
              <a:spcPct val="90000"/>
            </a:lnSpc>
            <a:spcBef>
              <a:spcPct val="0"/>
            </a:spcBef>
            <a:spcAft>
              <a:spcPct val="15000"/>
            </a:spcAft>
            <a:buChar char="•"/>
          </a:pPr>
          <a:r>
            <a:rPr lang="en-NZ" sz="800" kern="1200"/>
            <a:t>Guidance and coaching received </a:t>
          </a:r>
        </a:p>
      </dsp:txBody>
      <dsp:txXfrm>
        <a:off x="5676670" y="452703"/>
        <a:ext cx="884824" cy="1110592"/>
      </dsp:txXfrm>
    </dsp:sp>
    <dsp:sp modelId="{0F489F9A-F02D-42B8-903D-329900CA3483}">
      <dsp:nvSpPr>
        <dsp:cNvPr id="0" name=""/>
        <dsp:cNvSpPr/>
      </dsp:nvSpPr>
      <dsp:spPr>
        <a:xfrm>
          <a:off x="4769157" y="554243"/>
          <a:ext cx="907512" cy="907512"/>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600" kern="1200"/>
            <a:t>9. Feedback loop back to NASC/EGL at review (low tech initially, then later higher tech)</a:t>
          </a:r>
        </a:p>
      </dsp:txBody>
      <dsp:txXfrm>
        <a:off x="4902059" y="687145"/>
        <a:ext cx="641708" cy="641708"/>
      </dsp:txXfrm>
    </dsp:sp>
    <dsp:sp modelId="{C1633210-DC90-412D-A903-2014EAA89B02}">
      <dsp:nvSpPr>
        <dsp:cNvPr id="0" name=""/>
        <dsp:cNvSpPr/>
      </dsp:nvSpPr>
      <dsp:spPr>
        <a:xfrm>
          <a:off x="7605134" y="214719"/>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NASC/EGL reviews and updates My DSS Funding Plan and tier level</a:t>
          </a:r>
        </a:p>
        <a:p>
          <a:pPr marL="57150" lvl="1" indent="-57150" algn="l" defTabSz="355600">
            <a:lnSpc>
              <a:spcPct val="90000"/>
            </a:lnSpc>
            <a:spcBef>
              <a:spcPct val="0"/>
            </a:spcBef>
            <a:spcAft>
              <a:spcPct val="15000"/>
            </a:spcAft>
            <a:buChar char="•"/>
          </a:pPr>
          <a:r>
            <a:rPr lang="en-NZ" sz="800" kern="1200"/>
            <a:t>Sends updated My DSS Funding Plan back to host</a:t>
          </a:r>
        </a:p>
        <a:p>
          <a:pPr marL="57150" lvl="1" indent="-57150" algn="l" defTabSz="355600">
            <a:lnSpc>
              <a:spcPct val="90000"/>
            </a:lnSpc>
            <a:spcBef>
              <a:spcPct val="0"/>
            </a:spcBef>
            <a:spcAft>
              <a:spcPct val="15000"/>
            </a:spcAft>
            <a:buChar char="•"/>
          </a:pPr>
          <a:r>
            <a:rPr lang="en-NZ" sz="800" kern="1200"/>
            <a:t>Back to Step 7</a:t>
          </a:r>
        </a:p>
      </dsp:txBody>
      <dsp:txXfrm>
        <a:off x="8058890" y="452703"/>
        <a:ext cx="884824" cy="1110592"/>
      </dsp:txXfrm>
    </dsp:sp>
    <dsp:sp modelId="{8C202BB1-3CC3-4D7D-A944-07D140E73A49}">
      <dsp:nvSpPr>
        <dsp:cNvPr id="0" name=""/>
        <dsp:cNvSpPr/>
      </dsp:nvSpPr>
      <dsp:spPr>
        <a:xfrm>
          <a:off x="7151377" y="554243"/>
          <a:ext cx="907512" cy="907512"/>
        </a:xfrm>
        <a:prstGeom prst="ellipse">
          <a:avLst/>
        </a:prstGeom>
        <a:solidFill>
          <a:srgbClr val="5F3A7A"/>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10.  NASC/EGL review</a:t>
          </a:r>
        </a:p>
      </dsp:txBody>
      <dsp:txXfrm>
        <a:off x="7284279" y="687145"/>
        <a:ext cx="641708" cy="641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583700" y="427001"/>
          <a:ext cx="1917016" cy="1675713"/>
        </a:xfrm>
        <a:prstGeom prst="rightArrow">
          <a:avLst>
            <a:gd name="adj1" fmla="val 70000"/>
            <a:gd name="adj2" fmla="val 50000"/>
          </a:avLst>
        </a:prstGeom>
        <a:solidFill>
          <a:srgbClr val="F3FBEB">
            <a:alpha val="90000"/>
          </a:srgbClr>
        </a:solidFill>
        <a:ln w="25400" cap="flat" cmpd="sng" algn="ctr">
          <a:solidFill>
            <a:srgbClr val="5C9A4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0" bIns="508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None/>
          </a:pPr>
          <a:r>
            <a:rPr lang="en-NZ" sz="800" kern="1200">
              <a:solidFill>
                <a:prstClr val="black">
                  <a:hueOff val="0"/>
                  <a:satOff val="0"/>
                  <a:lumOff val="0"/>
                  <a:alphaOff val="0"/>
                </a:prstClr>
              </a:solidFill>
              <a:latin typeface="Roboto"/>
              <a:ea typeface="+mn-ea"/>
              <a:cs typeface="+mn-cs"/>
            </a:rPr>
            <a:t>Based on tier logic:</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Experience managing hosted funding</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Flexible funding Budget</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Host engagement</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Overrides</a:t>
          </a:r>
        </a:p>
        <a:p>
          <a:pPr marL="57150" lvl="1" indent="-57150" algn="l" defTabSz="355600">
            <a:lnSpc>
              <a:spcPct val="90000"/>
            </a:lnSpc>
            <a:spcBef>
              <a:spcPct val="0"/>
            </a:spcBef>
            <a:spcAft>
              <a:spcPct val="15000"/>
            </a:spcAft>
            <a:buFont typeface="Arial" panose="020B0604020202020204" pitchFamily="34" charset="0"/>
            <a:buNone/>
          </a:pPr>
          <a:endParaRPr lang="en-NZ" sz="800" kern="1200">
            <a:solidFill>
              <a:prstClr val="black">
                <a:hueOff val="0"/>
                <a:satOff val="0"/>
                <a:lumOff val="0"/>
                <a:alphaOff val="0"/>
              </a:prstClr>
            </a:solidFill>
            <a:latin typeface="Roboto"/>
            <a:ea typeface="+mn-ea"/>
            <a:cs typeface="+mn-cs"/>
          </a:endParaRPr>
        </a:p>
      </dsp:txBody>
      <dsp:txXfrm>
        <a:off x="1062954" y="678358"/>
        <a:ext cx="934545" cy="1172999"/>
      </dsp:txXfrm>
    </dsp:sp>
    <dsp:sp modelId="{448409CF-3DAB-4BF9-86BD-E06BF7AF2523}">
      <dsp:nvSpPr>
        <dsp:cNvPr id="0" name=""/>
        <dsp:cNvSpPr/>
      </dsp:nvSpPr>
      <dsp:spPr>
        <a:xfrm>
          <a:off x="82966" y="745615"/>
          <a:ext cx="958508" cy="95850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1. Person assigned a budget and tier level by DSS</a:t>
          </a:r>
        </a:p>
      </dsp:txBody>
      <dsp:txXfrm>
        <a:off x="223336" y="885985"/>
        <a:ext cx="677768" cy="677768"/>
      </dsp:txXfrm>
    </dsp:sp>
    <dsp:sp modelId="{37558D32-0BFC-4569-AC1B-27FA53FEEF3C}">
      <dsp:nvSpPr>
        <dsp:cNvPr id="0" name=""/>
        <dsp:cNvSpPr/>
      </dsp:nvSpPr>
      <dsp:spPr>
        <a:xfrm>
          <a:off x="2998969" y="426800"/>
          <a:ext cx="1917016" cy="1675713"/>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57150" lvl="1" indent="-57150" algn="l" defTabSz="266700">
            <a:lnSpc>
              <a:spcPct val="90000"/>
            </a:lnSpc>
            <a:spcBef>
              <a:spcPct val="0"/>
            </a:spcBef>
            <a:spcAft>
              <a:spcPct val="15000"/>
            </a:spcAft>
            <a:buNone/>
          </a:pPr>
          <a:r>
            <a:rPr lang="en-NZ" sz="600" kern="1200"/>
            <a:t>Individualised Funding:</a:t>
          </a:r>
        </a:p>
        <a:p>
          <a:pPr marL="114300" lvl="2" indent="-57150" algn="l" defTabSz="266700">
            <a:lnSpc>
              <a:spcPct val="90000"/>
            </a:lnSpc>
            <a:spcBef>
              <a:spcPct val="0"/>
            </a:spcBef>
            <a:spcAft>
              <a:spcPct val="15000"/>
            </a:spcAft>
            <a:buFont typeface="Arial" panose="020B0604020202020204" pitchFamily="34" charset="0"/>
            <a:buChar char="•"/>
          </a:pPr>
          <a:r>
            <a:rPr lang="en-NZ" sz="600" kern="1200"/>
            <a:t>Host ISP to be FP until NASC review, then NASC Service Auth is FP, until new assessment using OBIR</a:t>
          </a:r>
        </a:p>
        <a:p>
          <a:pPr marL="57150" lvl="1" indent="-57150" algn="l" defTabSz="266700">
            <a:lnSpc>
              <a:spcPct val="90000"/>
            </a:lnSpc>
            <a:spcBef>
              <a:spcPct val="0"/>
            </a:spcBef>
            <a:spcAft>
              <a:spcPct val="15000"/>
            </a:spcAft>
            <a:buNone/>
          </a:pPr>
          <a:r>
            <a:rPr lang="en-NZ" sz="600" kern="1200"/>
            <a:t>Hosted EGL:</a:t>
          </a:r>
        </a:p>
        <a:p>
          <a:pPr marL="114300" lvl="2" indent="-57150" algn="l" defTabSz="266700">
            <a:lnSpc>
              <a:spcPct val="90000"/>
            </a:lnSpc>
            <a:spcBef>
              <a:spcPct val="0"/>
            </a:spcBef>
            <a:spcAft>
              <a:spcPct val="15000"/>
            </a:spcAft>
            <a:buChar char="•"/>
          </a:pPr>
          <a:r>
            <a:rPr lang="en-NZ" sz="600" kern="1200"/>
            <a:t>EGL Funding Plan until new assessment using OBIR</a:t>
          </a:r>
        </a:p>
      </dsp:txBody>
      <dsp:txXfrm>
        <a:off x="3478223" y="678157"/>
        <a:ext cx="934545" cy="1172999"/>
      </dsp:txXfrm>
    </dsp:sp>
    <dsp:sp modelId="{C0027B03-6CC4-474E-8A23-4E1690068FF7}">
      <dsp:nvSpPr>
        <dsp:cNvPr id="0" name=""/>
        <dsp:cNvSpPr/>
      </dsp:nvSpPr>
      <dsp:spPr>
        <a:xfrm>
          <a:off x="2519715" y="785403"/>
          <a:ext cx="958508" cy="95850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2.  Funding Plans (FP)</a:t>
          </a:r>
        </a:p>
      </dsp:txBody>
      <dsp:txXfrm>
        <a:off x="2660085" y="925773"/>
        <a:ext cx="677768" cy="677768"/>
      </dsp:txXfrm>
    </dsp:sp>
    <dsp:sp modelId="{532B3F69-3D1D-4266-A141-827EDC3AC455}">
      <dsp:nvSpPr>
        <dsp:cNvPr id="0" name=""/>
        <dsp:cNvSpPr/>
      </dsp:nvSpPr>
      <dsp:spPr>
        <a:xfrm>
          <a:off x="5515053" y="426800"/>
          <a:ext cx="1917016" cy="1675713"/>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solidFill>
                <a:prstClr val="black">
                  <a:hueOff val="0"/>
                  <a:satOff val="0"/>
                  <a:lumOff val="0"/>
                  <a:alphaOff val="0"/>
                </a:prstClr>
              </a:solidFill>
              <a:latin typeface="Roboto"/>
              <a:ea typeface="+mn-ea"/>
              <a:cs typeface="+mn-cs"/>
            </a:rPr>
            <a:t>Host</a:t>
          </a:r>
          <a:r>
            <a:rPr lang="en-NZ" sz="800" kern="1200"/>
            <a:t> receives Funding Plan via email and then WebApp in longer term</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Host receives Service Authorisation</a:t>
          </a:r>
        </a:p>
        <a:p>
          <a:pPr marL="57150" lvl="1" indent="-57150" algn="l" defTabSz="355600">
            <a:lnSpc>
              <a:spcPct val="90000"/>
            </a:lnSpc>
            <a:spcBef>
              <a:spcPct val="0"/>
            </a:spcBef>
            <a:spcAft>
              <a:spcPct val="15000"/>
            </a:spcAft>
            <a:buFont typeface="Arial" panose="020B0604020202020204" pitchFamily="34" charset="0"/>
            <a:buChar char="•"/>
          </a:pPr>
          <a:endParaRPr lang="en-NZ" sz="600" kern="1200"/>
        </a:p>
      </dsp:txBody>
      <dsp:txXfrm>
        <a:off x="5994307" y="678157"/>
        <a:ext cx="934545" cy="1172999"/>
      </dsp:txXfrm>
    </dsp:sp>
    <dsp:sp modelId="{0F489F9A-F02D-42B8-903D-329900CA3483}">
      <dsp:nvSpPr>
        <dsp:cNvPr id="0" name=""/>
        <dsp:cNvSpPr/>
      </dsp:nvSpPr>
      <dsp:spPr>
        <a:xfrm>
          <a:off x="4972192" y="770143"/>
          <a:ext cx="958508" cy="95850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3. Host receives My DSS FP</a:t>
          </a:r>
        </a:p>
      </dsp:txBody>
      <dsp:txXfrm>
        <a:off x="5112562" y="910513"/>
        <a:ext cx="677768" cy="677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391744" y="308840"/>
          <a:ext cx="2408241" cy="1702719"/>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0" bIns="508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t>Includes guidance on:</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managing hosted budget responsibilities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how to find support workers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specific purchases want to make</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tiers levels</a:t>
          </a:r>
        </a:p>
      </dsp:txBody>
      <dsp:txXfrm>
        <a:off x="993804" y="564248"/>
        <a:ext cx="1210229" cy="1191903"/>
      </dsp:txXfrm>
    </dsp:sp>
    <dsp:sp modelId="{448409CF-3DAB-4BF9-86BD-E06BF7AF2523}">
      <dsp:nvSpPr>
        <dsp:cNvPr id="0" name=""/>
        <dsp:cNvSpPr/>
      </dsp:nvSpPr>
      <dsp:spPr>
        <a:xfrm>
          <a:off x="0" y="662318"/>
          <a:ext cx="973955" cy="973955"/>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4. Host  supports person/Agent to implement FP </a:t>
          </a:r>
        </a:p>
      </dsp:txBody>
      <dsp:txXfrm>
        <a:off x="142632" y="804950"/>
        <a:ext cx="688691" cy="688691"/>
      </dsp:txXfrm>
    </dsp:sp>
    <dsp:sp modelId="{37558D32-0BFC-4569-AC1B-27FA53FEEF3C}">
      <dsp:nvSpPr>
        <dsp:cNvPr id="0" name=""/>
        <dsp:cNvSpPr/>
      </dsp:nvSpPr>
      <dsp:spPr>
        <a:xfrm>
          <a:off x="3426005" y="297738"/>
          <a:ext cx="1744198" cy="1702719"/>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Flexible funding utilised</a:t>
          </a:r>
        </a:p>
        <a:p>
          <a:pPr marL="57150" lvl="1" indent="-57150" algn="l" defTabSz="355600">
            <a:lnSpc>
              <a:spcPct val="90000"/>
            </a:lnSpc>
            <a:spcBef>
              <a:spcPct val="0"/>
            </a:spcBef>
            <a:spcAft>
              <a:spcPct val="15000"/>
            </a:spcAft>
            <a:buChar char="•"/>
          </a:pPr>
          <a:r>
            <a:rPr lang="en-NZ" sz="800" kern="1200"/>
            <a:t>Claims submitted and processed</a:t>
          </a:r>
        </a:p>
      </dsp:txBody>
      <dsp:txXfrm>
        <a:off x="3862054" y="553146"/>
        <a:ext cx="850296" cy="1191903"/>
      </dsp:txXfrm>
    </dsp:sp>
    <dsp:sp modelId="{C0027B03-6CC4-474E-8A23-4E1690068FF7}">
      <dsp:nvSpPr>
        <dsp:cNvPr id="0" name=""/>
        <dsp:cNvSpPr/>
      </dsp:nvSpPr>
      <dsp:spPr>
        <a:xfrm>
          <a:off x="2842050" y="685108"/>
          <a:ext cx="973955" cy="973955"/>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5. Person/Agent makes employment or purchase choices</a:t>
          </a:r>
        </a:p>
      </dsp:txBody>
      <dsp:txXfrm>
        <a:off x="2984682" y="827740"/>
        <a:ext cx="688691" cy="688691"/>
      </dsp:txXfrm>
    </dsp:sp>
    <dsp:sp modelId="{532B3F69-3D1D-4266-A141-827EDC3AC455}">
      <dsp:nvSpPr>
        <dsp:cNvPr id="0" name=""/>
        <dsp:cNvSpPr/>
      </dsp:nvSpPr>
      <dsp:spPr>
        <a:xfrm>
          <a:off x="5831577" y="385564"/>
          <a:ext cx="1947911" cy="1702719"/>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Guidance</a:t>
          </a:r>
        </a:p>
        <a:p>
          <a:pPr marL="57150" lvl="1" indent="-57150" algn="l" defTabSz="355600">
            <a:lnSpc>
              <a:spcPct val="90000"/>
            </a:lnSpc>
            <a:spcBef>
              <a:spcPct val="0"/>
            </a:spcBef>
            <a:spcAft>
              <a:spcPct val="15000"/>
            </a:spcAft>
            <a:buChar char="•"/>
          </a:pPr>
          <a:r>
            <a:rPr lang="en-NZ" sz="800" kern="1200"/>
            <a:t>Coaching</a:t>
          </a:r>
        </a:p>
        <a:p>
          <a:pPr marL="57150" lvl="1" indent="-57150" algn="l" defTabSz="355600">
            <a:lnSpc>
              <a:spcPct val="90000"/>
            </a:lnSpc>
            <a:spcBef>
              <a:spcPct val="0"/>
            </a:spcBef>
            <a:spcAft>
              <a:spcPct val="15000"/>
            </a:spcAft>
            <a:buChar char="•"/>
          </a:pPr>
          <a:r>
            <a:rPr lang="en-NZ" sz="800" kern="1200"/>
            <a:t>Monitoring</a:t>
          </a:r>
        </a:p>
        <a:p>
          <a:pPr marL="57150" lvl="1" indent="-57150" algn="l" defTabSz="355600">
            <a:lnSpc>
              <a:spcPct val="90000"/>
            </a:lnSpc>
            <a:spcBef>
              <a:spcPct val="0"/>
            </a:spcBef>
            <a:spcAft>
              <a:spcPct val="15000"/>
            </a:spcAft>
            <a:buChar char="•"/>
          </a:pPr>
          <a:r>
            <a:rPr lang="en-NZ" sz="800" kern="1200"/>
            <a:t>Meeting cadence according to tier level</a:t>
          </a:r>
        </a:p>
      </dsp:txBody>
      <dsp:txXfrm>
        <a:off x="6318555" y="640972"/>
        <a:ext cx="949606" cy="1191903"/>
      </dsp:txXfrm>
    </dsp:sp>
    <dsp:sp modelId="{0F489F9A-F02D-42B8-903D-329900CA3483}">
      <dsp:nvSpPr>
        <dsp:cNvPr id="0" name=""/>
        <dsp:cNvSpPr/>
      </dsp:nvSpPr>
      <dsp:spPr>
        <a:xfrm>
          <a:off x="5275079" y="746059"/>
          <a:ext cx="973955" cy="973955"/>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6. Ongoing role of Host with person/Agent based on Tier level</a:t>
          </a:r>
        </a:p>
      </dsp:txBody>
      <dsp:txXfrm>
        <a:off x="5417711" y="888691"/>
        <a:ext cx="688691" cy="688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1620157" y="0"/>
          <a:ext cx="1966076" cy="1718598"/>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Budget spent</a:t>
          </a:r>
        </a:p>
        <a:p>
          <a:pPr marL="57150" lvl="1" indent="-57150" algn="l" defTabSz="355600">
            <a:lnSpc>
              <a:spcPct val="90000"/>
            </a:lnSpc>
            <a:spcBef>
              <a:spcPct val="0"/>
            </a:spcBef>
            <a:spcAft>
              <a:spcPct val="15000"/>
            </a:spcAft>
            <a:buChar char="•"/>
          </a:pPr>
          <a:r>
            <a:rPr lang="en-NZ" sz="800" kern="1200"/>
            <a:t>Outcomes</a:t>
          </a:r>
        </a:p>
        <a:p>
          <a:pPr marL="57150" lvl="1" indent="-57150" algn="l" defTabSz="355600">
            <a:lnSpc>
              <a:spcPct val="90000"/>
            </a:lnSpc>
            <a:spcBef>
              <a:spcPct val="0"/>
            </a:spcBef>
            <a:spcAft>
              <a:spcPct val="15000"/>
            </a:spcAft>
            <a:buChar char="•"/>
          </a:pPr>
          <a:r>
            <a:rPr lang="en-NZ" sz="800" kern="1200"/>
            <a:t>Did spend meet purpose in FP</a:t>
          </a:r>
        </a:p>
        <a:p>
          <a:pPr marL="57150" lvl="1" indent="-57150" algn="l" defTabSz="355600">
            <a:lnSpc>
              <a:spcPct val="90000"/>
            </a:lnSpc>
            <a:spcBef>
              <a:spcPct val="0"/>
            </a:spcBef>
            <a:spcAft>
              <a:spcPct val="15000"/>
            </a:spcAft>
            <a:buChar char="•"/>
          </a:pPr>
          <a:r>
            <a:rPr lang="en-NZ" sz="800" kern="1200"/>
            <a:t>Tier level appropriate</a:t>
          </a:r>
        </a:p>
        <a:p>
          <a:pPr marL="57150" lvl="1" indent="-57150" algn="l" defTabSz="355600">
            <a:lnSpc>
              <a:spcPct val="90000"/>
            </a:lnSpc>
            <a:spcBef>
              <a:spcPct val="0"/>
            </a:spcBef>
            <a:spcAft>
              <a:spcPct val="15000"/>
            </a:spcAft>
            <a:buChar char="•"/>
          </a:pPr>
          <a:r>
            <a:rPr lang="en-NZ" sz="800" kern="1200"/>
            <a:t>Guidance and coaching received </a:t>
          </a:r>
        </a:p>
      </dsp:txBody>
      <dsp:txXfrm>
        <a:off x="2111676" y="257790"/>
        <a:ext cx="958462" cy="1203018"/>
      </dsp:txXfrm>
    </dsp:sp>
    <dsp:sp modelId="{448409CF-3DAB-4BF9-86BD-E06BF7AF2523}">
      <dsp:nvSpPr>
        <dsp:cNvPr id="0" name=""/>
        <dsp:cNvSpPr/>
      </dsp:nvSpPr>
      <dsp:spPr>
        <a:xfrm>
          <a:off x="1128638" y="367779"/>
          <a:ext cx="983038" cy="98303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NZ" sz="700" kern="1200"/>
            <a:t>7. Feedback loop back to NASC/EGL at review (low tech initially, then later higher tech)</a:t>
          </a:r>
        </a:p>
      </dsp:txBody>
      <dsp:txXfrm>
        <a:off x="1272601" y="511742"/>
        <a:ext cx="695112" cy="695112"/>
      </dsp:txXfrm>
    </dsp:sp>
    <dsp:sp modelId="{6A734465-6C73-4482-9A7D-A43E0DD85D9A}">
      <dsp:nvSpPr>
        <dsp:cNvPr id="0" name=""/>
        <dsp:cNvSpPr/>
      </dsp:nvSpPr>
      <dsp:spPr>
        <a:xfrm>
          <a:off x="4257059" y="0"/>
          <a:ext cx="1966076" cy="1718598"/>
        </a:xfrm>
        <a:prstGeom prst="rightArrow">
          <a:avLst>
            <a:gd name="adj1" fmla="val 70000"/>
            <a:gd name="adj2" fmla="val 50000"/>
          </a:avLst>
        </a:prstGeom>
        <a:solidFill>
          <a:srgbClr val="F3FBEB">
            <a:alpha val="90000"/>
          </a:srgbClr>
        </a:solidFill>
        <a:ln w="25400" cap="flat" cmpd="sng" algn="ctr">
          <a:solidFill>
            <a:srgbClr val="5C9A4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NASC Review: add goals &amp; purposes to Service Auth</a:t>
          </a:r>
        </a:p>
        <a:p>
          <a:pPr marL="57150" lvl="1" indent="-57150" algn="l" defTabSz="355600">
            <a:lnSpc>
              <a:spcPct val="90000"/>
            </a:lnSpc>
            <a:spcBef>
              <a:spcPct val="0"/>
            </a:spcBef>
            <a:spcAft>
              <a:spcPct val="15000"/>
            </a:spcAft>
            <a:buChar char="•"/>
          </a:pPr>
          <a:r>
            <a:rPr lang="en-NZ" sz="800" kern="1200"/>
            <a:t>EGL Review: update EGL plan</a:t>
          </a:r>
        </a:p>
        <a:p>
          <a:pPr marL="57150" lvl="1" indent="-57150" algn="l" defTabSz="355600">
            <a:lnSpc>
              <a:spcPct val="90000"/>
            </a:lnSpc>
            <a:spcBef>
              <a:spcPct val="0"/>
            </a:spcBef>
            <a:spcAft>
              <a:spcPct val="15000"/>
            </a:spcAft>
            <a:buChar char="•"/>
          </a:pPr>
          <a:r>
            <a:rPr lang="en-NZ" sz="800" kern="1200"/>
            <a:t>Reassessment for NASC/EGL: create My DSS FP using OBIR</a:t>
          </a:r>
        </a:p>
      </dsp:txBody>
      <dsp:txXfrm>
        <a:off x="4748578" y="257790"/>
        <a:ext cx="958462" cy="1203018"/>
      </dsp:txXfrm>
    </dsp:sp>
    <dsp:sp modelId="{3725124A-4C20-45AE-9CE0-FC38A1DDA71A}">
      <dsp:nvSpPr>
        <dsp:cNvPr id="0" name=""/>
        <dsp:cNvSpPr/>
      </dsp:nvSpPr>
      <dsp:spPr>
        <a:xfrm>
          <a:off x="3760861" y="353172"/>
          <a:ext cx="983038" cy="983038"/>
        </a:xfrm>
        <a:prstGeom prst="ellipse">
          <a:avLst/>
        </a:prstGeom>
        <a:solidFill>
          <a:srgbClr val="D61A61"/>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8. NASC/EGL review or reassessment</a:t>
          </a:r>
        </a:p>
      </dsp:txBody>
      <dsp:txXfrm>
        <a:off x="3904824" y="497135"/>
        <a:ext cx="695112" cy="6951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6FE8C7C-42C3-4D18-B1ED-95CF65737C45}" type="datetimeFigureOut">
              <a:rPr lang="en-NZ" smtClean="0"/>
              <a:t>18/03/2026</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25AD65-0BB9-44FD-A649-6C9EED628E19}" type="slidenum">
              <a:rPr lang="en-NZ" smtClean="0"/>
              <a:t>‹#›</a:t>
            </a:fld>
            <a:endParaRPr lang="en-NZ"/>
          </a:p>
        </p:txBody>
      </p:sp>
    </p:spTree>
    <p:extLst>
      <p:ext uri="{BB962C8B-B14F-4D97-AF65-F5344CB8AC3E}">
        <p14:creationId xmlns:p14="http://schemas.microsoft.com/office/powerpoint/2010/main" val="24025751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E73E2A5-4A5C-4510-8065-C22DA71DA0F5}" type="datetimeFigureOut">
              <a:rPr lang="en-NZ" smtClean="0"/>
              <a:t>18/03/2026</a:t>
            </a:fld>
            <a:endParaRPr lang="en-NZ"/>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40345AC-9F92-4C74-839D-24044B61ADEB}" type="slidenum">
              <a:rPr lang="en-NZ" smtClean="0"/>
              <a:t>‹#›</a:t>
            </a:fld>
            <a:endParaRPr lang="en-NZ"/>
          </a:p>
        </p:txBody>
      </p:sp>
    </p:spTree>
    <p:extLst>
      <p:ext uri="{BB962C8B-B14F-4D97-AF65-F5344CB8AC3E}">
        <p14:creationId xmlns:p14="http://schemas.microsoft.com/office/powerpoint/2010/main" val="5111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ss_testing@msd.govt.nz"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a:t>
            </a:fld>
            <a:endParaRPr lang="en-NZ"/>
          </a:p>
        </p:txBody>
      </p:sp>
    </p:spTree>
    <p:extLst>
      <p:ext uri="{BB962C8B-B14F-4D97-AF65-F5344CB8AC3E}">
        <p14:creationId xmlns:p14="http://schemas.microsoft.com/office/powerpoint/2010/main" val="337070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 </a:t>
            </a:r>
          </a:p>
          <a:p>
            <a:r>
              <a:rPr lang="en-NZ" b="1" i="1"/>
              <a:t>Say:</a:t>
            </a:r>
          </a:p>
          <a:p>
            <a:r>
              <a:rPr lang="en-NZ" b="1" i="1"/>
              <a:t>(click) </a:t>
            </a:r>
            <a:r>
              <a:rPr lang="en-NZ" b="0" i="0"/>
              <a:t>The</a:t>
            </a:r>
            <a:r>
              <a:rPr lang="en-NZ" b="1" i="1"/>
              <a:t> </a:t>
            </a:r>
            <a:r>
              <a:rPr lang="en-NZ" b="1" i="0"/>
              <a:t>process</a:t>
            </a:r>
            <a:r>
              <a:rPr lang="en-NZ" b="0" i="0"/>
              <a:t> that a disabled person/Agent follows when selecting a host and working with them will </a:t>
            </a:r>
            <a:r>
              <a:rPr lang="en-NZ" b="1" i="0"/>
              <a:t>mostly stay </a:t>
            </a:r>
            <a:r>
              <a:rPr lang="en-NZ" b="0" i="0"/>
              <a:t>the same. However, there will be a few additional steps designed to strengthen the disabled person’s </a:t>
            </a:r>
            <a:r>
              <a:rPr lang="en-NZ" b="1" i="0"/>
              <a:t>choice and control </a:t>
            </a:r>
            <a:r>
              <a:rPr lang="en-NZ" b="0" i="0"/>
              <a:t>throughout the process. These include:</a:t>
            </a:r>
          </a:p>
          <a:p>
            <a:endParaRPr lang="en-NZ" b="0" i="0"/>
          </a:p>
          <a:p>
            <a:pPr marL="171450" indent="-171450">
              <a:buFont typeface="Arial" panose="020B0604020202020204" pitchFamily="34" charset="0"/>
              <a:buChar char="•"/>
            </a:pPr>
            <a:r>
              <a:rPr lang="en-NZ" sz="1200" b="0" i="0" kern="1200">
                <a:solidFill>
                  <a:schemeClr val="tx1"/>
                </a:solidFill>
                <a:effectLst/>
                <a:latin typeface="+mn-lt"/>
                <a:ea typeface="+mn-ea"/>
                <a:cs typeface="+mn-cs"/>
              </a:rPr>
              <a:t>The disabled person/Agent needing to manage how their disability support is delivered, cons</a:t>
            </a:r>
            <a:r>
              <a:rPr lang="en-US" sz="1200" b="0" i="0" kern="1200" err="1">
                <a:solidFill>
                  <a:schemeClr val="tx1"/>
                </a:solidFill>
                <a:effectLst/>
                <a:latin typeface="+mn-lt"/>
                <a:ea typeface="+mn-ea"/>
                <a:cs typeface="+mn-cs"/>
              </a:rPr>
              <a:t>istent</a:t>
            </a:r>
            <a:r>
              <a:rPr lang="en-US" sz="1200" b="0" i="0" kern="1200">
                <a:solidFill>
                  <a:schemeClr val="tx1"/>
                </a:solidFill>
                <a:effectLst/>
                <a:latin typeface="+mn-lt"/>
                <a:ea typeface="+mn-ea"/>
                <a:cs typeface="+mn-cs"/>
              </a:rPr>
              <a:t> with expectations detailed in the My DSS F</a:t>
            </a:r>
            <a:r>
              <a:rPr lang="en-US" sz="1200" b="0" i="0" kern="1200">
                <a:solidFill>
                  <a:schemeClr val="tx1"/>
                </a:solidFill>
                <a:effectLst/>
                <a:highlight>
                  <a:srgbClr val="FFFF00"/>
                </a:highlight>
                <a:latin typeface="+mn-lt"/>
                <a:ea typeface="+mn-ea"/>
                <a:cs typeface="+mn-cs"/>
              </a:rPr>
              <a:t>unding Plan </a:t>
            </a:r>
            <a:r>
              <a:rPr lang="en-US" sz="1200" b="1" i="0" kern="1200">
                <a:solidFill>
                  <a:schemeClr val="tx1"/>
                </a:solidFill>
                <a:effectLst/>
                <a:highlight>
                  <a:srgbClr val="FFFF00"/>
                </a:highlight>
                <a:latin typeface="+mn-lt"/>
                <a:ea typeface="+mn-ea"/>
                <a:cs typeface="+mn-cs"/>
              </a:rPr>
              <a:t>- </a:t>
            </a:r>
            <a:r>
              <a:rPr lang="en-US" sz="1200" b="0" i="0" kern="1200">
                <a:solidFill>
                  <a:schemeClr val="tx1"/>
                </a:solidFill>
                <a:effectLst/>
                <a:latin typeface="+mn-lt"/>
                <a:ea typeface="+mn-ea"/>
                <a:cs typeface="+mn-cs"/>
              </a:rPr>
              <a:t>the support they receive and when it happens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person/Agent must </a:t>
            </a:r>
            <a:r>
              <a:rPr lang="en-US" sz="1200" b="1" i="0" kern="1200">
                <a:solidFill>
                  <a:schemeClr val="tx1"/>
                </a:solidFill>
                <a:effectLst/>
                <a:latin typeface="+mn-lt"/>
                <a:ea typeface="+mn-ea"/>
                <a:cs typeface="+mn-cs"/>
              </a:rPr>
              <a:t>engage</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with the Host </a:t>
            </a:r>
            <a:r>
              <a:rPr lang="en-US" sz="1200" b="0" i="0" kern="1200">
                <a:solidFill>
                  <a:schemeClr val="tx1"/>
                </a:solidFill>
                <a:effectLst/>
                <a:latin typeface="+mn-lt"/>
                <a:ea typeface="+mn-ea"/>
                <a:cs typeface="+mn-cs"/>
              </a:rPr>
              <a:t>to complete any annual reviews and check-ins identified in the allocated tier</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person/Agent should promptly discuss any</a:t>
            </a:r>
            <a:r>
              <a:rPr lang="en-US" sz="1200" b="1" i="0" kern="1200">
                <a:solidFill>
                  <a:schemeClr val="tx1"/>
                </a:solidFill>
                <a:effectLst/>
                <a:latin typeface="+mn-lt"/>
                <a:ea typeface="+mn-ea"/>
                <a:cs typeface="+mn-cs"/>
              </a:rPr>
              <a:t> changes </a:t>
            </a:r>
            <a:r>
              <a:rPr lang="en-US" sz="1200" b="0" i="0" kern="1200">
                <a:solidFill>
                  <a:schemeClr val="tx1"/>
                </a:solidFill>
                <a:effectLst/>
                <a:latin typeface="+mn-lt"/>
                <a:ea typeface="+mn-ea"/>
                <a:cs typeface="+mn-cs"/>
              </a:rPr>
              <a:t>to </a:t>
            </a:r>
            <a:r>
              <a:rPr lang="en-US" sz="1200" b="1" i="0" kern="1200">
                <a:solidFill>
                  <a:schemeClr val="tx1"/>
                </a:solidFill>
                <a:effectLst/>
                <a:latin typeface="+mn-lt"/>
                <a:ea typeface="+mn-ea"/>
                <a:cs typeface="+mn-cs"/>
              </a:rPr>
              <a:t>support services or intended supports </a:t>
            </a:r>
            <a:r>
              <a:rPr lang="en-US" sz="1200" b="0" i="0" kern="1200">
                <a:solidFill>
                  <a:schemeClr val="tx1"/>
                </a:solidFill>
                <a:effectLst/>
                <a:latin typeface="+mn-lt"/>
                <a:ea typeface="+mn-ea"/>
                <a:cs typeface="+mn-cs"/>
              </a:rPr>
              <a:t>that were agreed to in their Funding Plan, with the </a:t>
            </a:r>
            <a:r>
              <a:rPr lang="en-US" sz="1200" b="1" i="0" kern="1200">
                <a:solidFill>
                  <a:schemeClr val="tx1"/>
                </a:solidFill>
                <a:effectLst/>
                <a:latin typeface="+mn-lt"/>
                <a:ea typeface="+mn-ea"/>
                <a:cs typeface="+mn-cs"/>
              </a:rPr>
              <a:t>Host</a:t>
            </a:r>
            <a:r>
              <a:rPr lang="en-US" sz="1200" b="0" i="0" kern="1200">
                <a:solidFill>
                  <a:schemeClr val="tx1"/>
                </a:solidFill>
                <a:effectLst/>
                <a:latin typeface="+mn-lt"/>
                <a:ea typeface="+mn-ea"/>
                <a:cs typeface="+mn-cs"/>
              </a:rPr>
              <a:t>.  Any change in </a:t>
            </a:r>
            <a:r>
              <a:rPr lang="en-US" sz="1200" b="1" i="0" kern="1200">
                <a:solidFill>
                  <a:schemeClr val="tx1"/>
                </a:solidFill>
                <a:effectLst/>
                <a:latin typeface="+mn-lt"/>
                <a:ea typeface="+mn-ea"/>
                <a:cs typeface="+mn-cs"/>
              </a:rPr>
              <a:t>disability need or purpose </a:t>
            </a:r>
            <a:r>
              <a:rPr lang="en-US" sz="1200" b="0" i="0" kern="1200">
                <a:solidFill>
                  <a:schemeClr val="tx1"/>
                </a:solidFill>
                <a:effectLst/>
                <a:latin typeface="+mn-lt"/>
                <a:ea typeface="+mn-ea"/>
                <a:cs typeface="+mn-cs"/>
              </a:rPr>
              <a:t>of the allocated supports, should be discussed with the </a:t>
            </a:r>
            <a:r>
              <a:rPr lang="en-US" sz="1200" b="1" i="0" kern="1200">
                <a:solidFill>
                  <a:schemeClr val="tx1"/>
                </a:solidFill>
                <a:effectLst/>
                <a:latin typeface="+mn-lt"/>
                <a:ea typeface="+mn-ea"/>
                <a:cs typeface="+mn-cs"/>
              </a:rPr>
              <a:t>NASC or EGL site</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 will need to advise, </a:t>
            </a:r>
            <a:r>
              <a:rPr lang="en-US" sz="1200" b="1" i="0" kern="1200">
                <a:solidFill>
                  <a:schemeClr val="tx1"/>
                </a:solidFill>
                <a:effectLst/>
                <a:latin typeface="+mn-lt"/>
                <a:ea typeface="+mn-ea"/>
                <a:cs typeface="+mn-cs"/>
              </a:rPr>
              <a:t>in writing, </a:t>
            </a:r>
            <a:r>
              <a:rPr lang="en-US" sz="1200" b="0" i="0" kern="1200">
                <a:solidFill>
                  <a:schemeClr val="tx1"/>
                </a:solidFill>
                <a:effectLst/>
                <a:latin typeface="+mn-lt"/>
                <a:ea typeface="+mn-ea"/>
                <a:cs typeface="+mn-cs"/>
              </a:rPr>
              <a:t>what the Agent’s responsibilities are if there is a change in agent</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NZ"/>
              <a:t>As a host</a:t>
            </a:r>
            <a:r>
              <a:rPr lang="en-NZ" b="1"/>
              <a:t>, your </a:t>
            </a:r>
            <a:r>
              <a:rPr lang="en-NZ"/>
              <a:t>role is to </a:t>
            </a:r>
            <a:r>
              <a:rPr lang="en-NZ" b="1"/>
              <a:t>guide and support </a:t>
            </a:r>
            <a:r>
              <a:rPr lang="en-NZ"/>
              <a:t>disabled people/Agents, to manage their allocated budget </a:t>
            </a:r>
            <a:r>
              <a:rPr lang="en-NZ" b="1"/>
              <a:t>confidently and sustainably</a:t>
            </a:r>
            <a:r>
              <a:rPr lang="en-NZ"/>
              <a:t>. This includes providing coaching and monitoring so the funding </a:t>
            </a:r>
            <a:r>
              <a:rPr lang="en-NZ" b="1"/>
              <a:t>lasts</a:t>
            </a:r>
            <a:r>
              <a:rPr lang="en-NZ"/>
              <a:t> for the funding period and is used in line with what it was </a:t>
            </a:r>
            <a:r>
              <a:rPr lang="en-NZ" b="1"/>
              <a:t>intended</a:t>
            </a:r>
            <a:r>
              <a:rPr lang="en-NZ"/>
              <a:t> for.</a:t>
            </a:r>
          </a:p>
          <a:p>
            <a:pPr marL="0" indent="0">
              <a:buFont typeface="Arial" panose="020B0604020202020204" pitchFamily="34" charset="0"/>
              <a:buNone/>
            </a:pPr>
            <a:r>
              <a:rPr lang="en-NZ"/>
              <a:t>You also play a </a:t>
            </a:r>
            <a:r>
              <a:rPr lang="en-NZ" b="1"/>
              <a:t>key</a:t>
            </a:r>
            <a:r>
              <a:rPr lang="en-NZ"/>
              <a:t> part in helping people keep good records. This means supporting them to make and retain full, accurate documentation of all funds received and expenditure made, and ensuring they understand the relevant legislative or policy requirements that apply to them.</a:t>
            </a:r>
          </a:p>
          <a:p>
            <a:pPr marL="0" indent="0">
              <a:buFont typeface="Arial" panose="020B0604020202020204" pitchFamily="34" charset="0"/>
              <a:buNone/>
            </a:pPr>
            <a:endParaRPr lang="en-NZ"/>
          </a:p>
          <a:p>
            <a:pPr marL="0" indent="0">
              <a:buFont typeface="Arial" panose="020B0604020202020204" pitchFamily="34" charset="0"/>
              <a:buNone/>
            </a:pPr>
            <a:r>
              <a:rPr lang="en-NZ"/>
              <a:t>We’ll explore the expectations of flexible funding hosts in more detail shortly.</a:t>
            </a:r>
          </a:p>
        </p:txBody>
      </p:sp>
      <p:sp>
        <p:nvSpPr>
          <p:cNvPr id="4" name="Slide Number Placeholder 3"/>
          <p:cNvSpPr>
            <a:spLocks noGrp="1"/>
          </p:cNvSpPr>
          <p:nvPr>
            <p:ph type="sldNum" sz="quarter" idx="5"/>
          </p:nvPr>
        </p:nvSpPr>
        <p:spPr/>
        <p:txBody>
          <a:bodyPr/>
          <a:lstStyle/>
          <a:p>
            <a:fld id="{D40345AC-9F92-4C74-839D-24044B61ADEB}" type="slidenum">
              <a:rPr lang="en-NZ" smtClean="0"/>
              <a:t>11</a:t>
            </a:fld>
            <a:endParaRPr lang="en-NZ"/>
          </a:p>
        </p:txBody>
      </p:sp>
    </p:spTree>
    <p:extLst>
      <p:ext uri="{BB962C8B-B14F-4D97-AF65-F5344CB8AC3E}">
        <p14:creationId xmlns:p14="http://schemas.microsoft.com/office/powerpoint/2010/main" val="204537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 </a:t>
            </a:r>
          </a:p>
          <a:p>
            <a:r>
              <a:rPr lang="en-NZ" b="1" i="1"/>
              <a:t>Say:</a:t>
            </a:r>
          </a:p>
          <a:p>
            <a:r>
              <a:rPr lang="en-NZ" b="1" i="1"/>
              <a:t>(click) </a:t>
            </a:r>
            <a:r>
              <a:rPr lang="en-NZ" b="0" i="0"/>
              <a:t>Sometimes a disabled person </a:t>
            </a:r>
            <a:r>
              <a:rPr lang="en-NZ" b="1" i="0"/>
              <a:t>chooses, or needs</a:t>
            </a:r>
            <a:r>
              <a:rPr lang="en-NZ" b="0" i="0"/>
              <a:t>, someone else to help manage their flexible funding, and corresponding responsibilities.</a:t>
            </a:r>
          </a:p>
          <a:p>
            <a:r>
              <a:rPr lang="en-NZ" b="0" i="0"/>
              <a:t>When this happens, an Agent or Welfare Guardian may be appointed by the person, to act on their behalf. It’s important that </a:t>
            </a:r>
            <a:r>
              <a:rPr lang="en-NZ" b="1" i="0"/>
              <a:t>everyone</a:t>
            </a:r>
            <a:r>
              <a:rPr lang="en-NZ" b="0" i="0"/>
              <a:t> involved understands the scope of that role, so the disabled person’s </a:t>
            </a:r>
            <a:r>
              <a:rPr lang="en-NZ" b="1" i="0"/>
              <a:t>will and preference</a:t>
            </a:r>
            <a:r>
              <a:rPr lang="en-NZ" b="0" i="0"/>
              <a:t> can remain </a:t>
            </a:r>
            <a:r>
              <a:rPr lang="en-NZ" b="1" i="0"/>
              <a:t>central</a:t>
            </a:r>
            <a:r>
              <a:rPr lang="en-NZ" b="0" i="0"/>
              <a:t> to decision making processes, and funding can be managed safely, transparently and in line with DSS policy. </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If the Person has appointed an Agent, they need to tell the Host and NASC/EGL site, </a:t>
            </a:r>
            <a:r>
              <a:rPr lang="en-NZ" b="1" i="0"/>
              <a:t>in writing</a:t>
            </a:r>
            <a:r>
              <a:rPr lang="en-NZ" b="0" i="0"/>
              <a:t>, the extent of the Agent’s responsibilities.</a:t>
            </a:r>
          </a:p>
          <a:p>
            <a:endParaRPr lang="en-NZ" b="0" i="0"/>
          </a:p>
          <a:p>
            <a:r>
              <a:rPr lang="en-NZ" b="0" i="0"/>
              <a:t>Your role as the Host is to support, coach and monitor the Agent in the </a:t>
            </a:r>
            <a:r>
              <a:rPr lang="en-NZ" b="1" i="0"/>
              <a:t>same</a:t>
            </a:r>
            <a:r>
              <a:rPr lang="en-NZ" b="0" i="0"/>
              <a:t> way you would support the Person – while ensuring the level of oversight matches the Person’s tier level and the expectations set out in DSS policies.</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More information about who can be an Agent is covered in the </a:t>
            </a:r>
            <a:r>
              <a:rPr lang="en-NZ" b="0" i="1"/>
              <a:t>Management of Hosted Funding Arrangements </a:t>
            </a:r>
            <a:r>
              <a:rPr lang="en-NZ" b="0" i="0"/>
              <a:t>Operational Policy.</a:t>
            </a:r>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12</a:t>
            </a:fld>
            <a:endParaRPr lang="en-NZ"/>
          </a:p>
        </p:txBody>
      </p:sp>
    </p:spTree>
    <p:extLst>
      <p:ext uri="{BB962C8B-B14F-4D97-AF65-F5344CB8AC3E}">
        <p14:creationId xmlns:p14="http://schemas.microsoft.com/office/powerpoint/2010/main" val="244728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mins) </a:t>
            </a:r>
          </a:p>
          <a:p>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r>
              <a:rPr lang="en-NZ" b="0" i="0"/>
              <a:t>Your guidance as host, helps people use their funding in ways that are </a:t>
            </a:r>
            <a:r>
              <a:rPr lang="en-NZ" b="1" i="0"/>
              <a:t>meaningful, sustainable </a:t>
            </a:r>
            <a:r>
              <a:rPr lang="en-NZ" b="0" i="0"/>
              <a:t>and </a:t>
            </a:r>
            <a:r>
              <a:rPr lang="en-NZ" b="1" i="0"/>
              <a:t>aligned</a:t>
            </a:r>
            <a:r>
              <a:rPr lang="en-NZ" b="0" i="0"/>
              <a:t> with their personal </a:t>
            </a:r>
            <a:r>
              <a:rPr lang="en-NZ" b="1" i="0"/>
              <a:t>goals.</a:t>
            </a:r>
            <a:endParaRPr lang="en-NZ" b="1" i="0">
              <a:ea typeface="Calibri"/>
              <a:cs typeface="Calibri"/>
            </a:endParaRPr>
          </a:p>
          <a:p>
            <a:endParaRPr lang="en-NZ" b="1" i="1"/>
          </a:p>
          <a:p>
            <a:r>
              <a:rPr lang="en-NZ" b="0" i="0"/>
              <a:t>Flexible Funding Hosts </a:t>
            </a:r>
            <a:r>
              <a:rPr lang="en-NZ" b="1" i="0"/>
              <a:t>consist of</a:t>
            </a:r>
            <a:r>
              <a:rPr lang="en-NZ" b="0" i="0"/>
              <a:t>: IF &amp; EIF Hosts, Hosted EGL providers such as those provided through Flexible Disability Supports (FDS) in Christchurch and a hosted provider in Mana Whaikaha.</a:t>
            </a:r>
            <a:endParaRPr lang="en-NZ" b="0" i="0">
              <a:ea typeface="Calibri"/>
              <a:cs typeface="Calibri"/>
            </a:endParaRPr>
          </a:p>
          <a:p>
            <a:endParaRPr lang="en-NZ" b="0" i="0"/>
          </a:p>
          <a:p>
            <a:r>
              <a:rPr lang="en-NZ" b="1" i="1"/>
              <a:t>(click) </a:t>
            </a:r>
            <a:r>
              <a:rPr lang="en-NZ" b="0" i="0"/>
              <a:t>A key element of Host responsibilities is </a:t>
            </a:r>
            <a:r>
              <a:rPr lang="en-NZ" b="1" i="0"/>
              <a:t>providing support </a:t>
            </a:r>
            <a:r>
              <a:rPr lang="en-NZ" b="0" i="0"/>
              <a:t>to the disabled person/Agent to manage their flexible funding responsibilities effectively, according to their tier (more on tiers later in this session).</a:t>
            </a:r>
          </a:p>
          <a:p>
            <a:endParaRPr lang="en-NZ" b="0" i="0"/>
          </a:p>
          <a:p>
            <a:r>
              <a:rPr lang="en-NZ" b="0" i="0"/>
              <a:t>This means:</a:t>
            </a:r>
          </a:p>
          <a:p>
            <a:pPr marL="685800" lvl="1" indent="-228600">
              <a:buFont typeface="+mj-lt"/>
              <a:buAutoNum type="alphaLcParenR"/>
            </a:pPr>
            <a:endParaRPr lang="en-NZ" b="0" i="0"/>
          </a:p>
          <a:p>
            <a:pPr marL="685800" lvl="1" indent="-228600">
              <a:buFont typeface="+mj-lt"/>
              <a:buAutoNum type="alphaLcParenR"/>
            </a:pPr>
            <a:r>
              <a:rPr lang="en-NZ" b="0" i="0"/>
              <a:t>Providing set-up advice, information, guidance and ongoing coaching to establish and support the person/Agent to manage their flexible funding </a:t>
            </a:r>
            <a:endParaRPr lang="en-NZ" b="0" i="0">
              <a:ea typeface="Calibri"/>
              <a:cs typeface="Calibri"/>
            </a:endParaRPr>
          </a:p>
          <a:p>
            <a:pPr marL="685800" lvl="1" indent="-228600">
              <a:buFont typeface="+mj-lt"/>
              <a:buAutoNum type="alphaLcParenR"/>
            </a:pPr>
            <a:r>
              <a:rPr lang="en-NZ" b="0" i="0"/>
              <a:t>Monitoring the quality and hours of support services, including the provision of relevant information</a:t>
            </a:r>
          </a:p>
          <a:p>
            <a:pPr marL="685800" lvl="1" indent="-228600">
              <a:buFont typeface="+mj-lt"/>
              <a:buAutoNum type="alphaLcParenR" startAt="3"/>
            </a:pPr>
            <a:r>
              <a:rPr lang="en-NZ" b="0" i="0"/>
              <a:t>Coaching and guiding the person/Agent about who they could employ or contract as support workers.</a:t>
            </a:r>
          </a:p>
          <a:p>
            <a:pPr marL="685800" lvl="1" indent="-228600">
              <a:buFont typeface="+mj-lt"/>
              <a:buAutoNum type="alphaLcParenR" startAt="3"/>
            </a:pPr>
            <a:r>
              <a:rPr lang="en-NZ" b="0" i="0"/>
              <a:t>Building networks to allow for sharing of supports</a:t>
            </a:r>
          </a:p>
          <a:p>
            <a:pPr marL="685800" lvl="1" indent="-228600">
              <a:buFont typeface="+mj-lt"/>
              <a:buAutoNum type="alphaLcParenR" startAt="3"/>
            </a:pPr>
            <a:r>
              <a:rPr lang="en-NZ" b="0" i="0"/>
              <a:t>Offering choice and delivery of Flexible Service Options when requested by the person/agent</a:t>
            </a:r>
          </a:p>
          <a:p>
            <a:pPr marL="685800" lvl="1" indent="-228600">
              <a:buFont typeface="+mj-lt"/>
              <a:buAutoNum type="alphaLcParenR" startAt="3"/>
            </a:pPr>
            <a:endParaRPr lang="en-NZ" b="0" i="0"/>
          </a:p>
          <a:p>
            <a:pPr marL="685800" lvl="1" indent="-228600">
              <a:buFont typeface="+mj-lt"/>
              <a:buAutoNum type="alphaLcParenR" startAt="3"/>
            </a:pPr>
            <a:r>
              <a:rPr lang="en-US"/>
              <a:t>Checking, that if the disabled person has a </a:t>
            </a:r>
            <a:r>
              <a:rPr lang="en-US" b="1"/>
              <a:t>disability</a:t>
            </a:r>
            <a:r>
              <a:rPr lang="en-US"/>
              <a:t> allocation of </a:t>
            </a:r>
            <a:r>
              <a:rPr lang="en-US" b="1"/>
              <a:t>Carer Support through Health NZ</a:t>
            </a:r>
            <a:r>
              <a:rPr lang="en-US"/>
              <a:t>, that it is considered </a:t>
            </a:r>
            <a:r>
              <a:rPr lang="en-US" b="1"/>
              <a:t>alongside</a:t>
            </a:r>
            <a:r>
              <a:rPr lang="en-US"/>
              <a:t> the hosted flexible funding allocation. The host should explore if </a:t>
            </a:r>
            <a:r>
              <a:rPr lang="en-US" b="1"/>
              <a:t>combining</a:t>
            </a:r>
            <a:r>
              <a:rPr lang="en-US"/>
              <a:t>  the Carer Support allocation with the Hosted Flexible Funding, would be of benefit to the disabled person.</a:t>
            </a:r>
            <a:r>
              <a:rPr lang="en-US" b="1"/>
              <a:t> </a:t>
            </a:r>
            <a:r>
              <a:rPr lang="en-US" b="0"/>
              <a:t>If it </a:t>
            </a:r>
            <a:r>
              <a:rPr lang="en-US" b="1"/>
              <a:t>would</a:t>
            </a:r>
            <a:r>
              <a:rPr lang="en-US" b="0"/>
              <a:t> be of benefit, let the NASC know, so that they can make the required changes. An example of this would be if the carer does not know </a:t>
            </a:r>
            <a:r>
              <a:rPr lang="en-US" b="1"/>
              <a:t>how</a:t>
            </a:r>
            <a:r>
              <a:rPr lang="en-US" b="0"/>
              <a:t> to use their Carer Support, and that combining this into the hosted flexible funding, would mean that the person or their carer could access relevant respite supports more easily. (</a:t>
            </a:r>
            <a:r>
              <a:rPr lang="en-US" b="1"/>
              <a:t>This is new to hosts) </a:t>
            </a:r>
            <a:endParaRPr lang="en-NZ" b="1" i="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b="0" i="0"/>
              <a:t>Your role as Host is </a:t>
            </a:r>
            <a:r>
              <a:rPr lang="en-NZ" b="1" i="0"/>
              <a:t>critical</a:t>
            </a:r>
            <a:r>
              <a:rPr lang="en-NZ" b="0" i="0"/>
              <a:t> to support, coach and monitor how people use their flexible funding, to ensure they meet their responsibilities – that it aligns with their funding plan, tier, and disability-related needs.</a:t>
            </a:r>
            <a:endParaRPr lang="en-NZ" b="0" i="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a:solidFill>
                <a:schemeClr val="tx1"/>
              </a:solidFill>
              <a:effectLst/>
              <a:latin typeface="+mn-lt"/>
              <a:ea typeface="+mn-ea"/>
              <a:cs typeface="+mn-cs"/>
            </a:endParaRPr>
          </a:p>
          <a:p>
            <a:pPr>
              <a:defRPr/>
            </a:pPr>
            <a:r>
              <a:rPr lang="en-US" sz="1200" b="0" i="0" kern="1200">
                <a:solidFill>
                  <a:schemeClr val="tx1"/>
                </a:solidFill>
                <a:effectLst/>
                <a:latin typeface="+mn-lt"/>
                <a:ea typeface="+mn-ea"/>
                <a:cs typeface="+mn-cs"/>
              </a:rPr>
              <a:t>More details are covered in the </a:t>
            </a:r>
            <a:r>
              <a:rPr lang="en-US"/>
              <a:t>Detailed</a:t>
            </a:r>
            <a:r>
              <a:rPr lang="en-US" sz="1200" b="0" i="0" kern="1200">
                <a:solidFill>
                  <a:schemeClr val="tx1"/>
                </a:solidFill>
                <a:effectLst/>
                <a:latin typeface="+mn-lt"/>
                <a:ea typeface="+mn-ea"/>
                <a:cs typeface="+mn-cs"/>
              </a:rPr>
              <a:t> </a:t>
            </a:r>
            <a:r>
              <a:rPr lang="en-US"/>
              <a:t>Training Document </a:t>
            </a:r>
            <a:r>
              <a:rPr lang="en-US" sz="1200" b="0" i="0" kern="1200">
                <a:solidFill>
                  <a:schemeClr val="tx1"/>
                </a:solidFill>
                <a:effectLst/>
                <a:latin typeface="+mn-lt"/>
                <a:ea typeface="+mn-ea"/>
                <a:cs typeface="+mn-cs"/>
              </a:rPr>
              <a:t>for Hosted Flexible Funding Providers,  which will be up on our website soon.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NZ" b="0" i="0"/>
          </a:p>
          <a:p>
            <a:pPr marL="0" indent="0">
              <a:buFont typeface="+mj-lt"/>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13</a:t>
            </a:fld>
            <a:endParaRPr lang="en-NZ"/>
          </a:p>
        </p:txBody>
      </p:sp>
    </p:spTree>
    <p:extLst>
      <p:ext uri="{BB962C8B-B14F-4D97-AF65-F5344CB8AC3E}">
        <p14:creationId xmlns:p14="http://schemas.microsoft.com/office/powerpoint/2010/main" val="249142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a:t>
            </a:r>
          </a:p>
          <a:p>
            <a:r>
              <a:rPr lang="en-NZ" b="1" i="1"/>
              <a:t>Say:</a:t>
            </a:r>
          </a:p>
          <a:p>
            <a:endParaRPr lang="en-NZ" b="0" i="0"/>
          </a:p>
          <a:p>
            <a:r>
              <a:rPr lang="en-NZ" b="1" i="1"/>
              <a:t>(click) </a:t>
            </a:r>
            <a:r>
              <a:rPr lang="en-NZ" b="0" i="0"/>
              <a:t>NASCs and EGL sites also have </a:t>
            </a:r>
            <a:r>
              <a:rPr lang="en-NZ" b="1" i="0"/>
              <a:t>a number of responsibilities</a:t>
            </a:r>
            <a:r>
              <a:rPr lang="en-NZ" b="0" i="0"/>
              <a:t>, related to hosted flexible funding as outlined in the </a:t>
            </a:r>
            <a:r>
              <a:rPr lang="en-NZ" b="0" i="1"/>
              <a:t>Management of Hosted Funding Arrangements </a:t>
            </a:r>
            <a:r>
              <a:rPr lang="en-NZ" b="0" i="0"/>
              <a:t>Operational Policy. </a:t>
            </a:r>
          </a:p>
          <a:p>
            <a:endParaRPr lang="en-NZ" b="0" i="0"/>
          </a:p>
          <a:p>
            <a:r>
              <a:rPr lang="en-NZ" b="0" i="0"/>
              <a:t>During the needs assessment and allocation process, the NASC/EGL site will develop the My DSS Funding Plan with the disabled person/Agent. Additionally, an appropriate tier is allocated for People that </a:t>
            </a:r>
            <a:r>
              <a:rPr lang="en-NZ" b="1" i="0"/>
              <a:t>choose</a:t>
            </a:r>
            <a:r>
              <a:rPr lang="en-NZ" b="0" i="0"/>
              <a:t> to have a </a:t>
            </a:r>
            <a:r>
              <a:rPr lang="en-NZ" b="1" i="0"/>
              <a:t>hosted flexible funding </a:t>
            </a:r>
            <a:r>
              <a:rPr lang="en-NZ" b="0" i="0"/>
              <a:t>budget. The My DSS funding plan will be shared with the disabled person/agent and the Host,  so you (the host) can work </a:t>
            </a:r>
            <a:r>
              <a:rPr lang="en-NZ" b="1" i="0"/>
              <a:t>togethe</a:t>
            </a:r>
            <a:r>
              <a:rPr lang="en-NZ" b="0" i="0"/>
              <a:t>r to begin implementation of the supports, as outlined in the plan.</a:t>
            </a:r>
          </a:p>
          <a:p>
            <a:endParaRPr lang="en-NZ" b="0" i="0"/>
          </a:p>
          <a:p>
            <a:r>
              <a:rPr lang="en-NZ" b="0" i="0"/>
              <a:t>NASCs/EGL sites will complete an </a:t>
            </a:r>
            <a:r>
              <a:rPr lang="en-NZ" b="1" i="0"/>
              <a:t>annual review </a:t>
            </a:r>
            <a:r>
              <a:rPr lang="en-NZ" b="0" i="0"/>
              <a:t>of supports and will factor in </a:t>
            </a:r>
            <a:r>
              <a:rPr lang="en-NZ" b="1" i="0"/>
              <a:t>feedback</a:t>
            </a:r>
            <a:r>
              <a:rPr lang="en-NZ" b="0" i="0"/>
              <a:t> provided, by yourselves, which will assist in informing the allocation of funding and tier for the following year. We’ll cover this more, later in the session.</a:t>
            </a:r>
          </a:p>
          <a:p>
            <a:endParaRPr lang="en-NZ" b="0" i="0"/>
          </a:p>
          <a:p>
            <a:r>
              <a:rPr lang="en-NZ" b="1" i="0"/>
              <a:t>Reassessments</a:t>
            </a:r>
            <a:r>
              <a:rPr lang="en-NZ" b="0" i="0"/>
              <a:t> will continue in the current timeframe of 3 – 5 years, and NASCs &amp; EGL sites will still be able to complete an </a:t>
            </a:r>
            <a:r>
              <a:rPr lang="en-NZ" b="1" i="0"/>
              <a:t>earlier</a:t>
            </a:r>
            <a:r>
              <a:rPr lang="en-NZ" b="0" i="0"/>
              <a:t> reassessment, if the person’s disability support needs </a:t>
            </a:r>
            <a:r>
              <a:rPr lang="en-NZ" b="1" i="0"/>
              <a:t>change</a:t>
            </a:r>
            <a:r>
              <a:rPr lang="en-NZ" b="0" i="0"/>
              <a:t> prior to the scheduled reassessment. </a:t>
            </a:r>
            <a:r>
              <a:rPr lang="en-NZ" b="1" i="0"/>
              <a:t>(Note: all scheduled NASC re-assessments are paused until October, unless they have capacity).</a:t>
            </a:r>
          </a:p>
          <a:p>
            <a:endParaRPr lang="en-NZ" b="0" i="0"/>
          </a:p>
          <a:p>
            <a:r>
              <a:rPr lang="en-NZ" b="0" i="0"/>
              <a:t>Overall, the responsibilities of NASC/EGL sites ensure that funding decisions are well-informed, regularly reviewed, and responsive to changes in a person’s disability support needs. The collaboration and information sharing with you (Host) is </a:t>
            </a:r>
            <a:r>
              <a:rPr lang="en-NZ" b="1" i="0"/>
              <a:t>essentia</a:t>
            </a:r>
            <a:r>
              <a:rPr lang="en-NZ" b="0" i="0"/>
              <a:t>l – for example sharing the My DSS Funding Plan and discussing any concerns. This </a:t>
            </a:r>
            <a:r>
              <a:rPr lang="en-NZ" b="1" i="0"/>
              <a:t>partnership</a:t>
            </a:r>
            <a:r>
              <a:rPr lang="en-NZ" b="0" i="0"/>
              <a:t> will help to ensure disabled people receive the </a:t>
            </a:r>
            <a:r>
              <a:rPr lang="en-NZ" b="1" i="0"/>
              <a:t>right level of support</a:t>
            </a:r>
            <a:r>
              <a:rPr lang="en-NZ" b="0" i="0"/>
              <a:t> and that their hosted flexible funding arrangements continue to meet their needs over time.</a:t>
            </a:r>
          </a:p>
          <a:p>
            <a:endParaRPr lang="en-NZ" b="0" i="0"/>
          </a:p>
          <a:p>
            <a:r>
              <a:rPr lang="en-NZ" b="0" i="0"/>
              <a:t>We’ll come back to My DSS Funding Plan and tiers later in the session – so hold that thought.</a:t>
            </a:r>
          </a:p>
        </p:txBody>
      </p:sp>
      <p:sp>
        <p:nvSpPr>
          <p:cNvPr id="4" name="Slide Number Placeholder 3"/>
          <p:cNvSpPr>
            <a:spLocks noGrp="1"/>
          </p:cNvSpPr>
          <p:nvPr>
            <p:ph type="sldNum" sz="quarter" idx="5"/>
          </p:nvPr>
        </p:nvSpPr>
        <p:spPr/>
        <p:txBody>
          <a:bodyPr/>
          <a:lstStyle/>
          <a:p>
            <a:fld id="{D40345AC-9F92-4C74-839D-24044B61ADEB}" type="slidenum">
              <a:rPr lang="en-NZ" smtClean="0"/>
              <a:t>14</a:t>
            </a:fld>
            <a:endParaRPr lang="en-NZ"/>
          </a:p>
        </p:txBody>
      </p:sp>
    </p:spTree>
    <p:extLst>
      <p:ext uri="{BB962C8B-B14F-4D97-AF65-F5344CB8AC3E}">
        <p14:creationId xmlns:p14="http://schemas.microsoft.com/office/powerpoint/2010/main" val="116909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a:t>
            </a:r>
          </a:p>
          <a:p>
            <a:r>
              <a:rPr lang="en-NZ" b="1" i="1"/>
              <a:t>Say:</a:t>
            </a:r>
          </a:p>
          <a:p>
            <a:r>
              <a:rPr lang="en-NZ" b="0" i="0"/>
              <a:t>Before we move on, it’s important to recognise the role that DSS plays in the broader hosted flexible funding system. Here’s what DSS is specifically responsible for. </a:t>
            </a:r>
            <a:r>
              <a:rPr lang="en-NZ" b="1" i="1"/>
              <a:t>(click) </a:t>
            </a:r>
            <a:endParaRPr lang="en-NZ" b="0" i="0"/>
          </a:p>
          <a:p>
            <a:endParaRPr lang="en-NZ" b="0" i="0"/>
          </a:p>
          <a:p>
            <a:pPr marL="171450" indent="-171450">
              <a:buFont typeface="Arial" panose="020B0604020202020204" pitchFamily="34" charset="0"/>
              <a:buChar char="•"/>
            </a:pPr>
            <a:r>
              <a:rPr lang="en-NZ" b="1"/>
              <a:t>Setting policy and guidance</a:t>
            </a:r>
          </a:p>
          <a:p>
            <a:r>
              <a:rPr lang="en-NZ" b="0"/>
              <a:t>DSS is responsible for </a:t>
            </a:r>
            <a:r>
              <a:rPr lang="en-NZ" b="1"/>
              <a:t>developing and maintaining </a:t>
            </a:r>
            <a:r>
              <a:rPr lang="en-NZ" b="0"/>
              <a:t>the Operational Policies, Operational Procedures, </a:t>
            </a:r>
            <a:r>
              <a:rPr lang="en-US"/>
              <a:t>Detailed Training Document</a:t>
            </a:r>
            <a:r>
              <a:rPr lang="en-NZ" b="0"/>
              <a:t>, and any relevant tools, that apply to hosted flexible funding. These documents set the expectations for </a:t>
            </a:r>
            <a:r>
              <a:rPr lang="en-NZ" b="1"/>
              <a:t>how </a:t>
            </a:r>
            <a:r>
              <a:rPr lang="en-NZ" b="0"/>
              <a:t>flexible funding should be managed, </a:t>
            </a:r>
            <a:r>
              <a:rPr lang="en-NZ" b="1"/>
              <a:t>how</a:t>
            </a:r>
            <a:r>
              <a:rPr lang="en-NZ" b="0"/>
              <a:t> support should be delivered and the </a:t>
            </a:r>
            <a:r>
              <a:rPr lang="en-NZ" b="1"/>
              <a:t>standards</a:t>
            </a:r>
            <a:r>
              <a:rPr lang="en-NZ" b="0"/>
              <a:t> that ensure safety, accountability and good practice are met.</a:t>
            </a:r>
            <a:endParaRPr lang="en-NZ" b="0">
              <a:ea typeface="Calibri"/>
              <a:cs typeface="Calibri"/>
            </a:endParaRPr>
          </a:p>
          <a:p>
            <a:pPr marL="0" indent="0">
              <a:buFont typeface="Arial" panose="020B0604020202020204" pitchFamily="34" charset="0"/>
              <a:buNone/>
            </a:pPr>
            <a:endParaRPr lang="en-NZ" b="0"/>
          </a:p>
          <a:p>
            <a:pPr marL="171450" indent="-171450">
              <a:buFont typeface="Arial" panose="020B0604020202020204" pitchFamily="34" charset="0"/>
              <a:buChar char="•"/>
            </a:pPr>
            <a:r>
              <a:rPr lang="en-NZ" b="1"/>
              <a:t>Contracting with hosts and providers</a:t>
            </a:r>
          </a:p>
          <a:p>
            <a:pPr marL="0" indent="0">
              <a:buFont typeface="Arial" panose="020B0604020202020204" pitchFamily="34" charset="0"/>
              <a:buNone/>
            </a:pPr>
            <a:r>
              <a:rPr lang="en-NZ" b="0"/>
              <a:t>DSS also contracts with Hosts and other providers who support the management of flexible funding. </a:t>
            </a:r>
          </a:p>
          <a:p>
            <a:pPr marL="0" indent="0">
              <a:buFont typeface="Arial" panose="020B0604020202020204" pitchFamily="34" charset="0"/>
              <a:buNone/>
            </a:pPr>
            <a:endParaRPr lang="en-NZ" b="0"/>
          </a:p>
          <a:p>
            <a:pPr marL="0" indent="0">
              <a:buFont typeface="Arial" panose="020B0604020202020204" pitchFamily="34" charset="0"/>
              <a:buNone/>
            </a:pPr>
            <a:r>
              <a:rPr lang="en-NZ" b="0"/>
              <a:t>So, in short, DSS provides the </a:t>
            </a:r>
            <a:r>
              <a:rPr lang="en-NZ" b="1"/>
              <a:t>overarching policy settings </a:t>
            </a:r>
            <a:r>
              <a:rPr lang="en-NZ" b="0"/>
              <a:t>and </a:t>
            </a:r>
            <a:r>
              <a:rPr lang="en-NZ" b="1"/>
              <a:t>contracts </a:t>
            </a:r>
            <a:r>
              <a:rPr lang="en-NZ" b="0"/>
              <a:t>that shape how hosted flexible funding </a:t>
            </a:r>
            <a:r>
              <a:rPr lang="en-NZ" b="1"/>
              <a:t>operates</a:t>
            </a:r>
            <a:r>
              <a:rPr lang="en-NZ" b="0"/>
              <a:t>. This guidance and expectation creates </a:t>
            </a:r>
            <a:r>
              <a:rPr lang="en-NZ" b="1"/>
              <a:t>consistency</a:t>
            </a:r>
            <a:r>
              <a:rPr lang="en-NZ" b="0"/>
              <a:t> across the system, so everyone involved understands their role and the standards they need to meet. </a:t>
            </a:r>
            <a:endParaRPr lang="en-NZ" b="0">
              <a:ea typeface="Calibri"/>
              <a:cs typeface="Calibri"/>
            </a:endParaRPr>
          </a:p>
          <a:p>
            <a:pPr marL="0" indent="0">
              <a:buFont typeface="Arial" panose="020B0604020202020204" pitchFamily="34" charset="0"/>
              <a:buNone/>
            </a:pPr>
            <a:endParaRPr lang="en-NZ" b="0"/>
          </a:p>
          <a:p>
            <a:pPr marL="0" indent="0">
              <a:buFont typeface="Arial" panose="020B0604020202020204" pitchFamily="34" charset="0"/>
              <a:buNone/>
            </a:pPr>
            <a:r>
              <a:rPr lang="en-NZ" b="0"/>
              <a:t>As we wrap up roles &amp; responsibilities, now would be a good time to ask your questions. Remember that some of the more detailed ones might be answered later in the session, so try to keep things high level for now. If you’re after the finer details, the </a:t>
            </a:r>
            <a:r>
              <a:rPr lang="en-NZ" sz="1200" kern="1200">
                <a:solidFill>
                  <a:schemeClr val="tx1"/>
                </a:solidFill>
                <a:effectLst/>
                <a:latin typeface="+mn-lt"/>
                <a:ea typeface="+mn-ea"/>
                <a:cs typeface="+mn-cs"/>
              </a:rPr>
              <a:t>Operational Policies and Guidance documents are great resources and we’ll make sure you have the link afterwards.</a:t>
            </a:r>
            <a:endParaRPr lang="en-NZ" b="0">
              <a:ea typeface="Calibri"/>
              <a:cs typeface="Calibri"/>
            </a:endParaRPr>
          </a:p>
          <a:p>
            <a:pPr marL="171450" indent="-171450">
              <a:buFont typeface="Arial" panose="020B0604020202020204" pitchFamily="34" charset="0"/>
              <a:buChar char="•"/>
            </a:pPr>
            <a:endParaRPr lang="en-NZ"/>
          </a:p>
          <a:p>
            <a:r>
              <a:rPr lang="en-NZ" b="1" i="1"/>
              <a:t>Producer: Stop recording</a:t>
            </a:r>
          </a:p>
        </p:txBody>
      </p:sp>
      <p:sp>
        <p:nvSpPr>
          <p:cNvPr id="4" name="Slide Number Placeholder 3"/>
          <p:cNvSpPr>
            <a:spLocks noGrp="1"/>
          </p:cNvSpPr>
          <p:nvPr>
            <p:ph type="sldNum" sz="quarter" idx="5"/>
          </p:nvPr>
        </p:nvSpPr>
        <p:spPr/>
        <p:txBody>
          <a:bodyPr/>
          <a:lstStyle/>
          <a:p>
            <a:fld id="{D40345AC-9F92-4C74-839D-24044B61ADEB}" type="slidenum">
              <a:rPr lang="en-NZ" smtClean="0"/>
              <a:t>15</a:t>
            </a:fld>
            <a:endParaRPr lang="en-NZ"/>
          </a:p>
        </p:txBody>
      </p:sp>
    </p:spTree>
    <p:extLst>
      <p:ext uri="{BB962C8B-B14F-4D97-AF65-F5344CB8AC3E}">
        <p14:creationId xmlns:p14="http://schemas.microsoft.com/office/powerpoint/2010/main" val="169703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Producer: Start recording</a:t>
            </a:r>
          </a:p>
          <a:p>
            <a:r>
              <a:rPr lang="en-NZ" b="1" i="1"/>
              <a:t>(2 min)</a:t>
            </a:r>
          </a:p>
          <a:p>
            <a:r>
              <a:rPr lang="en-NZ" b="1" i="1"/>
              <a:t>Say:</a:t>
            </a:r>
          </a:p>
          <a:p>
            <a:r>
              <a:rPr lang="en-NZ" b="0" i="0"/>
              <a:t>We touched on the My DSS Funding Plan briefly earlier in the training – now we’re going to take a closer look. The plan is an important document because it outlines the </a:t>
            </a:r>
            <a:r>
              <a:rPr lang="en-NZ" b="1" i="0"/>
              <a:t>disability support needs </a:t>
            </a:r>
            <a:r>
              <a:rPr lang="en-NZ" b="0" i="0"/>
              <a:t>identified through the assessment, the </a:t>
            </a:r>
            <a:r>
              <a:rPr lang="en-NZ" b="1" i="0"/>
              <a:t>funding </a:t>
            </a:r>
            <a:r>
              <a:rPr lang="en-NZ" b="0" i="0"/>
              <a:t>that has been allocated, and </a:t>
            </a:r>
            <a:r>
              <a:rPr lang="en-NZ" b="1" i="0"/>
              <a:t>how</a:t>
            </a:r>
            <a:r>
              <a:rPr lang="en-NZ" b="0" i="0"/>
              <a:t> that funding can be used to achieve the person’s goals.</a:t>
            </a:r>
          </a:p>
          <a:p>
            <a:endParaRPr lang="en-NZ" b="0" i="0"/>
          </a:p>
          <a:p>
            <a:r>
              <a:rPr lang="en-NZ" b="0" i="0"/>
              <a:t>In this next section, we’ll look at My DSS Funding Plan through </a:t>
            </a:r>
            <a:r>
              <a:rPr lang="en-NZ" b="1" i="0"/>
              <a:t>two </a:t>
            </a:r>
            <a:r>
              <a:rPr lang="en-NZ" b="0" i="0"/>
              <a:t>different lenses. First, we’ll explore how flexible funding works for people who have been assessed using the </a:t>
            </a:r>
            <a:r>
              <a:rPr lang="en-NZ" b="1" i="0"/>
              <a:t>new </a:t>
            </a:r>
            <a:r>
              <a:rPr lang="en-NZ" b="0" i="0"/>
              <a:t>assessment and allocation model- </a:t>
            </a:r>
            <a:r>
              <a:rPr lang="en-NZ" b="1" i="0"/>
              <a:t>called OBIR</a:t>
            </a:r>
            <a:r>
              <a:rPr lang="en-NZ" b="0" i="0"/>
              <a:t>.  Then we’ll look at how flexible funding applies to people who are </a:t>
            </a:r>
            <a:r>
              <a:rPr lang="en-NZ" b="1" i="0"/>
              <a:t>already</a:t>
            </a:r>
            <a:r>
              <a:rPr lang="en-NZ" b="0" i="0"/>
              <a:t> in the system and </a:t>
            </a:r>
            <a:r>
              <a:rPr lang="en-NZ" b="1" i="0"/>
              <a:t>currently</a:t>
            </a:r>
            <a:r>
              <a:rPr lang="en-NZ" b="0" i="0"/>
              <a:t> using hosted flexible funding.</a:t>
            </a:r>
          </a:p>
          <a:p>
            <a:endParaRPr lang="en-NZ" b="0" i="0"/>
          </a:p>
          <a:p>
            <a:r>
              <a:rPr lang="en-NZ" b="0" i="0"/>
              <a:t>This will help you feel confident supporting people in </a:t>
            </a:r>
            <a:r>
              <a:rPr lang="en-NZ" b="1" i="0"/>
              <a:t>either</a:t>
            </a:r>
            <a:r>
              <a:rPr lang="en-NZ" b="0" i="0"/>
              <a:t> group.</a:t>
            </a:r>
          </a:p>
          <a:p>
            <a:endParaRPr lang="en-NZ" b="0" i="0"/>
          </a:p>
          <a:p>
            <a:r>
              <a:rPr lang="en-NZ" b="0" i="0"/>
              <a:t>But first we’re going to look at what the My DSS Funding Plan is.</a:t>
            </a:r>
          </a:p>
        </p:txBody>
      </p:sp>
      <p:sp>
        <p:nvSpPr>
          <p:cNvPr id="4" name="Slide Number Placeholder 3"/>
          <p:cNvSpPr>
            <a:spLocks noGrp="1"/>
          </p:cNvSpPr>
          <p:nvPr>
            <p:ph type="sldNum" sz="quarter" idx="5"/>
          </p:nvPr>
        </p:nvSpPr>
        <p:spPr/>
        <p:txBody>
          <a:bodyPr/>
          <a:lstStyle/>
          <a:p>
            <a:fld id="{D40345AC-9F92-4C74-839D-24044B61ADEB}" type="slidenum">
              <a:rPr lang="en-NZ" smtClean="0"/>
              <a:t>17</a:t>
            </a:fld>
            <a:endParaRPr lang="en-NZ"/>
          </a:p>
        </p:txBody>
      </p:sp>
    </p:spTree>
    <p:extLst>
      <p:ext uri="{BB962C8B-B14F-4D97-AF65-F5344CB8AC3E}">
        <p14:creationId xmlns:p14="http://schemas.microsoft.com/office/powerpoint/2010/main" val="333077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(10 min)</a:t>
            </a:r>
          </a:p>
          <a:p>
            <a:r>
              <a:rPr lang="en-NZ" b="1" i="1"/>
              <a:t>Say:</a:t>
            </a:r>
          </a:p>
          <a:p>
            <a:r>
              <a:rPr lang="en-NZ" b="0" i="0"/>
              <a:t>Supporting people to use flexible funding </a:t>
            </a:r>
            <a:r>
              <a:rPr lang="en-NZ" b="1" i="0"/>
              <a:t>well</a:t>
            </a:r>
            <a:r>
              <a:rPr lang="en-NZ" b="0" i="0"/>
              <a:t>, </a:t>
            </a:r>
            <a:r>
              <a:rPr lang="en-NZ" b="1" i="0"/>
              <a:t>begins</a:t>
            </a:r>
            <a:r>
              <a:rPr lang="en-NZ" b="0" i="0"/>
              <a:t> with understanding the </a:t>
            </a:r>
            <a:r>
              <a:rPr lang="en-NZ" b="1" i="0"/>
              <a:t>foundation</a:t>
            </a:r>
            <a:r>
              <a:rPr lang="en-NZ" b="0" i="0"/>
              <a:t> it is built on – </a:t>
            </a:r>
            <a:r>
              <a:rPr lang="en-NZ" b="1" i="0"/>
              <a:t>My DSS Funding Plan</a:t>
            </a:r>
            <a:r>
              <a:rPr lang="en-NZ" b="0" i="0"/>
              <a:t>. The plan is developed </a:t>
            </a:r>
            <a:r>
              <a:rPr lang="en-NZ" b="1" i="0"/>
              <a:t>by</a:t>
            </a:r>
            <a:r>
              <a:rPr lang="en-NZ" b="0" i="0"/>
              <a:t> disabled people with their NASCs/EGL sites, outlining the person’s </a:t>
            </a:r>
            <a:r>
              <a:rPr lang="en-NZ" b="1" i="0"/>
              <a:t>disability support needs</a:t>
            </a:r>
            <a:r>
              <a:rPr lang="en-NZ" b="0" i="0"/>
              <a:t>, </a:t>
            </a:r>
            <a:r>
              <a:rPr lang="en-NZ" b="1" i="0"/>
              <a:t>the purpose </a:t>
            </a:r>
            <a:r>
              <a:rPr lang="en-NZ" b="0" i="0"/>
              <a:t>of the funding, </a:t>
            </a:r>
            <a:r>
              <a:rPr lang="en-NZ" b="1" i="0"/>
              <a:t>what supports </a:t>
            </a:r>
            <a:r>
              <a:rPr lang="en-NZ" b="0" i="0"/>
              <a:t>will help realise any outcomes identified, </a:t>
            </a:r>
            <a:r>
              <a:rPr lang="en-NZ" b="1" i="0"/>
              <a:t>how much </a:t>
            </a:r>
            <a:r>
              <a:rPr lang="en-NZ" b="0" i="0"/>
              <a:t>each support will cost, and the </a:t>
            </a:r>
            <a:r>
              <a:rPr lang="en-NZ" b="1" i="0"/>
              <a:t>total cost</a:t>
            </a:r>
            <a:r>
              <a:rPr lang="en-NZ" b="0" i="0"/>
              <a:t>.  As Hosts, having a clear grasp of what the plan represents and how it guides decision-making, ensures you can confidently coach, advise and monitor in a way that </a:t>
            </a:r>
            <a:r>
              <a:rPr lang="en-NZ" b="1" i="0"/>
              <a:t>supports the person</a:t>
            </a:r>
            <a:r>
              <a:rPr lang="en-NZ" b="0" i="0"/>
              <a:t>. This section will clarify the </a:t>
            </a:r>
            <a:r>
              <a:rPr lang="en-NZ" b="1" i="0"/>
              <a:t>purpose </a:t>
            </a:r>
            <a:r>
              <a:rPr lang="en-NZ" b="0" i="0"/>
              <a:t>of the plan and </a:t>
            </a:r>
            <a:r>
              <a:rPr lang="en-NZ" b="1" i="0"/>
              <a:t>why</a:t>
            </a:r>
            <a:r>
              <a:rPr lang="en-NZ" b="0" i="0"/>
              <a:t> it plays such a central role in ensuring funding is used effectively and appropriately. </a:t>
            </a:r>
            <a:r>
              <a:rPr lang="en-NZ" b="1" i="1"/>
              <a:t>(click) </a:t>
            </a:r>
            <a:endParaRPr lang="en-NZ" b="0" i="0"/>
          </a:p>
          <a:p>
            <a:endParaRPr lang="en-NZ" b="0" i="0"/>
          </a:p>
          <a:p>
            <a:pPr marL="171450" indent="-171450">
              <a:buFont typeface="Arial" panose="020B0604020202020204" pitchFamily="34" charset="0"/>
              <a:buChar char="•"/>
            </a:pPr>
            <a:r>
              <a:rPr lang="en-NZ" sz="1200" b="1"/>
              <a:t>Is a measurable funding tool (just read the below)</a:t>
            </a:r>
          </a:p>
          <a:p>
            <a:pPr marL="0" indent="0">
              <a:buFont typeface="Arial" panose="020B0604020202020204" pitchFamily="34" charset="0"/>
              <a:buNone/>
            </a:pPr>
            <a:r>
              <a:rPr lang="en-NZ" sz="1200"/>
              <a:t>The My DSS Funding Plan is a templated and </a:t>
            </a:r>
            <a:r>
              <a:rPr lang="en-NZ" sz="1200" b="1"/>
              <a:t>measurable</a:t>
            </a:r>
            <a:r>
              <a:rPr lang="en-NZ" sz="1200"/>
              <a:t> </a:t>
            </a:r>
            <a:r>
              <a:rPr lang="en-NZ" sz="1200" b="1"/>
              <a:t>funding tool </a:t>
            </a:r>
            <a:r>
              <a:rPr lang="en-NZ" sz="1200"/>
              <a:t>designed to help disabled people (and the whānau or agents supporting them) understand how their DSS funding can be used. It brings greater clarity, control, structure and confidence to decision-making. People can see their options </a:t>
            </a:r>
            <a:r>
              <a:rPr lang="en-NZ" sz="1200" b="1"/>
              <a:t>clearly </a:t>
            </a:r>
            <a:r>
              <a:rPr lang="en-NZ" sz="1200"/>
              <a:t>and </a:t>
            </a:r>
            <a:r>
              <a:rPr lang="en-NZ" sz="1200" b="1"/>
              <a:t>plan</a:t>
            </a:r>
            <a:r>
              <a:rPr lang="en-NZ" sz="1200"/>
              <a:t> supports that fit their needs. </a:t>
            </a:r>
            <a:r>
              <a:rPr lang="en-NZ" sz="1200" b="0"/>
              <a:t>You will receive the My DSS Funding Plan from the NASC/EGL site by the usual method of communication, which is currently email- we’re (DSS) working on a how this might look in the future.</a:t>
            </a:r>
          </a:p>
          <a:p>
            <a:pPr marL="0" indent="0">
              <a:buFont typeface="Arial" panose="020B0604020202020204" pitchFamily="34" charset="0"/>
              <a:buNone/>
            </a:pPr>
            <a:endParaRPr lang="en-NZ" sz="1200"/>
          </a:p>
          <a:p>
            <a:pPr marL="171450" indent="-171450">
              <a:buFont typeface="Arial" panose="020B0604020202020204" pitchFamily="34" charset="0"/>
              <a:buChar char="•"/>
            </a:pPr>
            <a:r>
              <a:rPr lang="en-NZ" sz="1200" b="1"/>
              <a:t>An agreement of disability support funding (just read the below)</a:t>
            </a:r>
          </a:p>
          <a:p>
            <a:pPr marL="0" indent="0">
              <a:buFont typeface="Arial" panose="020B0604020202020204" pitchFamily="34" charset="0"/>
              <a:buNone/>
            </a:pPr>
            <a:r>
              <a:rPr lang="en-NZ" sz="1200" b="0"/>
              <a:t>The plan is more than a document; it’s a </a:t>
            </a:r>
            <a:r>
              <a:rPr lang="en-NZ" sz="1200" b="1"/>
              <a:t>shared agreement </a:t>
            </a:r>
            <a:r>
              <a:rPr lang="en-NZ" sz="1200" b="0"/>
              <a:t>between the government and the disabled person about </a:t>
            </a:r>
            <a:r>
              <a:rPr lang="en-NZ" sz="1200" b="1"/>
              <a:t>what</a:t>
            </a:r>
            <a:r>
              <a:rPr lang="en-NZ" sz="1200" b="0"/>
              <a:t> supports are needed and </a:t>
            </a:r>
            <a:r>
              <a:rPr lang="en-NZ" sz="1200" b="1"/>
              <a:t>why.</a:t>
            </a:r>
            <a:r>
              <a:rPr lang="en-NZ" sz="1200" b="0"/>
              <a:t> </a:t>
            </a:r>
          </a:p>
          <a:p>
            <a:pPr marL="0" indent="0">
              <a:buFont typeface="Arial" panose="020B0604020202020204" pitchFamily="34" charset="0"/>
              <a:buNone/>
            </a:pPr>
            <a:endParaRPr lang="en-NZ" sz="1200" b="0"/>
          </a:p>
          <a:p>
            <a:pPr marL="171450" indent="-171450">
              <a:buFont typeface="Arial" panose="020B0604020202020204" pitchFamily="34" charset="0"/>
              <a:buChar char="•"/>
            </a:pPr>
            <a:r>
              <a:rPr lang="en-NZ" sz="1200" b="1"/>
              <a:t>Why the plan matters</a:t>
            </a:r>
          </a:p>
          <a:p>
            <a:pPr marL="0" indent="0">
              <a:buFont typeface="Arial" panose="020B0604020202020204" pitchFamily="34" charset="0"/>
              <a:buNone/>
            </a:pPr>
            <a:r>
              <a:rPr lang="en-NZ" sz="1200" b="0"/>
              <a:t>By identifying purposes and supports, it will be clear to </a:t>
            </a:r>
            <a:r>
              <a:rPr lang="en-NZ" sz="1200" b="1"/>
              <a:t>all</a:t>
            </a:r>
            <a:r>
              <a:rPr lang="en-NZ" sz="1200" b="0"/>
              <a:t> parties (Hosts, disabled people, agents, and NASCs/EGL sites) exactly what DSS is funding, and the </a:t>
            </a:r>
            <a:r>
              <a:rPr lang="en-NZ" sz="1200" b="1"/>
              <a:t>reasoning</a:t>
            </a:r>
            <a:r>
              <a:rPr lang="en-NZ" sz="1200" b="0"/>
              <a:t> behind it. This transparency helps reduce misunderstandings, supports good budgeting decisions, and ensures funding is used in a way that is consistent with the person’s goals and needs.</a:t>
            </a:r>
          </a:p>
          <a:p>
            <a:pPr marL="0" indent="0">
              <a:buFont typeface="Arial" panose="020B0604020202020204" pitchFamily="34" charset="0"/>
              <a:buNone/>
            </a:pPr>
            <a:endParaRPr lang="en-NZ" sz="1200" b="0"/>
          </a:p>
          <a:p>
            <a:pPr marL="0" indent="0">
              <a:buFontTx/>
              <a:buNone/>
            </a:pPr>
            <a:r>
              <a:rPr lang="en-NZ" sz="1200" b="0"/>
              <a:t>There will be a </a:t>
            </a:r>
            <a:r>
              <a:rPr lang="en-NZ" sz="1200" b="1"/>
              <a:t>Phased implementation:</a:t>
            </a:r>
          </a:p>
          <a:p>
            <a:pPr marL="0" indent="0">
              <a:buFontTx/>
              <a:buNone/>
            </a:pPr>
            <a:r>
              <a:rPr lang="en-NZ" b="1" i="1"/>
              <a:t>(click) </a:t>
            </a:r>
            <a:endParaRPr lang="en-NZ" sz="1200" b="1"/>
          </a:p>
          <a:p>
            <a:pPr marL="0" indent="0">
              <a:buFont typeface="Arial" panose="020B0604020202020204" pitchFamily="34" charset="0"/>
              <a:buNone/>
            </a:pPr>
            <a:r>
              <a:rPr lang="en-NZ" sz="1200" b="0"/>
              <a:t>The rollout of the My DSS Funding Plan, developed though OBIR, for people who are new to the system,  along with those having any urgent reassessments, began in March 2026. For the people who have </a:t>
            </a:r>
            <a:r>
              <a:rPr lang="en-NZ" sz="1200" b="1"/>
              <a:t>chosen</a:t>
            </a:r>
            <a:r>
              <a:rPr lang="en-NZ" sz="1200" b="0"/>
              <a:t> to use a hosted flexible funding budget, </a:t>
            </a:r>
            <a:r>
              <a:rPr lang="en-NZ" sz="1200" b="1"/>
              <a:t>their</a:t>
            </a:r>
            <a:r>
              <a:rPr lang="en-NZ" sz="1200" b="0"/>
              <a:t> plans, will start to come through to you shortly.</a:t>
            </a:r>
          </a:p>
          <a:p>
            <a:pPr marL="0" indent="0">
              <a:buFont typeface="Arial" panose="020B0604020202020204" pitchFamily="34" charset="0"/>
              <a:buNone/>
            </a:pPr>
            <a:r>
              <a:rPr lang="en-NZ" sz="1200" b="0"/>
              <a:t>Once the plans come through, </a:t>
            </a:r>
            <a:r>
              <a:rPr lang="en-NZ" sz="1200" b="1"/>
              <a:t>you</a:t>
            </a:r>
            <a:r>
              <a:rPr lang="en-NZ" sz="1200" b="0"/>
              <a:t> </a:t>
            </a:r>
            <a:r>
              <a:rPr lang="en-NZ" sz="1200" b="1"/>
              <a:t>(host) </a:t>
            </a:r>
            <a:r>
              <a:rPr lang="en-NZ" sz="1200" b="0"/>
              <a:t>will make contact with the person</a:t>
            </a:r>
            <a:r>
              <a:rPr lang="en-NZ" sz="1200" b="1"/>
              <a:t>/</a:t>
            </a:r>
            <a:r>
              <a:rPr lang="en-NZ" sz="1200" b="0"/>
              <a:t>Agent and arrange an </a:t>
            </a:r>
            <a:r>
              <a:rPr lang="en-NZ" sz="1200" b="1"/>
              <a:t>in-person</a:t>
            </a:r>
            <a:r>
              <a:rPr lang="en-NZ" sz="1200" b="0"/>
              <a:t> meeting (for the first meeting)  – ensuring the disabled person is </a:t>
            </a:r>
            <a:r>
              <a:rPr lang="en-NZ" sz="1200" b="1"/>
              <a:t>present</a:t>
            </a:r>
            <a:r>
              <a:rPr lang="en-NZ" sz="1200" b="0"/>
              <a:t>, so that everyone can understand their roles and responsibilities associated with managing flexible funding, and work out how </a:t>
            </a:r>
            <a:r>
              <a:rPr lang="en-NZ" sz="1200" b="1"/>
              <a:t>you (host)</a:t>
            </a:r>
            <a:r>
              <a:rPr lang="en-NZ" sz="1200" b="0"/>
              <a:t> can begin supporting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a:t>In April, People who </a:t>
            </a:r>
            <a:r>
              <a:rPr lang="en-NZ" sz="1200" b="1"/>
              <a:t>already use </a:t>
            </a:r>
            <a:r>
              <a:rPr lang="en-NZ" sz="1200" b="0"/>
              <a:t>hosted flexible funding, will </a:t>
            </a:r>
            <a:r>
              <a:rPr lang="en-NZ" sz="1200" b="1"/>
              <a:t>also</a:t>
            </a:r>
            <a:r>
              <a:rPr lang="en-NZ" sz="1200" b="0"/>
              <a:t> have a funding plan. </a:t>
            </a:r>
            <a:r>
              <a:rPr lang="en-NZ" sz="1200" kern="1200">
                <a:solidFill>
                  <a:schemeClr val="tx1"/>
                </a:solidFill>
                <a:effectLst/>
                <a:latin typeface="+mn-lt"/>
                <a:ea typeface="+mn-ea"/>
                <a:cs typeface="+mn-cs"/>
              </a:rPr>
              <a:t>This FP will initially look </a:t>
            </a:r>
            <a:r>
              <a:rPr lang="en-NZ" sz="1200" b="1" kern="1200">
                <a:solidFill>
                  <a:schemeClr val="tx1"/>
                </a:solidFill>
                <a:effectLst/>
                <a:latin typeface="+mn-lt"/>
                <a:ea typeface="+mn-ea"/>
                <a:cs typeface="+mn-cs"/>
              </a:rPr>
              <a:t>different</a:t>
            </a:r>
            <a:r>
              <a:rPr lang="en-NZ" sz="1200" kern="1200">
                <a:solidFill>
                  <a:schemeClr val="tx1"/>
                </a:solidFill>
                <a:effectLst/>
                <a:latin typeface="+mn-lt"/>
                <a:ea typeface="+mn-ea"/>
                <a:cs typeface="+mn-cs"/>
              </a:rPr>
              <a:t> for the various groups using hosted funding.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kern="1200">
              <a:solidFill>
                <a:schemeClr val="tx1"/>
              </a:solidFill>
              <a:effectLst/>
              <a:latin typeface="+mn-lt"/>
              <a:ea typeface="+mn-ea"/>
              <a:cs typeface="+mn-cs"/>
            </a:endParaRPr>
          </a:p>
          <a:p>
            <a:pPr marL="0" indent="0">
              <a:buFont typeface="Arial" panose="020B0604020202020204" pitchFamily="34" charset="0"/>
              <a:buNone/>
            </a:pPr>
            <a:r>
              <a:rPr lang="en-NZ" sz="1200" b="1" kern="1200">
                <a:solidFill>
                  <a:schemeClr val="tx1"/>
                </a:solidFill>
                <a:effectLst/>
                <a:latin typeface="+mn-lt"/>
                <a:ea typeface="+mn-ea"/>
                <a:cs typeface="+mn-cs"/>
              </a:rPr>
              <a:t>For those using IF: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0"/>
              <a:t>Initially, they will continue to use their existing </a:t>
            </a:r>
            <a:r>
              <a:rPr lang="en-NZ" sz="1200" b="1"/>
              <a:t>Individual Service Plan </a:t>
            </a:r>
            <a:r>
              <a:rPr lang="en-NZ" sz="1200" b="0"/>
              <a:t>(ISP) until their next </a:t>
            </a:r>
            <a:r>
              <a:rPr lang="en-NZ" sz="1200" b="1"/>
              <a:t>NASC review</a:t>
            </a:r>
            <a:r>
              <a:rPr lang="en-NZ" sz="1200" b="0"/>
              <a:t>. If an ISP is not yet in place or needs updating, this can be worked through between </a:t>
            </a:r>
            <a:r>
              <a:rPr lang="en-NZ" sz="1200" b="1"/>
              <a:t>yourselves (host) </a:t>
            </a:r>
            <a:r>
              <a:rPr lang="en-NZ" sz="1200" b="0"/>
              <a:t>and the disabled person/Agent to ensure there is a </a:t>
            </a:r>
            <a:r>
              <a:rPr lang="en-NZ" sz="1200" b="1"/>
              <a:t>clear understanding </a:t>
            </a:r>
            <a:r>
              <a:rPr lang="en-NZ" sz="1200" b="0"/>
              <a:t>of the purpose of the funding and how they intend to use it. </a:t>
            </a:r>
          </a:p>
          <a:p>
            <a:pPr marL="171450" indent="-171450">
              <a:buFont typeface="Arial" panose="020B0604020202020204" pitchFamily="34" charset="0"/>
              <a:buChar char="•"/>
            </a:pPr>
            <a:r>
              <a:rPr lang="en-NZ" sz="1200" b="0"/>
              <a:t>At the person’s next </a:t>
            </a:r>
            <a:r>
              <a:rPr lang="en-NZ" sz="1200" b="1"/>
              <a:t>NASC review</a:t>
            </a:r>
            <a:r>
              <a:rPr lang="en-NZ" sz="1200" b="0"/>
              <a:t>, the </a:t>
            </a:r>
            <a:r>
              <a:rPr lang="en-NZ" sz="1200" b="1"/>
              <a:t>NASC</a:t>
            </a:r>
            <a:r>
              <a:rPr lang="en-NZ" sz="1200" b="0"/>
              <a:t> will </a:t>
            </a:r>
            <a:r>
              <a:rPr lang="en-NZ" sz="1200" kern="1200">
                <a:solidFill>
                  <a:schemeClr val="tx1"/>
                </a:solidFill>
                <a:effectLst/>
                <a:latin typeface="+mn-lt"/>
                <a:ea typeface="+mn-ea"/>
                <a:cs typeface="+mn-cs"/>
              </a:rPr>
              <a:t>transfer the goals and purpose for the allocated funding, from the information they hold, and discussions with the person, onto the </a:t>
            </a:r>
            <a:r>
              <a:rPr lang="en-NZ" sz="1200" b="1" kern="1200">
                <a:solidFill>
                  <a:schemeClr val="tx1"/>
                </a:solidFill>
                <a:effectLst/>
                <a:latin typeface="+mn-lt"/>
                <a:ea typeface="+mn-ea"/>
                <a:cs typeface="+mn-cs"/>
              </a:rPr>
              <a:t>Service Authorisation</a:t>
            </a:r>
            <a:r>
              <a:rPr lang="en-NZ" sz="1200" kern="1200">
                <a:solidFill>
                  <a:schemeClr val="tx1"/>
                </a:solidFill>
                <a:effectLst/>
                <a:latin typeface="+mn-lt"/>
                <a:ea typeface="+mn-ea"/>
                <a:cs typeface="+mn-cs"/>
              </a:rPr>
              <a:t>.</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They will do this using the </a:t>
            </a:r>
            <a:r>
              <a:rPr lang="en-NZ" sz="1200" b="1" kern="1200">
                <a:solidFill>
                  <a:schemeClr val="tx1"/>
                </a:solidFill>
                <a:effectLst/>
                <a:latin typeface="+mn-lt"/>
                <a:ea typeface="+mn-ea"/>
                <a:cs typeface="+mn-cs"/>
              </a:rPr>
              <a:t>“notes” section </a:t>
            </a:r>
            <a:r>
              <a:rPr lang="en-NZ" sz="1200" kern="1200">
                <a:solidFill>
                  <a:schemeClr val="tx1"/>
                </a:solidFill>
                <a:effectLst/>
                <a:latin typeface="+mn-lt"/>
                <a:ea typeface="+mn-ea"/>
                <a:cs typeface="+mn-cs"/>
              </a:rPr>
              <a:t>under </a:t>
            </a:r>
            <a:r>
              <a:rPr lang="en-NZ" sz="1200" b="1" kern="1200">
                <a:solidFill>
                  <a:schemeClr val="tx1"/>
                </a:solidFill>
                <a:effectLst/>
                <a:latin typeface="+mn-lt"/>
                <a:ea typeface="+mn-ea"/>
                <a:cs typeface="+mn-cs"/>
              </a:rPr>
              <a:t>each</a:t>
            </a:r>
            <a:r>
              <a:rPr lang="en-NZ" sz="1200" kern="1200">
                <a:solidFill>
                  <a:schemeClr val="tx1"/>
                </a:solidFill>
                <a:effectLst/>
                <a:latin typeface="+mn-lt"/>
                <a:ea typeface="+mn-ea"/>
                <a:cs typeface="+mn-cs"/>
              </a:rPr>
              <a:t> of the relevant service lines (Personal Care, Household Management, Respite, EIF or EGLPB).</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This will serve</a:t>
            </a:r>
            <a:r>
              <a:rPr lang="en-NZ" sz="1200" kern="1200">
                <a:solidFill>
                  <a:schemeClr val="tx1"/>
                </a:solidFill>
                <a:effectLst/>
                <a:latin typeface="+mn-lt"/>
                <a:ea typeface="+mn-ea"/>
                <a:cs typeface="+mn-cs"/>
              </a:rPr>
              <a:t> as the My DSS Funding Plan, until the person has a </a:t>
            </a:r>
            <a:r>
              <a:rPr lang="en-NZ" sz="1200" b="1" kern="1200">
                <a:solidFill>
                  <a:schemeClr val="tx1"/>
                </a:solidFill>
                <a:effectLst/>
                <a:latin typeface="+mn-lt"/>
                <a:ea typeface="+mn-ea"/>
                <a:cs typeface="+mn-cs"/>
              </a:rPr>
              <a:t>Re-Assessment.</a:t>
            </a:r>
          </a:p>
          <a:p>
            <a:pPr marL="171450" lvl="0" indent="-171450">
              <a:buFont typeface="Arial" panose="020B0604020202020204" pitchFamily="34" charset="0"/>
              <a:buChar char="•"/>
            </a:pPr>
            <a:r>
              <a:rPr lang="en-NZ" sz="1200" b="0"/>
              <a:t>When meeting with a disabled person for Re-assessment, NASCs work through the </a:t>
            </a:r>
            <a:r>
              <a:rPr lang="en-NZ" sz="1200" b="1"/>
              <a:t>updated </a:t>
            </a:r>
            <a:r>
              <a:rPr lang="en-NZ" sz="1200" b="0"/>
              <a:t>assessment and allocation process </a:t>
            </a:r>
            <a:r>
              <a:rPr lang="en-NZ" sz="1200" b="1"/>
              <a:t>(OBIR), </a:t>
            </a:r>
            <a:r>
              <a:rPr lang="en-NZ" sz="1200" b="0"/>
              <a:t>and My DSS Funding Plan is </a:t>
            </a:r>
            <a:r>
              <a:rPr lang="en-NZ" sz="1200" b="1"/>
              <a:t>refreshed</a:t>
            </a:r>
            <a:r>
              <a:rPr lang="en-NZ" sz="1200" b="0"/>
              <a:t> as part of that conversation. A person’s reassessment may not be due for another 3 – 5 years but earlier reassessments may proceed if the person’s needs change. (Just a note that NASCs have the option to pause all non-urgent re-assessments until October 2026, to allow them time to adapt to using the new tools and processes.)</a:t>
            </a:r>
            <a:endParaRPr lang="en-NZ" sz="1200" kern="1200">
              <a:solidFill>
                <a:schemeClr val="tx1"/>
              </a:solidFill>
              <a:effectLst/>
              <a:latin typeface="+mn-lt"/>
              <a:ea typeface="+mn-ea"/>
              <a:cs typeface="+mn-cs"/>
            </a:endParaRPr>
          </a:p>
          <a:p>
            <a:pPr marL="0" indent="0">
              <a:buFont typeface="Arial" panose="020B0604020202020204" pitchFamily="34" charset="0"/>
              <a:buNone/>
            </a:pPr>
            <a:endParaRPr lang="en-NZ" sz="1200" b="0"/>
          </a:p>
          <a:p>
            <a:pPr marL="0" indent="0">
              <a:buFont typeface="Arial" panose="020B0604020202020204" pitchFamily="34" charset="0"/>
              <a:buNone/>
            </a:pPr>
            <a:r>
              <a:rPr lang="en-NZ" sz="1200" b="1" kern="1200">
                <a:solidFill>
                  <a:schemeClr val="tx1"/>
                </a:solidFill>
                <a:effectLst/>
                <a:latin typeface="+mn-lt"/>
                <a:ea typeface="+mn-ea"/>
                <a:cs typeface="+mn-cs"/>
              </a:rPr>
              <a:t>For those using Hosted EGL</a:t>
            </a:r>
            <a:r>
              <a:rPr lang="en-NZ" sz="1200" kern="1200">
                <a:solidFill>
                  <a:schemeClr val="tx1"/>
                </a:solidFill>
                <a:effectLst/>
                <a:latin typeface="+mn-lt"/>
                <a:ea typeface="+mn-ea"/>
                <a:cs typeface="+mn-cs"/>
              </a:rPr>
              <a:t>:</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The EGL Funding Plan </a:t>
            </a:r>
            <a:r>
              <a:rPr lang="en-NZ" sz="1200" kern="1200">
                <a:solidFill>
                  <a:schemeClr val="tx1"/>
                </a:solidFill>
                <a:effectLst/>
                <a:latin typeface="+mn-lt"/>
                <a:ea typeface="+mn-ea"/>
                <a:cs typeface="+mn-cs"/>
              </a:rPr>
              <a:t>will serve as the My DSS Funding Plan until the new assessment and allocation OBIR process occurs.</a:t>
            </a:r>
          </a:p>
          <a:p>
            <a:pPr marL="0" indent="0">
              <a:buFont typeface="Arial" panose="020B0604020202020204" pitchFamily="34" charset="0"/>
              <a:buNone/>
            </a:pPr>
            <a:endParaRPr lang="en-NZ" sz="1200" b="0"/>
          </a:p>
          <a:p>
            <a:pPr marL="0" indent="0">
              <a:buFont typeface="Arial" panose="020B0604020202020204" pitchFamily="34" charset="0"/>
              <a:buNone/>
            </a:pPr>
            <a:r>
              <a:rPr lang="en-NZ" sz="1200" b="0"/>
              <a:t>At whatever stage of the process outlined here, the My DSS Funding Plan will help the disabled person or Agent </a:t>
            </a:r>
            <a:r>
              <a:rPr lang="en-NZ" sz="1200" b="1"/>
              <a:t>plan and understand </a:t>
            </a:r>
            <a:r>
              <a:rPr lang="en-NZ" sz="1200" b="0"/>
              <a:t>how their flexible funding can be used – </a:t>
            </a:r>
            <a:r>
              <a:rPr lang="en-NZ" sz="1200" b="1"/>
              <a:t>with your support</a:t>
            </a:r>
            <a:r>
              <a:rPr lang="en-NZ" sz="1200" b="0"/>
              <a:t>.</a:t>
            </a:r>
          </a:p>
          <a:p>
            <a:pPr marL="0" indent="0">
              <a:buFont typeface="Arial" panose="020B0604020202020204" pitchFamily="34" charset="0"/>
              <a:buNone/>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a:t>In April 2026, people who </a:t>
            </a:r>
            <a:r>
              <a:rPr lang="en-NZ" sz="1200" b="1"/>
              <a:t>already use </a:t>
            </a:r>
            <a:r>
              <a:rPr lang="en-NZ" sz="1200" b="0"/>
              <a:t>hosted flexible funding will be assigned a </a:t>
            </a:r>
            <a:r>
              <a:rPr lang="en-NZ" sz="1200" b="1"/>
              <a:t>Tier</a:t>
            </a:r>
            <a:r>
              <a:rPr lang="en-NZ" sz="1200" b="0"/>
              <a:t>. This Tier will indicate the expected level of </a:t>
            </a:r>
            <a:r>
              <a:rPr lang="en-NZ" sz="1200" b="1"/>
              <a:t>guidance, support, oversight and monitoring </a:t>
            </a:r>
            <a:r>
              <a:rPr lang="en-NZ" sz="1200" b="0"/>
              <a:t>that you (host) will provide as part of your hosting responsibilities. The Tier system is designed to ensure that support is </a:t>
            </a:r>
            <a:r>
              <a:rPr lang="en-NZ" sz="1200" b="1"/>
              <a:t>matched appropriately </a:t>
            </a:r>
            <a:r>
              <a:rPr lang="en-NZ" sz="1200" b="0"/>
              <a:t>to the person/Agent’s: </a:t>
            </a:r>
            <a:r>
              <a:rPr lang="en-NZ" sz="1200" b="1"/>
              <a:t>experience</a:t>
            </a:r>
            <a:r>
              <a:rPr lang="en-NZ" sz="1200" b="0"/>
              <a:t> in managing flexible funding, </a:t>
            </a:r>
            <a:r>
              <a:rPr lang="en-NZ" sz="1200" b="1"/>
              <a:t>level of engagement </a:t>
            </a:r>
            <a:r>
              <a:rPr lang="en-NZ" sz="1200" b="0"/>
              <a:t>with you, and their </a:t>
            </a:r>
            <a:r>
              <a:rPr lang="en-NZ" sz="1200" b="1"/>
              <a:t>total flexible funding budget</a:t>
            </a:r>
            <a:r>
              <a:rPr lang="en-NZ" sz="1200" b="0"/>
              <a:t>. We will go into more detail about the Host Tier Framework in the next session, including what each Tier means in practice, and how it will guide your day-to-day work with the people you support. </a:t>
            </a:r>
          </a:p>
          <a:p>
            <a:pPr marL="0" indent="0">
              <a:buFont typeface="Arial" panose="020B0604020202020204" pitchFamily="34" charset="0"/>
              <a:buNone/>
            </a:pPr>
            <a:endParaRPr lang="en-NZ" sz="1200" b="0"/>
          </a:p>
          <a:p>
            <a:r>
              <a:rPr lang="en-NZ" b="1" i="0"/>
              <a:t>In case you did not hear about the Minister’s update</a:t>
            </a:r>
            <a:r>
              <a:rPr lang="en-NZ" b="0" i="0"/>
              <a:t>. </a:t>
            </a:r>
            <a:r>
              <a:rPr lang="en-NZ" b="1" i="1"/>
              <a:t>(click) </a:t>
            </a:r>
            <a:r>
              <a:rPr lang="en-NZ" b="0" i="0"/>
              <a:t>The Minister announced earlier this month that </a:t>
            </a:r>
            <a:r>
              <a:rPr lang="en-NZ" b="1" i="0"/>
              <a:t>allocated budgets for flexible funding will stay the same as they are now</a:t>
            </a:r>
            <a:r>
              <a:rPr lang="en-NZ" b="0" i="0"/>
              <a:t>. This will allow disabled people and their carers,  to continue using their flexible funding, without disruption to support arrangements. The </a:t>
            </a:r>
            <a:r>
              <a:rPr lang="en-NZ" b="1" i="0"/>
              <a:t>period</a:t>
            </a:r>
            <a:r>
              <a:rPr lang="en-NZ" b="0" i="0"/>
              <a:t> that the flexible funding was allocated for on the Service Authorisation, will remain unchanged.</a:t>
            </a:r>
          </a:p>
          <a:p>
            <a:endParaRPr lang="en-NZ" b="0" i="0"/>
          </a:p>
          <a:p>
            <a:r>
              <a:rPr lang="en-NZ" b="0" i="0"/>
              <a:t>Lets now take a look at the removal of purchasing rules.</a:t>
            </a:r>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18</a:t>
            </a:fld>
            <a:endParaRPr lang="en-NZ"/>
          </a:p>
        </p:txBody>
      </p:sp>
    </p:spTree>
    <p:extLst>
      <p:ext uri="{BB962C8B-B14F-4D97-AF65-F5344CB8AC3E}">
        <p14:creationId xmlns:p14="http://schemas.microsoft.com/office/powerpoint/2010/main" val="395071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(12 min) </a:t>
            </a:r>
          </a:p>
          <a:p>
            <a:r>
              <a:rPr lang="en-NZ" b="1" i="1"/>
              <a:t>(Click)</a:t>
            </a:r>
          </a:p>
          <a:p>
            <a:r>
              <a:rPr lang="en-NZ" b="0" i="0"/>
              <a:t>With the current purchase rules being </a:t>
            </a:r>
            <a:r>
              <a:rPr lang="en-NZ" b="1" i="0"/>
              <a:t>removed</a:t>
            </a:r>
            <a:r>
              <a:rPr lang="en-NZ" b="0" i="0"/>
              <a:t> in April, people will have </a:t>
            </a:r>
            <a:r>
              <a:rPr lang="en-NZ" b="1" i="0"/>
              <a:t>more choice and control </a:t>
            </a:r>
            <a:r>
              <a:rPr lang="en-NZ" b="0" i="0"/>
              <a:t>around </a:t>
            </a:r>
            <a:r>
              <a:rPr lang="en-NZ" b="1" i="0"/>
              <a:t>what</a:t>
            </a:r>
            <a:r>
              <a:rPr lang="en-NZ" b="0" i="0"/>
              <a:t> supports they can purchase, that </a:t>
            </a:r>
            <a:r>
              <a:rPr lang="en-NZ" b="1" i="0"/>
              <a:t>works best </a:t>
            </a:r>
            <a:r>
              <a:rPr lang="en-NZ" b="0" i="0"/>
              <a:t>for them, but they must still use their flexible funding in line with the </a:t>
            </a:r>
            <a:r>
              <a:rPr lang="en-NZ" b="1" i="0"/>
              <a:t>purpose</a:t>
            </a:r>
            <a:r>
              <a:rPr lang="en-NZ" b="0" i="0"/>
              <a:t> it was allocated for.</a:t>
            </a:r>
          </a:p>
          <a:p>
            <a:r>
              <a:rPr lang="en-NZ" b="0" i="0"/>
              <a:t>The Funding Plan indicates the </a:t>
            </a:r>
            <a:r>
              <a:rPr lang="en-NZ" b="1" i="0"/>
              <a:t>purpose of the funding </a:t>
            </a:r>
            <a:r>
              <a:rPr lang="en-NZ" b="0" i="0"/>
              <a:t>and the </a:t>
            </a:r>
            <a:r>
              <a:rPr lang="en-NZ" b="1" i="0"/>
              <a:t>proposed supports </a:t>
            </a:r>
            <a:r>
              <a:rPr lang="en-NZ" b="0" i="0"/>
              <a:t>to achieve that purpose.</a:t>
            </a:r>
          </a:p>
          <a:p>
            <a:endParaRPr lang="en-NZ" b="0" i="0"/>
          </a:p>
          <a:p>
            <a:r>
              <a:rPr lang="en-NZ" b="0" i="0"/>
              <a:t>Purchases still need to relate to </a:t>
            </a:r>
            <a:r>
              <a:rPr lang="en-NZ" b="1" i="0"/>
              <a:t>a person’s disability</a:t>
            </a:r>
            <a:r>
              <a:rPr lang="en-NZ" b="0" i="0"/>
              <a:t>, and t</a:t>
            </a:r>
            <a:r>
              <a:rPr lang="en-NZ"/>
              <a:t>here is a requirement that services available from </a:t>
            </a:r>
            <a:r>
              <a:rPr lang="en-NZ" b="1"/>
              <a:t>other government agencies </a:t>
            </a:r>
            <a:r>
              <a:rPr lang="en-NZ"/>
              <a:t>have been </a:t>
            </a:r>
            <a:r>
              <a:rPr lang="en-NZ" b="1"/>
              <a:t>explored,</a:t>
            </a:r>
            <a:r>
              <a:rPr lang="en-NZ"/>
              <a:t> before supports of similar intent are claimed.</a:t>
            </a:r>
            <a:endParaRPr lang="en-NZ" b="0" i="0"/>
          </a:p>
          <a:p>
            <a:r>
              <a:rPr lang="en-NZ" b="1" i="1"/>
              <a:t>(click) </a:t>
            </a:r>
          </a:p>
          <a:p>
            <a:endParaRPr lang="en-NZ" b="0" i="0"/>
          </a:p>
          <a:p>
            <a:r>
              <a:rPr lang="en-NZ" b="0" i="0"/>
              <a:t>Hosts, NASCs and EGL sites,  who are considering claims for payment, are expected </a:t>
            </a:r>
            <a:r>
              <a:rPr lang="en-NZ" b="1" i="0"/>
              <a:t>to approve </a:t>
            </a:r>
            <a:r>
              <a:rPr lang="en-NZ" b="0" i="0"/>
              <a:t>payment of those claims, </a:t>
            </a:r>
            <a:r>
              <a:rPr lang="en-NZ" b="1" i="0"/>
              <a:t>unless </a:t>
            </a:r>
            <a:r>
              <a:rPr lang="en-NZ" b="0" i="0"/>
              <a:t>a claim is for a support that is clearly </a:t>
            </a:r>
            <a:r>
              <a:rPr lang="en-NZ" b="1" i="0"/>
              <a:t>inconsisten</a:t>
            </a:r>
            <a:r>
              <a:rPr lang="en-NZ" b="0" i="0"/>
              <a:t>t with the new Purchasing Operational Policy.</a:t>
            </a:r>
          </a:p>
          <a:p>
            <a:endParaRPr lang="en-NZ" b="0" i="0"/>
          </a:p>
          <a:p>
            <a:r>
              <a:rPr lang="en-NZ" b="0" i="0"/>
              <a:t>There are </a:t>
            </a:r>
            <a:r>
              <a:rPr lang="en-NZ" b="1" i="0"/>
              <a:t>certain</a:t>
            </a:r>
            <a:r>
              <a:rPr lang="en-NZ" b="0" i="0"/>
              <a:t> types of supports that require </a:t>
            </a:r>
            <a:r>
              <a:rPr lang="en-NZ" b="1" i="0"/>
              <a:t>prior approval</a:t>
            </a:r>
            <a:r>
              <a:rPr lang="en-NZ" b="0" i="0"/>
              <a:t>.</a:t>
            </a:r>
          </a:p>
          <a:p>
            <a:r>
              <a:rPr lang="en-NZ" b="0" i="0"/>
              <a:t>These include purchases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endParaRPr lang="en-NZ" b="0" i="0"/>
          </a:p>
          <a:p>
            <a:pPr marL="228600" indent="-228600">
              <a:buAutoNum type="arabicPeriod"/>
            </a:pPr>
            <a:r>
              <a:rPr lang="en-NZ" b="1" i="0"/>
              <a:t>Equipment </a:t>
            </a:r>
          </a:p>
          <a:p>
            <a:pPr marL="685800" lvl="1" indent="-228600">
              <a:buFont typeface="Arial" panose="020B0604020202020204" pitchFamily="34" charset="0"/>
              <a:buChar char="•"/>
            </a:pPr>
            <a:r>
              <a:rPr lang="en-NZ" b="0" i="0"/>
              <a:t>Equipment can be purchased if a host reaches a view that the equipment </a:t>
            </a:r>
            <a:r>
              <a:rPr lang="en-NZ" b="1" i="0"/>
              <a:t>does</a:t>
            </a:r>
            <a:r>
              <a:rPr lang="en-NZ" b="0" i="0"/>
              <a:t> </a:t>
            </a:r>
            <a:r>
              <a:rPr lang="en-NZ" b="1" i="0"/>
              <a:t>not pose a high risk of harm </a:t>
            </a:r>
            <a:r>
              <a:rPr lang="en-NZ" b="0" i="0"/>
              <a:t>to the person or;</a:t>
            </a:r>
          </a:p>
          <a:p>
            <a:pPr marL="685800" lvl="1" indent="-228600">
              <a:buFont typeface="Arial" panose="020B0604020202020204" pitchFamily="34" charset="0"/>
              <a:buChar char="•"/>
            </a:pPr>
            <a:r>
              <a:rPr lang="en-NZ" b="0" i="0"/>
              <a:t>Receives advice from a registered health professional, operating within scope of their practice, confirming that the equipment is </a:t>
            </a:r>
            <a:r>
              <a:rPr lang="en-NZ" b="1" i="0"/>
              <a:t>safe</a:t>
            </a:r>
            <a:r>
              <a:rPr lang="en-NZ" b="0" i="0"/>
              <a:t>, supported by evidence and any risks are appropriately managed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i="1"/>
              <a:t>(click) </a:t>
            </a:r>
            <a:endParaRPr lang="en-NZ" b="0" i="0"/>
          </a:p>
          <a:p>
            <a:pPr marL="457200" lvl="1" indent="0">
              <a:buFont typeface="Arial" panose="020B0604020202020204" pitchFamily="34" charset="0"/>
              <a:buNone/>
            </a:pPr>
            <a:endParaRPr lang="en-NZ" b="0" i="0"/>
          </a:p>
          <a:p>
            <a:pPr marL="228600" indent="-228600">
              <a:buAutoNum type="arabicPeriod"/>
            </a:pPr>
            <a:r>
              <a:rPr lang="en-NZ" b="1" i="0"/>
              <a:t>Complementary therapies </a:t>
            </a:r>
          </a:p>
          <a:p>
            <a:pPr marL="628650" lvl="1" indent="-171450">
              <a:buFont typeface="Arial" panose="020B0604020202020204" pitchFamily="34" charset="0"/>
              <a:buChar char="•"/>
            </a:pPr>
            <a:r>
              <a:rPr lang="en-NZ" b="0" i="0"/>
              <a:t>There is a clear link to the funding plan and that it </a:t>
            </a:r>
            <a:r>
              <a:rPr lang="en-NZ" b="1" i="0"/>
              <a:t>does not pose a high risk of harm </a:t>
            </a:r>
            <a:r>
              <a:rPr lang="en-NZ" b="0" i="0"/>
              <a:t>or</a:t>
            </a:r>
            <a:r>
              <a:rPr lang="en-NZ" b="1" i="0"/>
              <a:t>,</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The host receives advice from a registered health professional operating within their scope of practice which shows that:   </a:t>
            </a:r>
          </a:p>
          <a:p>
            <a:pPr marL="1085850" lvl="2" indent="-171450" rtl="0" fontAlgn="base">
              <a:buFont typeface="Courier New" panose="02070309020205020404" pitchFamily="49" charset="0"/>
              <a:buChar char="o"/>
            </a:pPr>
            <a:r>
              <a:rPr lang="en-US" sz="1200" b="0" i="0" kern="1200">
                <a:solidFill>
                  <a:schemeClr val="tx1"/>
                </a:solidFill>
                <a:effectLst/>
                <a:latin typeface="+mn-lt"/>
                <a:ea typeface="+mn-ea"/>
                <a:cs typeface="+mn-cs"/>
              </a:rPr>
              <a:t>that the complementary therapy will be used in ways that are consistent with the available evidence base;  </a:t>
            </a:r>
          </a:p>
          <a:p>
            <a:pPr marL="1085850" lvl="2" indent="-171450" rtl="0" fontAlgn="base">
              <a:buFont typeface="Courier New" panose="02070309020205020404" pitchFamily="49" charset="0"/>
              <a:buChar char="o"/>
            </a:pPr>
            <a:r>
              <a:rPr lang="en-US" sz="1200" b="0" i="0" kern="1200">
                <a:solidFill>
                  <a:schemeClr val="tx1"/>
                </a:solidFill>
                <a:effectLst/>
                <a:latin typeface="+mn-lt"/>
                <a:ea typeface="+mn-ea"/>
                <a:cs typeface="+mn-cs"/>
              </a:rPr>
              <a:t>that there will be ongoing oversight by a health professional;  </a:t>
            </a:r>
          </a:p>
          <a:p>
            <a:pPr marL="1085850" lvl="2" indent="-171450" rtl="0" fontAlgn="base">
              <a:buFont typeface="Courier New" panose="02070309020205020404" pitchFamily="49" charset="0"/>
              <a:buChar char="o"/>
            </a:pPr>
            <a:r>
              <a:rPr lang="en-US" sz="1200" b="0" i="0" kern="1200">
                <a:solidFill>
                  <a:schemeClr val="tx1"/>
                </a:solidFill>
                <a:effectLst/>
                <a:latin typeface="+mn-lt"/>
                <a:ea typeface="+mn-ea"/>
                <a:cs typeface="+mn-cs"/>
              </a:rPr>
              <a:t>alternative support plans have been developed in the event that the complementary therapy is not effective for the person.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Where independent evidence is </a:t>
            </a:r>
            <a:r>
              <a:rPr lang="en-US" sz="1200" b="1" i="0" kern="1200">
                <a:solidFill>
                  <a:schemeClr val="tx1"/>
                </a:solidFill>
                <a:effectLst/>
                <a:latin typeface="+mn-lt"/>
                <a:ea typeface="+mn-ea"/>
                <a:cs typeface="+mn-cs"/>
              </a:rPr>
              <a:t>not available</a:t>
            </a:r>
            <a:r>
              <a:rPr lang="en-US" sz="1200" b="0" i="0" kern="1200">
                <a:solidFill>
                  <a:schemeClr val="tx1"/>
                </a:solidFill>
                <a:effectLst/>
                <a:latin typeface="+mn-lt"/>
                <a:ea typeface="+mn-ea"/>
                <a:cs typeface="+mn-cs"/>
              </a:rPr>
              <a:t>, a trial may be required to demonstrate effectiveness before the complementary therapy can be approved.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Further detail regarding this, is covered in the new </a:t>
            </a:r>
            <a:r>
              <a:rPr lang="en-US" sz="1200" b="0" i="1" kern="1200">
                <a:solidFill>
                  <a:schemeClr val="tx1"/>
                </a:solidFill>
                <a:effectLst/>
                <a:latin typeface="+mn-lt"/>
                <a:ea typeface="+mn-ea"/>
                <a:cs typeface="+mn-cs"/>
              </a:rPr>
              <a:t>Purchasing Operational Policy</a:t>
            </a:r>
            <a:r>
              <a:rPr lang="en-US" sz="1200" b="0" i="0" kern="1200">
                <a:solidFill>
                  <a:schemeClr val="tx1"/>
                </a:solidFill>
                <a:effectLst/>
                <a:latin typeface="+mn-lt"/>
                <a:ea typeface="+mn-ea"/>
                <a:cs typeface="+mn-cs"/>
              </a:rPr>
              <a:t> – including what Complementary therapy is, as well as in the </a:t>
            </a:r>
            <a:r>
              <a:rPr lang="en-US" sz="1200" b="0" i="1" kern="1200">
                <a:solidFill>
                  <a:schemeClr val="tx1"/>
                </a:solidFill>
                <a:effectLst/>
                <a:latin typeface="+mn-lt"/>
                <a:ea typeface="+mn-ea"/>
                <a:cs typeface="+mn-cs"/>
              </a:rPr>
              <a:t>Detailed Training Document for Hosted Flexible Funding Providers</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b="1" i="1"/>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b="0" i="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degree of risk </a:t>
            </a:r>
            <a:r>
              <a:rPr lang="en-NZ" sz="1200" kern="1200">
                <a:solidFill>
                  <a:schemeClr val="tx1"/>
                </a:solidFill>
                <a:effectLst/>
                <a:latin typeface="+mn-lt"/>
                <a:ea typeface="+mn-ea"/>
                <a:cs typeface="+mn-cs"/>
              </a:rPr>
              <a:t>associated with equipment or complementary therapies will usually be affected by a </a:t>
            </a:r>
            <a:r>
              <a:rPr lang="en-NZ" sz="1200" b="1" kern="1200">
                <a:solidFill>
                  <a:schemeClr val="tx1"/>
                </a:solidFill>
                <a:effectLst/>
                <a:latin typeface="+mn-lt"/>
                <a:ea typeface="+mn-ea"/>
                <a:cs typeface="+mn-cs"/>
              </a:rPr>
              <a:t>range of factors</a:t>
            </a:r>
            <a:r>
              <a:rPr lang="en-NZ" sz="1200" kern="1200">
                <a:solidFill>
                  <a:schemeClr val="tx1"/>
                </a:solidFill>
                <a:effectLst/>
                <a:latin typeface="+mn-lt"/>
                <a:ea typeface="+mn-ea"/>
                <a:cs typeface="+mn-cs"/>
              </a:rPr>
              <a:t>, such as the equipment or therapy </a:t>
            </a:r>
            <a:r>
              <a:rPr lang="en-NZ" sz="1200" b="1" kern="1200">
                <a:solidFill>
                  <a:schemeClr val="tx1"/>
                </a:solidFill>
                <a:effectLst/>
                <a:latin typeface="+mn-lt"/>
                <a:ea typeface="+mn-ea"/>
                <a:cs typeface="+mn-cs"/>
              </a:rPr>
              <a:t>itself</a:t>
            </a:r>
            <a:r>
              <a:rPr lang="en-NZ" sz="1200" kern="1200">
                <a:solidFill>
                  <a:schemeClr val="tx1"/>
                </a:solidFill>
                <a:effectLst/>
                <a:latin typeface="+mn-lt"/>
                <a:ea typeface="+mn-ea"/>
                <a:cs typeface="+mn-cs"/>
              </a:rPr>
              <a:t>, the circumstances in which it will be used, and the particular challenges that a disabled person has.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NZ" b="1" i="1"/>
              <a:t>(click)</a:t>
            </a:r>
            <a:r>
              <a:rPr lang="en-NZ" sz="105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b="1" i="0"/>
          </a:p>
          <a:p>
            <a:pPr marL="0" indent="0">
              <a:buNone/>
            </a:pPr>
            <a:r>
              <a:rPr lang="en-NZ" b="0" i="0"/>
              <a:t>3. Let’s now move to </a:t>
            </a:r>
            <a:r>
              <a:rPr lang="en-NZ" b="1" i="0"/>
              <a:t>Overseas travel </a:t>
            </a:r>
            <a:r>
              <a:rPr lang="en-NZ" b="0" i="0"/>
              <a:t>– and what needs to be considered: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the travel costs are related to the person’s disability need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the travel is consistent with the purpose of the funding</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approving the travel will </a:t>
            </a:r>
            <a:r>
              <a:rPr lang="en-US" sz="1200" b="1" i="0" kern="1200">
                <a:solidFill>
                  <a:schemeClr val="tx1"/>
                </a:solidFill>
                <a:effectLst/>
                <a:latin typeface="+mn-lt"/>
                <a:ea typeface="+mn-ea"/>
                <a:cs typeface="+mn-cs"/>
              </a:rPr>
              <a:t>not compromise </a:t>
            </a:r>
            <a:r>
              <a:rPr lang="en-US" sz="1200" b="0" i="0" kern="1200">
                <a:solidFill>
                  <a:schemeClr val="tx1"/>
                </a:solidFill>
                <a:effectLst/>
                <a:latin typeface="+mn-lt"/>
                <a:ea typeface="+mn-ea"/>
                <a:cs typeface="+mn-cs"/>
              </a:rPr>
              <a:t>the person’s ability to access </a:t>
            </a:r>
            <a:r>
              <a:rPr lang="en-US" sz="1200" b="1" i="0" kern="1200">
                <a:solidFill>
                  <a:schemeClr val="tx1"/>
                </a:solidFill>
                <a:effectLst/>
                <a:latin typeface="+mn-lt"/>
                <a:ea typeface="+mn-ea"/>
                <a:cs typeface="+mn-cs"/>
              </a:rPr>
              <a:t>future</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supports</a:t>
            </a:r>
            <a:r>
              <a:rPr lang="en-US" sz="1200" b="0" i="0" kern="1200">
                <a:solidFill>
                  <a:schemeClr val="tx1"/>
                </a:solidFill>
                <a:effectLst/>
                <a:latin typeface="+mn-lt"/>
                <a:ea typeface="+mn-ea"/>
                <a:cs typeface="+mn-cs"/>
              </a:rPr>
              <a:t>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support is not used overseas for a period of more than 3 weeks - in line with the Health and Disability Services Eligibility Direction 2011 Policy</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 is responsible for arranging their own supports while overseas.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endParaRPr lang="en-NZ" b="0" i="0"/>
          </a:p>
          <a:p>
            <a:pPr marL="457200" lvl="1" indent="0">
              <a:buFont typeface="Arial" panose="020B0604020202020204" pitchFamily="34" charset="0"/>
              <a:buNone/>
            </a:pPr>
            <a:endParaRPr lang="en-NZ" b="1" i="0"/>
          </a:p>
          <a:p>
            <a:pPr marL="0" indent="0">
              <a:buNone/>
            </a:pPr>
            <a:r>
              <a:rPr lang="en-NZ" b="0" i="0"/>
              <a:t>4. For </a:t>
            </a:r>
            <a:r>
              <a:rPr lang="en-NZ" b="1" i="0"/>
              <a:t>Repeat purchase of items </a:t>
            </a:r>
            <a:r>
              <a:rPr lang="en-NZ" b="0" i="0"/>
              <a:t>of a similar nature or intent, before the expected life of a previously purchased item has expired</a:t>
            </a:r>
          </a:p>
          <a:p>
            <a:pPr marL="685800" lvl="1" indent="-228600">
              <a:buFont typeface="Arial" panose="020B0604020202020204" pitchFamily="34" charset="0"/>
              <a:buChar char="•"/>
            </a:pPr>
            <a:r>
              <a:rPr lang="en-NZ" b="0" i="0"/>
              <a:t>The aim is to determine if the purchases are necessary, continue to be appropriate for the person and/or whether </a:t>
            </a:r>
            <a:r>
              <a:rPr lang="en-NZ" b="1" i="0"/>
              <a:t>another</a:t>
            </a:r>
            <a:r>
              <a:rPr lang="en-NZ" b="0" i="0"/>
              <a:t> type of support may be more appropriate.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endParaRPr lang="en-NZ" b="0" i="0"/>
          </a:p>
          <a:p>
            <a:pPr marL="457200" lvl="1" indent="0">
              <a:buFont typeface="Arial" panose="020B0604020202020204" pitchFamily="34" charset="0"/>
              <a:buNone/>
            </a:pPr>
            <a:endParaRPr lang="en-NZ" b="1" i="0"/>
          </a:p>
          <a:p>
            <a:pPr marL="0" indent="0">
              <a:buNone/>
            </a:pPr>
            <a:r>
              <a:rPr lang="en-NZ" b="0" i="0"/>
              <a:t>5. For </a:t>
            </a:r>
            <a:r>
              <a:rPr lang="en-NZ" b="1" i="0"/>
              <a:t>Purchase of items above specified values </a:t>
            </a:r>
            <a:r>
              <a:rPr lang="en-NZ" b="0" i="0"/>
              <a:t>that are published on the DSS website. These thresholds are:</a:t>
            </a:r>
          </a:p>
          <a:p>
            <a:pPr marL="628650" lvl="1" indent="-171450">
              <a:buFont typeface="Arial" panose="020B0604020202020204" pitchFamily="34" charset="0"/>
              <a:buChar char="•"/>
            </a:pPr>
            <a:r>
              <a:rPr lang="en-NZ" b="1" i="0"/>
              <a:t>$1500 </a:t>
            </a:r>
            <a:r>
              <a:rPr lang="en-NZ" b="0" i="0"/>
              <a:t>for Tiers 1,2 &amp; 3</a:t>
            </a:r>
          </a:p>
          <a:p>
            <a:pPr marL="628650" lvl="1" indent="-171450">
              <a:buFont typeface="Arial" panose="020B0604020202020204" pitchFamily="34" charset="0"/>
              <a:buChar char="•"/>
            </a:pPr>
            <a:r>
              <a:rPr lang="en-NZ" b="1" i="0"/>
              <a:t>$500 </a:t>
            </a:r>
            <a:r>
              <a:rPr lang="en-NZ" b="0" i="0"/>
              <a:t>for Tier 4</a:t>
            </a:r>
          </a:p>
          <a:p>
            <a:pPr marL="228600" indent="-228600">
              <a:buAutoNum type="arabicPeriod"/>
            </a:pPr>
            <a:endParaRPr lang="en-NZ" b="0" i="0"/>
          </a:p>
          <a:p>
            <a:r>
              <a:rPr lang="en-NZ">
                <a:effectLst/>
              </a:rPr>
              <a:t>Even if supports in the Prior Approval list have been </a:t>
            </a:r>
            <a:r>
              <a:rPr lang="en-NZ" b="1">
                <a:effectLst/>
              </a:rPr>
              <a:t>included</a:t>
            </a:r>
            <a:r>
              <a:rPr lang="en-NZ">
                <a:effectLst/>
              </a:rPr>
              <a:t> by the NASC/EGL site in the My DSS Funding Plan, the responsibility for providing this prior approval, </a:t>
            </a:r>
            <a:r>
              <a:rPr lang="en-NZ" b="1">
                <a:effectLst/>
              </a:rPr>
              <a:t>sits with the host, if the person/Agent uses hosted flexible funding.</a:t>
            </a:r>
          </a:p>
          <a:p>
            <a:endParaRPr lang="en-NZ">
              <a:effectLst/>
            </a:endParaRPr>
          </a:p>
          <a:p>
            <a:r>
              <a:rPr lang="en-NZ">
                <a:effectLst/>
              </a:rPr>
              <a:t>In a case where a person </a:t>
            </a:r>
            <a:r>
              <a:rPr lang="en-NZ" b="1">
                <a:effectLst/>
              </a:rPr>
              <a:t>has Carer Support</a:t>
            </a:r>
            <a:r>
              <a:rPr lang="en-NZ">
                <a:effectLst/>
              </a:rPr>
              <a:t>, the </a:t>
            </a:r>
            <a:r>
              <a:rPr lang="en-NZ" b="1">
                <a:effectLst/>
              </a:rPr>
              <a:t>NASC/EGL site</a:t>
            </a:r>
            <a:r>
              <a:rPr lang="en-NZ">
                <a:effectLst/>
              </a:rPr>
              <a:t> will be giving the prior approval.</a:t>
            </a:r>
          </a:p>
          <a:p>
            <a:endParaRPr lang="en-NZ">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More detailed information relating to this is found in a new Operational Policies and Guidelines that will be shared with you soon, and guidance will be provided to support the decision making processes, and we will be completing an activity on Prior Approvals later in the training today.</a:t>
            </a:r>
            <a:endParaRPr lang="en-NZ" b="1" i="0"/>
          </a:p>
          <a:p>
            <a:pPr marL="0" indent="0">
              <a:buNone/>
            </a:pPr>
            <a:endParaRPr lang="en-NZ" b="0" i="0"/>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19</a:t>
            </a:fld>
            <a:endParaRPr lang="en-NZ"/>
          </a:p>
        </p:txBody>
      </p:sp>
    </p:spTree>
    <p:extLst>
      <p:ext uri="{BB962C8B-B14F-4D97-AF65-F5344CB8AC3E}">
        <p14:creationId xmlns:p14="http://schemas.microsoft.com/office/powerpoint/2010/main" val="1474858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mins)</a:t>
            </a:r>
          </a:p>
          <a:p>
            <a:r>
              <a:rPr lang="en-NZ" b="1" i="1"/>
              <a:t>(Say)</a:t>
            </a:r>
          </a:p>
          <a:p>
            <a:pPr rtl="0" fontAlgn="base"/>
            <a:r>
              <a:rPr lang="en-US" sz="1200" b="0" i="0" kern="1200">
                <a:solidFill>
                  <a:schemeClr val="tx1"/>
                </a:solidFill>
                <a:effectLst/>
                <a:latin typeface="+mn-lt"/>
                <a:ea typeface="+mn-ea"/>
                <a:cs typeface="+mn-cs"/>
              </a:rPr>
              <a:t>When working with the disabled person/Agent to consider how they wish to utilise their hosted flexible funding, you (hosts) should create time to consider, and check in on the wellbeing of </a:t>
            </a:r>
            <a:r>
              <a:rPr lang="en-US" sz="1200" b="1" i="0" kern="1200">
                <a:solidFill>
                  <a:schemeClr val="tx1"/>
                </a:solidFill>
                <a:effectLst/>
                <a:latin typeface="+mn-lt"/>
                <a:ea typeface="+mn-ea"/>
                <a:cs typeface="+mn-cs"/>
              </a:rPr>
              <a:t>carers, </a:t>
            </a:r>
            <a:r>
              <a:rPr lang="en-US" sz="1200" b="0" i="0" kern="1200">
                <a:solidFill>
                  <a:schemeClr val="tx1"/>
                </a:solidFill>
                <a:effectLst/>
                <a:latin typeface="+mn-lt"/>
                <a:ea typeface="+mn-ea"/>
                <a:cs typeface="+mn-cs"/>
              </a:rPr>
              <a:t>such as the parent or spouse of a disabled person</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Considerations could include: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Respite</a:t>
            </a:r>
            <a:r>
              <a:rPr lang="en-US" sz="1200" b="0" i="0" kern="1200">
                <a:solidFill>
                  <a:schemeClr val="tx1"/>
                </a:solidFill>
                <a:effectLst/>
                <a:latin typeface="+mn-lt"/>
                <a:ea typeface="+mn-ea"/>
                <a:cs typeface="+mn-cs"/>
              </a:rPr>
              <a:t>: Does the current plan enable </a:t>
            </a:r>
            <a:r>
              <a:rPr lang="en-US" sz="1200" b="1" i="0" kern="1200">
                <a:solidFill>
                  <a:schemeClr val="tx1"/>
                </a:solidFill>
                <a:effectLst/>
                <a:latin typeface="+mn-lt"/>
                <a:ea typeface="+mn-ea"/>
                <a:cs typeface="+mn-cs"/>
              </a:rPr>
              <a:t>unpaid</a:t>
            </a:r>
            <a:r>
              <a:rPr lang="en-US" sz="1200" b="0" i="0" kern="1200">
                <a:solidFill>
                  <a:schemeClr val="tx1"/>
                </a:solidFill>
                <a:effectLst/>
                <a:latin typeface="+mn-lt"/>
                <a:ea typeface="+mn-ea"/>
                <a:cs typeface="+mn-cs"/>
              </a:rPr>
              <a:t> carers to have regular, breaks, considering short-term, and longer-term breaks.  Are </a:t>
            </a:r>
            <a:r>
              <a:rPr lang="en-US" sz="1200" b="1" i="0" kern="1200">
                <a:solidFill>
                  <a:schemeClr val="tx1"/>
                </a:solidFill>
                <a:effectLst/>
                <a:latin typeface="+mn-lt"/>
                <a:ea typeface="+mn-ea"/>
                <a:cs typeface="+mn-cs"/>
              </a:rPr>
              <a:t>paid </a:t>
            </a:r>
            <a:r>
              <a:rPr lang="en-US" sz="1200" b="0" i="0" kern="1200">
                <a:solidFill>
                  <a:schemeClr val="tx1"/>
                </a:solidFill>
                <a:effectLst/>
                <a:latin typeface="+mn-lt"/>
                <a:ea typeface="+mn-ea"/>
                <a:cs typeface="+mn-cs"/>
              </a:rPr>
              <a:t>carers planning and taking regular breaks, using their annual leave? Has the carer’s perspective been considered when utilising funding allocated to respite. Are there practical, everyday changes that could be made, that would help to alleviate stress and prevent burnout?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Emotional and Social Support</a:t>
            </a:r>
            <a:r>
              <a:rPr lang="en-US" sz="1200" b="0" i="0" kern="1200">
                <a:solidFill>
                  <a:schemeClr val="tx1"/>
                </a:solidFill>
                <a:effectLst/>
                <a:latin typeface="+mn-lt"/>
                <a:ea typeface="+mn-ea"/>
                <a:cs typeface="+mn-cs"/>
              </a:rPr>
              <a:t>: Does the person’s carer have access to support groups and/or peer support? Connecting with others can help to validate their role and to create connections that help to reduce a sense of isolation.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Sustainability</a:t>
            </a:r>
            <a:r>
              <a:rPr lang="en-US" sz="1200" b="0" i="0" kern="1200">
                <a:solidFill>
                  <a:schemeClr val="tx1"/>
                </a:solidFill>
                <a:effectLst/>
                <a:latin typeface="+mn-lt"/>
                <a:ea typeface="+mn-ea"/>
                <a:cs typeface="+mn-cs"/>
              </a:rPr>
              <a:t>: Has there been any </a:t>
            </a:r>
            <a:r>
              <a:rPr lang="en-US" sz="1200" b="1" i="0" kern="1200">
                <a:solidFill>
                  <a:schemeClr val="tx1"/>
                </a:solidFill>
                <a:effectLst/>
                <a:latin typeface="+mn-lt"/>
                <a:ea typeface="+mn-ea"/>
                <a:cs typeface="+mn-cs"/>
              </a:rPr>
              <a:t>changes</a:t>
            </a:r>
            <a:r>
              <a:rPr lang="en-US" sz="1200" b="0" i="0" kern="1200">
                <a:solidFill>
                  <a:schemeClr val="tx1"/>
                </a:solidFill>
                <a:effectLst/>
                <a:latin typeface="+mn-lt"/>
                <a:ea typeface="+mn-ea"/>
                <a:cs typeface="+mn-cs"/>
              </a:rPr>
              <a:t> for the carers that impact on their ability to maintain the </a:t>
            </a:r>
            <a:r>
              <a:rPr lang="en-US" sz="1200" b="1" i="0" kern="1200">
                <a:solidFill>
                  <a:schemeClr val="tx1"/>
                </a:solidFill>
                <a:effectLst/>
                <a:latin typeface="+mn-lt"/>
                <a:ea typeface="+mn-ea"/>
                <a:cs typeface="+mn-cs"/>
              </a:rPr>
              <a:t>current</a:t>
            </a:r>
            <a:r>
              <a:rPr lang="en-US" sz="1200" b="0" i="0" kern="1200">
                <a:solidFill>
                  <a:schemeClr val="tx1"/>
                </a:solidFill>
                <a:effectLst/>
                <a:latin typeface="+mn-lt"/>
                <a:ea typeface="+mn-ea"/>
                <a:cs typeface="+mn-cs"/>
              </a:rPr>
              <a:t> levels of support? Consider </a:t>
            </a:r>
            <a:r>
              <a:rPr lang="en-US" sz="1200" b="1" i="0" kern="1200">
                <a:solidFill>
                  <a:schemeClr val="tx1"/>
                </a:solidFill>
                <a:effectLst/>
                <a:latin typeface="+mn-lt"/>
                <a:ea typeface="+mn-ea"/>
                <a:cs typeface="+mn-cs"/>
              </a:rPr>
              <a:t>wider</a:t>
            </a:r>
            <a:r>
              <a:rPr lang="en-US" sz="1200" b="0" i="0" kern="1200">
                <a:solidFill>
                  <a:schemeClr val="tx1"/>
                </a:solidFill>
                <a:effectLst/>
                <a:latin typeface="+mn-lt"/>
                <a:ea typeface="+mn-ea"/>
                <a:cs typeface="+mn-cs"/>
              </a:rPr>
              <a:t> demands in the carer’s life, alongside their physical and mental wellbeing. Is there a need for planned or immediate action to ensure their wellbeing? Is the current package of care sustainable or do alternatives need to be explored?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Perspective:</a:t>
            </a:r>
            <a:r>
              <a:rPr lang="en-US" sz="1200" b="0" i="0" kern="1200">
                <a:solidFill>
                  <a:schemeClr val="tx1"/>
                </a:solidFill>
                <a:effectLst/>
                <a:latin typeface="+mn-lt"/>
                <a:ea typeface="+mn-ea"/>
                <a:cs typeface="+mn-cs"/>
              </a:rPr>
              <a:t> Has the disabled person/Agent taken time to consider the viewpoint of the carers when considering how best to utilise funding (when relevant)?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Safety</a:t>
            </a:r>
            <a:r>
              <a:rPr lang="en-US" sz="1200" b="0" i="0" kern="1200">
                <a:solidFill>
                  <a:schemeClr val="tx1"/>
                </a:solidFill>
                <a:effectLst/>
                <a:latin typeface="+mn-lt"/>
                <a:ea typeface="+mn-ea"/>
                <a:cs typeface="+mn-cs"/>
              </a:rPr>
              <a:t>: are there any </a:t>
            </a:r>
            <a:r>
              <a:rPr lang="en-US" sz="1200" b="1" i="0" kern="1200">
                <a:solidFill>
                  <a:schemeClr val="tx1"/>
                </a:solidFill>
                <a:effectLst/>
                <a:latin typeface="+mn-lt"/>
                <a:ea typeface="+mn-ea"/>
                <a:cs typeface="+mn-cs"/>
              </a:rPr>
              <a:t>unmanaged</a:t>
            </a:r>
            <a:r>
              <a:rPr lang="en-US" sz="1200" b="0" i="0" kern="1200">
                <a:solidFill>
                  <a:schemeClr val="tx1"/>
                </a:solidFill>
                <a:effectLst/>
                <a:latin typeface="+mn-lt"/>
                <a:ea typeface="+mn-ea"/>
                <a:cs typeface="+mn-cs"/>
              </a:rPr>
              <a:t> safety concerns for the carer(s)? Some discussion points that you could consider include: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there is a need for training /equipment to reduce the risks associated with lifting or moving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is the carer at risk of harm from others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mental health – just asking how they are is validating. Many carers experience high stress, anxiety, and burnout. Key strategies could include setting boundaries, utilising respite care, maintaining social connections, and seeking professional support.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Prioritising self-care is essential for sustained caregiving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Practical support</a:t>
            </a:r>
            <a:r>
              <a:rPr lang="en-US" sz="1200" b="0" i="0" kern="1200">
                <a:solidFill>
                  <a:schemeClr val="tx1"/>
                </a:solidFill>
                <a:effectLst/>
                <a:latin typeface="+mn-lt"/>
                <a:ea typeface="+mn-ea"/>
                <a:cs typeface="+mn-cs"/>
              </a:rPr>
              <a:t>: Does the person’s carer know what supports are available to them?  </a:t>
            </a:r>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20</a:t>
            </a:fld>
            <a:endParaRPr lang="en-NZ"/>
          </a:p>
        </p:txBody>
      </p:sp>
    </p:spTree>
    <p:extLst>
      <p:ext uri="{BB962C8B-B14F-4D97-AF65-F5344CB8AC3E}">
        <p14:creationId xmlns:p14="http://schemas.microsoft.com/office/powerpoint/2010/main" val="2534740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Trainer: it is important to show in slide show for the animations to make sense. You will be prompted when to click in your notes below.</a:t>
            </a:r>
          </a:p>
          <a:p>
            <a:endParaRPr lang="en-NZ" b="1" i="1"/>
          </a:p>
          <a:p>
            <a:r>
              <a:rPr lang="en-NZ" b="1" i="1"/>
              <a:t>Say:</a:t>
            </a:r>
          </a:p>
          <a:p>
            <a:r>
              <a:rPr lang="en-NZ" b="0" i="1"/>
              <a:t>Moving on to the Overview of the My DSS Funding Plan:</a:t>
            </a:r>
          </a:p>
          <a:p>
            <a:endParaRPr lang="en-NZ" b="0" i="1"/>
          </a:p>
          <a:p>
            <a:r>
              <a:rPr lang="en-NZ" b="0" i="0"/>
              <a:t>Once the My DSS Funding Plan has been completed, the NASC will share a copy with the disabled person and you (Host) </a:t>
            </a:r>
            <a:r>
              <a:rPr lang="en-NZ" b="0" i="1"/>
              <a:t>. </a:t>
            </a:r>
            <a:r>
              <a:rPr lang="en-NZ" b="0" i="0"/>
              <a:t>It contains a set of </a:t>
            </a:r>
            <a:r>
              <a:rPr lang="en-NZ" b="1" i="0"/>
              <a:t>standard fields </a:t>
            </a:r>
            <a:r>
              <a:rPr lang="en-NZ" b="0" i="0"/>
              <a:t>which outline</a:t>
            </a:r>
            <a:r>
              <a:rPr lang="en-NZ" b="0" i="0">
                <a:solidFill>
                  <a:srgbClr val="FF0000"/>
                </a:solidFill>
              </a:rPr>
              <a:t>:</a:t>
            </a:r>
          </a:p>
          <a:p>
            <a:pPr marL="171450" indent="-171450">
              <a:buFont typeface="Arial" panose="020B0604020202020204" pitchFamily="34" charset="0"/>
              <a:buChar char="•"/>
            </a:pPr>
            <a:r>
              <a:rPr lang="en-NZ" b="1" i="1">
                <a:solidFill>
                  <a:srgbClr val="FF0000"/>
                </a:solidFill>
              </a:rPr>
              <a:t>(click) </a:t>
            </a:r>
            <a:r>
              <a:rPr lang="en-NZ" b="0" i="0"/>
              <a:t>The </a:t>
            </a:r>
            <a:r>
              <a:rPr lang="en-NZ" b="1" i="0"/>
              <a:t>purpose</a:t>
            </a:r>
            <a:r>
              <a:rPr lang="en-NZ" b="0" i="0"/>
              <a:t> of the allocation. </a:t>
            </a:r>
            <a:r>
              <a:rPr lang="en-NZ" b="1" i="1"/>
              <a:t>(click) </a:t>
            </a:r>
            <a:r>
              <a:rPr lang="en-NZ" b="0" i="0"/>
              <a:t>which</a:t>
            </a:r>
            <a:r>
              <a:rPr lang="en-NZ" b="1" i="1"/>
              <a:t> </a:t>
            </a:r>
            <a:r>
              <a:rPr lang="en-NZ" b="0" i="0"/>
              <a:t>is selected from a standard list in OBIR. </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In the </a:t>
            </a:r>
            <a:r>
              <a:rPr lang="en-NZ" b="1" i="0"/>
              <a:t>current</a:t>
            </a:r>
            <a:r>
              <a:rPr lang="en-NZ" b="0" i="0"/>
              <a:t> model the </a:t>
            </a:r>
            <a:r>
              <a:rPr lang="en-NZ" b="1" i="0"/>
              <a:t>service lines</a:t>
            </a:r>
            <a:r>
              <a:rPr lang="en-NZ" b="0" i="0"/>
              <a:t> indicate the purpose of the funding. They are:</a:t>
            </a:r>
          </a:p>
          <a:p>
            <a:pPr marL="228600" indent="-228600">
              <a:buFont typeface="Arial" panose="020B0604020202020204" pitchFamily="34" charset="0"/>
              <a:buAutoNum type="arabicPeriod"/>
            </a:pPr>
            <a:r>
              <a:rPr lang="en-NZ" b="0" i="0"/>
              <a:t>IF Personal Care</a:t>
            </a:r>
          </a:p>
          <a:p>
            <a:pPr marL="228600" indent="-228600">
              <a:buFont typeface="Arial" panose="020B0604020202020204" pitchFamily="34" charset="0"/>
              <a:buAutoNum type="arabicPeriod"/>
            </a:pPr>
            <a:r>
              <a:rPr lang="en-NZ" b="0" i="0"/>
              <a:t>IF Household Management</a:t>
            </a:r>
          </a:p>
          <a:p>
            <a:pPr marL="228600" indent="-228600">
              <a:buFont typeface="Arial" panose="020B0604020202020204" pitchFamily="34" charset="0"/>
              <a:buAutoNum type="arabicPeriod"/>
            </a:pPr>
            <a:r>
              <a:rPr lang="en-NZ" b="0" i="0"/>
              <a:t>IF Respite</a:t>
            </a:r>
          </a:p>
          <a:p>
            <a:pPr marL="228600" indent="-228600">
              <a:buFont typeface="Arial" panose="020B0604020202020204" pitchFamily="34" charset="0"/>
              <a:buAutoNum type="arabicPeriod"/>
            </a:pPr>
            <a:r>
              <a:rPr lang="en-NZ" b="0" i="0"/>
              <a:t>EIF</a:t>
            </a:r>
          </a:p>
          <a:p>
            <a:pPr marL="228600" indent="-228600">
              <a:buFont typeface="Arial" panose="020B0604020202020204" pitchFamily="34" charset="0"/>
              <a:buAutoNum type="arabicPeriod"/>
            </a:pPr>
            <a:r>
              <a:rPr lang="en-NZ" b="0" i="0"/>
              <a:t>EGL PB</a:t>
            </a:r>
          </a:p>
          <a:p>
            <a:pPr marL="0" indent="0">
              <a:buFont typeface="Arial" panose="020B0604020202020204" pitchFamily="34" charset="0"/>
              <a:buNone/>
            </a:pPr>
            <a:endParaRPr lang="en-NZ" b="0" i="0"/>
          </a:p>
          <a:p>
            <a:pPr marL="0" indent="0">
              <a:buFont typeface="Arial" panose="020B0604020202020204" pitchFamily="34" charset="0"/>
              <a:buNone/>
            </a:pPr>
            <a:r>
              <a:rPr lang="en-NZ" b="0" i="0"/>
              <a:t>In the </a:t>
            </a:r>
            <a:r>
              <a:rPr lang="en-NZ" b="1" i="0"/>
              <a:t>new</a:t>
            </a:r>
            <a:r>
              <a:rPr lang="en-NZ" b="0" i="0"/>
              <a:t> model there are 7 areas </a:t>
            </a:r>
            <a:r>
              <a:rPr lang="en-NZ" b="1" i="1"/>
              <a:t>(click) </a:t>
            </a:r>
            <a:r>
              <a:rPr lang="en-NZ" b="0" i="0"/>
              <a:t>and 22 purposes </a:t>
            </a:r>
            <a:r>
              <a:rPr lang="en-NZ" b="1" i="1"/>
              <a:t>(click)</a:t>
            </a:r>
            <a:endParaRPr lang="en-NZ" b="0" i="0"/>
          </a:p>
          <a:p>
            <a:pPr marL="0" indent="0">
              <a:buFont typeface="Arial" panose="020B0604020202020204" pitchFamily="34" charset="0"/>
              <a:buNone/>
            </a:pPr>
            <a:r>
              <a:rPr lang="en-NZ" b="0" i="0"/>
              <a:t>Some of the </a:t>
            </a:r>
            <a:r>
              <a:rPr lang="en-NZ" b="1" i="0"/>
              <a:t>purpose</a:t>
            </a:r>
            <a:r>
              <a:rPr lang="en-NZ" b="0" i="0"/>
              <a:t>s align easily to the service lines </a:t>
            </a:r>
          </a:p>
          <a:p>
            <a:pPr marL="0" indent="0">
              <a:buFont typeface="Arial" panose="020B0604020202020204" pitchFamily="34" charset="0"/>
              <a:buNone/>
            </a:pPr>
            <a:r>
              <a:rPr lang="en-NZ" b="0" i="0"/>
              <a:t>For example:</a:t>
            </a:r>
          </a:p>
          <a:p>
            <a:pPr marL="171450" indent="-171450">
              <a:buFont typeface="Arial" panose="020B0604020202020204" pitchFamily="34" charset="0"/>
              <a:buChar char="•"/>
            </a:pPr>
            <a:r>
              <a:rPr lang="en-NZ" b="1" i="1"/>
              <a:t>(click) </a:t>
            </a:r>
            <a:r>
              <a:rPr lang="en-NZ" b="0" i="0"/>
              <a:t>daily routines to Personal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i="1"/>
              <a:t>(click) </a:t>
            </a:r>
            <a:r>
              <a:rPr lang="en-NZ" b="0" i="0"/>
              <a:t>managing my home to Household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i="1"/>
              <a:t>(click) </a:t>
            </a:r>
            <a:r>
              <a:rPr lang="en-NZ" b="0" i="0"/>
              <a:t>sustaining whānau wellbeing to Respite.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b="0" i="0"/>
          </a:p>
          <a:p>
            <a:pPr marL="0" indent="0">
              <a:buFont typeface="Arial" panose="020B0604020202020204" pitchFamily="34" charset="0"/>
              <a:buNone/>
            </a:pPr>
            <a:endParaRPr lang="en-NZ" b="0" i="0"/>
          </a:p>
          <a:p>
            <a:pPr marL="0" indent="0">
              <a:buFont typeface="Arial" panose="020B0604020202020204" pitchFamily="34" charset="0"/>
              <a:buNone/>
            </a:pPr>
            <a:r>
              <a:rPr lang="en-NZ" b="0" i="0"/>
              <a:t>The </a:t>
            </a:r>
            <a:r>
              <a:rPr lang="en-NZ" b="1" i="0"/>
              <a:t>remaining</a:t>
            </a:r>
            <a:r>
              <a:rPr lang="en-NZ" b="0" i="0"/>
              <a:t> 4 areas depend, on the purpose it was allocated for,  which could fit into any of the 3 service lines </a:t>
            </a:r>
          </a:p>
          <a:p>
            <a:pPr marL="0" indent="0">
              <a:buFont typeface="Arial" panose="020B0604020202020204" pitchFamily="34" charset="0"/>
              <a:buNone/>
            </a:pPr>
            <a:r>
              <a:rPr lang="en-NZ" b="0" i="0"/>
              <a:t>The NASC/EGL site will determine which service line best fits the purpose </a:t>
            </a:r>
            <a:r>
              <a:rPr lang="en-NZ" b="1" i="1"/>
              <a:t>(click)</a:t>
            </a:r>
          </a:p>
          <a:p>
            <a:pPr marL="0" indent="0">
              <a:buFont typeface="Arial" panose="020B0604020202020204" pitchFamily="34" charset="0"/>
              <a:buNone/>
            </a:pPr>
            <a:endParaRPr lang="en-NZ" b="0" i="0"/>
          </a:p>
          <a:p>
            <a:pPr marL="0" indent="0">
              <a:buFont typeface="Arial" panose="020B0604020202020204" pitchFamily="34" charset="0"/>
              <a:buNone/>
            </a:pPr>
            <a:endParaRPr lang="en-NZ" b="0" i="1"/>
          </a:p>
        </p:txBody>
      </p:sp>
      <p:sp>
        <p:nvSpPr>
          <p:cNvPr id="4" name="Slide Number Placeholder 3"/>
          <p:cNvSpPr>
            <a:spLocks noGrp="1"/>
          </p:cNvSpPr>
          <p:nvPr>
            <p:ph type="sldNum" sz="quarter" idx="5"/>
          </p:nvPr>
        </p:nvSpPr>
        <p:spPr/>
        <p:txBody>
          <a:bodyPr/>
          <a:lstStyle/>
          <a:p>
            <a:fld id="{D40345AC-9F92-4C74-839D-24044B61ADEB}" type="slidenum">
              <a:rPr lang="en-NZ" smtClean="0"/>
              <a:t>21</a:t>
            </a:fld>
            <a:endParaRPr lang="en-NZ"/>
          </a:p>
        </p:txBody>
      </p:sp>
    </p:spTree>
    <p:extLst>
      <p:ext uri="{BB962C8B-B14F-4D97-AF65-F5344CB8AC3E}">
        <p14:creationId xmlns:p14="http://schemas.microsoft.com/office/powerpoint/2010/main" val="394171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Producer: Hit record</a:t>
            </a:r>
          </a:p>
          <a:p>
            <a:endParaRPr lang="en-NZ" b="1" i="1"/>
          </a:p>
          <a:p>
            <a:r>
              <a:rPr lang="en-NZ" b="1" i="1"/>
              <a:t>Say: </a:t>
            </a:r>
            <a:r>
              <a:rPr lang="en-NZ"/>
              <a:t>Nau </a:t>
            </a:r>
            <a:r>
              <a:rPr lang="en-NZ" err="1"/>
              <a:t>mai</a:t>
            </a:r>
            <a:r>
              <a:rPr lang="en-NZ"/>
              <a:t>, </a:t>
            </a:r>
            <a:r>
              <a:rPr lang="en-NZ" err="1"/>
              <a:t>haere</a:t>
            </a:r>
            <a:r>
              <a:rPr lang="en-NZ"/>
              <a:t> </a:t>
            </a:r>
            <a:r>
              <a:rPr lang="en-NZ" err="1"/>
              <a:t>mai</a:t>
            </a:r>
            <a:r>
              <a:rPr lang="en-NZ"/>
              <a:t> and welcome to our workshop that will provide you with the information you need to support disabled people using </a:t>
            </a:r>
            <a:r>
              <a:rPr lang="en-NZ" b="1"/>
              <a:t>hosted flexible funding</a:t>
            </a:r>
            <a:r>
              <a:rPr lang="en-NZ"/>
              <a:t>,  as we roll out the </a:t>
            </a:r>
            <a:r>
              <a:rPr lang="en-NZ" b="1"/>
              <a:t>flexible funding</a:t>
            </a:r>
            <a:r>
              <a:rPr lang="en-NZ"/>
              <a:t> part of Assessment, Allocation, and Flexible Funding (AAFF) work programme.</a:t>
            </a:r>
          </a:p>
          <a:p>
            <a:endParaRPr lang="en-NZ"/>
          </a:p>
          <a:p>
            <a:r>
              <a:rPr lang="en-NZ"/>
              <a:t>My name is Clare Kirby and I’ll be taking you through today’s training. </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(For Manawanui, Access, and NASCs Training, and they should alter the intro slide to suit their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a:solidFill>
                  <a:schemeClr val="bg1">
                    <a:lumMod val="85000"/>
                  </a:schemeClr>
                </a:solidFill>
                <a:effectLst/>
                <a:latin typeface="+mn-lt"/>
                <a:ea typeface="+mn-ea"/>
                <a:cs typeface="+mn-cs"/>
              </a:rPr>
              <a:t>Please note that this session is being </a:t>
            </a:r>
            <a:r>
              <a:rPr lang="en-NZ" sz="1200" b="1" i="1" kern="1200">
                <a:solidFill>
                  <a:schemeClr val="bg1">
                    <a:lumMod val="85000"/>
                  </a:schemeClr>
                </a:solidFill>
                <a:effectLst/>
                <a:latin typeface="+mn-lt"/>
                <a:ea typeface="+mn-ea"/>
                <a:cs typeface="+mn-cs"/>
              </a:rPr>
              <a:t>recorded</a:t>
            </a:r>
            <a:r>
              <a:rPr lang="en-NZ" sz="1200" i="1" kern="1200">
                <a:solidFill>
                  <a:schemeClr val="bg1">
                    <a:lumMod val="85000"/>
                  </a:schemeClr>
                </a:solidFill>
                <a:effectLst/>
                <a:latin typeface="+mn-lt"/>
                <a:ea typeface="+mn-ea"/>
                <a:cs typeface="+mn-cs"/>
              </a:rPr>
              <a:t> to provide  a resource to help with using the new processes and tools. These recordings will be published on the Internet and, although they won’t be discoverable by search engines, there are no access controls, and they will be able to be viewed by anyone who knows the address of the videos.  You have received a Teams message saying that this session will be recorded. </a:t>
            </a:r>
            <a:r>
              <a:rPr lang="en-NZ" sz="1200" b="1" i="1" kern="1200">
                <a:solidFill>
                  <a:schemeClr val="bg1">
                    <a:lumMod val="85000"/>
                  </a:schemeClr>
                </a:solidFill>
                <a:effectLst/>
                <a:latin typeface="+mn-lt"/>
                <a:ea typeface="+mn-ea"/>
                <a:cs typeface="+mn-cs"/>
              </a:rPr>
              <a:t>By accepting this</a:t>
            </a:r>
            <a:r>
              <a:rPr lang="en-NZ" sz="1200" i="1" kern="1200">
                <a:solidFill>
                  <a:schemeClr val="bg1">
                    <a:lumMod val="85000"/>
                  </a:schemeClr>
                </a:solidFill>
                <a:effectLst/>
                <a:latin typeface="+mn-lt"/>
                <a:ea typeface="+mn-ea"/>
                <a:cs typeface="+mn-cs"/>
              </a:rPr>
              <a:t>, you are acknowledging that the recording will be published on the Internet.  If you do not wish to be part of this public recording, please leave the call now but know you will be able to watch the recording of the session when it is published.  You can also submit questions by email to </a:t>
            </a:r>
            <a:r>
              <a:rPr lang="en-NZ" sz="1200" i="1" u="sng" kern="1200">
                <a:solidFill>
                  <a:schemeClr val="bg1">
                    <a:lumMod val="85000"/>
                  </a:schemeClr>
                </a:solidFill>
                <a:effectLst/>
                <a:latin typeface="+mn-lt"/>
                <a:ea typeface="+mn-ea"/>
                <a:cs typeface="+mn-cs"/>
                <a:hlinkClick r:id="rId3">
                  <a:extLst>
                    <a:ext uri="{A12FA001-AC4F-418D-AE19-62706E023703}">
                      <ahyp:hlinkClr xmlns:ahyp="http://schemas.microsoft.com/office/drawing/2018/hyperlinkcolor" val="tx"/>
                    </a:ext>
                  </a:extLst>
                </a:hlinkClick>
              </a:rPr>
              <a:t>dss_testing@msd.govt.nz</a:t>
            </a:r>
            <a:endParaRPr lang="en-NZ" i="1">
              <a:solidFill>
                <a:schemeClr val="bg1">
                  <a:lumMod val="85000"/>
                </a:schemeClr>
              </a:solidFill>
            </a:endParaRPr>
          </a:p>
          <a:p>
            <a:endParaRPr lang="en-NZ"/>
          </a:p>
          <a:p>
            <a:r>
              <a:rPr lang="en-NZ"/>
              <a:t>I will start with a karakia:</a:t>
            </a:r>
          </a:p>
          <a:p>
            <a:endParaRPr lang="en-NZ"/>
          </a:p>
          <a:p>
            <a:pPr marL="0" indent="0">
              <a:buNone/>
            </a:pPr>
            <a:r>
              <a:rPr lang="en-NZ" b="0" i="0"/>
              <a:t>E </a:t>
            </a:r>
            <a:r>
              <a:rPr lang="en-NZ" b="0" i="0" err="1"/>
              <a:t>te</a:t>
            </a:r>
            <a:r>
              <a:rPr lang="en-NZ" b="0" i="0"/>
              <a:t> Atua</a:t>
            </a:r>
          </a:p>
          <a:p>
            <a:pPr marL="0" indent="0">
              <a:buNone/>
            </a:pPr>
            <a:r>
              <a:rPr lang="en-NZ" b="0" i="0" err="1"/>
              <a:t>Hōmai</a:t>
            </a:r>
            <a:r>
              <a:rPr lang="en-NZ" b="0" i="0"/>
              <a:t> ki a </a:t>
            </a:r>
            <a:r>
              <a:rPr lang="en-NZ" b="0" i="0" err="1"/>
              <a:t>mātou</a:t>
            </a:r>
            <a:endParaRPr lang="en-NZ" b="0" i="0"/>
          </a:p>
          <a:p>
            <a:pPr marL="0" indent="0">
              <a:buNone/>
            </a:pPr>
            <a:r>
              <a:rPr lang="en-NZ" b="0" i="0" err="1"/>
              <a:t>Tōu</a:t>
            </a:r>
            <a:r>
              <a:rPr lang="en-NZ" b="0" i="0"/>
              <a:t> </a:t>
            </a:r>
            <a:r>
              <a:rPr lang="en-NZ" b="0" i="0" err="1"/>
              <a:t>māramatanga</a:t>
            </a:r>
            <a:r>
              <a:rPr lang="en-NZ" b="0" i="0"/>
              <a:t>,</a:t>
            </a:r>
          </a:p>
          <a:p>
            <a:pPr marL="0" indent="0">
              <a:buNone/>
            </a:pPr>
            <a:r>
              <a:rPr lang="en-NZ" b="0" i="0" err="1"/>
              <a:t>Tōu</a:t>
            </a:r>
            <a:r>
              <a:rPr lang="en-NZ" b="0" i="0"/>
              <a:t> </a:t>
            </a:r>
            <a:r>
              <a:rPr lang="en-NZ" b="0" i="0" err="1"/>
              <a:t>rangimārie</a:t>
            </a:r>
            <a:r>
              <a:rPr lang="en-NZ" b="0" i="0"/>
              <a:t>,</a:t>
            </a:r>
          </a:p>
          <a:p>
            <a:pPr marL="0" indent="0">
              <a:buNone/>
            </a:pPr>
            <a:r>
              <a:rPr lang="en-NZ" b="0" i="0" err="1"/>
              <a:t>Tōu</a:t>
            </a:r>
            <a:r>
              <a:rPr lang="en-NZ" b="0" i="0"/>
              <a:t> kaha me </a:t>
            </a:r>
            <a:r>
              <a:rPr lang="en-NZ" b="0" i="0" err="1"/>
              <a:t>Tōu</a:t>
            </a:r>
            <a:r>
              <a:rPr lang="en-NZ" b="0" i="0"/>
              <a:t> aroha</a:t>
            </a:r>
          </a:p>
          <a:p>
            <a:pPr marL="0" indent="0">
              <a:buNone/>
            </a:pPr>
            <a:r>
              <a:rPr lang="en-NZ" b="0" i="0" err="1"/>
              <a:t>mō</a:t>
            </a:r>
            <a:r>
              <a:rPr lang="en-NZ" b="0" i="0"/>
              <a:t> </a:t>
            </a:r>
            <a:r>
              <a:rPr lang="en-NZ" b="0" i="0" err="1"/>
              <a:t>tēnei</a:t>
            </a:r>
            <a:r>
              <a:rPr lang="en-NZ" b="0" i="0"/>
              <a:t> </a:t>
            </a:r>
            <a:r>
              <a:rPr lang="en-NZ" b="0" i="0" err="1"/>
              <a:t>ra</a:t>
            </a:r>
            <a:endParaRPr lang="en-NZ"/>
          </a:p>
          <a:p>
            <a:endParaRPr lang="en-NZ"/>
          </a:p>
          <a:p>
            <a:r>
              <a:rPr lang="en-NZ"/>
              <a:t>For those who do not know me, I have been leading this workstream for the past couple of months.  I have a strong working knowledge of the role Hosts play in supporting, coaching and monitoring people who receive DSS allocated flexible funding.</a:t>
            </a:r>
          </a:p>
          <a:p>
            <a:endParaRPr lang="en-NZ"/>
          </a:p>
          <a:p>
            <a:r>
              <a:rPr lang="en-NZ"/>
              <a:t>Peggy has been your main contact as subject matter expert for many years, and her insights and knowledge have been instrumental in ensuring we understand your viewpoint as this work has evolved.</a:t>
            </a:r>
          </a:p>
          <a:p>
            <a:endParaRPr lang="en-NZ"/>
          </a:p>
          <a:p>
            <a:r>
              <a:rPr lang="en-NZ"/>
              <a:t>The remainder of the team joining me today are Sally, Anna, Kristen, Amber, (mention relevant EGL- Andrew/Emily/Jules)</a:t>
            </a:r>
          </a:p>
          <a:p>
            <a:endParaRPr lang="en-NZ"/>
          </a:p>
          <a:p>
            <a:r>
              <a:rPr lang="en-NZ"/>
              <a:t>Lastly, I would like to acknowledge the </a:t>
            </a:r>
            <a:r>
              <a:rPr lang="en-NZ" b="1"/>
              <a:t>IF Host Working Group</a:t>
            </a:r>
            <a:r>
              <a:rPr lang="en-NZ"/>
              <a:t>, who have been our sense check and our sounding board, as we have shared our thinking and tested some of the direction we have considered. Your input has been invaluable.</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The Structure of the session will be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At any stage, you can put questions into the chat  and we’ll try to cover them during the session or at the end of each section. That way, we may be able to answer some questions as the training unfolds.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Feel free to ask questions – I’ll give you opportunities to do this </a:t>
            </a:r>
            <a:r>
              <a:rPr lang="en-NZ" b="1"/>
              <a:t>verbally</a:t>
            </a:r>
            <a:r>
              <a:rPr lang="en-NZ"/>
              <a:t> at the end of each section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Feel free to turn your cameras </a:t>
            </a:r>
            <a:r>
              <a:rPr lang="en-NZ" b="1"/>
              <a:t>on</a:t>
            </a:r>
            <a:r>
              <a:rPr lang="en-NZ"/>
              <a:t> if you’re comfortable – seeing each other really helps us stay connected and makes the session more engaging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We may not be able to answer </a:t>
            </a:r>
            <a:r>
              <a:rPr lang="en-NZ" b="1"/>
              <a:t>every</a:t>
            </a:r>
            <a:r>
              <a:rPr lang="en-NZ"/>
              <a:t> question straight away, especially if it needs a bit more checking or detail. But please keep asking – your questions are really valuable. Any questions we can’t answer today will be compiled into an FAQ that we will share </a:t>
            </a:r>
            <a:r>
              <a:rPr lang="en-NZ" b="0"/>
              <a:t>with you, and you’ll have opportunities to ask further questions in the “drop-in” sessions, which will be set-up after all the training is complete.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We’ll be sending a follow up email which will give you access to the DSS training portal where this material can be found.</a:t>
            </a:r>
            <a:endParaRPr lang="en-NZ" b="1"/>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a:t>
            </a:fld>
            <a:endParaRPr lang="en-NZ"/>
          </a:p>
        </p:txBody>
      </p:sp>
    </p:spTree>
    <p:extLst>
      <p:ext uri="{BB962C8B-B14F-4D97-AF65-F5344CB8AC3E}">
        <p14:creationId xmlns:p14="http://schemas.microsoft.com/office/powerpoint/2010/main" val="78218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0" i="1"/>
              <a:t>(</a:t>
            </a:r>
            <a:r>
              <a:rPr lang="en-NZ" b="1" i="1"/>
              <a:t>2 min)</a:t>
            </a:r>
          </a:p>
          <a:p>
            <a:pPr marL="0" indent="0">
              <a:buFont typeface="Arial" panose="020B0604020202020204" pitchFamily="34" charset="0"/>
              <a:buNone/>
            </a:pPr>
            <a:r>
              <a:rPr lang="en-NZ" b="1" i="1"/>
              <a:t>Say:</a:t>
            </a:r>
          </a:p>
          <a:p>
            <a:pPr marL="0" indent="0">
              <a:buFont typeface="Arial" panose="020B0604020202020204" pitchFamily="34" charset="0"/>
              <a:buNone/>
            </a:pPr>
            <a:r>
              <a:rPr lang="en-NZ" b="0" i="0"/>
              <a:t>If there are </a:t>
            </a:r>
            <a:r>
              <a:rPr lang="en-NZ" b="1" i="0"/>
              <a:t>multiple purposes </a:t>
            </a:r>
            <a:r>
              <a:rPr lang="en-NZ" b="0" i="0"/>
              <a:t>selected within each area, the NASC will add the funding for these together, and allocate them in Socrates, under the most reflective service line. </a:t>
            </a:r>
            <a:r>
              <a:rPr lang="en-NZ" b="1" i="1"/>
              <a:t>(click) </a:t>
            </a:r>
          </a:p>
          <a:p>
            <a:pPr marL="0" indent="0">
              <a:buFont typeface="Arial" panose="020B0604020202020204" pitchFamily="34" charset="0"/>
              <a:buNone/>
            </a:pPr>
            <a:endParaRPr lang="en-NZ" b="0" i="0"/>
          </a:p>
          <a:p>
            <a:pPr marL="0" indent="0">
              <a:buFont typeface="Arial" panose="020B0604020202020204" pitchFamily="34" charset="0"/>
              <a:buNone/>
            </a:pPr>
            <a:r>
              <a:rPr lang="en-NZ" b="0" i="0"/>
              <a:t>For example if there are </a:t>
            </a:r>
            <a:r>
              <a:rPr lang="en-NZ" b="1" i="0"/>
              <a:t>multiple purposes allocated </a:t>
            </a:r>
            <a:r>
              <a:rPr lang="en-NZ" b="0" i="0"/>
              <a:t>under </a:t>
            </a:r>
            <a:r>
              <a:rPr lang="en-NZ" b="1" i="0"/>
              <a:t>sustaining whānau wellbeing</a:t>
            </a:r>
            <a:r>
              <a:rPr lang="en-NZ" b="0" i="0"/>
              <a:t>, the NASC will </a:t>
            </a:r>
            <a:r>
              <a:rPr lang="en-NZ" b="1" i="0"/>
              <a:t>add these together </a:t>
            </a:r>
            <a:r>
              <a:rPr lang="en-NZ" b="0" i="0"/>
              <a:t>and allocate the sum as $10 units under the </a:t>
            </a:r>
            <a:r>
              <a:rPr lang="en-NZ" b="1" i="0"/>
              <a:t>IF respite line</a:t>
            </a:r>
            <a:r>
              <a:rPr lang="en-NZ" b="0" i="0"/>
              <a:t>.</a:t>
            </a:r>
          </a:p>
          <a:p>
            <a:pPr marL="0" indent="0">
              <a:buFont typeface="Arial" panose="020B0604020202020204" pitchFamily="34" charset="0"/>
              <a:buNone/>
            </a:pPr>
            <a:r>
              <a:rPr lang="en-NZ" b="0" i="0"/>
              <a:t>This currently happens if multiple types of out of home and in home respite are allocated.</a:t>
            </a:r>
          </a:p>
          <a:p>
            <a:pPr marL="0" indent="0">
              <a:buFont typeface="Arial" panose="020B0604020202020204" pitchFamily="34" charset="0"/>
              <a:buNone/>
            </a:pPr>
            <a:endParaRPr lang="en-NZ" b="0" i="0"/>
          </a:p>
          <a:p>
            <a:pPr marL="0" indent="0">
              <a:buFont typeface="Arial" panose="020B0604020202020204" pitchFamily="34" charset="0"/>
              <a:buNone/>
            </a:pPr>
            <a:endParaRPr lang="en-NZ" b="0" i="0"/>
          </a:p>
          <a:p>
            <a:pPr marL="0" indent="0">
              <a:buFont typeface="Arial" panose="020B0604020202020204" pitchFamily="34" charset="0"/>
              <a:buNone/>
            </a:pPr>
            <a:r>
              <a:rPr lang="en-NZ" b="0" i="0"/>
              <a:t>Lets go back to the My DSS Funding Plan </a:t>
            </a:r>
            <a:r>
              <a:rPr lang="en-NZ" b="1" i="1"/>
              <a:t>(click) </a:t>
            </a:r>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22</a:t>
            </a:fld>
            <a:endParaRPr lang="en-NZ"/>
          </a:p>
        </p:txBody>
      </p:sp>
    </p:spTree>
    <p:extLst>
      <p:ext uri="{BB962C8B-B14F-4D97-AF65-F5344CB8AC3E}">
        <p14:creationId xmlns:p14="http://schemas.microsoft.com/office/powerpoint/2010/main" val="341684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CB49-ED77-6F6E-A56E-4712B5C99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9FCDD-2645-E3BA-CFEF-5C30ABCEF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FED59-6252-8FAC-D875-FCF5C2FE1D9B}"/>
              </a:ext>
            </a:extLst>
          </p:cNvPr>
          <p:cNvSpPr>
            <a:spLocks noGrp="1"/>
          </p:cNvSpPr>
          <p:nvPr>
            <p:ph type="body" idx="1"/>
          </p:nvPr>
        </p:nvSpPr>
        <p:spPr/>
        <p:txBody>
          <a:bodyPr/>
          <a:lstStyle/>
          <a:p>
            <a:r>
              <a:rPr lang="en-NZ" b="1" i="1"/>
              <a:t>(3 min)</a:t>
            </a:r>
          </a:p>
          <a:p>
            <a:r>
              <a:rPr lang="en-NZ" b="1" i="1"/>
              <a:t>Trainer: it is important to show in slide show for the animations to make sense. You will be prompted when to click in your notes below.</a:t>
            </a:r>
          </a:p>
          <a:p>
            <a:r>
              <a:rPr lang="en-NZ" b="1" i="1"/>
              <a:t>Say:</a:t>
            </a:r>
          </a:p>
          <a:p>
            <a:pPr marL="171450" indent="-171450">
              <a:buFont typeface="Arial" panose="020B0604020202020204" pitchFamily="34" charset="0"/>
              <a:buChar char="•"/>
            </a:pPr>
            <a:r>
              <a:rPr lang="en-NZ" b="1" i="1"/>
              <a:t>(click) </a:t>
            </a:r>
            <a:r>
              <a:rPr lang="en-NZ" b="0" i="1"/>
              <a:t>When looking at the </a:t>
            </a:r>
            <a:r>
              <a:rPr lang="en-NZ" b="1" i="0"/>
              <a:t>Support column – </a:t>
            </a:r>
            <a:r>
              <a:rPr lang="en-NZ" b="0" i="0"/>
              <a:t>this is a brief description of the </a:t>
            </a:r>
            <a:r>
              <a:rPr lang="en-NZ" b="1" i="0"/>
              <a:t>intended</a:t>
            </a:r>
            <a:r>
              <a:rPr lang="en-NZ" b="0" i="0"/>
              <a:t> support to meet the purpose. It provides a more focused description of </a:t>
            </a:r>
            <a:r>
              <a:rPr lang="en-NZ" b="1" i="0"/>
              <a:t>what</a:t>
            </a:r>
            <a:r>
              <a:rPr lang="en-NZ" b="0" i="0"/>
              <a:t> the person is seeking to achieve, and will enable them, their agent and the Host to understand </a:t>
            </a:r>
            <a:r>
              <a:rPr lang="en-NZ" b="1" i="0"/>
              <a:t>how</a:t>
            </a:r>
            <a:r>
              <a:rPr lang="en-NZ" b="0" i="0"/>
              <a:t> supports meet that purpose. This support is determined by the disabled person or their agent.  An example could be: A support worker or a piece of equipment which means I can shower, get dressed, eat, prepare lunch or catch the bus on time. </a:t>
            </a:r>
            <a:r>
              <a:rPr lang="en-NZ" b="1" i="1"/>
              <a:t>(click)</a:t>
            </a:r>
          </a:p>
          <a:p>
            <a:pPr marL="171450" indent="-171450">
              <a:buFont typeface="Arial" panose="020B0604020202020204" pitchFamily="34" charset="0"/>
              <a:buChar char="•"/>
            </a:pPr>
            <a:endParaRPr lang="en-NZ" b="1" i="1"/>
          </a:p>
          <a:p>
            <a:pPr marL="171450" indent="-171450">
              <a:buFont typeface="Arial" panose="020B0604020202020204" pitchFamily="34" charset="0"/>
              <a:buChar char="•"/>
            </a:pPr>
            <a:r>
              <a:rPr lang="en-NZ" b="1" i="1"/>
              <a:t>(click) </a:t>
            </a:r>
            <a:r>
              <a:rPr lang="en-NZ" b="1" i="0"/>
              <a:t>How many – </a:t>
            </a:r>
            <a:r>
              <a:rPr lang="en-NZ" b="0" i="0"/>
              <a:t>is how much is allocated. For example the number of units.</a:t>
            </a:r>
            <a:r>
              <a:rPr lang="en-NZ" b="1" i="1"/>
              <a:t> (click) </a:t>
            </a:r>
            <a:endParaRPr lang="en-NZ" b="0" i="0"/>
          </a:p>
          <a:p>
            <a:pPr marL="171450" indent="-171450">
              <a:buFont typeface="Arial" panose="020B0604020202020204" pitchFamily="34" charset="0"/>
              <a:buChar char="•"/>
            </a:pPr>
            <a:r>
              <a:rPr lang="en-NZ" b="1" i="1"/>
              <a:t>(click) </a:t>
            </a:r>
            <a:r>
              <a:rPr lang="en-NZ" b="1" i="0"/>
              <a:t>Unit type - </a:t>
            </a:r>
            <a:r>
              <a:rPr lang="en-NZ" b="0" i="0"/>
              <a:t>for example: hours, days </a:t>
            </a:r>
            <a:r>
              <a:rPr lang="en-NZ" b="1" i="1"/>
              <a:t>(click) </a:t>
            </a:r>
            <a:endParaRPr lang="en-NZ" b="0" i="0"/>
          </a:p>
          <a:p>
            <a:pPr marL="171450" indent="-171450">
              <a:buFont typeface="Arial" panose="020B0604020202020204" pitchFamily="34" charset="0"/>
              <a:buChar char="•"/>
            </a:pPr>
            <a:r>
              <a:rPr lang="en-NZ" b="1" i="1"/>
              <a:t>(click) </a:t>
            </a:r>
            <a:r>
              <a:rPr lang="en-NZ" b="1" i="0"/>
              <a:t>Frequency – </a:t>
            </a:r>
            <a:r>
              <a:rPr lang="en-NZ" b="0" i="0"/>
              <a:t>for example: one-off, daily, weekly, fortnightly etc </a:t>
            </a:r>
            <a:r>
              <a:rPr lang="en-NZ" b="1" i="1"/>
              <a:t>(click) </a:t>
            </a:r>
            <a:endParaRPr lang="en-NZ" b="0" i="0"/>
          </a:p>
          <a:p>
            <a:pPr marL="171450" indent="-171450">
              <a:buFont typeface="Arial" panose="020B0604020202020204" pitchFamily="34" charset="0"/>
              <a:buChar char="•"/>
            </a:pPr>
            <a:r>
              <a:rPr lang="en-NZ" b="1" i="1"/>
              <a:t>(click) </a:t>
            </a:r>
            <a:r>
              <a:rPr lang="en-NZ" b="1" i="0"/>
              <a:t>Unit cost – </a:t>
            </a:r>
            <a:r>
              <a:rPr lang="en-NZ" b="0" i="0"/>
              <a:t>is the dollar amount for each unit </a:t>
            </a:r>
            <a:r>
              <a:rPr lang="en-NZ" b="1" i="1"/>
              <a:t>(click) </a:t>
            </a:r>
            <a:endParaRPr lang="en-NZ" b="0" i="0"/>
          </a:p>
          <a:p>
            <a:pPr marL="171450" indent="-171450">
              <a:buFont typeface="Arial" panose="020B0604020202020204" pitchFamily="34" charset="0"/>
              <a:buChar char="•"/>
            </a:pPr>
            <a:r>
              <a:rPr lang="en-NZ" b="1" i="1"/>
              <a:t>(click) </a:t>
            </a:r>
            <a:r>
              <a:rPr lang="en-NZ" b="1" i="0"/>
              <a:t>Management</a:t>
            </a:r>
            <a:r>
              <a:rPr lang="en-NZ" b="0" i="0"/>
              <a:t> – covers how it will be managed – </a:t>
            </a:r>
            <a:r>
              <a:rPr lang="en-NZ" b="0" i="0" err="1"/>
              <a:t>eg</a:t>
            </a:r>
            <a:r>
              <a:rPr lang="en-NZ" b="0" i="0"/>
              <a:t> self managed through a host </a:t>
            </a:r>
            <a:r>
              <a:rPr lang="en-NZ" b="1" i="1"/>
              <a:t>(click) </a:t>
            </a:r>
            <a:endParaRPr lang="en-NZ" b="0" i="0"/>
          </a:p>
          <a:p>
            <a:pPr marL="171450" indent="-171450">
              <a:buFont typeface="Arial" panose="020B0604020202020204" pitchFamily="34" charset="0"/>
              <a:buChar char="•"/>
            </a:pPr>
            <a:r>
              <a:rPr lang="en-NZ" b="1" i="1"/>
              <a:t>(click) </a:t>
            </a:r>
            <a:r>
              <a:rPr lang="en-NZ" b="1" i="0"/>
              <a:t>Total cost – </a:t>
            </a:r>
            <a:r>
              <a:rPr lang="en-NZ" b="0" i="0"/>
              <a:t>this is calculated based on the intended period of the budget </a:t>
            </a:r>
            <a:r>
              <a:rPr lang="en-NZ" b="1" i="1"/>
              <a:t>(click) , </a:t>
            </a:r>
            <a:r>
              <a:rPr lang="en-NZ" b="0" i="1"/>
              <a:t>and is then </a:t>
            </a:r>
            <a:r>
              <a:rPr lang="en-NZ" b="1" i="0"/>
              <a:t>compared</a:t>
            </a:r>
            <a:r>
              <a:rPr lang="en-NZ" b="0" i="0"/>
              <a:t> to the indicative range. The total cost must fall </a:t>
            </a:r>
            <a:r>
              <a:rPr lang="en-NZ" b="1" i="0"/>
              <a:t>within</a:t>
            </a:r>
            <a:r>
              <a:rPr lang="en-NZ" b="0" i="0"/>
              <a:t> the indicative range</a:t>
            </a:r>
          </a:p>
          <a:p>
            <a:pPr marL="171450" indent="-171450">
              <a:buFont typeface="Arial" panose="020B0604020202020204" pitchFamily="34" charset="0"/>
              <a:buChar char="•"/>
            </a:pPr>
            <a:r>
              <a:rPr lang="en-NZ" b="1" i="1"/>
              <a:t>(click) Lastly, </a:t>
            </a:r>
            <a:r>
              <a:rPr lang="en-NZ" b="1" i="0"/>
              <a:t>Annualised cost – </a:t>
            </a:r>
            <a:r>
              <a:rPr lang="en-NZ" b="0" i="0"/>
              <a:t>the calculated amount over a 12 month period.</a:t>
            </a:r>
            <a:endParaRPr lang="en-NZ" b="1" i="0"/>
          </a:p>
        </p:txBody>
      </p:sp>
      <p:sp>
        <p:nvSpPr>
          <p:cNvPr id="4" name="Slide Number Placeholder 3">
            <a:extLst>
              <a:ext uri="{FF2B5EF4-FFF2-40B4-BE49-F238E27FC236}">
                <a16:creationId xmlns:a16="http://schemas.microsoft.com/office/drawing/2014/main" id="{2C5F26FF-D833-711C-2B1A-5CBE25F29BBD}"/>
              </a:ext>
            </a:extLst>
          </p:cNvPr>
          <p:cNvSpPr>
            <a:spLocks noGrp="1"/>
          </p:cNvSpPr>
          <p:nvPr>
            <p:ph type="sldNum" sz="quarter" idx="5"/>
          </p:nvPr>
        </p:nvSpPr>
        <p:spPr/>
        <p:txBody>
          <a:bodyPr/>
          <a:lstStyle/>
          <a:p>
            <a:fld id="{D40345AC-9F92-4C74-839D-24044B61ADEB}" type="slidenum">
              <a:rPr lang="en-NZ" smtClean="0"/>
              <a:t>23</a:t>
            </a:fld>
            <a:endParaRPr lang="en-NZ"/>
          </a:p>
        </p:txBody>
      </p:sp>
    </p:spTree>
    <p:extLst>
      <p:ext uri="{BB962C8B-B14F-4D97-AF65-F5344CB8AC3E}">
        <p14:creationId xmlns:p14="http://schemas.microsoft.com/office/powerpoint/2010/main" val="118104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a:t>
            </a:r>
          </a:p>
          <a:p>
            <a:r>
              <a:rPr lang="en-NZ" b="0" i="0"/>
              <a:t>Now that we’ve walked through the My DSS Funding plan – </a:t>
            </a:r>
            <a:r>
              <a:rPr lang="en-NZ" b="1" i="0"/>
              <a:t>what</a:t>
            </a:r>
            <a:r>
              <a:rPr lang="en-NZ" b="0" i="0"/>
              <a:t> it is, </a:t>
            </a:r>
            <a:r>
              <a:rPr lang="en-NZ" b="1" i="0"/>
              <a:t>how</a:t>
            </a:r>
            <a:r>
              <a:rPr lang="en-NZ" b="0" i="0"/>
              <a:t> it works and the </a:t>
            </a:r>
            <a:r>
              <a:rPr lang="en-NZ" b="1" i="0"/>
              <a:t>key</a:t>
            </a:r>
            <a:r>
              <a:rPr lang="en-NZ" b="0" i="0"/>
              <a:t> features- let’s turn to the </a:t>
            </a:r>
            <a:r>
              <a:rPr lang="en-NZ" b="1" i="0"/>
              <a:t>Office Use Only </a:t>
            </a:r>
            <a:r>
              <a:rPr lang="en-NZ" b="0" i="0"/>
              <a:t>section. This is </a:t>
            </a:r>
            <a:r>
              <a:rPr lang="en-NZ" b="1" i="0"/>
              <a:t>populated</a:t>
            </a:r>
            <a:r>
              <a:rPr lang="en-NZ" b="0" i="0"/>
              <a:t> by the NASC/EGL site, and will be collated by you (Hosts) or the EGL sites, </a:t>
            </a:r>
            <a:r>
              <a:rPr lang="en-NZ" b="1" i="0"/>
              <a:t>in time</a:t>
            </a:r>
            <a:r>
              <a:rPr lang="en-NZ" b="0" i="0"/>
              <a:t>, to enable you to:</a:t>
            </a:r>
          </a:p>
          <a:p>
            <a:pPr marL="171450" indent="-171450">
              <a:buFont typeface="Arial" panose="020B0604020202020204" pitchFamily="34" charset="0"/>
              <a:buChar char="•"/>
            </a:pPr>
            <a:r>
              <a:rPr lang="en-NZ" b="0" i="0"/>
              <a:t>Track actual versus planned spending to spot significant variances and prompt timely discussions with the person or their agent</a:t>
            </a:r>
          </a:p>
          <a:p>
            <a:pPr marL="171450" indent="-171450">
              <a:buFont typeface="Arial" panose="020B0604020202020204" pitchFamily="34" charset="0"/>
              <a:buChar char="•"/>
            </a:pPr>
            <a:r>
              <a:rPr lang="en-NZ" b="0" i="0"/>
              <a:t>Track whether other agency funding or support is in place, as this can influence future allocations and spending patterns</a:t>
            </a:r>
          </a:p>
          <a:p>
            <a:endParaRPr lang="en-NZ" b="0" i="0"/>
          </a:p>
          <a:p>
            <a:r>
              <a:rPr lang="en-NZ" b="0" i="0"/>
              <a:t>For each support in the plan, the Office Use Only section captures:</a:t>
            </a:r>
          </a:p>
          <a:p>
            <a:pPr marL="171450" indent="-171450">
              <a:buFont typeface="Arial" panose="020B0604020202020204" pitchFamily="34" charset="0"/>
              <a:buChar char="•"/>
            </a:pPr>
            <a:r>
              <a:rPr lang="en-NZ" b="1" i="1"/>
              <a:t>(click) </a:t>
            </a:r>
            <a:r>
              <a:rPr lang="en-NZ" b="0" i="0"/>
              <a:t>A standard purpose code </a:t>
            </a:r>
            <a:r>
              <a:rPr lang="en-NZ" b="1" i="1"/>
              <a:t>(click)</a:t>
            </a:r>
          </a:p>
          <a:p>
            <a:pPr marL="171450" indent="-171450">
              <a:buFont typeface="Arial" panose="020B0604020202020204" pitchFamily="34" charset="0"/>
              <a:buChar char="•"/>
            </a:pPr>
            <a:r>
              <a:rPr lang="en-NZ" b="1" i="1"/>
              <a:t>(click) </a:t>
            </a:r>
            <a:r>
              <a:rPr lang="en-NZ" b="0" i="0"/>
              <a:t>A standard categorisation of support </a:t>
            </a:r>
            <a:r>
              <a:rPr lang="en-NZ" b="1" i="1"/>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i="1"/>
              <a:t>(click) </a:t>
            </a:r>
            <a:r>
              <a:rPr lang="en-NZ" b="0" i="0"/>
              <a:t>The presence of any joint agency funding </a:t>
            </a:r>
            <a:r>
              <a:rPr lang="en-NZ" b="1" i="1"/>
              <a:t>(click)</a:t>
            </a:r>
          </a:p>
          <a:p>
            <a:pPr marL="171450" indent="-171450">
              <a:buFont typeface="Arial" panose="020B0604020202020204" pitchFamily="34" charset="0"/>
              <a:buChar char="•"/>
            </a:pPr>
            <a:r>
              <a:rPr lang="en-NZ" b="1" i="1"/>
              <a:t>(click) </a:t>
            </a:r>
            <a:r>
              <a:rPr lang="en-NZ" b="0" i="0"/>
              <a:t>The percentage of the allocation that relates to the purpose and category </a:t>
            </a:r>
            <a:r>
              <a:rPr lang="en-NZ" b="1" i="1"/>
              <a:t>(click)</a:t>
            </a:r>
          </a:p>
        </p:txBody>
      </p:sp>
      <p:sp>
        <p:nvSpPr>
          <p:cNvPr id="4" name="Slide Number Placeholder 3"/>
          <p:cNvSpPr>
            <a:spLocks noGrp="1"/>
          </p:cNvSpPr>
          <p:nvPr>
            <p:ph type="sldNum" sz="quarter" idx="5"/>
          </p:nvPr>
        </p:nvSpPr>
        <p:spPr/>
        <p:txBody>
          <a:bodyPr/>
          <a:lstStyle/>
          <a:p>
            <a:fld id="{D40345AC-9F92-4C74-839D-24044B61ADEB}" type="slidenum">
              <a:rPr lang="en-NZ" smtClean="0"/>
              <a:t>24</a:t>
            </a:fld>
            <a:endParaRPr lang="en-NZ"/>
          </a:p>
        </p:txBody>
      </p:sp>
    </p:spTree>
    <p:extLst>
      <p:ext uri="{BB962C8B-B14F-4D97-AF65-F5344CB8AC3E}">
        <p14:creationId xmlns:p14="http://schemas.microsoft.com/office/powerpoint/2010/main" val="136945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(10 min)</a:t>
            </a:r>
          </a:p>
          <a:p>
            <a:r>
              <a:rPr lang="en-NZ" b="1" i="1"/>
              <a:t>Say:</a:t>
            </a:r>
          </a:p>
          <a:p>
            <a:r>
              <a:rPr lang="en-NZ" b="0" i="0"/>
              <a:t>Now that we’ve covered the </a:t>
            </a:r>
            <a:r>
              <a:rPr lang="en-NZ" b="1" i="0"/>
              <a:t>internal </a:t>
            </a:r>
            <a:r>
              <a:rPr lang="en-NZ" b="0" i="0"/>
              <a:t>processes and checks that sit behind the My DSS Funding Plan, we’ll </a:t>
            </a:r>
            <a:r>
              <a:rPr lang="en-NZ" b="1" i="0"/>
              <a:t>shift back </a:t>
            </a:r>
            <a:r>
              <a:rPr lang="en-NZ" b="0" i="0"/>
              <a:t>to the </a:t>
            </a:r>
            <a:r>
              <a:rPr lang="en-NZ" b="1" i="0"/>
              <a:t>person-centred</a:t>
            </a:r>
            <a:r>
              <a:rPr lang="en-NZ" b="0" i="0"/>
              <a:t> side of the pathway. The next section focuses on how </a:t>
            </a:r>
            <a:r>
              <a:rPr lang="en-NZ" b="1" i="0"/>
              <a:t>you (host)</a:t>
            </a:r>
            <a:r>
              <a:rPr lang="en-NZ" b="0" i="0"/>
              <a:t> work with the </a:t>
            </a:r>
            <a:r>
              <a:rPr lang="en-NZ" b="1" i="0"/>
              <a:t>disabled person or their agent </a:t>
            </a:r>
            <a:r>
              <a:rPr lang="en-NZ" b="0" i="0"/>
              <a:t>to ensure My DSS Funding Plan is understood, practical and able to be implemented effectively.</a:t>
            </a:r>
          </a:p>
          <a:p>
            <a:endParaRPr lang="en-NZ" b="0" i="0"/>
          </a:p>
          <a:p>
            <a:r>
              <a:rPr lang="en-NZ" b="0" i="0"/>
              <a:t>When </a:t>
            </a:r>
            <a:r>
              <a:rPr lang="en-NZ" b="1" i="0"/>
              <a:t>you (Host) </a:t>
            </a:r>
            <a:r>
              <a:rPr lang="en-NZ" b="0" i="0"/>
              <a:t>and a disabled person/agent meet, you will </a:t>
            </a:r>
            <a:r>
              <a:rPr lang="en-NZ" b="1" i="0"/>
              <a:t>refer</a:t>
            </a:r>
            <a:r>
              <a:rPr lang="en-NZ" b="0" i="0"/>
              <a:t> to the My DSS Funding Plan </a:t>
            </a:r>
            <a:r>
              <a:rPr lang="en-NZ" b="1" i="0"/>
              <a:t>to agree </a:t>
            </a:r>
            <a:r>
              <a:rPr lang="en-NZ" b="0" i="0"/>
              <a:t>how you can best support and guide the person. This can include:</a:t>
            </a:r>
          </a:p>
          <a:p>
            <a:endParaRPr lang="en-NZ" b="0" i="0"/>
          </a:p>
          <a:p>
            <a:r>
              <a:rPr lang="en-NZ" b="1" i="1"/>
              <a:t>(click)</a:t>
            </a:r>
          </a:p>
          <a:p>
            <a:pPr fontAlgn="t"/>
            <a:r>
              <a:rPr lang="en-US" sz="1200" b="1" i="0" kern="1200">
                <a:solidFill>
                  <a:schemeClr val="tx1"/>
                </a:solidFill>
                <a:effectLst/>
                <a:latin typeface="+mn-lt"/>
                <a:ea typeface="+mn-ea"/>
                <a:cs typeface="+mn-cs"/>
              </a:rPr>
              <a:t>1. Planning with the disabled person or agent</a:t>
            </a:r>
          </a:p>
          <a:p>
            <a:pPr fontAlgn="t"/>
            <a:r>
              <a:rPr lang="en-US" sz="1200" b="0" i="0" kern="1200">
                <a:solidFill>
                  <a:schemeClr val="tx1"/>
                </a:solidFill>
                <a:effectLst/>
                <a:latin typeface="+mn-lt"/>
                <a:ea typeface="+mn-ea"/>
                <a:cs typeface="+mn-cs"/>
              </a:rPr>
              <a:t>Planning conversations can help the person think about immediate priorities as well as longer‑term needs. It’s also useful to consider </a:t>
            </a:r>
            <a:r>
              <a:rPr lang="en-US" sz="1200" b="1" i="0" kern="1200">
                <a:solidFill>
                  <a:schemeClr val="tx1"/>
                </a:solidFill>
                <a:effectLst/>
                <a:latin typeface="+mn-lt"/>
                <a:ea typeface="+mn-ea"/>
                <a:cs typeface="+mn-cs"/>
              </a:rPr>
              <a:t>how</a:t>
            </a:r>
            <a:r>
              <a:rPr lang="en-US" sz="1200" b="0" i="0" kern="1200">
                <a:solidFill>
                  <a:schemeClr val="tx1"/>
                </a:solidFill>
                <a:effectLst/>
                <a:latin typeface="+mn-lt"/>
                <a:ea typeface="+mn-ea"/>
                <a:cs typeface="+mn-cs"/>
              </a:rPr>
              <a:t> their funding might be used across the </a:t>
            </a:r>
            <a:r>
              <a:rPr lang="en-US" sz="1200" b="1" i="0" kern="1200">
                <a:solidFill>
                  <a:schemeClr val="tx1"/>
                </a:solidFill>
                <a:effectLst/>
                <a:latin typeface="+mn-lt"/>
                <a:ea typeface="+mn-ea"/>
                <a:cs typeface="+mn-cs"/>
              </a:rPr>
              <a:t>whole</a:t>
            </a:r>
            <a:r>
              <a:rPr lang="en-US" sz="1200" b="0" i="0" kern="1200">
                <a:solidFill>
                  <a:schemeClr val="tx1"/>
                </a:solidFill>
                <a:effectLst/>
                <a:latin typeface="+mn-lt"/>
                <a:ea typeface="+mn-ea"/>
                <a:cs typeface="+mn-cs"/>
              </a:rPr>
              <a:t> funding period. The intent is to enable opportunities for participation, inclusion, and greater independence.</a:t>
            </a:r>
          </a:p>
          <a:p>
            <a:pPr marL="0" marR="0" lvl="0" indent="0" algn="l" defTabSz="914400" rtl="0" eaLnBrk="1" fontAlgn="t" latinLnBrk="0" hangingPunct="1">
              <a:lnSpc>
                <a:spcPct val="100000"/>
              </a:lnSpc>
              <a:spcBef>
                <a:spcPts val="0"/>
              </a:spcBef>
              <a:spcAft>
                <a:spcPts val="0"/>
              </a:spcAft>
              <a:buClrTx/>
              <a:buSzTx/>
              <a:buFontTx/>
              <a:buNone/>
              <a:tabLst/>
              <a:defRPr/>
            </a:pPr>
            <a:r>
              <a:rPr lang="en-NZ" b="1" i="1"/>
              <a:t>(click)</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2. Flexible planning approaches</a:t>
            </a:r>
          </a:p>
          <a:p>
            <a:pPr fontAlgn="t"/>
            <a:r>
              <a:rPr lang="en-US" sz="1200" b="0" i="0" kern="1200">
                <a:solidFill>
                  <a:schemeClr val="tx1"/>
                </a:solidFill>
                <a:effectLst/>
                <a:latin typeface="+mn-lt"/>
                <a:ea typeface="+mn-ea"/>
                <a:cs typeface="+mn-cs"/>
              </a:rPr>
              <a:t>How planning happens will look </a:t>
            </a:r>
            <a:r>
              <a:rPr lang="en-US" sz="1200" b="1" i="0" kern="1200">
                <a:solidFill>
                  <a:schemeClr val="tx1"/>
                </a:solidFill>
                <a:effectLst/>
                <a:latin typeface="+mn-lt"/>
                <a:ea typeface="+mn-ea"/>
                <a:cs typeface="+mn-cs"/>
              </a:rPr>
              <a:t>different</a:t>
            </a:r>
            <a:r>
              <a:rPr lang="en-US" sz="1200" b="0" i="0" kern="1200">
                <a:solidFill>
                  <a:schemeClr val="tx1"/>
                </a:solidFill>
                <a:effectLst/>
                <a:latin typeface="+mn-lt"/>
                <a:ea typeface="+mn-ea"/>
                <a:cs typeface="+mn-cs"/>
              </a:rPr>
              <a:t> for each person. It depends on </a:t>
            </a:r>
            <a:r>
              <a:rPr lang="en-US" sz="1200" b="1" i="0" kern="1200">
                <a:solidFill>
                  <a:schemeClr val="tx1"/>
                </a:solidFill>
                <a:effectLst/>
                <a:latin typeface="+mn-lt"/>
                <a:ea typeface="+mn-ea"/>
                <a:cs typeface="+mn-cs"/>
              </a:rPr>
              <a:t>how</a:t>
            </a:r>
            <a:r>
              <a:rPr lang="en-US" sz="1200" b="0" i="0" kern="1200">
                <a:solidFill>
                  <a:schemeClr val="tx1"/>
                </a:solidFill>
                <a:effectLst/>
                <a:latin typeface="+mn-lt"/>
                <a:ea typeface="+mn-ea"/>
                <a:cs typeface="+mn-cs"/>
              </a:rPr>
              <a:t> they express their preferences and </a:t>
            </a:r>
            <a:r>
              <a:rPr lang="en-US" sz="1200" b="1" i="0" kern="1200">
                <a:solidFill>
                  <a:schemeClr val="tx1"/>
                </a:solidFill>
                <a:effectLst/>
                <a:latin typeface="+mn-lt"/>
                <a:ea typeface="+mn-ea"/>
                <a:cs typeface="+mn-cs"/>
              </a:rPr>
              <a:t>how</a:t>
            </a:r>
            <a:r>
              <a:rPr lang="en-US" sz="1200" b="0" i="0" kern="1200">
                <a:solidFill>
                  <a:schemeClr val="tx1"/>
                </a:solidFill>
                <a:effectLst/>
                <a:latin typeface="+mn-lt"/>
                <a:ea typeface="+mn-ea"/>
                <a:cs typeface="+mn-cs"/>
              </a:rPr>
              <a:t> they like to make decisions. The process can be adapted to suit their style and communication needs.</a:t>
            </a:r>
          </a:p>
          <a:p>
            <a:pPr marL="0" marR="0" lvl="0" indent="0" algn="l" defTabSz="914400" rtl="0" eaLnBrk="1" fontAlgn="t" latinLnBrk="0" hangingPunct="1">
              <a:lnSpc>
                <a:spcPct val="100000"/>
              </a:lnSpc>
              <a:spcBef>
                <a:spcPts val="0"/>
              </a:spcBef>
              <a:spcAft>
                <a:spcPts val="0"/>
              </a:spcAft>
              <a:buClrTx/>
              <a:buSzTx/>
              <a:buFontTx/>
              <a:buNone/>
              <a:tabLst/>
              <a:defRPr/>
            </a:pPr>
            <a:r>
              <a:rPr lang="en-NZ" b="1" i="1"/>
              <a:t>(click)</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3. Roles and involvement</a:t>
            </a:r>
          </a:p>
          <a:p>
            <a:pPr fontAlgn="t"/>
            <a:r>
              <a:rPr lang="en-US" sz="1200" b="0" i="0" kern="1200">
                <a:solidFill>
                  <a:schemeClr val="tx1"/>
                </a:solidFill>
                <a:effectLst/>
                <a:latin typeface="+mn-lt"/>
                <a:ea typeface="+mn-ea"/>
                <a:cs typeface="+mn-cs"/>
              </a:rPr>
              <a:t>The disabled person or their agent decides </a:t>
            </a:r>
            <a:r>
              <a:rPr lang="en-US" sz="1200" b="1" i="0" kern="1200">
                <a:solidFill>
                  <a:schemeClr val="tx1"/>
                </a:solidFill>
                <a:effectLst/>
                <a:latin typeface="+mn-lt"/>
                <a:ea typeface="+mn-ea"/>
                <a:cs typeface="+mn-cs"/>
              </a:rPr>
              <a:t>who</a:t>
            </a:r>
            <a:r>
              <a:rPr lang="en-US" sz="1200" b="0" i="0" kern="1200">
                <a:solidFill>
                  <a:schemeClr val="tx1"/>
                </a:solidFill>
                <a:effectLst/>
                <a:latin typeface="+mn-lt"/>
                <a:ea typeface="+mn-ea"/>
                <a:cs typeface="+mn-cs"/>
              </a:rPr>
              <a:t> is involved in planning and </a:t>
            </a:r>
            <a:r>
              <a:rPr lang="en-US" sz="1200" b="1" i="0" kern="1200">
                <a:solidFill>
                  <a:schemeClr val="tx1"/>
                </a:solidFill>
                <a:effectLst/>
                <a:latin typeface="+mn-lt"/>
                <a:ea typeface="+mn-ea"/>
                <a:cs typeface="+mn-cs"/>
              </a:rPr>
              <a:t>wha</a:t>
            </a:r>
            <a:r>
              <a:rPr lang="en-US" sz="1200" b="0" i="0" kern="1200">
                <a:solidFill>
                  <a:schemeClr val="tx1"/>
                </a:solidFill>
                <a:effectLst/>
                <a:latin typeface="+mn-lt"/>
                <a:ea typeface="+mn-ea"/>
                <a:cs typeface="+mn-cs"/>
              </a:rPr>
              <a:t>t role each person plays. Tiers help indicate the level of input they might want or need.</a:t>
            </a:r>
          </a:p>
          <a:p>
            <a:pPr marL="0" marR="0" lvl="0" indent="0" algn="l" defTabSz="914400" rtl="0" eaLnBrk="1" fontAlgn="t" latinLnBrk="0" hangingPunct="1">
              <a:lnSpc>
                <a:spcPct val="100000"/>
              </a:lnSpc>
              <a:spcBef>
                <a:spcPts val="0"/>
              </a:spcBef>
              <a:spcAft>
                <a:spcPts val="0"/>
              </a:spcAft>
              <a:buClrTx/>
              <a:buSzTx/>
              <a:buFontTx/>
              <a:buNone/>
              <a:tabLst/>
              <a:defRPr/>
            </a:pPr>
            <a:r>
              <a:rPr lang="en-NZ" b="1" i="1"/>
              <a:t>(click)</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4. Checking alignment with the Funding Plan</a:t>
            </a:r>
          </a:p>
          <a:p>
            <a:pPr fontAlgn="t"/>
            <a:r>
              <a:rPr lang="en-US" sz="1200" b="0" i="0" kern="1200">
                <a:solidFill>
                  <a:schemeClr val="tx1"/>
                </a:solidFill>
                <a:effectLst/>
                <a:latin typeface="+mn-lt"/>
                <a:ea typeface="+mn-ea"/>
                <a:cs typeface="+mn-cs"/>
              </a:rPr>
              <a:t>Part of your role, is helping ensure </a:t>
            </a:r>
            <a:r>
              <a:rPr lang="en-US" sz="1200" b="1" i="0" kern="1200">
                <a:solidFill>
                  <a:schemeClr val="tx1"/>
                </a:solidFill>
                <a:effectLst/>
                <a:latin typeface="+mn-lt"/>
                <a:ea typeface="+mn-ea"/>
                <a:cs typeface="+mn-cs"/>
              </a:rPr>
              <a:t>proposed purchases </a:t>
            </a:r>
            <a:r>
              <a:rPr lang="en-US" sz="1200" b="0" i="0" kern="1200">
                <a:solidFill>
                  <a:schemeClr val="tx1"/>
                </a:solidFill>
                <a:effectLst/>
                <a:latin typeface="+mn-lt"/>
                <a:ea typeface="+mn-ea"/>
                <a:cs typeface="+mn-cs"/>
              </a:rPr>
              <a:t>link clearly to disability‑related needs and </a:t>
            </a:r>
            <a:r>
              <a:rPr lang="en-US" sz="1200" b="1" i="0" kern="1200">
                <a:solidFill>
                  <a:schemeClr val="tx1"/>
                </a:solidFill>
                <a:effectLst/>
                <a:latin typeface="+mn-lt"/>
                <a:ea typeface="+mn-ea"/>
                <a:cs typeface="+mn-cs"/>
              </a:rPr>
              <a:t>the purposes </a:t>
            </a:r>
            <a:r>
              <a:rPr lang="en-US" sz="1200" b="0" i="0" kern="1200">
                <a:solidFill>
                  <a:schemeClr val="tx1"/>
                </a:solidFill>
                <a:effectLst/>
                <a:latin typeface="+mn-lt"/>
                <a:ea typeface="+mn-ea"/>
                <a:cs typeface="+mn-cs"/>
              </a:rPr>
              <a:t>in the Funding Plan. Purchases should help the person address challenges to inclusion, participation, or independence—either now or in the future.</a:t>
            </a:r>
          </a:p>
          <a:p>
            <a:pPr marL="0" marR="0" lvl="0" indent="0" algn="l" defTabSz="914400" rtl="0" eaLnBrk="1" fontAlgn="t" latinLnBrk="0" hangingPunct="1">
              <a:lnSpc>
                <a:spcPct val="100000"/>
              </a:lnSpc>
              <a:spcBef>
                <a:spcPts val="0"/>
              </a:spcBef>
              <a:spcAft>
                <a:spcPts val="0"/>
              </a:spcAft>
              <a:buClrTx/>
              <a:buSzTx/>
              <a:buFontTx/>
              <a:buNone/>
              <a:tabLst/>
              <a:defRPr/>
            </a:pPr>
            <a:r>
              <a:rPr lang="en-NZ" b="1" i="1"/>
              <a:t>(click)</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5. Maintaining choice and control</a:t>
            </a:r>
          </a:p>
          <a:p>
            <a:pPr fontAlgn="t"/>
            <a:r>
              <a:rPr lang="en-US" sz="1200" b="0" i="0" kern="1200">
                <a:solidFill>
                  <a:schemeClr val="tx1"/>
                </a:solidFill>
                <a:effectLst/>
                <a:latin typeface="+mn-lt"/>
                <a:ea typeface="+mn-ea"/>
                <a:cs typeface="+mn-cs"/>
              </a:rPr>
              <a:t>The Funding Plan sets out </a:t>
            </a:r>
            <a:r>
              <a:rPr lang="en-US" sz="1200" b="1" i="0" kern="1200">
                <a:solidFill>
                  <a:schemeClr val="tx1"/>
                </a:solidFill>
                <a:effectLst/>
                <a:latin typeface="+mn-lt"/>
                <a:ea typeface="+mn-ea"/>
                <a:cs typeface="+mn-cs"/>
              </a:rPr>
              <a:t>the purpose of the budget</a:t>
            </a:r>
            <a:r>
              <a:rPr lang="en-US" sz="1200" b="0" i="0" kern="1200">
                <a:solidFill>
                  <a:schemeClr val="tx1"/>
                </a:solidFill>
                <a:effectLst/>
                <a:latin typeface="+mn-lt"/>
                <a:ea typeface="+mn-ea"/>
                <a:cs typeface="+mn-cs"/>
              </a:rPr>
              <a:t>. Within that, the person continues to have </a:t>
            </a:r>
            <a:r>
              <a:rPr lang="en-US" sz="1200" b="1" i="0" kern="1200">
                <a:solidFill>
                  <a:schemeClr val="tx1"/>
                </a:solidFill>
                <a:effectLst/>
                <a:latin typeface="+mn-lt"/>
                <a:ea typeface="+mn-ea"/>
                <a:cs typeface="+mn-cs"/>
              </a:rPr>
              <a:t>choice and control </a:t>
            </a:r>
            <a:r>
              <a:rPr lang="en-US" sz="1200" b="0" i="0" kern="1200">
                <a:solidFill>
                  <a:schemeClr val="tx1"/>
                </a:solidFill>
                <a:effectLst/>
                <a:latin typeface="+mn-lt"/>
                <a:ea typeface="+mn-ea"/>
                <a:cs typeface="+mn-cs"/>
              </a:rPr>
              <a:t>over how their funding is used. Sometimes coaching is helpful, to check that the </a:t>
            </a:r>
            <a:r>
              <a:rPr lang="en-US" sz="1200" b="1" i="0" kern="1200">
                <a:solidFill>
                  <a:schemeClr val="tx1"/>
                </a:solidFill>
                <a:effectLst/>
                <a:latin typeface="+mn-lt"/>
                <a:ea typeface="+mn-ea"/>
                <a:cs typeface="+mn-cs"/>
              </a:rPr>
              <a:t>planned</a:t>
            </a:r>
            <a:r>
              <a:rPr lang="en-US" sz="1200" b="0" i="0" kern="1200">
                <a:solidFill>
                  <a:schemeClr val="tx1"/>
                </a:solidFill>
                <a:effectLst/>
                <a:latin typeface="+mn-lt"/>
                <a:ea typeface="+mn-ea"/>
                <a:cs typeface="+mn-cs"/>
              </a:rPr>
              <a:t> spending fits the agreed purpose. It’s important to understand </a:t>
            </a:r>
            <a:r>
              <a:rPr lang="en-US" sz="1200" b="1" i="1" kern="1200">
                <a:solidFill>
                  <a:schemeClr val="tx1"/>
                </a:solidFill>
                <a:effectLst/>
                <a:latin typeface="+mn-lt"/>
                <a:ea typeface="+mn-ea"/>
                <a:cs typeface="+mn-cs"/>
              </a:rPr>
              <a:t>why</a:t>
            </a:r>
            <a:r>
              <a:rPr lang="en-US" sz="1200" b="0" i="0" kern="1200">
                <a:solidFill>
                  <a:schemeClr val="tx1"/>
                </a:solidFill>
                <a:effectLst/>
                <a:latin typeface="+mn-lt"/>
                <a:ea typeface="+mn-ea"/>
                <a:cs typeface="+mn-cs"/>
              </a:rPr>
              <a:t> the person wants something, as the purpose or function may matter more than the item </a:t>
            </a:r>
            <a:r>
              <a:rPr lang="en-US" sz="1200" b="1" i="0" kern="1200">
                <a:solidFill>
                  <a:schemeClr val="tx1"/>
                </a:solidFill>
                <a:effectLst/>
                <a:latin typeface="+mn-lt"/>
                <a:ea typeface="+mn-ea"/>
                <a:cs typeface="+mn-cs"/>
              </a:rPr>
              <a:t>itself</a:t>
            </a:r>
            <a:r>
              <a:rPr lang="en-US" sz="1200" b="0" i="0" kern="1200">
                <a:solidFill>
                  <a:schemeClr val="tx1"/>
                </a:solidFill>
                <a:effectLst/>
                <a:latin typeface="+mn-lt"/>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r>
              <a:rPr lang="en-NZ" b="1" i="1"/>
              <a:t>(click)</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6. Examples of guidance a host may provide</a:t>
            </a:r>
          </a:p>
          <a:p>
            <a:pPr fontAlgn="t"/>
            <a:r>
              <a:rPr lang="en-US" sz="1200" b="0" i="0" kern="1200">
                <a:solidFill>
                  <a:schemeClr val="tx1"/>
                </a:solidFill>
                <a:effectLst/>
                <a:latin typeface="+mn-lt"/>
                <a:ea typeface="+mn-ea"/>
                <a:cs typeface="+mn-cs"/>
              </a:rPr>
              <a:t>Guidance might include helping the person cost support hours, plan purchases, or work out how to make their budget last across the year. Hosts may also help them consider </a:t>
            </a:r>
            <a:r>
              <a:rPr lang="en-US" sz="1200" b="1" i="0" kern="1200">
                <a:solidFill>
                  <a:schemeClr val="tx1"/>
                </a:solidFill>
                <a:effectLst/>
                <a:latin typeface="+mn-lt"/>
                <a:ea typeface="+mn-ea"/>
                <a:cs typeface="+mn-cs"/>
              </a:rPr>
              <a:t>differen</a:t>
            </a:r>
            <a:r>
              <a:rPr lang="en-US" sz="1200" b="0" i="0" kern="1200">
                <a:solidFill>
                  <a:schemeClr val="tx1"/>
                </a:solidFill>
                <a:effectLst/>
                <a:latin typeface="+mn-lt"/>
                <a:ea typeface="+mn-ea"/>
                <a:cs typeface="+mn-cs"/>
              </a:rPr>
              <a:t>t ways of meeting a purpose—for example, comparing support worker hours with a piece of equipment that increases independence.</a:t>
            </a:r>
          </a:p>
          <a:p>
            <a:pPr marL="0" marR="0" lvl="0" indent="0" algn="l" defTabSz="914400" rtl="0" eaLnBrk="1" fontAlgn="t" latinLnBrk="0" hangingPunct="1">
              <a:lnSpc>
                <a:spcPct val="100000"/>
              </a:lnSpc>
              <a:spcBef>
                <a:spcPts val="0"/>
              </a:spcBef>
              <a:spcAft>
                <a:spcPts val="0"/>
              </a:spcAft>
              <a:buClrTx/>
              <a:buSzTx/>
              <a:buFontTx/>
              <a:buNone/>
              <a:tabLst/>
              <a:defRPr/>
            </a:pPr>
            <a:r>
              <a:rPr lang="en-NZ" b="1" i="1"/>
              <a:t>(click)</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7. Discussing possible consequences of choices</a:t>
            </a:r>
          </a:p>
          <a:p>
            <a:pPr fontAlgn="t"/>
            <a:r>
              <a:rPr lang="en-US" sz="1200" b="0" i="0" kern="1200">
                <a:solidFill>
                  <a:schemeClr val="tx1"/>
                </a:solidFill>
                <a:effectLst/>
                <a:latin typeface="+mn-lt"/>
                <a:ea typeface="+mn-ea"/>
                <a:cs typeface="+mn-cs"/>
              </a:rPr>
              <a:t>If the person wants to make a purchase that </a:t>
            </a:r>
            <a:r>
              <a:rPr lang="en-US" sz="1200" b="1" i="0" kern="1200">
                <a:solidFill>
                  <a:schemeClr val="tx1"/>
                </a:solidFill>
                <a:effectLst/>
                <a:latin typeface="+mn-lt"/>
                <a:ea typeface="+mn-ea"/>
                <a:cs typeface="+mn-cs"/>
              </a:rPr>
              <a:t>isn’t prohibited </a:t>
            </a:r>
            <a:r>
              <a:rPr lang="en-US" sz="1200" b="0" i="0" kern="1200">
                <a:solidFill>
                  <a:schemeClr val="tx1"/>
                </a:solidFill>
                <a:effectLst/>
                <a:latin typeface="+mn-lt"/>
                <a:ea typeface="+mn-ea"/>
                <a:cs typeface="+mn-cs"/>
              </a:rPr>
              <a:t>but </a:t>
            </a:r>
            <a:r>
              <a:rPr lang="en-US" sz="1200" b="1" i="0" kern="1200">
                <a:solidFill>
                  <a:schemeClr val="tx1"/>
                </a:solidFill>
                <a:effectLst/>
                <a:latin typeface="+mn-lt"/>
                <a:ea typeface="+mn-ea"/>
                <a:cs typeface="+mn-cs"/>
              </a:rPr>
              <a:t>doesn’t align </a:t>
            </a:r>
            <a:r>
              <a:rPr lang="en-US" sz="1200" b="0" i="0" kern="1200">
                <a:solidFill>
                  <a:schemeClr val="tx1"/>
                </a:solidFill>
                <a:effectLst/>
                <a:latin typeface="+mn-lt"/>
                <a:ea typeface="+mn-ea"/>
                <a:cs typeface="+mn-cs"/>
              </a:rPr>
              <a:t>with the Funding Plan, it’s important to talk through </a:t>
            </a:r>
            <a:r>
              <a:rPr lang="en-US" sz="1200" b="1" i="0" kern="1200">
                <a:solidFill>
                  <a:schemeClr val="tx1"/>
                </a:solidFill>
                <a:effectLst/>
                <a:latin typeface="+mn-lt"/>
                <a:ea typeface="+mn-ea"/>
                <a:cs typeface="+mn-cs"/>
              </a:rPr>
              <a:t>potential consequences, ideally </a:t>
            </a:r>
            <a:r>
              <a:rPr lang="en-US" sz="1200" b="0" i="0" kern="1200">
                <a:solidFill>
                  <a:schemeClr val="tx1"/>
                </a:solidFill>
                <a:effectLst/>
                <a:latin typeface="+mn-lt"/>
                <a:ea typeface="+mn-ea"/>
                <a:cs typeface="+mn-cs"/>
              </a:rPr>
              <a:t>before payments are made. These may include: moving to a </a:t>
            </a:r>
            <a:r>
              <a:rPr lang="en-US" sz="1200" b="1" i="0" kern="1200">
                <a:solidFill>
                  <a:schemeClr val="tx1"/>
                </a:solidFill>
                <a:effectLst/>
                <a:latin typeface="+mn-lt"/>
                <a:ea typeface="+mn-ea"/>
                <a:cs typeface="+mn-cs"/>
              </a:rPr>
              <a:t>higher tier </a:t>
            </a:r>
            <a:r>
              <a:rPr lang="en-US" sz="1200" b="0" i="0" kern="1200">
                <a:solidFill>
                  <a:schemeClr val="tx1"/>
                </a:solidFill>
                <a:effectLst/>
                <a:latin typeface="+mn-lt"/>
                <a:ea typeface="+mn-ea"/>
                <a:cs typeface="+mn-cs"/>
              </a:rPr>
              <a:t>of host support, </a:t>
            </a:r>
            <a:r>
              <a:rPr lang="en-US" sz="1200" b="1" i="0" kern="1200">
                <a:solidFill>
                  <a:schemeClr val="tx1"/>
                </a:solidFill>
                <a:effectLst/>
                <a:latin typeface="+mn-lt"/>
                <a:ea typeface="+mn-ea"/>
                <a:cs typeface="+mn-cs"/>
              </a:rPr>
              <a:t>changes to funding </a:t>
            </a:r>
            <a:r>
              <a:rPr lang="en-US" sz="1200" b="0" i="0" kern="1200">
                <a:solidFill>
                  <a:schemeClr val="tx1"/>
                </a:solidFill>
                <a:effectLst/>
                <a:latin typeface="+mn-lt"/>
                <a:ea typeface="+mn-ea"/>
                <a:cs typeface="+mn-cs"/>
              </a:rPr>
              <a:t>the following year, or not receiving </a:t>
            </a:r>
            <a:r>
              <a:rPr lang="en-US" sz="1200" b="1" i="0" kern="1200">
                <a:solidFill>
                  <a:schemeClr val="tx1"/>
                </a:solidFill>
                <a:effectLst/>
                <a:latin typeface="+mn-lt"/>
                <a:ea typeface="+mn-ea"/>
                <a:cs typeface="+mn-cs"/>
              </a:rPr>
              <a:t>additional funding </a:t>
            </a:r>
            <a:r>
              <a:rPr lang="en-US" sz="1200" b="0" i="0" kern="1200">
                <a:solidFill>
                  <a:schemeClr val="tx1"/>
                </a:solidFill>
                <a:effectLst/>
                <a:latin typeface="+mn-lt"/>
                <a:ea typeface="+mn-ea"/>
                <a:cs typeface="+mn-cs"/>
              </a:rPr>
              <a:t>for other supports. The aim is to ensure the person has </a:t>
            </a:r>
            <a:r>
              <a:rPr lang="en-US" sz="1200" b="1" i="0" kern="1200">
                <a:solidFill>
                  <a:schemeClr val="tx1"/>
                </a:solidFill>
                <a:effectLst/>
                <a:latin typeface="+mn-lt"/>
                <a:ea typeface="+mn-ea"/>
                <a:cs typeface="+mn-cs"/>
              </a:rPr>
              <a:t>clear</a:t>
            </a:r>
            <a:r>
              <a:rPr lang="en-US" sz="1200" b="0" i="0" kern="1200">
                <a:solidFill>
                  <a:schemeClr val="tx1"/>
                </a:solidFill>
                <a:effectLst/>
                <a:latin typeface="+mn-lt"/>
                <a:ea typeface="+mn-ea"/>
                <a:cs typeface="+mn-cs"/>
              </a:rPr>
              <a:t> information </a:t>
            </a:r>
            <a:r>
              <a:rPr lang="en-US" sz="1200" b="1" i="0" kern="1200">
                <a:solidFill>
                  <a:schemeClr val="tx1"/>
                </a:solidFill>
                <a:effectLst/>
                <a:latin typeface="+mn-lt"/>
                <a:ea typeface="+mn-ea"/>
                <a:cs typeface="+mn-cs"/>
              </a:rPr>
              <a:t>before</a:t>
            </a:r>
            <a:r>
              <a:rPr lang="en-US" sz="1200" b="0" i="0" kern="1200">
                <a:solidFill>
                  <a:schemeClr val="tx1"/>
                </a:solidFill>
                <a:effectLst/>
                <a:latin typeface="+mn-lt"/>
                <a:ea typeface="+mn-ea"/>
                <a:cs typeface="+mn-cs"/>
              </a:rPr>
              <a:t> making decisions, that may have possible </a:t>
            </a:r>
            <a:r>
              <a:rPr lang="en-US" sz="1200" b="1" i="0" kern="1200">
                <a:solidFill>
                  <a:schemeClr val="tx1"/>
                </a:solidFill>
                <a:effectLst/>
                <a:latin typeface="+mn-lt"/>
                <a:ea typeface="+mn-ea"/>
                <a:cs typeface="+mn-cs"/>
              </a:rPr>
              <a:t>unintended consequences.</a:t>
            </a:r>
          </a:p>
          <a:p>
            <a:pPr fontAlgn="t"/>
            <a:endParaRPr lang="en-US" sz="1200" b="0" i="0" kern="1200">
              <a:solidFill>
                <a:schemeClr val="tx1"/>
              </a:solidFill>
              <a:effectLst/>
              <a:latin typeface="+mn-lt"/>
              <a:ea typeface="+mn-ea"/>
              <a:cs typeface="+mn-cs"/>
            </a:endParaRPr>
          </a:p>
          <a:p>
            <a:pPr fontAlgn="t"/>
            <a:r>
              <a:rPr lang="en-US" sz="1200" b="0" i="0" kern="1200">
                <a:solidFill>
                  <a:schemeClr val="tx1"/>
                </a:solidFill>
                <a:effectLst/>
                <a:latin typeface="+mn-lt"/>
                <a:ea typeface="+mn-ea"/>
                <a:cs typeface="+mn-cs"/>
              </a:rPr>
              <a:t>Let's take a moment to pause and cover any questions you have.</a:t>
            </a:r>
          </a:p>
          <a:p>
            <a:pPr fontAlgn="t"/>
            <a:endParaRPr lang="en-US" sz="1200" b="0" i="0" kern="1200">
              <a:solidFill>
                <a:schemeClr val="tx1"/>
              </a:solidFill>
              <a:effectLst/>
              <a:latin typeface="+mn-lt"/>
              <a:ea typeface="+mn-ea"/>
              <a:cs typeface="+mn-cs"/>
            </a:endParaRPr>
          </a:p>
          <a:p>
            <a:pPr fontAlgn="t"/>
            <a:r>
              <a:rPr lang="en-US" sz="1200" b="1" i="1" kern="1200">
                <a:solidFill>
                  <a:schemeClr val="tx1"/>
                </a:solidFill>
                <a:effectLst/>
                <a:latin typeface="+mn-lt"/>
                <a:ea typeface="+mn-ea"/>
                <a:cs typeface="+mn-cs"/>
              </a:rPr>
              <a:t>Producer: stop recording</a:t>
            </a:r>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25</a:t>
            </a:fld>
            <a:endParaRPr lang="en-NZ"/>
          </a:p>
        </p:txBody>
      </p:sp>
    </p:spTree>
    <p:extLst>
      <p:ext uri="{BB962C8B-B14F-4D97-AF65-F5344CB8AC3E}">
        <p14:creationId xmlns:p14="http://schemas.microsoft.com/office/powerpoint/2010/main" val="1739860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Producer: start recording</a:t>
            </a:r>
          </a:p>
          <a:p>
            <a:r>
              <a:rPr lang="en-NZ" b="1" i="1"/>
              <a:t>(2 min)</a:t>
            </a:r>
          </a:p>
          <a:p>
            <a:r>
              <a:rPr lang="en-NZ" b="1" i="1"/>
              <a:t>Say:</a:t>
            </a:r>
          </a:p>
          <a:p>
            <a:r>
              <a:rPr lang="en-NZ" b="0" i="0"/>
              <a:t>As we move into the next part of the training, we’re going to look at the </a:t>
            </a:r>
            <a:r>
              <a:rPr lang="en-NZ" b="1" i="0"/>
              <a:t>Host Tier Framework</a:t>
            </a:r>
            <a:r>
              <a:rPr lang="en-NZ" b="0" i="0"/>
              <a:t>.</a:t>
            </a:r>
          </a:p>
          <a:p>
            <a:endParaRPr lang="en-NZ" b="0" i="0"/>
          </a:p>
          <a:p>
            <a:r>
              <a:rPr lang="en-NZ" b="0" i="0"/>
              <a:t>This framework sets out the different levels of </a:t>
            </a:r>
            <a:r>
              <a:rPr lang="en-NZ" b="1" i="0"/>
              <a:t>guidance and monitoring </a:t>
            </a:r>
            <a:r>
              <a:rPr lang="en-NZ" b="0" i="0"/>
              <a:t>that you (Hosts) will provide, based on the tier assigned by the </a:t>
            </a:r>
            <a:r>
              <a:rPr lang="en-NZ" b="1" i="0"/>
              <a:t>NASC/EGL site </a:t>
            </a:r>
            <a:r>
              <a:rPr lang="en-NZ" b="0" i="0"/>
              <a:t>using the </a:t>
            </a:r>
            <a:r>
              <a:rPr lang="en-NZ" b="1" i="0"/>
              <a:t>Host Tier Allocation Tool</a:t>
            </a:r>
            <a:r>
              <a:rPr lang="en-NZ" b="0" i="0"/>
              <a:t>. </a:t>
            </a:r>
          </a:p>
          <a:p>
            <a:endParaRPr lang="en-NZ" b="0" i="0"/>
          </a:p>
          <a:p>
            <a:r>
              <a:rPr lang="en-NZ" b="0" i="0"/>
              <a:t>Understanding the tier system is </a:t>
            </a:r>
            <a:r>
              <a:rPr lang="en-NZ" b="1" i="0"/>
              <a:t>important</a:t>
            </a:r>
            <a:r>
              <a:rPr lang="en-NZ" b="0" i="0"/>
              <a:t> because it helps ensure that the </a:t>
            </a:r>
            <a:r>
              <a:rPr lang="en-NZ" b="1" i="0"/>
              <a:t>right amount</a:t>
            </a:r>
            <a:r>
              <a:rPr lang="en-NZ" b="0" i="0"/>
              <a:t> of support is matched to the person.</a:t>
            </a:r>
          </a:p>
          <a:p>
            <a:endParaRPr lang="en-NZ" b="0" i="0"/>
          </a:p>
          <a:p>
            <a:r>
              <a:rPr lang="en-NZ" b="0" i="0"/>
              <a:t>In this section we’ll cover what </a:t>
            </a:r>
            <a:r>
              <a:rPr lang="en-NZ" b="1" i="0"/>
              <a:t>each</a:t>
            </a:r>
            <a:r>
              <a:rPr lang="en-NZ" b="0" i="0"/>
              <a:t> tier means, </a:t>
            </a:r>
            <a:r>
              <a:rPr lang="en-NZ" b="1" i="0"/>
              <a:t>why</a:t>
            </a:r>
            <a:r>
              <a:rPr lang="en-NZ" b="0" i="0"/>
              <a:t> a person may be assigned a particular tier and </a:t>
            </a:r>
            <a:r>
              <a:rPr lang="en-NZ" b="1" i="0"/>
              <a:t>what</a:t>
            </a:r>
            <a:r>
              <a:rPr lang="en-NZ" b="0" i="0"/>
              <a:t> this looks like in your day-to-day practice as a host.</a:t>
            </a:r>
          </a:p>
        </p:txBody>
      </p:sp>
      <p:sp>
        <p:nvSpPr>
          <p:cNvPr id="4" name="Slide Number Placeholder 3"/>
          <p:cNvSpPr>
            <a:spLocks noGrp="1"/>
          </p:cNvSpPr>
          <p:nvPr>
            <p:ph type="sldNum" sz="quarter" idx="5"/>
          </p:nvPr>
        </p:nvSpPr>
        <p:spPr/>
        <p:txBody>
          <a:bodyPr/>
          <a:lstStyle/>
          <a:p>
            <a:fld id="{D40345AC-9F92-4C74-839D-24044B61ADEB}" type="slidenum">
              <a:rPr lang="en-NZ" smtClean="0"/>
              <a:t>27</a:t>
            </a:fld>
            <a:endParaRPr lang="en-NZ"/>
          </a:p>
        </p:txBody>
      </p:sp>
    </p:spTree>
    <p:extLst>
      <p:ext uri="{BB962C8B-B14F-4D97-AF65-F5344CB8AC3E}">
        <p14:creationId xmlns:p14="http://schemas.microsoft.com/office/powerpoint/2010/main" val="108450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a:t>
            </a:r>
          </a:p>
          <a:p>
            <a:r>
              <a:rPr lang="en-NZ" b="1" i="1"/>
              <a:t>(click) </a:t>
            </a:r>
            <a:r>
              <a:rPr lang="en-NZ"/>
              <a:t>The Host Tier Framework helps make sure each person or their agent receives the level of </a:t>
            </a:r>
            <a:r>
              <a:rPr lang="en-NZ" b="1"/>
              <a:t>guidance and monitoring </a:t>
            </a:r>
            <a:r>
              <a:rPr lang="en-NZ"/>
              <a:t>they need when using hosted funding (IF, EIF, and hosted EGL Personal Budgets). Its aim is to </a:t>
            </a:r>
            <a:r>
              <a:rPr lang="en-NZ" b="1"/>
              <a:t>match people </a:t>
            </a:r>
            <a:r>
              <a:rPr lang="en-NZ"/>
              <a:t>with the </a:t>
            </a:r>
            <a:r>
              <a:rPr lang="en-NZ" b="1"/>
              <a:t>right level </a:t>
            </a:r>
            <a:r>
              <a:rPr lang="en-NZ"/>
              <a:t>of input so they can </a:t>
            </a:r>
            <a:r>
              <a:rPr lang="en-NZ" b="1"/>
              <a:t>successfully</a:t>
            </a:r>
            <a:r>
              <a:rPr lang="en-NZ"/>
              <a:t> manage their flexible funding – both in terms of staying within their budget and, where relevant, managing their responsibilities as an employer.</a:t>
            </a:r>
          </a:p>
          <a:p>
            <a:endParaRPr lang="en-NZ"/>
          </a:p>
          <a:p>
            <a:r>
              <a:rPr lang="en-NZ"/>
              <a:t>Everyone involved (disabled people/Agent, Hosts, NASCs, EGL sites and DSS) shares accountability for how funding is used. This includes being able to show that spending </a:t>
            </a:r>
            <a:r>
              <a:rPr lang="en-NZ" b="1"/>
              <a:t>aligns</a:t>
            </a:r>
            <a:r>
              <a:rPr lang="en-NZ"/>
              <a:t> with the purposes in the My DSS Funding Plan, and that there is </a:t>
            </a:r>
            <a:r>
              <a:rPr lang="en-NZ" b="1"/>
              <a:t>planning</a:t>
            </a:r>
            <a:r>
              <a:rPr lang="en-NZ"/>
              <a:t> in place, to ensure the allocated budget meets disability-related needs across the year.</a:t>
            </a:r>
          </a:p>
          <a:p>
            <a:endParaRPr lang="en-NZ"/>
          </a:p>
          <a:p>
            <a:r>
              <a:rPr lang="en-NZ"/>
              <a:t>The </a:t>
            </a:r>
            <a:r>
              <a:rPr lang="en-NZ" b="1"/>
              <a:t>amount of guidance </a:t>
            </a:r>
            <a:r>
              <a:rPr lang="en-NZ"/>
              <a:t>people require from you (Host) will differ. Some may need </a:t>
            </a:r>
            <a:r>
              <a:rPr lang="en-NZ" b="1"/>
              <a:t>minimal</a:t>
            </a:r>
            <a:r>
              <a:rPr lang="en-NZ"/>
              <a:t> input, while others may benefit from </a:t>
            </a:r>
            <a:r>
              <a:rPr lang="en-NZ" b="1"/>
              <a:t>more support </a:t>
            </a:r>
            <a:r>
              <a:rPr lang="en-NZ"/>
              <a:t>in managing their responsibilities.</a:t>
            </a:r>
          </a:p>
        </p:txBody>
      </p:sp>
      <p:sp>
        <p:nvSpPr>
          <p:cNvPr id="4" name="Slide Number Placeholder 3"/>
          <p:cNvSpPr>
            <a:spLocks noGrp="1"/>
          </p:cNvSpPr>
          <p:nvPr>
            <p:ph type="sldNum" sz="quarter" idx="5"/>
          </p:nvPr>
        </p:nvSpPr>
        <p:spPr/>
        <p:txBody>
          <a:bodyPr/>
          <a:lstStyle/>
          <a:p>
            <a:fld id="{D40345AC-9F92-4C74-839D-24044B61ADEB}" type="slidenum">
              <a:rPr lang="en-NZ" smtClean="0"/>
              <a:t>28</a:t>
            </a:fld>
            <a:endParaRPr lang="en-NZ"/>
          </a:p>
        </p:txBody>
      </p:sp>
    </p:spTree>
    <p:extLst>
      <p:ext uri="{BB962C8B-B14F-4D97-AF65-F5344CB8AC3E}">
        <p14:creationId xmlns:p14="http://schemas.microsoft.com/office/powerpoint/2010/main" val="289652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1" i="1"/>
              <a:t>(click) </a:t>
            </a:r>
            <a:r>
              <a:rPr lang="en-NZ" b="0" i="0"/>
              <a:t>During the NASC/EGL site review </a:t>
            </a:r>
            <a:r>
              <a:rPr lang="en-NZ" b="1" i="0"/>
              <a:t>or</a:t>
            </a:r>
            <a:r>
              <a:rPr lang="en-NZ" b="0" i="0"/>
              <a:t> assessment process, a </a:t>
            </a:r>
            <a:r>
              <a:rPr lang="en-NZ" b="1" i="0"/>
              <a:t>tier</a:t>
            </a:r>
            <a:r>
              <a:rPr lang="en-NZ" b="0" i="0"/>
              <a:t> of Host support is assigned. This tier is then </a:t>
            </a:r>
            <a:r>
              <a:rPr lang="en-NZ" b="1" i="0"/>
              <a:t>communicated to </a:t>
            </a:r>
            <a:r>
              <a:rPr lang="en-NZ" b="0" i="0"/>
              <a:t>the disabled person or their agent, as well as to you (the Host), so </a:t>
            </a:r>
            <a:r>
              <a:rPr lang="en-NZ" b="1" i="0"/>
              <a:t>everyone</a:t>
            </a:r>
            <a:r>
              <a:rPr lang="en-NZ" b="0" i="0"/>
              <a:t> is clear on the level of guidance expected.</a:t>
            </a:r>
          </a:p>
          <a:p>
            <a:r>
              <a:rPr lang="en-NZ" b="0" i="0"/>
              <a:t>To help make tier decisions </a:t>
            </a:r>
            <a:r>
              <a:rPr lang="en-NZ" b="1" i="0"/>
              <a:t>consistently</a:t>
            </a:r>
            <a:r>
              <a:rPr lang="en-NZ" b="0" i="0"/>
              <a:t>, the Host Tier Allocation Tool is used. This tool applies </a:t>
            </a:r>
            <a:r>
              <a:rPr lang="en-NZ" b="1" i="0"/>
              <a:t>ratings</a:t>
            </a:r>
            <a:r>
              <a:rPr lang="en-NZ" b="0" i="0"/>
              <a:t> and </a:t>
            </a:r>
            <a:r>
              <a:rPr lang="en-NZ" b="1" i="0"/>
              <a:t>weightings</a:t>
            </a:r>
            <a:r>
              <a:rPr lang="en-NZ" b="0" i="0"/>
              <a:t> across </a:t>
            </a:r>
            <a:r>
              <a:rPr lang="en-NZ" b="1" i="0"/>
              <a:t>3 key factors</a:t>
            </a:r>
            <a:r>
              <a:rPr lang="en-NZ" b="0" i="0"/>
              <a:t>, supporting decisions about allocating people to a tier, and when a change in tier may be needed. </a:t>
            </a:r>
            <a:r>
              <a:rPr lang="en-NZ" b="0" i="1"/>
              <a:t>(click)</a:t>
            </a:r>
          </a:p>
          <a:p>
            <a:endParaRPr lang="en-NZ" b="0" i="1"/>
          </a:p>
          <a:p>
            <a:r>
              <a:rPr lang="en-NZ" b="0" i="0"/>
              <a:t>The 3 factors are</a:t>
            </a:r>
            <a:r>
              <a:rPr lang="en-NZ" b="0" i="1"/>
              <a:t>:</a:t>
            </a:r>
            <a:endParaRPr lang="en-NZ" b="0" i="0"/>
          </a:p>
          <a:p>
            <a:pPr marL="228600" indent="-228600">
              <a:buAutoNum type="arabicPeriod"/>
            </a:pPr>
            <a:r>
              <a:rPr lang="en-NZ" b="1" i="0"/>
              <a:t>The Experience a person/agent has in managing their hosted funding</a:t>
            </a:r>
            <a:r>
              <a:rPr lang="en-NZ" b="0" i="0"/>
              <a:t>. It will vary from “requires a </a:t>
            </a:r>
            <a:r>
              <a:rPr lang="en-NZ" b="1" i="0"/>
              <a:t>high level </a:t>
            </a:r>
            <a:r>
              <a:rPr lang="en-NZ" b="0" i="0"/>
              <a:t>of support and guidance from the Host” at the </a:t>
            </a:r>
            <a:r>
              <a:rPr lang="en-NZ" b="1" i="0"/>
              <a:t>high</a:t>
            </a:r>
            <a:r>
              <a:rPr lang="en-NZ" b="0" i="0"/>
              <a:t> tier to “</a:t>
            </a:r>
            <a:r>
              <a:rPr lang="en-NZ" b="1" i="0"/>
              <a:t>rarely requires </a:t>
            </a:r>
            <a:r>
              <a:rPr lang="en-NZ" b="0" i="0"/>
              <a:t>support or guidance from the host” at the </a:t>
            </a:r>
            <a:r>
              <a:rPr lang="en-NZ" b="1" i="0"/>
              <a:t>very low </a:t>
            </a:r>
            <a:r>
              <a:rPr lang="en-NZ" b="0" i="0"/>
              <a:t>tier. </a:t>
            </a:r>
            <a:r>
              <a:rPr lang="en-NZ" b="1" i="1"/>
              <a:t>(click)</a:t>
            </a:r>
            <a:endParaRPr lang="en-NZ" b="1"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2. </a:t>
            </a:r>
            <a:r>
              <a:rPr lang="en-NZ" b="1" i="0"/>
              <a:t>The</a:t>
            </a:r>
            <a:r>
              <a:rPr lang="en-NZ" b="0" i="0"/>
              <a:t> </a:t>
            </a:r>
            <a:r>
              <a:rPr lang="en-NZ" b="1" i="0"/>
              <a:t>Total flexible funding allocation</a:t>
            </a:r>
            <a:r>
              <a:rPr lang="en-NZ" b="0" i="0"/>
              <a:t>, varying from </a:t>
            </a:r>
            <a:r>
              <a:rPr lang="en-NZ" b="1" i="0"/>
              <a:t>smaller to larger </a:t>
            </a:r>
            <a:r>
              <a:rPr lang="en-NZ" b="0" i="0"/>
              <a:t>budgets</a:t>
            </a:r>
            <a:r>
              <a:rPr lang="en-NZ" b="1" i="0"/>
              <a:t>. </a:t>
            </a:r>
            <a:r>
              <a:rPr lang="en-NZ" b="1" i="1"/>
              <a:t>(click)</a:t>
            </a:r>
            <a:endParaRPr lang="en-NZ" b="1"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endParaRPr lang="en-NZ" b="1" i="0"/>
          </a:p>
          <a:p>
            <a:pPr marL="0" indent="0">
              <a:buNone/>
            </a:pPr>
            <a:r>
              <a:rPr lang="en-NZ" b="0" i="0"/>
              <a:t>3. </a:t>
            </a:r>
            <a:r>
              <a:rPr lang="en-NZ" b="1" i="0"/>
              <a:t>The level of engagement between the person/agent and the IF Host</a:t>
            </a:r>
            <a:r>
              <a:rPr lang="en-NZ" b="0" i="0"/>
              <a:t>, varying from </a:t>
            </a:r>
            <a:r>
              <a:rPr lang="en-NZ" b="1" i="0"/>
              <a:t>unengaged</a:t>
            </a:r>
            <a:r>
              <a:rPr lang="en-NZ" b="0" i="0"/>
              <a:t> to </a:t>
            </a:r>
            <a:r>
              <a:rPr lang="en-NZ" b="1" i="0"/>
              <a:t>appropriate</a:t>
            </a:r>
            <a:r>
              <a:rPr lang="en-NZ" b="0" i="0"/>
              <a:t> engagement. </a:t>
            </a:r>
            <a:r>
              <a:rPr lang="en-NZ" b="1" i="1"/>
              <a:t>(click)</a:t>
            </a:r>
          </a:p>
          <a:p>
            <a:pPr marL="0" indent="0">
              <a:buNone/>
            </a:pPr>
            <a:endParaRPr lang="en-NZ" b="0" i="0"/>
          </a:p>
          <a:p>
            <a:pPr marL="0" indent="0">
              <a:buNone/>
            </a:pPr>
            <a:r>
              <a:rPr lang="en-NZ" b="1" i="1"/>
              <a:t>(click) </a:t>
            </a:r>
            <a:r>
              <a:rPr lang="en-NZ" b="0" i="0"/>
              <a:t>The weightings used were developed through mathematical modelling, where </a:t>
            </a:r>
            <a:r>
              <a:rPr lang="en-NZ" b="1" i="0"/>
              <a:t>multiple</a:t>
            </a:r>
            <a:r>
              <a:rPr lang="en-NZ" b="0" i="0"/>
              <a:t> weighting scenarios were </a:t>
            </a:r>
            <a:r>
              <a:rPr lang="en-NZ" b="1" i="0"/>
              <a:t>tested</a:t>
            </a:r>
            <a:r>
              <a:rPr lang="en-NZ" b="0" i="0"/>
              <a:t> to see which combinations best reflected the </a:t>
            </a:r>
            <a:r>
              <a:rPr lang="en-NZ" b="1" i="0"/>
              <a:t>distribution</a:t>
            </a:r>
            <a:r>
              <a:rPr lang="en-NZ" b="0" i="0"/>
              <a:t> of people across the tiers. This was to ensure that the tool placed an appropriate and realistic number into each tier. </a:t>
            </a:r>
            <a:r>
              <a:rPr lang="en-NZ" b="1" i="1"/>
              <a:t>(click)</a:t>
            </a:r>
          </a:p>
          <a:p>
            <a:pPr marL="0" indent="0">
              <a:buNone/>
            </a:pPr>
            <a:endParaRPr lang="en-NZ" b="0" i="1"/>
          </a:p>
          <a:p>
            <a:pPr marL="0" indent="0">
              <a:buNone/>
            </a:pPr>
            <a:r>
              <a:rPr lang="en-NZ" b="0" i="0"/>
              <a:t>Next up, you’ll get a chance to explore the new tier tool and see how it functions in practice.</a:t>
            </a:r>
          </a:p>
        </p:txBody>
      </p:sp>
      <p:sp>
        <p:nvSpPr>
          <p:cNvPr id="4" name="Slide Number Placeholder 3"/>
          <p:cNvSpPr>
            <a:spLocks noGrp="1"/>
          </p:cNvSpPr>
          <p:nvPr>
            <p:ph type="sldNum" sz="quarter" idx="5"/>
          </p:nvPr>
        </p:nvSpPr>
        <p:spPr/>
        <p:txBody>
          <a:bodyPr/>
          <a:lstStyle/>
          <a:p>
            <a:fld id="{D40345AC-9F92-4C74-839D-24044B61ADEB}" type="slidenum">
              <a:rPr lang="en-NZ" smtClean="0"/>
              <a:t>29</a:t>
            </a:fld>
            <a:endParaRPr lang="en-NZ"/>
          </a:p>
        </p:txBody>
      </p:sp>
    </p:spTree>
    <p:extLst>
      <p:ext uri="{BB962C8B-B14F-4D97-AF65-F5344CB8AC3E}">
        <p14:creationId xmlns:p14="http://schemas.microsoft.com/office/powerpoint/2010/main" val="4251902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0" i="0"/>
              <a:t>Even though NASCs and EGL sites will be the ones </a:t>
            </a:r>
            <a:r>
              <a:rPr lang="en-NZ" b="1" i="0"/>
              <a:t>using</a:t>
            </a:r>
            <a:r>
              <a:rPr lang="en-NZ" b="0" i="0"/>
              <a:t> the tool, and </a:t>
            </a:r>
            <a:r>
              <a:rPr lang="en-NZ" b="1" i="0"/>
              <a:t>communicating the tier </a:t>
            </a:r>
            <a:r>
              <a:rPr lang="en-NZ" b="0" i="0"/>
              <a:t>to the disabled person or their agent and to you (Host), it’s still important that you understand how the tool works behind the scenes. This will help you </a:t>
            </a:r>
            <a:r>
              <a:rPr lang="en-NZ" b="1" i="0"/>
              <a:t>interpret</a:t>
            </a:r>
            <a:r>
              <a:rPr lang="en-NZ" b="0" i="0"/>
              <a:t> the tier, and enable you to speak with confidence and knowledge about the tier, to the disabled person or their agent. It will also help with your </a:t>
            </a:r>
            <a:r>
              <a:rPr lang="en-NZ" b="1" i="0"/>
              <a:t>recommendations</a:t>
            </a:r>
            <a:r>
              <a:rPr lang="en-NZ" b="0" i="0"/>
              <a:t> back to NASCs/EGL sites about potentially moving a person up or down a tier.</a:t>
            </a:r>
          </a:p>
          <a:p>
            <a:endParaRPr lang="en-NZ" b="0" i="0"/>
          </a:p>
          <a:p>
            <a:r>
              <a:rPr lang="en-NZ" b="0" i="0"/>
              <a:t>We’ll take a few minutes to watch a video demonstrating the Tier Allocation Tool.</a:t>
            </a:r>
          </a:p>
        </p:txBody>
      </p:sp>
      <p:sp>
        <p:nvSpPr>
          <p:cNvPr id="4" name="Slide Number Placeholder 3"/>
          <p:cNvSpPr>
            <a:spLocks noGrp="1"/>
          </p:cNvSpPr>
          <p:nvPr>
            <p:ph type="sldNum" sz="quarter" idx="5"/>
          </p:nvPr>
        </p:nvSpPr>
        <p:spPr/>
        <p:txBody>
          <a:bodyPr/>
          <a:lstStyle/>
          <a:p>
            <a:fld id="{D40345AC-9F92-4C74-839D-24044B61ADEB}" type="slidenum">
              <a:rPr lang="en-NZ" smtClean="0"/>
              <a:t>30</a:t>
            </a:fld>
            <a:endParaRPr lang="en-NZ"/>
          </a:p>
        </p:txBody>
      </p:sp>
    </p:spTree>
    <p:extLst>
      <p:ext uri="{BB962C8B-B14F-4D97-AF65-F5344CB8AC3E}">
        <p14:creationId xmlns:p14="http://schemas.microsoft.com/office/powerpoint/2010/main" val="816943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(25 min) AMBER</a:t>
            </a:r>
          </a:p>
          <a:p>
            <a:r>
              <a:rPr lang="en-NZ" b="1" i="1"/>
              <a:t>Say:</a:t>
            </a:r>
          </a:p>
          <a:p>
            <a:endParaRPr lang="en-NZ" b="1" i="1"/>
          </a:p>
          <a:p>
            <a:r>
              <a:rPr lang="en-NZ" b="1" i="1"/>
              <a:t>(click) </a:t>
            </a:r>
            <a:r>
              <a:rPr lang="en-NZ" b="0" i="0"/>
              <a:t>In this session, we’re going to move into a </a:t>
            </a:r>
            <a:r>
              <a:rPr lang="en-NZ" b="1" i="0"/>
              <a:t>breakout activity </a:t>
            </a:r>
            <a:r>
              <a:rPr lang="en-NZ" b="0" i="0"/>
              <a:t>to help you get familiar with how the Host Tier Allocation Tool works.</a:t>
            </a:r>
          </a:p>
          <a:p>
            <a:endParaRPr lang="en-NZ" b="0" i="0"/>
          </a:p>
          <a:p>
            <a:r>
              <a:rPr lang="en-NZ" b="1" i="1"/>
              <a:t>Say:</a:t>
            </a:r>
          </a:p>
          <a:p>
            <a:r>
              <a:rPr lang="en-NZ" b="0" i="0"/>
              <a:t>Here’s how the breakout activity will run:</a:t>
            </a:r>
          </a:p>
          <a:p>
            <a:endParaRPr lang="en-NZ" b="0" i="0"/>
          </a:p>
          <a:p>
            <a:r>
              <a:rPr lang="en-NZ" b="0" i="0"/>
              <a:t>Shortly we are going to break you into 3 groups and we will send you into separate virtual rooms so you can discuss the scenario and persona we’ve provided to you in your invitation to today’s session.  When we move you into the breakout groups, we’ll advise which persona you are to use for this activity.</a:t>
            </a:r>
          </a:p>
          <a:p>
            <a:r>
              <a:rPr lang="en-NZ" b="0" i="0"/>
              <a:t>Together, you’ll read through the persona’s outline and step through the Host Tier Allocation Tool just like the NASCs would do. Your goal is to reach a tier level.</a:t>
            </a:r>
          </a:p>
          <a:p>
            <a:r>
              <a:rPr lang="en-NZ" b="0" i="0"/>
              <a:t>Be sure to make a note of your reasonings and key insights because when you come back we’ll be asking you to share back with the full group.</a:t>
            </a:r>
          </a:p>
          <a:p>
            <a:r>
              <a:rPr lang="en-NZ" b="0" i="0"/>
              <a:t>Each group will have a different scenario, so you will have different outcomes.</a:t>
            </a:r>
          </a:p>
          <a:p>
            <a:r>
              <a:rPr lang="en-NZ" b="0" i="0"/>
              <a:t>Don’t worry about being perfect – it’s about understanding the process, not testing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Say:</a:t>
            </a:r>
          </a:p>
          <a:p>
            <a:r>
              <a:rPr lang="en-NZ" b="0" i="0"/>
              <a:t>So, just to be clear – Hosts </a:t>
            </a:r>
            <a:r>
              <a:rPr lang="en-NZ" b="1" i="0"/>
              <a:t>won’t</a:t>
            </a:r>
            <a:r>
              <a:rPr lang="en-NZ" b="0" i="0"/>
              <a:t> be applying the tool themselves. NASCs and EGL sites will be doing this.</a:t>
            </a:r>
          </a:p>
          <a:p>
            <a:r>
              <a:rPr lang="en-NZ" b="0" i="0"/>
              <a:t>Understanding how the tool works will help you to:</a:t>
            </a:r>
          </a:p>
          <a:p>
            <a:pPr marL="171450" indent="-171450">
              <a:buFont typeface="Arial" panose="020B0604020202020204" pitchFamily="34" charset="0"/>
              <a:buChar char="•"/>
            </a:pPr>
            <a:r>
              <a:rPr lang="en-NZ" b="0" i="0"/>
              <a:t>Make sense of the tier levels</a:t>
            </a:r>
          </a:p>
          <a:p>
            <a:pPr marL="171450" indent="-171450">
              <a:buFont typeface="Arial" panose="020B0604020202020204" pitchFamily="34" charset="0"/>
              <a:buChar char="•"/>
            </a:pPr>
            <a:r>
              <a:rPr lang="en-NZ" b="0" i="0"/>
              <a:t>Understand the factors that went into it</a:t>
            </a:r>
          </a:p>
          <a:p>
            <a:pPr marL="171450" indent="-171450">
              <a:buFont typeface="Arial" panose="020B0604020202020204" pitchFamily="34" charset="0"/>
              <a:buChar char="•"/>
            </a:pPr>
            <a:r>
              <a:rPr lang="en-NZ" b="0" i="0"/>
              <a:t>Anticipate the level of guidance a person may need</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1" i="1"/>
              <a:t>Notes for trainer:</a:t>
            </a:r>
            <a:endParaRPr lang="en-NZ" b="0" i="1"/>
          </a:p>
          <a:p>
            <a:pPr marL="0" indent="0">
              <a:buFont typeface="Arial" panose="020B0604020202020204" pitchFamily="34" charset="0"/>
              <a:buNone/>
            </a:pPr>
            <a:r>
              <a:rPr lang="en-NZ" b="1" i="1"/>
              <a:t>Producer will operate break out groups. </a:t>
            </a:r>
          </a:p>
          <a:p>
            <a:pPr marL="171450" indent="-171450">
              <a:buFont typeface="Arial" panose="020B0604020202020204" pitchFamily="34" charset="0"/>
              <a:buChar char="•"/>
            </a:pPr>
            <a:r>
              <a:rPr lang="en-NZ" b="1" i="1"/>
              <a:t>Peggy will need to join Group 1 (persona – Adam)</a:t>
            </a:r>
          </a:p>
          <a:p>
            <a:pPr marL="171450" indent="-171450">
              <a:buFont typeface="Arial" panose="020B0604020202020204" pitchFamily="34" charset="0"/>
              <a:buChar char="•"/>
            </a:pPr>
            <a:r>
              <a:rPr lang="en-NZ" b="1" i="1"/>
              <a:t>Sally  to join Group 2 (persona – Tāne)</a:t>
            </a:r>
          </a:p>
          <a:p>
            <a:pPr marL="171450" indent="-171450">
              <a:buFont typeface="Arial" panose="020B0604020202020204" pitchFamily="34" charset="0"/>
              <a:buChar char="•"/>
            </a:pPr>
            <a:r>
              <a:rPr lang="en-NZ" b="1" i="1"/>
              <a:t>Anna to join Group 3 (persona – Tracey)</a:t>
            </a:r>
          </a:p>
          <a:p>
            <a:pPr marL="0" indent="0">
              <a:buFont typeface="Arial" panose="020B0604020202020204" pitchFamily="34" charset="0"/>
              <a:buNone/>
            </a:pPr>
            <a:r>
              <a:rPr lang="en-NZ" b="1" i="1"/>
              <a:t>Peggy, Sally &amp; Anna will need to have the tier tool open and be ready to share their screen to firstly read through the background persona and then complete the tier tool</a:t>
            </a:r>
          </a:p>
          <a:p>
            <a:pPr marL="0" indent="0">
              <a:buFont typeface="Arial" panose="020B0604020202020204" pitchFamily="34" charset="0"/>
              <a:buNone/>
            </a:pPr>
            <a:endParaRPr lang="en-NZ" b="1" i="1"/>
          </a:p>
          <a:p>
            <a:pPr marL="0" indent="0">
              <a:buFont typeface="Arial" panose="020B0604020202020204" pitchFamily="34" charset="0"/>
              <a:buNone/>
            </a:pPr>
            <a:r>
              <a:rPr lang="en-NZ" b="1" i="1"/>
              <a:t>Provide instructions to the participants about what they are to cover in their break out session – copy and paste the below points FROM THE SPEAKER NOTES into chat.</a:t>
            </a:r>
          </a:p>
          <a:p>
            <a:pPr marL="0" indent="0">
              <a:buFont typeface="Arial" panose="020B0604020202020204" pitchFamily="34" charset="0"/>
              <a:buNone/>
            </a:pPr>
            <a:endParaRPr lang="en-NZ" b="0" i="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Key factors influencing your tier decision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Any assumptions you had to make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Areas of uncertainty or interpretation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Anything that sparked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Your final tier level</a:t>
            </a:r>
          </a:p>
          <a:p>
            <a:pPr marL="0" indent="0">
              <a:buFont typeface="Arial" panose="020B0604020202020204" pitchFamily="34" charset="0"/>
              <a:buNone/>
            </a:pPr>
            <a:endParaRPr lang="en-NZ" b="1" i="1"/>
          </a:p>
          <a:p>
            <a:pPr marL="0" indent="0">
              <a:buFont typeface="Arial" panose="020B0604020202020204" pitchFamily="34" charset="0"/>
              <a:buNone/>
            </a:pPr>
            <a:r>
              <a:rPr lang="en-NZ" b="1" i="1"/>
              <a:t>Say:</a:t>
            </a:r>
          </a:p>
          <a:p>
            <a:pPr marL="0" indent="0">
              <a:buFont typeface="Arial" panose="020B0604020202020204" pitchFamily="34" charset="0"/>
              <a:buNone/>
            </a:pPr>
            <a:r>
              <a:rPr lang="en-NZ" b="0" i="0"/>
              <a:t>I’ll give you 15 minutes to understand your persona and input into the tier tool. Use your experience to make assumptions if you need to.  You’ll have a lot to discuss, so keep an eye on the time and we’ll give you a count down as time is running out.</a:t>
            </a:r>
          </a:p>
          <a:p>
            <a:pPr marL="0" indent="0">
              <a:buFont typeface="Arial" panose="020B0604020202020204" pitchFamily="34" charset="0"/>
              <a:buNone/>
            </a:pPr>
            <a:r>
              <a:rPr lang="en-NZ" b="0" i="0"/>
              <a:t>Then once we’re all back, each group will have an opportunity to share their findings – 2 minutes for each group.</a:t>
            </a:r>
            <a:endParaRPr lang="en-NZ" b="1" i="1"/>
          </a:p>
          <a:p>
            <a:pPr marL="0" indent="0">
              <a:buFont typeface="Arial" panose="020B0604020202020204" pitchFamily="34" charset="0"/>
              <a:buNone/>
            </a:pPr>
            <a:endParaRPr lang="en-NZ" b="1" i="1"/>
          </a:p>
          <a:p>
            <a:pPr marL="0" indent="0">
              <a:buFont typeface="Arial" panose="020B0604020202020204" pitchFamily="34" charset="0"/>
              <a:buNone/>
            </a:pPr>
            <a:r>
              <a:rPr lang="en-NZ" b="1" i="1"/>
              <a:t>Producer: pause recording when everyone goes to break out groups</a:t>
            </a:r>
          </a:p>
          <a:p>
            <a:pPr marL="0" indent="0">
              <a:buFont typeface="Arial" panose="020B0604020202020204" pitchFamily="34" charset="0"/>
              <a:buNone/>
            </a:pPr>
            <a:r>
              <a:rPr lang="en-NZ" b="1" i="1"/>
              <a:t>Producer: start recording when everyone back</a:t>
            </a:r>
          </a:p>
          <a:p>
            <a:pPr marL="0" indent="0">
              <a:buFont typeface="Arial" panose="020B0604020202020204" pitchFamily="34" charset="0"/>
              <a:buNone/>
            </a:pPr>
            <a:r>
              <a:rPr lang="en-NZ" b="1" i="1"/>
              <a:t>Notes for trainer:</a:t>
            </a:r>
          </a:p>
          <a:p>
            <a:pPr marL="0" indent="0">
              <a:buFont typeface="Arial" panose="020B0604020202020204" pitchFamily="34" charset="0"/>
              <a:buNone/>
            </a:pPr>
            <a:r>
              <a:rPr lang="en-NZ" b="1" i="1"/>
              <a:t>Remain on this page when participants come back from breakout groups so you can use the bullet point prompts as a guide to their presentation.</a:t>
            </a:r>
          </a:p>
          <a:p>
            <a:pPr marL="0" indent="0">
              <a:buFont typeface="Arial" panose="020B0604020202020204" pitchFamily="34" charset="0"/>
              <a:buNone/>
            </a:pPr>
            <a:r>
              <a:rPr lang="en-NZ" b="1" i="1"/>
              <a:t>Remember to encourage the sharing of their thinking and why their persona ended up in their tier.</a:t>
            </a:r>
          </a:p>
          <a:p>
            <a:pPr marL="0" indent="0">
              <a:buFont typeface="Arial" panose="020B0604020202020204" pitchFamily="34" charset="0"/>
              <a:buNone/>
            </a:pPr>
            <a:r>
              <a:rPr lang="en-NZ" b="1" i="1"/>
              <a:t>When wrapping the activity up thank them for their participation</a:t>
            </a:r>
            <a:r>
              <a:rPr lang="en-NZ" b="0" i="1"/>
              <a:t>.</a:t>
            </a:r>
          </a:p>
          <a:p>
            <a:pPr marL="0" indent="0">
              <a:buFont typeface="Arial" panose="020B0604020202020204" pitchFamily="34" charset="0"/>
              <a:buNone/>
            </a:pPr>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31</a:t>
            </a:fld>
            <a:endParaRPr lang="en-NZ"/>
          </a:p>
        </p:txBody>
      </p:sp>
    </p:spTree>
    <p:extLst>
      <p:ext uri="{BB962C8B-B14F-4D97-AF65-F5344CB8AC3E}">
        <p14:creationId xmlns:p14="http://schemas.microsoft.com/office/powerpoint/2010/main" val="290274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Producer: reminder that recording is on</a:t>
            </a:r>
          </a:p>
          <a:p>
            <a:r>
              <a:rPr lang="en-NZ" b="1" i="1"/>
              <a:t>(5 min)</a:t>
            </a:r>
          </a:p>
          <a:p>
            <a:r>
              <a:rPr lang="en-NZ" b="1" i="1"/>
              <a:t>Say:</a:t>
            </a:r>
          </a:p>
          <a:p>
            <a:r>
              <a:rPr lang="en-NZ" b="0" i="0"/>
              <a:t>As we move into the </a:t>
            </a:r>
            <a:r>
              <a:rPr lang="en-NZ" b="1" i="0"/>
              <a:t>new</a:t>
            </a:r>
            <a:r>
              <a:rPr lang="en-NZ" b="0" i="0"/>
              <a:t> assessment, allocation and flexible funding approach, there are </a:t>
            </a:r>
            <a:r>
              <a:rPr lang="en-NZ" b="1" i="0"/>
              <a:t>two</a:t>
            </a:r>
            <a:r>
              <a:rPr lang="en-NZ" b="0" i="0"/>
              <a:t> key groups of disabled people we need to be aware of – we have covered these two groups in earlier slides, so they will be familiar </a:t>
            </a:r>
            <a:r>
              <a:rPr lang="en-NZ"/>
              <a:t>to </a:t>
            </a:r>
            <a:r>
              <a:rPr lang="en-NZ" b="0" i="0"/>
              <a:t>you:</a:t>
            </a:r>
            <a:endParaRPr lang="en-NZ" b="0" i="0">
              <a:ea typeface="Calibri"/>
              <a:cs typeface="Calibri"/>
            </a:endParaRPr>
          </a:p>
          <a:p>
            <a:endParaRPr lang="en-NZ" b="0" i="0"/>
          </a:p>
          <a:p>
            <a:r>
              <a:rPr lang="en-NZ" b="1" i="1"/>
              <a:t>(click) </a:t>
            </a:r>
            <a:r>
              <a:rPr lang="en-NZ" b="0" i="0"/>
              <a:t>First, people who are </a:t>
            </a:r>
            <a:r>
              <a:rPr lang="en-NZ" b="1" i="0"/>
              <a:t>new</a:t>
            </a:r>
            <a:r>
              <a:rPr lang="en-NZ" b="0" i="0"/>
              <a:t> </a:t>
            </a:r>
            <a:r>
              <a:rPr lang="en-NZ" b="1" i="0"/>
              <a:t>to flexible funding </a:t>
            </a:r>
            <a:r>
              <a:rPr lang="en-NZ"/>
              <a:t>from April will</a:t>
            </a:r>
            <a:r>
              <a:rPr lang="en-NZ" b="0" i="0"/>
              <a:t> go through the </a:t>
            </a:r>
            <a:r>
              <a:rPr lang="en-NZ" b="1" i="0"/>
              <a:t>new</a:t>
            </a:r>
            <a:r>
              <a:rPr lang="en-NZ" b="0" i="0"/>
              <a:t> assessment and allocation process with their NASC/EGL </a:t>
            </a:r>
            <a:r>
              <a:rPr lang="en-NZ"/>
              <a:t>site, using OBIR, </a:t>
            </a:r>
            <a:r>
              <a:rPr lang="en-NZ" b="0" i="0"/>
              <a:t> </a:t>
            </a:r>
            <a:r>
              <a:rPr lang="en-NZ"/>
              <a:t>and </a:t>
            </a:r>
            <a:r>
              <a:rPr lang="en-NZ" b="0" i="0"/>
              <a:t>will be allocated a Tier </a:t>
            </a:r>
            <a:r>
              <a:rPr lang="en-NZ"/>
              <a:t>by the NASC/EGL site</a:t>
            </a:r>
            <a:r>
              <a:rPr lang="en-NZ" b="0" i="0"/>
              <a:t>. This will happen as part of their </a:t>
            </a:r>
            <a:r>
              <a:rPr lang="en-NZ" b="1" i="0"/>
              <a:t>initial engagement </a:t>
            </a:r>
            <a:r>
              <a:rPr lang="en-NZ" b="0" i="0"/>
              <a:t>with the system.</a:t>
            </a:r>
            <a:endParaRPr lang="en-NZ" b="0" i="0">
              <a:ea typeface="Calibri"/>
              <a:cs typeface="Calibri"/>
            </a:endParaRPr>
          </a:p>
          <a:p>
            <a:endParaRPr lang="en-NZ" b="0" i="0"/>
          </a:p>
          <a:p>
            <a:r>
              <a:rPr lang="en-NZ" b="0" i="0"/>
              <a:t>For people who are </a:t>
            </a:r>
            <a:r>
              <a:rPr lang="en-NZ" b="1" i="0"/>
              <a:t>already using hosted flexible funding</a:t>
            </a:r>
            <a:r>
              <a:rPr lang="en-NZ" b="0" i="0"/>
              <a:t>, the transition is a little bit different. </a:t>
            </a:r>
            <a:r>
              <a:rPr lang="en-NZ" b="1" i="1"/>
              <a:t>(click) </a:t>
            </a:r>
            <a:endParaRPr lang="en-NZ" b="0" i="0"/>
          </a:p>
          <a:p>
            <a:r>
              <a:rPr lang="en-NZ" b="0" i="0"/>
              <a:t>They will receive an </a:t>
            </a:r>
            <a:r>
              <a:rPr lang="en-NZ" b="1" i="0"/>
              <a:t>initial Tier </a:t>
            </a:r>
            <a:r>
              <a:rPr lang="en-NZ" b="0" i="0"/>
              <a:t>allocation by </a:t>
            </a:r>
            <a:r>
              <a:rPr lang="en-NZ" b="1" i="0"/>
              <a:t>DSS</a:t>
            </a:r>
            <a:r>
              <a:rPr lang="en-NZ" b="0" i="0"/>
              <a:t>. This is only a starting point. If you feel that the </a:t>
            </a:r>
            <a:r>
              <a:rPr lang="en-NZ"/>
              <a:t>initial Tier</a:t>
            </a:r>
            <a:r>
              <a:rPr lang="en-NZ" b="0" i="0"/>
              <a:t> allocated to a person is </a:t>
            </a:r>
            <a:r>
              <a:rPr lang="en-NZ"/>
              <a:t>not appropriate</a:t>
            </a:r>
            <a:r>
              <a:rPr lang="en-NZ" b="0" i="0"/>
              <a:t>, </a:t>
            </a:r>
            <a:r>
              <a:rPr lang="en-NZ"/>
              <a:t>you</a:t>
            </a:r>
            <a:r>
              <a:rPr lang="en-NZ" b="0" i="0"/>
              <a:t> </a:t>
            </a:r>
            <a:r>
              <a:rPr lang="en-NZ"/>
              <a:t>can provide </a:t>
            </a:r>
            <a:r>
              <a:rPr lang="en-NZ" b="0" i="0"/>
              <a:t>feedback to the  NASC/EGL </a:t>
            </a:r>
            <a:r>
              <a:rPr lang="en-NZ"/>
              <a:t>site with </a:t>
            </a:r>
            <a:r>
              <a:rPr lang="en-NZ" b="0" i="0"/>
              <a:t>a </a:t>
            </a:r>
            <a:r>
              <a:rPr lang="en-NZ"/>
              <a:t>rationale for requiring a change, so they can consider this when reviewing the person’s support</a:t>
            </a:r>
            <a:r>
              <a:rPr lang="en-NZ" b="0" i="0"/>
              <a:t>. We’ll talk more about the feedback loop shortly. </a:t>
            </a:r>
            <a:endParaRPr lang="en-NZ" b="0" i="0">
              <a:ea typeface="Calibri"/>
              <a:cs typeface="Calibri"/>
            </a:endParaRPr>
          </a:p>
          <a:p>
            <a:endParaRPr lang="en-NZ" b="0" i="0"/>
          </a:p>
          <a:p>
            <a:pPr>
              <a:defRPr/>
            </a:pPr>
            <a:r>
              <a:rPr lang="en-NZ" b="0" i="0"/>
              <a:t>At the NASC/EGL site </a:t>
            </a:r>
            <a:r>
              <a:rPr lang="en-NZ" b="1" i="0"/>
              <a:t>annual review</a:t>
            </a:r>
            <a:r>
              <a:rPr lang="en-NZ" b="0" i="0"/>
              <a:t>,</a:t>
            </a:r>
            <a:r>
              <a:rPr lang="en-NZ"/>
              <a:t> </a:t>
            </a:r>
            <a:r>
              <a:rPr lang="en-NZ" b="0" i="0"/>
              <a:t> you (Host) will provide feedback to them on the </a:t>
            </a:r>
            <a:r>
              <a:rPr lang="en-NZ" b="1" i="0"/>
              <a:t>appropriateness</a:t>
            </a:r>
            <a:r>
              <a:rPr lang="en-NZ" b="0" i="0"/>
              <a:t> of the tier, if it needs to change, and </a:t>
            </a:r>
            <a:r>
              <a:rPr lang="en-NZ" b="1" i="0"/>
              <a:t>why</a:t>
            </a:r>
            <a:r>
              <a:rPr lang="en-NZ" b="0" i="0"/>
              <a:t>. The NASC/EGL site will take your information provided into consideration when assigning the tier for the </a:t>
            </a:r>
            <a:r>
              <a:rPr lang="en-NZ" b="1" i="0"/>
              <a:t>upcoming</a:t>
            </a:r>
            <a:r>
              <a:rPr lang="en-NZ" b="0" i="0"/>
              <a:t> year. </a:t>
            </a:r>
            <a:endParaRPr lang="en-NZ" b="0" i="0">
              <a:ea typeface="Calibri"/>
              <a:cs typeface="Calibri"/>
            </a:endParaRP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NASC/EGL sites will </a:t>
            </a:r>
            <a:r>
              <a:rPr lang="en-NZ" b="1" i="0"/>
              <a:t>rely</a:t>
            </a:r>
            <a:r>
              <a:rPr lang="en-NZ" b="0" i="0"/>
              <a:t> on information provided by you (IF Hosts</a:t>
            </a:r>
            <a:r>
              <a:rPr lang="en-NZ"/>
              <a:t>) at the review.</a:t>
            </a:r>
            <a:r>
              <a:rPr lang="en-NZ" b="0" i="0"/>
              <a:t> </a:t>
            </a:r>
            <a:r>
              <a:rPr lang="en-NZ"/>
              <a:t>In </a:t>
            </a:r>
            <a:r>
              <a:rPr lang="en-NZ" b="1"/>
              <a:t>addition</a:t>
            </a:r>
            <a:r>
              <a:rPr lang="en-NZ"/>
              <a:t> to the tier appropriateness, you'll provide information</a:t>
            </a:r>
            <a:r>
              <a:rPr lang="en-NZ" b="0" i="0"/>
              <a:t> about the person’s </a:t>
            </a:r>
            <a:r>
              <a:rPr lang="en-NZ" b="1" i="0"/>
              <a:t>experience</a:t>
            </a:r>
            <a:r>
              <a:rPr lang="en-NZ" b="0" i="0"/>
              <a:t> </a:t>
            </a:r>
            <a:r>
              <a:rPr lang="en-NZ"/>
              <a:t>in</a:t>
            </a:r>
            <a:r>
              <a:rPr lang="en-NZ" b="0" i="0"/>
              <a:t> managing their flexible funding, </a:t>
            </a:r>
            <a:r>
              <a:rPr lang="en-NZ"/>
              <a:t>and </a:t>
            </a:r>
            <a:r>
              <a:rPr lang="en-NZ" b="1" i="0"/>
              <a:t>if</a:t>
            </a:r>
            <a:r>
              <a:rPr lang="en-NZ" b="0" i="0"/>
              <a:t> they had any difficulty in managing their </a:t>
            </a:r>
            <a:r>
              <a:rPr lang="en-NZ" b="1" i="0"/>
              <a:t>budget</a:t>
            </a:r>
            <a:r>
              <a:rPr lang="en-NZ" b="0" i="0"/>
              <a:t> or </a:t>
            </a:r>
            <a:r>
              <a:rPr lang="en-NZ" b="1" i="0"/>
              <a:t>employment</a:t>
            </a:r>
            <a:r>
              <a:rPr lang="en-NZ" b="0" i="0"/>
              <a:t> responsibilities, as well as how </a:t>
            </a:r>
            <a:r>
              <a:rPr lang="en-NZ" b="1" i="0"/>
              <a:t>engaged</a:t>
            </a:r>
            <a:r>
              <a:rPr lang="en-NZ" b="0" i="0"/>
              <a:t> the person is with you (</a:t>
            </a:r>
            <a:r>
              <a:rPr lang="en-NZ" b="0" i="0" err="1"/>
              <a:t>ie</a:t>
            </a:r>
            <a:r>
              <a:rPr lang="en-NZ" b="0" i="0"/>
              <a:t> if they engage appropriately or not)</a:t>
            </a:r>
            <a:endParaRPr lang="en-NZ" b="0" i="0">
              <a:ea typeface="Calibri"/>
              <a:cs typeface="Calibri"/>
            </a:endParaRPr>
          </a:p>
          <a:p>
            <a:endParaRPr lang="en-NZ" b="0" i="0">
              <a:ea typeface="Calibri"/>
              <a:cs typeface="Calibri"/>
            </a:endParaRPr>
          </a:p>
          <a:p>
            <a:endParaRPr lang="en-NZ" b="0" i="0"/>
          </a:p>
          <a:p>
            <a:r>
              <a:rPr lang="en-NZ" b="0" i="0"/>
              <a:t>Next up, we’re going to look at what </a:t>
            </a:r>
            <a:r>
              <a:rPr lang="en-NZ" b="1" i="0"/>
              <a:t>you (Hosts</a:t>
            </a:r>
            <a:r>
              <a:rPr lang="en-NZ" b="0" i="0"/>
              <a:t>) need to provide to NASCs/EGL sites, </a:t>
            </a:r>
            <a:r>
              <a:rPr lang="en-NZ" b="1" i="0"/>
              <a:t>how</a:t>
            </a:r>
            <a:r>
              <a:rPr lang="en-NZ" b="0" i="0"/>
              <a:t> to support people through these changes, and </a:t>
            </a:r>
            <a:r>
              <a:rPr lang="en-NZ" b="1" i="0"/>
              <a:t>what</a:t>
            </a:r>
            <a:r>
              <a:rPr lang="en-NZ" b="0" i="0"/>
              <a:t> good practice looks like during this transition.</a:t>
            </a:r>
            <a:endParaRPr lang="en-NZ" b="0" i="0">
              <a:ea typeface="Calibri"/>
              <a:cs typeface="Calibri"/>
            </a:endParaRPr>
          </a:p>
          <a:p>
            <a:endParaRPr lang="en-NZ" b="0" i="0"/>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32</a:t>
            </a:fld>
            <a:endParaRPr lang="en-NZ"/>
          </a:p>
        </p:txBody>
      </p:sp>
    </p:spTree>
    <p:extLst>
      <p:ext uri="{BB962C8B-B14F-4D97-AF65-F5344CB8AC3E}">
        <p14:creationId xmlns:p14="http://schemas.microsoft.com/office/powerpoint/2010/main" val="10452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 </a:t>
            </a:r>
            <a:r>
              <a:rPr lang="en-NZ" b="0" i="0"/>
              <a:t>We have Sessions 1 and 2 before a 10 minute break, then Session 3 before a 5 minute break and then session 4 before lunch. After lunch, we will finish with Sessions 5 and 6.</a:t>
            </a:r>
          </a:p>
        </p:txBody>
      </p:sp>
      <p:sp>
        <p:nvSpPr>
          <p:cNvPr id="4" name="Slide Number Placeholder 3"/>
          <p:cNvSpPr>
            <a:spLocks noGrp="1"/>
          </p:cNvSpPr>
          <p:nvPr>
            <p:ph type="sldNum" sz="quarter" idx="5"/>
          </p:nvPr>
        </p:nvSpPr>
        <p:spPr/>
        <p:txBody>
          <a:bodyPr/>
          <a:lstStyle/>
          <a:p>
            <a:fld id="{D40345AC-9F92-4C74-839D-24044B61ADEB}" type="slidenum">
              <a:rPr lang="en-NZ" smtClean="0"/>
              <a:t>3</a:t>
            </a:fld>
            <a:endParaRPr lang="en-NZ"/>
          </a:p>
        </p:txBody>
      </p:sp>
    </p:spTree>
    <p:extLst>
      <p:ext uri="{BB962C8B-B14F-4D97-AF65-F5344CB8AC3E}">
        <p14:creationId xmlns:p14="http://schemas.microsoft.com/office/powerpoint/2010/main" val="485050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0" i="0"/>
              <a:t>As we look at how individuals move between the tiers, it’s important to recognise that movement </a:t>
            </a:r>
            <a:r>
              <a:rPr lang="en-NZ" b="1" i="0"/>
              <a:t>isn’t</a:t>
            </a:r>
            <a:r>
              <a:rPr lang="en-NZ" b="0" i="0"/>
              <a:t> fixed or one-directional.</a:t>
            </a:r>
            <a:endParaRPr lang="en-NZ" b="0" i="0">
              <a:ea typeface="Calibri"/>
              <a:cs typeface="Calibri"/>
            </a:endParaRPr>
          </a:p>
          <a:p>
            <a:r>
              <a:rPr lang="en-NZ" b="0" i="0"/>
              <a:t>On this slide, we’ll walk through </a:t>
            </a:r>
            <a:r>
              <a:rPr lang="en-NZ" b="1" i="0"/>
              <a:t>how movement </a:t>
            </a:r>
            <a:r>
              <a:rPr lang="en-NZ" b="0" i="0"/>
              <a:t>up or down the tiers occurs, and </a:t>
            </a:r>
            <a:r>
              <a:rPr lang="en-NZ" b="1" i="0"/>
              <a:t>what information </a:t>
            </a:r>
            <a:r>
              <a:rPr lang="en-NZ" b="0" i="0"/>
              <a:t>you’ll need to supply to the NASC/EGL </a:t>
            </a:r>
            <a:r>
              <a:rPr lang="en-NZ"/>
              <a:t>site,</a:t>
            </a:r>
            <a:r>
              <a:rPr lang="en-NZ" b="0" i="0"/>
              <a:t> to enable them to make informed decisions about </a:t>
            </a:r>
            <a:r>
              <a:rPr lang="en-NZ"/>
              <a:t>a </a:t>
            </a:r>
            <a:r>
              <a:rPr lang="en-NZ" b="0" i="0"/>
              <a:t>possible change in tier.</a:t>
            </a:r>
            <a:endParaRPr lang="en-NZ" b="0" i="0">
              <a:ea typeface="Calibri"/>
              <a:cs typeface="Calibri"/>
            </a:endParaRPr>
          </a:p>
          <a:p>
            <a:endParaRPr lang="en-NZ" b="0" i="0"/>
          </a:p>
          <a:p>
            <a:r>
              <a:rPr lang="en-NZ" b="0" i="0"/>
              <a:t>Some </a:t>
            </a:r>
            <a:r>
              <a:rPr lang="en-NZ" b="1" i="0"/>
              <a:t>factors </a:t>
            </a:r>
            <a:r>
              <a:rPr lang="en-NZ" b="0" i="0"/>
              <a:t>to take into consideration when recommending a person move up or down a tier will include:</a:t>
            </a:r>
          </a:p>
          <a:p>
            <a:r>
              <a:rPr lang="en-NZ" b="1" i="1"/>
              <a:t>(click) </a:t>
            </a:r>
            <a:endParaRPr lang="en-NZ" b="0" i="0"/>
          </a:p>
          <a:p>
            <a:pPr marL="171450" indent="-171450">
              <a:buFont typeface="Arial" panose="020B0604020202020204" pitchFamily="34" charset="0"/>
              <a:buChar char="•"/>
            </a:pPr>
            <a:r>
              <a:rPr lang="en-NZ" b="0" i="0"/>
              <a:t>Does the person have a </a:t>
            </a:r>
            <a:r>
              <a:rPr lang="en-NZ" b="1" i="0"/>
              <a:t>clear plan </a:t>
            </a:r>
            <a:r>
              <a:rPr lang="en-NZ" b="0" i="0"/>
              <a:t>on how the funding will be used? Is it being </a:t>
            </a:r>
            <a:r>
              <a:rPr lang="en-NZ" b="1" i="0"/>
              <a:t>successfully</a:t>
            </a:r>
            <a:r>
              <a:rPr lang="en-NZ" b="0" i="0"/>
              <a:t> implemented?</a:t>
            </a:r>
          </a:p>
          <a:p>
            <a:pPr marL="171450" indent="-171450">
              <a:buFont typeface="Arial" panose="020B0604020202020204" pitchFamily="34" charset="0"/>
              <a:buChar char="•"/>
            </a:pPr>
            <a:r>
              <a:rPr lang="en-NZ" b="0" i="0"/>
              <a:t>Is the disabled person/agent spending their funding on purchases that </a:t>
            </a:r>
            <a:r>
              <a:rPr lang="en-NZ" b="1" i="0"/>
              <a:t>align</a:t>
            </a:r>
            <a:r>
              <a:rPr lang="en-NZ" b="0" i="0"/>
              <a:t> to the My DSS Funding Plan? Is the spending </a:t>
            </a:r>
            <a:r>
              <a:rPr lang="en-NZ" b="1" i="0"/>
              <a:t>disability related </a:t>
            </a:r>
            <a:r>
              <a:rPr lang="en-NZ" b="0" i="0"/>
              <a:t>and the purchase related to </a:t>
            </a:r>
            <a:r>
              <a:rPr lang="en-NZ" b="1" i="0"/>
              <a:t>specific parts </a:t>
            </a:r>
            <a:r>
              <a:rPr lang="en-NZ" b="0" i="0"/>
              <a:t>of the purposes agreed in My DSS Funding Plan?</a:t>
            </a:r>
          </a:p>
          <a:p>
            <a:pPr marL="171450" indent="-171450">
              <a:buFont typeface="Arial" panose="020B0604020202020204" pitchFamily="34" charset="0"/>
              <a:buChar char="•"/>
            </a:pPr>
            <a:r>
              <a:rPr lang="en-NZ" b="0" i="0"/>
              <a:t>How are the record keeping practises? Receipts, invoices, timesheets, bank records (if relevant). Are they </a:t>
            </a:r>
            <a:r>
              <a:rPr lang="en-NZ" b="1" i="0"/>
              <a:t>reflective</a:t>
            </a:r>
            <a:r>
              <a:rPr lang="en-NZ" b="0" i="0"/>
              <a:t> of how the budget is being spent? Is the information being </a:t>
            </a:r>
            <a:r>
              <a:rPr lang="en-NZ" b="1" i="0"/>
              <a:t>supplied</a:t>
            </a:r>
            <a:r>
              <a:rPr lang="en-NZ" b="0" i="0"/>
              <a:t> to you (Host)?</a:t>
            </a:r>
          </a:p>
          <a:p>
            <a:pPr marL="171450" indent="-171450">
              <a:buFont typeface="Arial" panose="020B0604020202020204" pitchFamily="34" charset="0"/>
              <a:buChar char="•"/>
            </a:pPr>
            <a:r>
              <a:rPr lang="en-NZ" b="0" i="0"/>
              <a:t>Do they know when a </a:t>
            </a:r>
            <a:r>
              <a:rPr lang="en-NZ" b="1" i="0"/>
              <a:t>pre-engagement discussion </a:t>
            </a:r>
            <a:r>
              <a:rPr lang="en-NZ" b="0" i="0"/>
              <a:t>is required for purchases, for those in Tier 4?</a:t>
            </a:r>
            <a:endParaRPr lang="en-NZ" b="0" i="0">
              <a:ea typeface="Calibri"/>
              <a:cs typeface="Calibri"/>
            </a:endParaRPr>
          </a:p>
          <a:p>
            <a:pPr marL="171450" indent="-171450">
              <a:buFont typeface="Arial" panose="020B0604020202020204" pitchFamily="34" charset="0"/>
              <a:buChar char="•"/>
            </a:pPr>
            <a:r>
              <a:rPr lang="en-NZ" b="0" i="0"/>
              <a:t>Do they know </a:t>
            </a:r>
            <a:r>
              <a:rPr lang="en-NZ" b="1" i="0"/>
              <a:t>when</a:t>
            </a:r>
            <a:r>
              <a:rPr lang="en-NZ" b="0" i="0"/>
              <a:t>, and </a:t>
            </a:r>
            <a:r>
              <a:rPr lang="en-NZ" b="1" i="0"/>
              <a:t>wha</a:t>
            </a:r>
            <a:r>
              <a:rPr lang="en-NZ" b="0" i="0"/>
              <a:t>t documentation </a:t>
            </a:r>
            <a:r>
              <a:rPr lang="en-NZ" b="1" i="0"/>
              <a:t>for prior approval </a:t>
            </a:r>
            <a:r>
              <a:rPr lang="en-NZ" b="0" i="0"/>
              <a:t>purchases, is required?</a:t>
            </a:r>
            <a:endParaRPr lang="en-NZ" b="0" i="0">
              <a:ea typeface="Calibri"/>
              <a:cs typeface="Calibri"/>
            </a:endParaRPr>
          </a:p>
          <a:p>
            <a:pPr marL="171450" indent="-171450">
              <a:buFont typeface="Arial" panose="020B0604020202020204" pitchFamily="34" charset="0"/>
              <a:buChar char="•"/>
            </a:pPr>
            <a:r>
              <a:rPr lang="en-NZ" b="0" i="0"/>
              <a:t>Are they ensuring that spending doesn’t exceed available funds – are they </a:t>
            </a:r>
            <a:r>
              <a:rPr lang="en-NZ" b="1" i="0"/>
              <a:t>managing funding </a:t>
            </a:r>
            <a:r>
              <a:rPr lang="en-NZ" b="0" i="0"/>
              <a:t>across the allocation period?</a:t>
            </a:r>
            <a:endParaRPr lang="en-NZ" b="0" i="0">
              <a:ea typeface="Calibri"/>
              <a:cs typeface="Calibri"/>
            </a:endParaRPr>
          </a:p>
          <a:p>
            <a:pPr marL="171450" indent="-171450">
              <a:buFont typeface="Arial" panose="020B0604020202020204" pitchFamily="34" charset="0"/>
              <a:buChar char="•"/>
            </a:pPr>
            <a:r>
              <a:rPr lang="en-NZ" b="0" i="0"/>
              <a:t>Are they a </a:t>
            </a:r>
            <a:r>
              <a:rPr lang="en-NZ" b="1" i="0"/>
              <a:t>responsible</a:t>
            </a:r>
            <a:r>
              <a:rPr lang="en-NZ" b="0" i="0"/>
              <a:t> employer?</a:t>
            </a:r>
          </a:p>
          <a:p>
            <a:pPr marL="171450" indent="-171450">
              <a:buFont typeface="Arial" panose="020B0604020202020204" pitchFamily="34" charset="0"/>
              <a:buChar char="•"/>
            </a:pPr>
            <a:r>
              <a:rPr lang="en-NZ" b="0" i="0"/>
              <a:t>What’s their </a:t>
            </a:r>
            <a:r>
              <a:rPr lang="en-NZ" b="1" i="0"/>
              <a:t>engagement</a:t>
            </a:r>
            <a:r>
              <a:rPr lang="en-NZ" b="0" i="0"/>
              <a:t> with you (Host) like? How </a:t>
            </a:r>
            <a:r>
              <a:rPr lang="en-NZ" b="1" i="0"/>
              <a:t>responsive</a:t>
            </a:r>
            <a:r>
              <a:rPr lang="en-NZ" b="0" i="0"/>
              <a:t> are they to information you’ve requested?</a:t>
            </a:r>
            <a:endParaRPr lang="en-NZ" b="0" i="0">
              <a:ea typeface="Calibri"/>
              <a:cs typeface="Calibri"/>
            </a:endParaRPr>
          </a:p>
          <a:p>
            <a:pPr marL="171450" indent="-171450">
              <a:buFont typeface="Arial" panose="020B0604020202020204" pitchFamily="34" charset="0"/>
              <a:buChar char="•"/>
            </a:pPr>
            <a:r>
              <a:rPr lang="en-NZ" b="0" i="0"/>
              <a:t>Are there any </a:t>
            </a:r>
            <a:r>
              <a:rPr lang="en-NZ" b="1" i="0"/>
              <a:t>safeguarding or financial management concerns</a:t>
            </a:r>
            <a:r>
              <a:rPr lang="en-NZ" b="0" i="0"/>
              <a:t>? </a:t>
            </a:r>
            <a:endParaRPr lang="en-NZ">
              <a:ea typeface="Calibri"/>
              <a:cs typeface="Calibri"/>
            </a:endParaRPr>
          </a:p>
          <a:p>
            <a:pPr marL="171450" indent="-171450">
              <a:buFont typeface="Arial" panose="020B0604020202020204" pitchFamily="34" charset="0"/>
              <a:buChar char="•"/>
            </a:pPr>
            <a:endParaRPr lang="en-NZ"/>
          </a:p>
          <a:p>
            <a:r>
              <a:rPr lang="en-NZ" b="0" i="0"/>
              <a:t>The new Hosted Flexible Funding</a:t>
            </a:r>
            <a:r>
              <a:rPr lang="en-NZ"/>
              <a:t> </a:t>
            </a:r>
            <a:r>
              <a:rPr lang="en-US"/>
              <a:t>Detailed Training Document</a:t>
            </a:r>
            <a:r>
              <a:rPr lang="en-NZ"/>
              <a:t> </a:t>
            </a:r>
            <a:r>
              <a:rPr lang="en-NZ" b="0" i="0"/>
              <a:t>and Operational Policy will give you more guidance on this, and you will get a link to the publication on the DSS website as part of our post-training support.</a:t>
            </a:r>
            <a:endParaRPr lang="en-NZ">
              <a:ea typeface="Calibri"/>
              <a:cs typeface="Calibri"/>
            </a:endParaRPr>
          </a:p>
          <a:p>
            <a:pPr marL="0" indent="0">
              <a:buFont typeface="Arial" panose="020B0604020202020204" pitchFamily="34" charset="0"/>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33</a:t>
            </a:fld>
            <a:endParaRPr lang="en-NZ"/>
          </a:p>
        </p:txBody>
      </p:sp>
    </p:spTree>
    <p:extLst>
      <p:ext uri="{BB962C8B-B14F-4D97-AF65-F5344CB8AC3E}">
        <p14:creationId xmlns:p14="http://schemas.microsoft.com/office/powerpoint/2010/main" val="2724412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(15 min)</a:t>
            </a:r>
          </a:p>
          <a:p>
            <a:r>
              <a:rPr lang="en-NZ" b="1" i="1"/>
              <a:t>Say:</a:t>
            </a:r>
          </a:p>
          <a:p>
            <a:r>
              <a:rPr lang="en-NZ" b="0" i="0"/>
              <a:t>By now you’ll know that the tier tool provides a </a:t>
            </a:r>
            <a:r>
              <a:rPr lang="en-NZ" b="1" i="0"/>
              <a:t>continuum</a:t>
            </a:r>
            <a:r>
              <a:rPr lang="en-NZ" b="0" i="0"/>
              <a:t> of support over 4 levels.</a:t>
            </a:r>
          </a:p>
          <a:p>
            <a:r>
              <a:rPr lang="en-NZ" b="0" i="0"/>
              <a:t>Let’s take a moment to look at the </a:t>
            </a:r>
            <a:r>
              <a:rPr lang="en-NZ" b="1" i="0"/>
              <a:t>type</a:t>
            </a:r>
            <a:r>
              <a:rPr lang="en-NZ" b="0" i="0"/>
              <a:t> of information you could cover when explaining the tier system with a disabled person/agent. A </a:t>
            </a:r>
            <a:r>
              <a:rPr lang="en-NZ" b="1" i="0"/>
              <a:t>conversation</a:t>
            </a:r>
            <a:r>
              <a:rPr lang="en-NZ" b="0" i="0"/>
              <a:t> with them, about the tiers will be relevant, when the person is </a:t>
            </a:r>
            <a:r>
              <a:rPr lang="en-NZ" b="1" i="0"/>
              <a:t>new</a:t>
            </a:r>
            <a:r>
              <a:rPr lang="en-NZ" b="0" i="0"/>
              <a:t> to hosted flexible funding, when they need </a:t>
            </a:r>
            <a:r>
              <a:rPr lang="en-NZ" b="1" i="0"/>
              <a:t>less</a:t>
            </a:r>
            <a:r>
              <a:rPr lang="en-NZ" b="0" i="0"/>
              <a:t> guidance in managing their budget – e.g. when they go down a tier, </a:t>
            </a:r>
            <a:r>
              <a:rPr lang="en-NZ" b="1" i="0"/>
              <a:t>or</a:t>
            </a:r>
            <a:r>
              <a:rPr lang="en-NZ" b="0" i="0"/>
              <a:t> when they need </a:t>
            </a:r>
            <a:r>
              <a:rPr lang="en-NZ" b="1" i="0"/>
              <a:t>more</a:t>
            </a:r>
            <a:r>
              <a:rPr lang="en-NZ" b="0" i="0"/>
              <a:t> guidance managing their budget – e.g. when they go up a tier.</a:t>
            </a:r>
            <a:endParaRPr lang="en-NZ" b="0" i="0">
              <a:ea typeface="Calibri"/>
              <a:cs typeface="Calibri"/>
            </a:endParaRPr>
          </a:p>
          <a:p>
            <a:endParaRPr lang="en-NZ" b="0" i="0"/>
          </a:p>
          <a:p>
            <a:r>
              <a:rPr lang="en-NZ" b="1" i="1"/>
              <a:t>(click) </a:t>
            </a:r>
            <a:r>
              <a:rPr lang="en-NZ" b="1" i="0"/>
              <a:t>People in Tier 1:</a:t>
            </a:r>
          </a:p>
          <a:p>
            <a:pPr marL="171450" indent="-171450" rtl="0" fontAlgn="base">
              <a:buFont typeface="Arial" panose="020B0604020202020204" pitchFamily="34" charset="0"/>
              <a:buChar char="•"/>
            </a:pPr>
            <a:r>
              <a:rPr lang="en-US" sz="1200" b="1" i="0" kern="1200">
                <a:solidFill>
                  <a:schemeClr val="tx1"/>
                </a:solidFill>
                <a:effectLst/>
                <a:latin typeface="+mn-lt"/>
                <a:ea typeface="+mn-ea"/>
                <a:cs typeface="+mn-cs"/>
              </a:rPr>
              <a:t>rarely</a:t>
            </a:r>
            <a:r>
              <a:rPr lang="en-US" sz="1200" b="0" i="0" kern="1200">
                <a:solidFill>
                  <a:schemeClr val="tx1"/>
                </a:solidFill>
                <a:effectLst/>
                <a:latin typeface="+mn-lt"/>
                <a:ea typeface="+mn-ea"/>
                <a:cs typeface="+mn-cs"/>
              </a:rPr>
              <a:t> </a:t>
            </a:r>
            <a:r>
              <a:rPr lang="en-US"/>
              <a:t>needs</a:t>
            </a:r>
            <a:r>
              <a:rPr lang="en-US" sz="1200" b="0" i="0" kern="1200">
                <a:solidFill>
                  <a:schemeClr val="tx1"/>
                </a:solidFill>
                <a:effectLst/>
                <a:latin typeface="+mn-lt"/>
                <a:ea typeface="+mn-ea"/>
                <a:cs typeface="+mn-cs"/>
              </a:rPr>
              <a:t> guidance from you (their host)</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are </a:t>
            </a:r>
            <a:r>
              <a:rPr lang="en-US" sz="1200" b="1" i="0" kern="1200">
                <a:solidFill>
                  <a:schemeClr val="tx1"/>
                </a:solidFill>
                <a:effectLst/>
                <a:latin typeface="+mn-lt"/>
                <a:ea typeface="+mn-ea"/>
                <a:cs typeface="+mn-cs"/>
              </a:rPr>
              <a:t>experienced</a:t>
            </a:r>
            <a:r>
              <a:rPr lang="en-US" sz="1200" b="0" i="0" kern="1200">
                <a:solidFill>
                  <a:schemeClr val="tx1"/>
                </a:solidFill>
                <a:effectLst/>
                <a:latin typeface="+mn-lt"/>
                <a:ea typeface="+mn-ea"/>
                <a:cs typeface="+mn-cs"/>
              </a:rPr>
              <a:t> in managing hosted flexible funding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are </a:t>
            </a:r>
            <a:r>
              <a:rPr lang="en-US" sz="1200" b="1" i="0" kern="1200">
                <a:solidFill>
                  <a:schemeClr val="tx1"/>
                </a:solidFill>
                <a:effectLst/>
                <a:latin typeface="+mn-lt"/>
                <a:ea typeface="+mn-ea"/>
                <a:cs typeface="+mn-cs"/>
              </a:rPr>
              <a:t>confident and skilled </a:t>
            </a:r>
            <a:r>
              <a:rPr lang="en-US" sz="1200" b="0" i="0" kern="1200">
                <a:solidFill>
                  <a:schemeClr val="tx1"/>
                </a:solidFill>
                <a:effectLst/>
                <a:latin typeface="+mn-lt"/>
                <a:ea typeface="+mn-ea"/>
                <a:cs typeface="+mn-cs"/>
              </a:rPr>
              <a:t>in managing their hosted flexible funding - including how to make their plan happen</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meet </a:t>
            </a:r>
            <a:r>
              <a:rPr lang="en-US" sz="1200" b="1" i="0" kern="1200">
                <a:solidFill>
                  <a:schemeClr val="tx1"/>
                </a:solidFill>
                <a:effectLst/>
                <a:latin typeface="+mn-lt"/>
                <a:ea typeface="+mn-ea"/>
                <a:cs typeface="+mn-cs"/>
              </a:rPr>
              <a:t>all</a:t>
            </a:r>
            <a:r>
              <a:rPr lang="en-US" sz="1200" b="0" i="0" kern="1200">
                <a:solidFill>
                  <a:schemeClr val="tx1"/>
                </a:solidFill>
                <a:effectLst/>
                <a:latin typeface="+mn-lt"/>
                <a:ea typeface="+mn-ea"/>
                <a:cs typeface="+mn-cs"/>
              </a:rPr>
              <a:t> the responsibilities of managing their hosted flexible funding </a:t>
            </a:r>
          </a:p>
          <a:p>
            <a:pPr marL="171450" indent="-171450" rtl="0" fontAlgn="base">
              <a:buFont typeface="Arial" panose="020B0604020202020204" pitchFamily="34" charset="0"/>
              <a:buChar char="•"/>
            </a:pPr>
            <a:r>
              <a:rPr lang="en-NZ" b="1" i="0"/>
              <a:t>They are able to self-verify claims </a:t>
            </a:r>
            <a:r>
              <a:rPr lang="en-NZ" b="0" i="0"/>
              <a:t>–More on claims shortly</a:t>
            </a:r>
            <a:endParaRPr lang="en-NZ" b="0" i="0">
              <a:ea typeface="Calibri"/>
              <a:cs typeface="Calibri"/>
            </a:endParaRPr>
          </a:p>
          <a:p>
            <a:pPr marL="0" indent="0">
              <a:buFont typeface="Arial" panose="020B0604020202020204" pitchFamily="34" charset="0"/>
              <a:buNone/>
            </a:pPr>
            <a:endParaRPr lang="en-NZ" b="0" i="0"/>
          </a:p>
          <a:p>
            <a:pPr marL="0" indent="0">
              <a:buFont typeface="Arial" panose="020B0604020202020204" pitchFamily="34" charset="0"/>
              <a:buNone/>
            </a:pPr>
            <a:r>
              <a:rPr lang="en-NZ" b="0" i="0"/>
              <a:t>Conversations with people in </a:t>
            </a:r>
            <a:r>
              <a:rPr lang="en-NZ" b="1" i="0"/>
              <a:t>tier 1</a:t>
            </a:r>
            <a:r>
              <a:rPr lang="en-NZ" b="0" i="0"/>
              <a:t> will be about </a:t>
            </a:r>
            <a:r>
              <a:rPr lang="en-NZ" b="1" i="0"/>
              <a:t>once a year</a:t>
            </a:r>
            <a:r>
              <a:rPr lang="en-NZ" b="0" i="0"/>
              <a:t>, but not limited to that,  and will occur 4 – 6 weeks prior to their NASC/EGL site review.</a:t>
            </a:r>
          </a:p>
          <a:p>
            <a:pPr marL="0" indent="0">
              <a:buFont typeface="Arial" panose="020B0604020202020204" pitchFamily="34" charset="0"/>
              <a:buNone/>
            </a:pPr>
            <a:r>
              <a:rPr lang="en-NZ" b="0" i="0"/>
              <a:t>Some of the things that need to be discussed at that time are:</a:t>
            </a:r>
          </a:p>
          <a:p>
            <a:pPr marL="171450" indent="-171450">
              <a:buFont typeface="Arial" panose="020B0604020202020204" pitchFamily="34" charset="0"/>
              <a:buChar char="•"/>
            </a:pPr>
            <a:r>
              <a:rPr lang="en-NZ" b="1" i="0"/>
              <a:t>How</a:t>
            </a:r>
            <a:r>
              <a:rPr lang="en-NZ" b="0" i="0"/>
              <a:t> they have used their flexible funding</a:t>
            </a:r>
          </a:p>
          <a:p>
            <a:pPr marL="171450" indent="-171450">
              <a:buFont typeface="Arial" panose="020B0604020202020204" pitchFamily="34" charset="0"/>
              <a:buChar char="•"/>
            </a:pPr>
            <a:r>
              <a:rPr lang="en-NZ" b="1" i="0"/>
              <a:t>How</a:t>
            </a:r>
            <a:r>
              <a:rPr lang="en-NZ" b="0" i="0"/>
              <a:t> the funding meets the purposes in their My DSS Funding Plan</a:t>
            </a:r>
          </a:p>
          <a:p>
            <a:pPr marL="171450" indent="-171450">
              <a:buFont typeface="Arial" panose="020B0604020202020204" pitchFamily="34" charset="0"/>
              <a:buChar char="•"/>
            </a:pPr>
            <a:r>
              <a:rPr lang="en-NZ" b="1" i="0"/>
              <a:t>If</a:t>
            </a:r>
            <a:r>
              <a:rPr lang="en-NZ" b="0" i="0"/>
              <a:t> they are having difficulty with managing flexible funding – talk about the possibility of moving to a higher tier</a:t>
            </a:r>
          </a:p>
          <a:p>
            <a:pPr marL="171450" indent="-171450">
              <a:buFont typeface="Arial" panose="020B0604020202020204" pitchFamily="34" charset="0"/>
              <a:buChar char="•"/>
            </a:pPr>
            <a:r>
              <a:rPr lang="en-NZ" b="0" i="0"/>
              <a:t>The guidance and coaching you (the host) have provided and if </a:t>
            </a:r>
            <a:r>
              <a:rPr lang="en-NZ" b="1" i="0"/>
              <a:t>more or less </a:t>
            </a:r>
            <a:r>
              <a:rPr lang="en-NZ" b="0" i="0"/>
              <a:t>is required in the following year</a:t>
            </a:r>
            <a:endParaRPr lang="en-NZ" b="0" i="0">
              <a:ea typeface="Calibri"/>
              <a:cs typeface="Calibri"/>
            </a:endParaRPr>
          </a:p>
          <a:p>
            <a:pPr marL="171450" indent="-171450">
              <a:buFont typeface="Arial" panose="020B0604020202020204" pitchFamily="34" charset="0"/>
              <a:buChar char="•"/>
            </a:pPr>
            <a:r>
              <a:rPr lang="en-NZ" b="0" i="0"/>
              <a:t>Any changes they would like to make to their </a:t>
            </a:r>
            <a:r>
              <a:rPr lang="en-NZ" b="1" i="0"/>
              <a:t>supports</a:t>
            </a:r>
            <a:r>
              <a:rPr lang="en-NZ" b="0" i="0"/>
              <a:t> in the </a:t>
            </a:r>
            <a:r>
              <a:rPr lang="en-NZ" b="1"/>
              <a:t>following</a:t>
            </a:r>
            <a:r>
              <a:rPr lang="en-NZ"/>
              <a:t> 12 months</a:t>
            </a:r>
            <a:endParaRPr lang="en-NZ" b="0" i="0"/>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1" i="1"/>
              <a:t>(click)  </a:t>
            </a:r>
            <a:r>
              <a:rPr lang="en-NZ" b="1" i="0"/>
              <a:t>People in tier 2:</a:t>
            </a:r>
          </a:p>
          <a:p>
            <a:pPr marL="171450" indent="-171450">
              <a:buFont typeface="Arial" panose="020B0604020202020204" pitchFamily="34" charset="0"/>
              <a:buChar char="•"/>
            </a:pPr>
            <a:r>
              <a:rPr lang="en-NZ" b="0" i="0"/>
              <a:t>Need </a:t>
            </a:r>
            <a:r>
              <a:rPr lang="en-NZ" b="1" i="0"/>
              <a:t>some or occasional guidance </a:t>
            </a:r>
            <a:r>
              <a:rPr lang="en-NZ" b="0" i="0"/>
              <a:t>from you (their host)</a:t>
            </a:r>
          </a:p>
          <a:p>
            <a:pPr marL="171450" indent="-171450">
              <a:buFont typeface="Arial" panose="020B0604020202020204" pitchFamily="34" charset="0"/>
              <a:buChar char="•"/>
            </a:pPr>
            <a:r>
              <a:rPr lang="en-NZ" b="0" i="0"/>
              <a:t>Have </a:t>
            </a:r>
            <a:r>
              <a:rPr lang="en-NZ" b="1" i="0"/>
              <a:t>some</a:t>
            </a:r>
            <a:r>
              <a:rPr lang="en-NZ" b="0" i="0"/>
              <a:t> experience and are skilled in meeting </a:t>
            </a:r>
            <a:r>
              <a:rPr lang="en-NZ" b="1" i="0"/>
              <a:t>most</a:t>
            </a:r>
            <a:r>
              <a:rPr lang="en-NZ" b="0" i="0"/>
              <a:t> of the responsibilities of managing their hosted flexible funding</a:t>
            </a:r>
          </a:p>
          <a:p>
            <a:pPr marL="171450" indent="-171450">
              <a:buFont typeface="Arial" panose="020B0604020202020204" pitchFamily="34" charset="0"/>
              <a:buChar char="•"/>
            </a:pPr>
            <a:r>
              <a:rPr lang="en-NZ" b="0" i="0"/>
              <a:t>Feel</a:t>
            </a:r>
            <a:r>
              <a:rPr lang="en-NZ"/>
              <a:t> </a:t>
            </a:r>
            <a:r>
              <a:rPr lang="en-NZ" b="1"/>
              <a:t>mostly</a:t>
            </a:r>
            <a:r>
              <a:rPr lang="en-NZ" b="0" i="0"/>
              <a:t> confident making their </a:t>
            </a:r>
            <a:r>
              <a:rPr lang="en-NZ"/>
              <a:t>hosted flexible funding plan</a:t>
            </a:r>
            <a:r>
              <a:rPr lang="en-NZ" b="0" i="0"/>
              <a:t> </a:t>
            </a:r>
            <a:r>
              <a:rPr lang="en-NZ"/>
              <a:t>happen</a:t>
            </a:r>
            <a:endParaRPr lang="en-NZ" b="0" i="0">
              <a:ea typeface="Calibri"/>
              <a:cs typeface="Calibri"/>
            </a:endParaRPr>
          </a:p>
          <a:p>
            <a:pPr marL="171450" indent="-171450">
              <a:buFont typeface="Arial" panose="020B0604020202020204" pitchFamily="34" charset="0"/>
              <a:buChar char="•"/>
            </a:pPr>
            <a:r>
              <a:rPr lang="en-NZ" b="0" i="0"/>
              <a:t>Are </a:t>
            </a:r>
            <a:r>
              <a:rPr lang="en-NZ" b="1" i="0"/>
              <a:t>working on </a:t>
            </a:r>
            <a:r>
              <a:rPr lang="en-NZ" b="0" i="0"/>
              <a:t>building their confidence and skills in managing their hosted flexible funding</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Conversations with people in </a:t>
            </a:r>
            <a:r>
              <a:rPr lang="en-NZ" b="1" i="0"/>
              <a:t>tier 2</a:t>
            </a:r>
            <a:r>
              <a:rPr lang="en-NZ" b="0" i="0"/>
              <a:t> will be every </a:t>
            </a:r>
            <a:r>
              <a:rPr lang="en-NZ" b="1" i="0"/>
              <a:t>6 months</a:t>
            </a:r>
            <a:r>
              <a:rPr lang="en-NZ" b="0" i="0"/>
              <a:t>,  however more regular conversations can occur if the person requests it.</a:t>
            </a:r>
          </a:p>
          <a:p>
            <a:pPr marL="0" indent="0">
              <a:buFont typeface="Arial" panose="020B0604020202020204" pitchFamily="34" charset="0"/>
              <a:buNone/>
            </a:pPr>
            <a:r>
              <a:rPr lang="en-NZ" b="0" i="0"/>
              <a:t>In this conversation, you will cover:</a:t>
            </a:r>
          </a:p>
          <a:p>
            <a:pPr marL="285750" indent="-285750">
              <a:buFont typeface="Arial" panose="020B0604020202020204" pitchFamily="34" charset="0"/>
              <a:buChar char="•"/>
            </a:pPr>
            <a:r>
              <a:rPr lang="en-NZ" b="1"/>
              <a:t>How</a:t>
            </a:r>
            <a:r>
              <a:rPr lang="en-NZ"/>
              <a:t> they’ve used their flexible funding</a:t>
            </a:r>
            <a:endParaRPr lang="en-NZ">
              <a:ea typeface="Calibri"/>
              <a:cs typeface="Calibri"/>
            </a:endParaRPr>
          </a:p>
          <a:p>
            <a:pPr marL="285750" indent="-285750">
              <a:buFont typeface="Arial" panose="020B0604020202020204" pitchFamily="34" charset="0"/>
              <a:buChar char="•"/>
            </a:pPr>
            <a:r>
              <a:rPr lang="en-NZ" b="1"/>
              <a:t>How</a:t>
            </a:r>
            <a:r>
              <a:rPr lang="en-NZ"/>
              <a:t> spending aligns with the My DSS Funding Plan</a:t>
            </a:r>
          </a:p>
          <a:p>
            <a:pPr marL="285750" indent="-285750">
              <a:buFont typeface="Arial" panose="020B0604020202020204" pitchFamily="34" charset="0"/>
              <a:buChar char="•"/>
            </a:pPr>
            <a:r>
              <a:rPr lang="en-NZ" b="0"/>
              <a:t>The</a:t>
            </a:r>
            <a:r>
              <a:rPr lang="en-NZ" b="1"/>
              <a:t> plan</a:t>
            </a:r>
            <a:r>
              <a:rPr lang="en-NZ"/>
              <a:t> for the next 6 months</a:t>
            </a:r>
          </a:p>
          <a:p>
            <a:pPr marL="0" indent="0">
              <a:buFont typeface="Arial" panose="020B0604020202020204" pitchFamily="34" charset="0"/>
              <a:buNone/>
            </a:pPr>
            <a:endParaRPr lang="en-NZ" b="0" i="0"/>
          </a:p>
          <a:p>
            <a:pPr marL="0" indent="0">
              <a:buFont typeface="Arial" panose="020B0604020202020204" pitchFamily="34" charset="0"/>
              <a:buNone/>
            </a:pPr>
            <a:r>
              <a:rPr lang="en-NZ" b="1" i="1"/>
              <a:t>(click) </a:t>
            </a:r>
            <a:r>
              <a:rPr lang="en-NZ" b="1" i="0"/>
              <a:t>People in tier 3:</a:t>
            </a:r>
          </a:p>
          <a:p>
            <a:pPr marL="171450" indent="-171450">
              <a:buFont typeface="Arial" panose="020B0604020202020204" pitchFamily="34" charset="0"/>
              <a:buChar char="•"/>
            </a:pPr>
            <a:r>
              <a:rPr lang="en-NZ" b="0" i="0"/>
              <a:t>Need </a:t>
            </a:r>
            <a:r>
              <a:rPr lang="en-NZ" b="1" i="0"/>
              <a:t>regula</a:t>
            </a:r>
            <a:r>
              <a:rPr lang="en-NZ" b="0" i="0"/>
              <a:t>r guidance from you (their host)</a:t>
            </a:r>
          </a:p>
          <a:p>
            <a:pPr marL="171450" indent="-171450">
              <a:buFont typeface="Arial" panose="020B0604020202020204" pitchFamily="34" charset="0"/>
              <a:buChar char="•"/>
            </a:pPr>
            <a:r>
              <a:rPr lang="en-NZ" b="0" i="0"/>
              <a:t>May be </a:t>
            </a:r>
            <a:r>
              <a:rPr lang="en-NZ" b="1" i="0"/>
              <a:t>new</a:t>
            </a:r>
            <a:r>
              <a:rPr lang="en-NZ" b="0" i="0"/>
              <a:t> to hosted flexible funding</a:t>
            </a:r>
          </a:p>
          <a:p>
            <a:pPr marL="171450" indent="-171450">
              <a:buFont typeface="Arial" panose="020B0604020202020204" pitchFamily="34" charset="0"/>
              <a:buChar char="•"/>
            </a:pPr>
            <a:r>
              <a:rPr lang="en-NZ" b="0" i="0"/>
              <a:t>Meet </a:t>
            </a:r>
            <a:r>
              <a:rPr lang="en-NZ" b="1" i="0"/>
              <a:t>some</a:t>
            </a:r>
            <a:r>
              <a:rPr lang="en-NZ" b="0" i="0"/>
              <a:t> of the responsibilities of managing their hosted flexible funding, but are </a:t>
            </a:r>
            <a:r>
              <a:rPr lang="en-NZ" b="1" i="0"/>
              <a:t>not managing some </a:t>
            </a:r>
            <a:r>
              <a:rPr lang="en-NZ" b="0" i="0"/>
              <a:t>aspects confidently</a:t>
            </a:r>
          </a:p>
          <a:p>
            <a:pPr marL="171450" indent="-171450">
              <a:buFont typeface="Arial" panose="020B0604020202020204" pitchFamily="34" charset="0"/>
              <a:buChar char="•"/>
            </a:pPr>
            <a:r>
              <a:rPr lang="en-NZ" b="0" i="0"/>
              <a:t>Need guidance </a:t>
            </a:r>
            <a:r>
              <a:rPr lang="en-NZ" b="1" i="0"/>
              <a:t>making their plan </a:t>
            </a:r>
            <a:r>
              <a:rPr lang="en-NZ" b="0" i="0"/>
              <a:t>for their hosted flexible funding </a:t>
            </a:r>
            <a:r>
              <a:rPr lang="en-NZ" b="1" i="0"/>
              <a:t>happen</a:t>
            </a:r>
          </a:p>
          <a:p>
            <a:pPr marL="171450" indent="-171450">
              <a:buFont typeface="Arial" panose="020B0604020202020204" pitchFamily="34" charset="0"/>
              <a:buChar char="•"/>
            </a:pPr>
            <a:r>
              <a:rPr lang="en-NZ" b="0" i="0"/>
              <a:t>Are </a:t>
            </a:r>
            <a:r>
              <a:rPr lang="en-NZ" b="1" i="0"/>
              <a:t>working on </a:t>
            </a:r>
            <a:r>
              <a:rPr lang="en-NZ" b="0" i="0"/>
              <a:t>building their confidence and skills in managing their hosted flexible funding</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Conversations with people in </a:t>
            </a:r>
            <a:r>
              <a:rPr lang="en-NZ" b="1" i="0"/>
              <a:t>tier 3</a:t>
            </a:r>
            <a:r>
              <a:rPr lang="en-NZ" b="0" i="0"/>
              <a:t> will be every </a:t>
            </a:r>
            <a:r>
              <a:rPr lang="en-NZ" b="1" i="0"/>
              <a:t>3 months</a:t>
            </a:r>
            <a:r>
              <a:rPr lang="en-NZ" b="0" i="0"/>
              <a:t>, however more regular conversations can occur if the person requests it. </a:t>
            </a:r>
          </a:p>
          <a:p>
            <a:pPr marL="0" indent="0">
              <a:buFont typeface="Arial" panose="020B0604020202020204" pitchFamily="34" charset="0"/>
              <a:buNone/>
            </a:pPr>
            <a:r>
              <a:rPr lang="en-NZ" b="0" i="0"/>
              <a:t>Every 3 months you will discuss:</a:t>
            </a:r>
          </a:p>
          <a:p>
            <a:pPr marL="285750" indent="-285750">
              <a:buFont typeface="Arial" panose="020B0604020202020204" pitchFamily="34" charset="0"/>
              <a:buChar char="•"/>
            </a:pPr>
            <a:r>
              <a:rPr lang="en-NZ" b="1"/>
              <a:t>How</a:t>
            </a:r>
            <a:r>
              <a:rPr lang="en-NZ"/>
              <a:t> they’ve used their flexible funding</a:t>
            </a:r>
            <a:endParaRPr lang="en-NZ">
              <a:ea typeface="Calibri"/>
              <a:cs typeface="Calibri"/>
            </a:endParaRPr>
          </a:p>
          <a:p>
            <a:pPr marL="285750" indent="-285750">
              <a:buFont typeface="Arial" panose="020B0604020202020204" pitchFamily="34" charset="0"/>
              <a:buChar char="•"/>
            </a:pPr>
            <a:r>
              <a:rPr lang="en-NZ" b="1"/>
              <a:t>How</a:t>
            </a:r>
            <a:r>
              <a:rPr lang="en-NZ"/>
              <a:t> spending aligns with the My DSS Funding Plan</a:t>
            </a:r>
          </a:p>
          <a:p>
            <a:pPr marL="285750" indent="-285750">
              <a:buFont typeface="Arial" panose="020B0604020202020204" pitchFamily="34" charset="0"/>
              <a:buChar char="•"/>
            </a:pPr>
            <a:r>
              <a:rPr lang="en-NZ"/>
              <a:t>The </a:t>
            </a:r>
            <a:r>
              <a:rPr lang="en-NZ" b="1"/>
              <a:t>plan</a:t>
            </a:r>
            <a:r>
              <a:rPr lang="en-NZ"/>
              <a:t> for the next 3 months</a:t>
            </a:r>
          </a:p>
          <a:p>
            <a:pPr marL="0" indent="0">
              <a:buFont typeface="Arial" panose="020B0604020202020204" pitchFamily="34" charset="0"/>
              <a:buNone/>
            </a:pPr>
            <a:endParaRPr lang="en-NZ" b="0" i="0"/>
          </a:p>
          <a:p>
            <a:pPr marL="0" indent="0">
              <a:buFont typeface="Arial" panose="020B0604020202020204" pitchFamily="34" charset="0"/>
              <a:buNone/>
            </a:pPr>
            <a:r>
              <a:rPr lang="en-NZ" b="1" i="1"/>
              <a:t>(click) </a:t>
            </a:r>
            <a:r>
              <a:rPr lang="en-NZ" b="1" i="0"/>
              <a:t>People in tier 4:</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need </a:t>
            </a:r>
            <a:r>
              <a:rPr lang="en-US" sz="1200" b="1" i="0" kern="1200">
                <a:solidFill>
                  <a:schemeClr val="tx1"/>
                </a:solidFill>
                <a:effectLst/>
                <a:latin typeface="+mn-lt"/>
                <a:ea typeface="+mn-ea"/>
                <a:cs typeface="+mn-cs"/>
              </a:rPr>
              <a:t>frequent and a high level </a:t>
            </a:r>
            <a:r>
              <a:rPr lang="en-US" sz="1200" b="0" i="0" kern="1200">
                <a:solidFill>
                  <a:schemeClr val="tx1"/>
                </a:solidFill>
                <a:effectLst/>
                <a:latin typeface="+mn-lt"/>
                <a:ea typeface="+mn-ea"/>
                <a:cs typeface="+mn-cs"/>
              </a:rPr>
              <a:t>of guidance from their host to manage their responsibilities of their hosted flexible funding </a:t>
            </a:r>
            <a:endParaRPr lang="en-US" sz="1200" b="0" i="0" kern="1200">
              <a:solidFill>
                <a:schemeClr val="tx1"/>
              </a:solidFill>
              <a:effectLst/>
              <a:latin typeface="+mn-lt"/>
              <a:ea typeface="Calibri"/>
              <a:cs typeface="Calibri"/>
            </a:endParaRP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may have been identified as having </a:t>
            </a:r>
            <a:r>
              <a:rPr lang="en-US"/>
              <a:t>used flexible</a:t>
            </a:r>
            <a:r>
              <a:rPr lang="en-US" sz="1200" b="0" i="0" kern="1200">
                <a:solidFill>
                  <a:schemeClr val="tx1"/>
                </a:solidFill>
                <a:effectLst/>
                <a:latin typeface="+mn-lt"/>
                <a:ea typeface="+mn-ea"/>
                <a:cs typeface="+mn-cs"/>
              </a:rPr>
              <a:t> funding that </a:t>
            </a:r>
            <a:r>
              <a:rPr lang="en-US" sz="1200" b="1" i="0" kern="1200">
                <a:solidFill>
                  <a:schemeClr val="tx1"/>
                </a:solidFill>
                <a:effectLst/>
                <a:latin typeface="+mn-lt"/>
                <a:ea typeface="+mn-ea"/>
                <a:cs typeface="+mn-cs"/>
              </a:rPr>
              <a:t>does not meet </a:t>
            </a:r>
            <a:r>
              <a:rPr lang="en-US" sz="1200" b="0" i="0" kern="1200">
                <a:solidFill>
                  <a:schemeClr val="tx1"/>
                </a:solidFill>
                <a:effectLst/>
                <a:latin typeface="+mn-lt"/>
                <a:ea typeface="+mn-ea"/>
                <a:cs typeface="+mn-cs"/>
              </a:rPr>
              <a:t>the purposes in their plan </a:t>
            </a:r>
            <a:r>
              <a:rPr lang="en-US" sz="1200" b="1" i="0" kern="1200">
                <a:solidFill>
                  <a:schemeClr val="tx1"/>
                </a:solidFill>
                <a:effectLst/>
                <a:latin typeface="+mn-lt"/>
                <a:ea typeface="+mn-ea"/>
                <a:cs typeface="+mn-cs"/>
              </a:rPr>
              <a:t>despite</a:t>
            </a:r>
            <a:r>
              <a:rPr lang="en-US" sz="1200" b="0" i="0" kern="1200">
                <a:solidFill>
                  <a:schemeClr val="tx1"/>
                </a:solidFill>
                <a:effectLst/>
                <a:latin typeface="+mn-lt"/>
                <a:ea typeface="+mn-ea"/>
                <a:cs typeface="+mn-cs"/>
              </a:rPr>
              <a:t> guidance from their host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have been </a:t>
            </a:r>
            <a:r>
              <a:rPr lang="en-US" sz="1200" b="1" i="0" kern="1200">
                <a:solidFill>
                  <a:schemeClr val="tx1"/>
                </a:solidFill>
                <a:effectLst/>
                <a:latin typeface="+mn-lt"/>
                <a:ea typeface="+mn-ea"/>
                <a:cs typeface="+mn-cs"/>
              </a:rPr>
              <a:t>audited</a:t>
            </a:r>
            <a:r>
              <a:rPr lang="en-US" sz="1200" b="0" i="0" kern="1200">
                <a:solidFill>
                  <a:schemeClr val="tx1"/>
                </a:solidFill>
                <a:effectLst/>
                <a:latin typeface="+mn-lt"/>
                <a:ea typeface="+mn-ea"/>
                <a:cs typeface="+mn-cs"/>
              </a:rPr>
              <a:t> in the last five years with </a:t>
            </a:r>
            <a:r>
              <a:rPr lang="en-US" sz="1200" b="1" i="0" kern="1200">
                <a:solidFill>
                  <a:schemeClr val="tx1"/>
                </a:solidFill>
                <a:effectLst/>
                <a:latin typeface="+mn-lt"/>
                <a:ea typeface="+mn-ea"/>
                <a:cs typeface="+mn-cs"/>
              </a:rPr>
              <a:t>fraudulent</a:t>
            </a:r>
            <a:r>
              <a:rPr lang="en-US" sz="1200" b="0" i="0" kern="1200">
                <a:solidFill>
                  <a:schemeClr val="tx1"/>
                </a:solidFill>
                <a:effectLst/>
                <a:latin typeface="+mn-lt"/>
                <a:ea typeface="+mn-ea"/>
                <a:cs typeface="+mn-cs"/>
              </a:rPr>
              <a:t> findings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may have </a:t>
            </a:r>
            <a:r>
              <a:rPr lang="en-US" sz="1200" b="1" i="0" kern="1200">
                <a:solidFill>
                  <a:schemeClr val="tx1"/>
                </a:solidFill>
                <a:effectLst/>
                <a:latin typeface="+mn-lt"/>
                <a:ea typeface="+mn-ea"/>
                <a:cs typeface="+mn-cs"/>
              </a:rPr>
              <a:t>previously</a:t>
            </a:r>
            <a:r>
              <a:rPr lang="en-US" sz="1200" b="0" i="0" kern="1200">
                <a:solidFill>
                  <a:schemeClr val="tx1"/>
                </a:solidFill>
                <a:effectLst/>
                <a:latin typeface="+mn-lt"/>
                <a:ea typeface="+mn-ea"/>
                <a:cs typeface="+mn-cs"/>
              </a:rPr>
              <a:t> used their budget </a:t>
            </a:r>
            <a:r>
              <a:rPr lang="en-US" sz="1200" b="1" i="0" kern="1200">
                <a:solidFill>
                  <a:schemeClr val="tx1"/>
                </a:solidFill>
                <a:effectLst/>
                <a:latin typeface="+mn-lt"/>
                <a:ea typeface="+mn-ea"/>
                <a:cs typeface="+mn-cs"/>
              </a:rPr>
              <a:t>early</a:t>
            </a:r>
            <a:r>
              <a:rPr lang="en-US" sz="1200" b="0" i="0" kern="1200">
                <a:solidFill>
                  <a:schemeClr val="tx1"/>
                </a:solidFill>
                <a:effectLst/>
                <a:latin typeface="+mn-lt"/>
                <a:ea typeface="+mn-ea"/>
                <a:cs typeface="+mn-cs"/>
              </a:rPr>
              <a:t>, that was </a:t>
            </a:r>
            <a:r>
              <a:rPr lang="en-US" sz="1200" b="1" i="0" kern="1200">
                <a:solidFill>
                  <a:schemeClr val="tx1"/>
                </a:solidFill>
                <a:effectLst/>
                <a:latin typeface="+mn-lt"/>
                <a:ea typeface="+mn-ea"/>
                <a:cs typeface="+mn-cs"/>
              </a:rPr>
              <a:t>not planned</a:t>
            </a:r>
            <a:r>
              <a:rPr lang="en-US" sz="1200" b="0" i="0" kern="1200">
                <a:solidFill>
                  <a:schemeClr val="tx1"/>
                </a:solidFill>
                <a:effectLst/>
                <a:latin typeface="+mn-lt"/>
                <a:ea typeface="+mn-ea"/>
                <a:cs typeface="+mn-cs"/>
              </a:rPr>
              <a:t>, resulting in a review, despite </a:t>
            </a:r>
            <a:r>
              <a:rPr lang="en-US" sz="1200" b="1" i="0" kern="1200">
                <a:solidFill>
                  <a:schemeClr val="tx1"/>
                </a:solidFill>
                <a:effectLst/>
                <a:latin typeface="+mn-lt"/>
                <a:ea typeface="+mn-ea"/>
                <a:cs typeface="+mn-cs"/>
              </a:rPr>
              <a:t>no changes </a:t>
            </a:r>
            <a:r>
              <a:rPr lang="en-US" sz="1200" b="0" i="0" kern="1200">
                <a:solidFill>
                  <a:schemeClr val="tx1"/>
                </a:solidFill>
                <a:effectLst/>
                <a:latin typeface="+mn-lt"/>
                <a:ea typeface="+mn-ea"/>
                <a:cs typeface="+mn-cs"/>
              </a:rPr>
              <a:t>in disability support need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may have been identified as experiencing </a:t>
            </a:r>
            <a:r>
              <a:rPr lang="en-US" sz="1200" b="1" i="0" kern="1200">
                <a:solidFill>
                  <a:schemeClr val="tx1"/>
                </a:solidFill>
                <a:effectLst/>
                <a:latin typeface="+mn-lt"/>
                <a:ea typeface="+mn-ea"/>
                <a:cs typeface="+mn-cs"/>
              </a:rPr>
              <a:t>safeguarding</a:t>
            </a:r>
            <a:r>
              <a:rPr lang="en-US" sz="1200" b="0" i="0" kern="1200">
                <a:solidFill>
                  <a:schemeClr val="tx1"/>
                </a:solidFill>
                <a:effectLst/>
                <a:latin typeface="+mn-lt"/>
                <a:ea typeface="+mn-ea"/>
                <a:cs typeface="+mn-cs"/>
              </a:rPr>
              <a:t> concerns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need </a:t>
            </a:r>
            <a:r>
              <a:rPr lang="en-US" sz="1200" b="1" i="0" kern="1200">
                <a:solidFill>
                  <a:schemeClr val="tx1"/>
                </a:solidFill>
                <a:effectLst/>
                <a:latin typeface="+mn-lt"/>
                <a:ea typeface="+mn-ea"/>
                <a:cs typeface="+mn-cs"/>
              </a:rPr>
              <a:t>significant</a:t>
            </a:r>
            <a:r>
              <a:rPr lang="en-US" sz="1200" b="0" i="0" kern="1200">
                <a:solidFill>
                  <a:schemeClr val="tx1"/>
                </a:solidFill>
                <a:effectLst/>
                <a:latin typeface="+mn-lt"/>
                <a:ea typeface="+mn-ea"/>
                <a:cs typeface="+mn-cs"/>
              </a:rPr>
              <a:t> coaching to work on building their confidence and skills in managing their hosted flexible funding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are </a:t>
            </a:r>
            <a:r>
              <a:rPr lang="en-US" sz="1200" b="1" i="0" kern="1200">
                <a:solidFill>
                  <a:schemeClr val="tx1"/>
                </a:solidFill>
                <a:effectLst/>
                <a:latin typeface="+mn-lt"/>
                <a:ea typeface="+mn-ea"/>
                <a:cs typeface="+mn-cs"/>
              </a:rPr>
              <a:t>currently under audit </a:t>
            </a:r>
            <a:r>
              <a:rPr lang="en-US" sz="1200" b="0" i="0" kern="1200">
                <a:solidFill>
                  <a:schemeClr val="tx1"/>
                </a:solidFill>
                <a:effectLst/>
                <a:latin typeface="+mn-lt"/>
                <a:ea typeface="+mn-ea"/>
                <a:cs typeface="+mn-cs"/>
              </a:rPr>
              <a:t>(this is looked at on a case-by-case basis, and the NASC/EGL site must escalate to DSS to endorse their recommendation on what the Tier should be, and we’ll talk about this a bit further on)</a:t>
            </a:r>
          </a:p>
          <a:p>
            <a:pPr marL="0" indent="0">
              <a:buFont typeface="Arial" panose="020B0604020202020204" pitchFamily="34" charset="0"/>
              <a:buNone/>
            </a:pPr>
            <a:endParaRPr lang="en-NZ" b="0" i="0"/>
          </a:p>
          <a:p>
            <a:pPr marL="0" indent="0">
              <a:buFont typeface="Arial" panose="020B0604020202020204" pitchFamily="34" charset="0"/>
              <a:buNone/>
            </a:pPr>
            <a:r>
              <a:rPr lang="en-NZ" b="0" i="0"/>
              <a:t>Conversations with people in </a:t>
            </a:r>
            <a:r>
              <a:rPr lang="en-NZ" b="1" i="0"/>
              <a:t>tier 4</a:t>
            </a:r>
            <a:r>
              <a:rPr lang="en-NZ" b="0" i="0"/>
              <a:t> will be on a </a:t>
            </a:r>
            <a:r>
              <a:rPr lang="en-NZ" b="1" i="0"/>
              <a:t>monthly basis </a:t>
            </a:r>
            <a:r>
              <a:rPr lang="en-NZ" b="0" i="0"/>
              <a:t>with more </a:t>
            </a:r>
            <a:r>
              <a:rPr lang="en-NZ"/>
              <a:t>frequent</a:t>
            </a:r>
            <a:r>
              <a:rPr lang="en-NZ" b="0" i="0"/>
              <a:t> engagement if the person requests it. </a:t>
            </a:r>
          </a:p>
          <a:p>
            <a:pPr marL="0" indent="0">
              <a:buFont typeface="Arial" panose="020B0604020202020204" pitchFamily="34" charset="0"/>
              <a:buNone/>
            </a:pPr>
            <a:r>
              <a:rPr lang="en-NZ" b="0" i="0"/>
              <a:t>Each month you will discuss:</a:t>
            </a:r>
            <a:endParaRPr lang="en-NZ" b="0" i="0">
              <a:ea typeface="Calibri"/>
              <a:cs typeface="Calibri"/>
            </a:endParaRPr>
          </a:p>
          <a:p>
            <a:pPr marL="285750" indent="-285750">
              <a:buFont typeface="Arial" panose="020B0604020202020204" pitchFamily="34" charset="0"/>
              <a:buChar char="•"/>
            </a:pPr>
            <a:r>
              <a:rPr lang="en-NZ" b="1"/>
              <a:t>How</a:t>
            </a:r>
            <a:r>
              <a:rPr lang="en-NZ"/>
              <a:t> they’ve used their flexible funding</a:t>
            </a:r>
            <a:endParaRPr lang="en-NZ">
              <a:ea typeface="Calibri"/>
              <a:cs typeface="Calibri"/>
            </a:endParaRPr>
          </a:p>
          <a:p>
            <a:pPr marL="285750" indent="-285750">
              <a:buFont typeface="Arial" panose="020B0604020202020204" pitchFamily="34" charset="0"/>
              <a:buChar char="•"/>
            </a:pPr>
            <a:r>
              <a:rPr lang="en-NZ" b="1"/>
              <a:t>How</a:t>
            </a:r>
            <a:r>
              <a:rPr lang="en-NZ"/>
              <a:t> spending aligns with the My DSS Funding Plan</a:t>
            </a:r>
          </a:p>
          <a:p>
            <a:pPr marL="285750" indent="-285750">
              <a:buFont typeface="Arial" panose="020B0604020202020204" pitchFamily="34" charset="0"/>
              <a:buChar char="•"/>
            </a:pPr>
            <a:r>
              <a:rPr lang="en-NZ"/>
              <a:t>The </a:t>
            </a:r>
            <a:r>
              <a:rPr lang="en-NZ" b="1"/>
              <a:t>plan</a:t>
            </a:r>
            <a:r>
              <a:rPr lang="en-NZ"/>
              <a:t> for the next month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a:t>Pro-actively</a:t>
            </a:r>
            <a:r>
              <a:rPr lang="en-NZ"/>
              <a:t> coach, guide and monitor budget and employer responsibilities, and record keeping</a:t>
            </a:r>
          </a:p>
          <a:p>
            <a:pPr marL="285750" indent="-285750">
              <a:buFont typeface="Arial" panose="020B0604020202020204" pitchFamily="34" charset="0"/>
              <a:buChar char="•"/>
            </a:pPr>
            <a:endParaRPr lang="en-NZ"/>
          </a:p>
          <a:p>
            <a:pPr marL="0" indent="0">
              <a:buFont typeface="Arial" panose="020B0604020202020204" pitchFamily="34" charset="0"/>
              <a:buNone/>
            </a:pPr>
            <a:endParaRPr lang="en-NZ" b="0" i="0"/>
          </a:p>
          <a:p>
            <a:r>
              <a:rPr lang="en-NZ" b="1" i="0"/>
              <a:t>Tier information sheets </a:t>
            </a:r>
            <a:r>
              <a:rPr lang="en-NZ" b="0" i="0"/>
              <a:t>are available and can be </a:t>
            </a:r>
            <a:r>
              <a:rPr lang="en-NZ" b="1" i="0"/>
              <a:t>shared</a:t>
            </a:r>
            <a:r>
              <a:rPr lang="en-NZ" b="0" i="0"/>
              <a:t> with the disabled person/agent – a link will be provided in the follow up email to you.</a:t>
            </a:r>
          </a:p>
          <a:p>
            <a:endParaRPr lang="en-NZ" b="0" i="0"/>
          </a:p>
          <a:p>
            <a:r>
              <a:rPr lang="en-NZ" b="1" i="0"/>
              <a:t>Hosts can advise people/Agent from 1 April what their Tier will be (although you will receive this information beforehand)</a:t>
            </a:r>
          </a:p>
          <a:p>
            <a:endParaRPr lang="en-NZ" b="0" i="0"/>
          </a:p>
          <a:p>
            <a:endParaRPr lang="en-NZ" b="0" i="0"/>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34</a:t>
            </a:fld>
            <a:endParaRPr lang="en-NZ"/>
          </a:p>
        </p:txBody>
      </p:sp>
    </p:spTree>
    <p:extLst>
      <p:ext uri="{BB962C8B-B14F-4D97-AF65-F5344CB8AC3E}">
        <p14:creationId xmlns:p14="http://schemas.microsoft.com/office/powerpoint/2010/main" val="3861899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(25 min) CLARE</a:t>
            </a:r>
          </a:p>
          <a:p>
            <a:r>
              <a:rPr lang="en-NZ" b="1" i="1"/>
              <a:t>Say:</a:t>
            </a:r>
          </a:p>
          <a:p>
            <a:r>
              <a:rPr lang="en-NZ" b="1" i="1"/>
              <a:t>(click) </a:t>
            </a:r>
            <a:r>
              <a:rPr lang="en-NZ"/>
              <a:t>For people who are on Tiers 2, 3 or 4, the claims process remains largely </a:t>
            </a:r>
            <a:r>
              <a:rPr lang="en-NZ" b="1"/>
              <a:t>unchanged</a:t>
            </a:r>
            <a:r>
              <a:rPr lang="en-NZ"/>
              <a:t>. </a:t>
            </a:r>
          </a:p>
          <a:p>
            <a:r>
              <a:rPr lang="en-US" sz="1200" b="0" i="0" kern="1200">
                <a:solidFill>
                  <a:schemeClr val="tx1"/>
                </a:solidFill>
                <a:effectLst/>
                <a:latin typeface="+mn-lt"/>
                <a:ea typeface="+mn-ea"/>
                <a:cs typeface="+mn-cs"/>
              </a:rPr>
              <a:t>During this </a:t>
            </a:r>
            <a:r>
              <a:rPr lang="en-US" sz="1200" b="1" i="0" kern="1200">
                <a:solidFill>
                  <a:schemeClr val="tx1"/>
                </a:solidFill>
                <a:effectLst/>
                <a:latin typeface="+mn-lt"/>
                <a:ea typeface="+mn-ea"/>
                <a:cs typeface="+mn-cs"/>
              </a:rPr>
              <a:t>phased implementation</a:t>
            </a:r>
            <a:r>
              <a:rPr lang="en-US" sz="1200" b="0" i="0" kern="1200">
                <a:solidFill>
                  <a:schemeClr val="tx1"/>
                </a:solidFill>
                <a:effectLst/>
                <a:latin typeface="+mn-lt"/>
                <a:ea typeface="+mn-ea"/>
                <a:cs typeface="+mn-cs"/>
              </a:rPr>
              <a:t>, when you (host) receive a claim, the expectation is to make the best endeavor to assign the purchase cost to the appropriate service line. </a:t>
            </a:r>
            <a:endParaRPr lang="en-US"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those in Tier 1, a </a:t>
            </a:r>
            <a:r>
              <a:rPr lang="en-US" b="1"/>
              <a:t>self-verification</a:t>
            </a:r>
            <a:r>
              <a:rPr lang="en-US"/>
              <a:t> template will be used, which </a:t>
            </a:r>
            <a:r>
              <a:rPr lang="en-US" b="1" err="1"/>
              <a:t>categorises</a:t>
            </a:r>
            <a:r>
              <a:rPr lang="en-US"/>
              <a:t> purchases against the purpose of the support.</a:t>
            </a:r>
            <a:endParaRPr lang="en-US"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Self verification is to ensure something is </a:t>
            </a:r>
            <a:r>
              <a:rPr lang="en-US" sz="1200" b="1" i="0" kern="1200">
                <a:solidFill>
                  <a:schemeClr val="tx1"/>
                </a:solidFill>
                <a:effectLst/>
                <a:latin typeface="+mn-lt"/>
                <a:ea typeface="+mn-ea"/>
                <a:cs typeface="+mn-cs"/>
              </a:rPr>
              <a:t>true</a:t>
            </a:r>
            <a:r>
              <a:rPr lang="en-US" sz="1200" b="0" i="0" kern="1200">
                <a:solidFill>
                  <a:schemeClr val="tx1"/>
                </a:solidFill>
                <a:effectLst/>
                <a:latin typeface="+mn-lt"/>
                <a:ea typeface="+mn-ea"/>
                <a:cs typeface="+mn-cs"/>
              </a:rPr>
              <a:t>. It means that the disabled person/agent will need to make </a:t>
            </a:r>
            <a:r>
              <a:rPr lang="en-US" sz="1200" b="1" i="0" kern="1200">
                <a:solidFill>
                  <a:schemeClr val="tx1"/>
                </a:solidFill>
                <a:effectLst/>
                <a:latin typeface="+mn-lt"/>
                <a:ea typeface="+mn-ea"/>
                <a:cs typeface="+mn-cs"/>
              </a:rPr>
              <a:t>sure</a:t>
            </a:r>
            <a:r>
              <a:rPr lang="en-US" sz="1200" b="0" i="0" kern="1200">
                <a:solidFill>
                  <a:schemeClr val="tx1"/>
                </a:solidFill>
                <a:effectLst/>
                <a:latin typeface="+mn-lt"/>
                <a:ea typeface="+mn-ea"/>
                <a:cs typeface="+mn-cs"/>
              </a:rPr>
              <a:t> their claims for use of hosted flexible funding, meets the purposes in their Funding Plan. </a:t>
            </a:r>
            <a:endParaRPr lang="en-NZ" b="0" i="0"/>
          </a:p>
          <a:p>
            <a:endParaRPr lang="en-NZ"/>
          </a:p>
          <a:p>
            <a:r>
              <a:rPr lang="en-NZ" b="0" i="0"/>
              <a:t>This will </a:t>
            </a:r>
            <a:r>
              <a:rPr lang="en-NZ" b="1" i="0"/>
              <a:t>initially</a:t>
            </a:r>
            <a:r>
              <a:rPr lang="en-NZ" b="0" i="0"/>
              <a:t> require coaching until people are </a:t>
            </a:r>
            <a:r>
              <a:rPr lang="en-NZ" b="1" i="0"/>
              <a:t>familia</a:t>
            </a:r>
            <a:r>
              <a:rPr lang="en-NZ" b="0" i="0"/>
              <a:t>r with the template. They will still need to </a:t>
            </a:r>
            <a:r>
              <a:rPr lang="en-NZ" b="1" i="0"/>
              <a:t>submit</a:t>
            </a:r>
            <a:r>
              <a:rPr lang="en-NZ" b="0" i="0"/>
              <a:t> their </a:t>
            </a:r>
            <a:r>
              <a:rPr lang="en-NZ"/>
              <a:t>claims with relevant receipts</a:t>
            </a:r>
            <a:r>
              <a:rPr lang="en-NZ" b="0" i="0"/>
              <a:t> and </a:t>
            </a:r>
            <a:r>
              <a:rPr lang="en-NZ"/>
              <a:t>invoices,</a:t>
            </a:r>
            <a:r>
              <a:rPr lang="en-NZ" b="0" i="0"/>
              <a:t> along with the self-verification </a:t>
            </a:r>
            <a:r>
              <a:rPr lang="en-NZ"/>
              <a:t>form </a:t>
            </a:r>
            <a:r>
              <a:rPr lang="en-NZ" b="0" i="0"/>
              <a:t>to make their claim.</a:t>
            </a:r>
          </a:p>
          <a:p>
            <a:endParaRPr lang="en-NZ" b="0" i="0">
              <a:ea typeface="Calibri"/>
              <a:cs typeface="Calibri"/>
            </a:endParaRPr>
          </a:p>
          <a:p>
            <a:r>
              <a:rPr lang="en-NZ" b="0" i="0">
                <a:ea typeface="Calibri"/>
                <a:cs typeface="Calibri"/>
              </a:rPr>
              <a:t>The self-verification process will need to be incorporated into your own organisational practise, around claiming. </a:t>
            </a:r>
          </a:p>
          <a:p>
            <a:endParaRPr lang="en-NZ" b="0" i="0">
              <a:ea typeface="Calibri"/>
              <a:cs typeface="Calibri"/>
            </a:endParaRPr>
          </a:p>
          <a:p>
            <a:r>
              <a:rPr lang="en-NZ" b="0" i="0">
                <a:ea typeface="Calibri"/>
                <a:cs typeface="Calibri"/>
              </a:rPr>
              <a:t>The Verification Guidelines are being updated, and will provide additional information.</a:t>
            </a:r>
          </a:p>
          <a:p>
            <a:endParaRPr lang="en-NZ" b="1" i="1"/>
          </a:p>
          <a:p>
            <a:r>
              <a:rPr lang="en-NZ" b="1" i="1"/>
              <a:t>Trainer:</a:t>
            </a:r>
          </a:p>
          <a:p>
            <a:r>
              <a:rPr lang="en-NZ" b="1" i="1"/>
              <a:t>The next activity will be in break out groups where the participants will be provided with a list of what would be typical receipts that they will need to use to complete the self-verification form.</a:t>
            </a:r>
          </a:p>
          <a:p>
            <a:r>
              <a:rPr lang="en-NZ" b="1" i="1"/>
              <a:t>Producer set up: email the list of receipts and the link to the self-verification form in time for this activity.</a:t>
            </a:r>
          </a:p>
          <a:p>
            <a:endParaRPr lang="en-NZ" b="1" i="1"/>
          </a:p>
          <a:p>
            <a:r>
              <a:rPr lang="en-NZ" b="1" i="1"/>
              <a:t>Say: AMBER</a:t>
            </a:r>
          </a:p>
          <a:p>
            <a:r>
              <a:rPr lang="en-NZ" b="0" i="0"/>
              <a:t>Let’s now move into a practical group activity where we’ll put you back into your break out groups. The aim is for you to step into the shoes of a person in tier 1 completing a self-verification form. This will help you get a close look at the process and work out what good practice looks like.</a:t>
            </a:r>
          </a:p>
          <a:p>
            <a:r>
              <a:rPr lang="en-NZ" b="0" i="0">
                <a:ea typeface="Calibri"/>
                <a:cs typeface="Calibri"/>
              </a:rPr>
              <a:t>Each group will receive a small list of receipts. Your task is to work together to complete the self-verification form as if you were the person verifying your own claim.</a:t>
            </a:r>
          </a:p>
          <a:p>
            <a:r>
              <a:rPr lang="en-NZ" b="0" i="0">
                <a:ea typeface="Calibri"/>
                <a:cs typeface="Calibri"/>
              </a:rPr>
              <a:t>As you work, keep in mind the how a disabled person/agent would approach this and note down your observations.</a:t>
            </a:r>
          </a:p>
          <a:p>
            <a:r>
              <a:rPr lang="en-NZ" b="0" i="0">
                <a:ea typeface="Calibri"/>
                <a:cs typeface="Calibri"/>
              </a:rPr>
              <a:t>You’ll have 15 minutes to complete this exercise. Use the time to review the receipts, discuss what information belongs where, and agree on your final responses.</a:t>
            </a:r>
          </a:p>
          <a:p>
            <a:r>
              <a:rPr lang="en-NZ" b="0" i="0">
                <a:ea typeface="Calibri"/>
                <a:cs typeface="Calibri"/>
              </a:rPr>
              <a:t>Once the 15 minutes are up, we’ll bring you back to the main room. Each group will be able to share what they found – anything that was unclear, anything that worked well and any insights that might help the wider group. The goal isn’t to get it perfect, but to get a deeper understanding of how you can coach people to complete their own self-verification forms.</a:t>
            </a:r>
          </a:p>
          <a:p>
            <a:endParaRPr lang="en-NZ" b="0" i="0"/>
          </a:p>
          <a:p>
            <a:r>
              <a:rPr lang="en-NZ" b="1" i="1"/>
              <a:t>Producer:</a:t>
            </a:r>
          </a:p>
          <a:p>
            <a:r>
              <a:rPr lang="en-NZ" b="1" i="1"/>
              <a:t>Send into break out groups. Then pause recording</a:t>
            </a:r>
          </a:p>
          <a:p>
            <a:r>
              <a:rPr lang="en-NZ" b="1" i="1"/>
              <a:t>As time goes on, alert them after 5 mins, 10 mins and then the countdown to coming back to the group.</a:t>
            </a:r>
          </a:p>
          <a:p>
            <a:endParaRPr lang="en-NZ" b="1" i="1"/>
          </a:p>
          <a:p>
            <a:r>
              <a:rPr lang="en-NZ" b="1" i="1"/>
              <a:t>Producer: </a:t>
            </a:r>
          </a:p>
          <a:p>
            <a:r>
              <a:rPr lang="en-NZ" b="1" i="1"/>
              <a:t>Once participants are back – start recording</a:t>
            </a:r>
          </a:p>
          <a:p>
            <a:endParaRPr lang="en-NZ" b="1" i="1"/>
          </a:p>
          <a:p>
            <a:r>
              <a:rPr lang="en-NZ" b="1" i="1"/>
              <a:t>Trainer: </a:t>
            </a:r>
          </a:p>
          <a:p>
            <a:r>
              <a:rPr lang="en-NZ" b="1" i="1"/>
              <a:t>(Say)</a:t>
            </a:r>
          </a:p>
          <a:p>
            <a:r>
              <a:rPr lang="en-NZ" b="0" i="0"/>
              <a:t>Welcome back. I hope your discussions went well. Let’s hear how you got on – who’d like to share a key insight from this activity?</a:t>
            </a:r>
          </a:p>
          <a:p>
            <a:endParaRPr lang="en-NZ" b="0" i="0"/>
          </a:p>
          <a:p>
            <a:r>
              <a:rPr lang="en-NZ" b="1" i="1"/>
              <a:t>Trainer: ensure you get feedback from each group. Allow up to 5 mins for participant comments and then wrap up.</a:t>
            </a:r>
          </a:p>
          <a:p>
            <a:endParaRPr lang="en-NZ" b="1" i="1"/>
          </a:p>
          <a:p>
            <a:r>
              <a:rPr lang="en-NZ" b="0" i="0"/>
              <a:t>As you can tell from this activity that it’s not always straight forward which area and purpose to align a purchase to – that’s where your coaching, especially in the early days will be hugely beneficial to the person/agent.</a:t>
            </a:r>
          </a:p>
          <a:p>
            <a:endParaRPr lang="en-NZ" b="0" i="0"/>
          </a:p>
          <a:p>
            <a:r>
              <a:rPr lang="en-NZ" b="0" i="0"/>
              <a:t>We’ve deliberately left the self-verifying form free of logos. You can decide whether you work it into your existing systems or have it as a separate form to complete.</a:t>
            </a:r>
          </a:p>
          <a:p>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Happy to pause here – do you have any questions before we head to the next section which is covering the feedback loop.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Producer: stop recording</a:t>
            </a:r>
          </a:p>
          <a:p>
            <a:endParaRPr lang="en-NZ" b="0" i="0"/>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35</a:t>
            </a:fld>
            <a:endParaRPr lang="en-NZ"/>
          </a:p>
        </p:txBody>
      </p:sp>
    </p:spTree>
    <p:extLst>
      <p:ext uri="{BB962C8B-B14F-4D97-AF65-F5344CB8AC3E}">
        <p14:creationId xmlns:p14="http://schemas.microsoft.com/office/powerpoint/2010/main" val="1927219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Producer: start recording</a:t>
            </a:r>
          </a:p>
        </p:txBody>
      </p:sp>
      <p:sp>
        <p:nvSpPr>
          <p:cNvPr id="4" name="Slide Number Placeholder 3"/>
          <p:cNvSpPr>
            <a:spLocks noGrp="1"/>
          </p:cNvSpPr>
          <p:nvPr>
            <p:ph type="sldNum" sz="quarter" idx="5"/>
          </p:nvPr>
        </p:nvSpPr>
        <p:spPr/>
        <p:txBody>
          <a:bodyPr/>
          <a:lstStyle/>
          <a:p>
            <a:fld id="{D40345AC-9F92-4C74-839D-24044B61ADEB}" type="slidenum">
              <a:rPr lang="en-NZ" smtClean="0"/>
              <a:t>37</a:t>
            </a:fld>
            <a:endParaRPr lang="en-NZ"/>
          </a:p>
        </p:txBody>
      </p:sp>
    </p:spTree>
    <p:extLst>
      <p:ext uri="{BB962C8B-B14F-4D97-AF65-F5344CB8AC3E}">
        <p14:creationId xmlns:p14="http://schemas.microsoft.com/office/powerpoint/2010/main" val="2443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(10 min)</a:t>
            </a:r>
          </a:p>
          <a:p>
            <a:r>
              <a:rPr lang="en-NZ" b="1" i="1"/>
              <a:t>Say:</a:t>
            </a:r>
          </a:p>
          <a:p>
            <a:r>
              <a:rPr lang="en-NZ" b="0" i="0"/>
              <a:t>We will now look </a:t>
            </a:r>
            <a:r>
              <a:rPr lang="en-NZ"/>
              <a:t>at</a:t>
            </a:r>
            <a:r>
              <a:rPr lang="en-NZ" b="0" i="0"/>
              <a:t> the </a:t>
            </a:r>
            <a:r>
              <a:rPr lang="en-NZ" b="1" i="0"/>
              <a:t>feedback loop </a:t>
            </a:r>
            <a:r>
              <a:rPr lang="en-NZ" b="0" i="0"/>
              <a:t>between Hosts and NASCs/EGL sites. This loop keeps </a:t>
            </a:r>
            <a:r>
              <a:rPr lang="en-NZ" b="1" i="0"/>
              <a:t>both parties </a:t>
            </a:r>
            <a:r>
              <a:rPr lang="en-NZ" b="0" i="0"/>
              <a:t>connected, </a:t>
            </a:r>
            <a:r>
              <a:rPr lang="en-NZ" b="1" i="0"/>
              <a:t>supports</a:t>
            </a:r>
            <a:r>
              <a:rPr lang="en-NZ" b="0" i="0"/>
              <a:t> consistent actions, and ensures that updates and clarifications continue to </a:t>
            </a:r>
            <a:r>
              <a:rPr lang="en-NZ" b="1" i="0"/>
              <a:t>align</a:t>
            </a:r>
            <a:r>
              <a:rPr lang="en-NZ" b="0" i="0"/>
              <a:t> the My DSS Funding Plan with the person’s disability support needs.</a:t>
            </a:r>
            <a:endParaRPr lang="en-NZ" b="0" i="0">
              <a:ea typeface="Calibri"/>
              <a:cs typeface="Calibri"/>
            </a:endParaRPr>
          </a:p>
          <a:p>
            <a:r>
              <a:rPr lang="en-NZ" b="1" i="1"/>
              <a:t>(click) </a:t>
            </a:r>
            <a:endParaRPr lang="en-NZ" b="0" i="0"/>
          </a:p>
          <a:p>
            <a:r>
              <a:rPr lang="en-NZ" b="0" i="0"/>
              <a:t>For now, Hosts and NASCs will continue sharing feedback through the usual communication channels. Until a dedicated technology solution is introduced, it’s important that all information is exchanged using your organisation’s approved process. It includes following your </a:t>
            </a:r>
            <a:r>
              <a:rPr lang="en-NZ" b="1" i="0"/>
              <a:t>usua</a:t>
            </a:r>
            <a:r>
              <a:rPr lang="en-NZ" b="0" i="0"/>
              <a:t>l protocols for maintaining </a:t>
            </a:r>
            <a:r>
              <a:rPr lang="en-NZ" b="1" i="0"/>
              <a:t>privacy practises</a:t>
            </a:r>
            <a:r>
              <a:rPr lang="en-NZ" b="0" i="0"/>
              <a:t>.</a:t>
            </a:r>
            <a:endParaRPr lang="en-NZ" b="1" i="0">
              <a:ea typeface="Calibri"/>
              <a:cs typeface="Calibri"/>
            </a:endParaRPr>
          </a:p>
          <a:p>
            <a:r>
              <a:rPr lang="en-NZ" b="1" i="1"/>
              <a:t>(click) </a:t>
            </a:r>
            <a:endParaRPr lang="en-NZ" b="0" i="0"/>
          </a:p>
          <a:p>
            <a:r>
              <a:rPr lang="en-NZ" b="0" i="0"/>
              <a:t>You will need to provide feedback to the NASC/EGL site around 4 – 6 weeks before the person’s </a:t>
            </a:r>
            <a:r>
              <a:rPr lang="en-NZ" b="1" i="0"/>
              <a:t>scheduled review</a:t>
            </a:r>
            <a:r>
              <a:rPr lang="en-NZ" b="0" i="0"/>
              <a:t>. In some situations, this may have to happen earlier if a review is required sooner. To </a:t>
            </a:r>
            <a:r>
              <a:rPr lang="en-NZ" b="1" i="0"/>
              <a:t>prepare</a:t>
            </a:r>
            <a:r>
              <a:rPr lang="en-NZ" b="0" i="0"/>
              <a:t> this feedback, you’ll meet with the disabled person or their agent </a:t>
            </a:r>
            <a:r>
              <a:rPr lang="en-NZ" b="1" i="0"/>
              <a:t>ahead of time </a:t>
            </a:r>
            <a:r>
              <a:rPr lang="en-NZ" b="0" i="0"/>
              <a:t>to discuss progress, </a:t>
            </a:r>
            <a:r>
              <a:rPr lang="en-NZ" b="1" i="0"/>
              <a:t>identify any changes </a:t>
            </a:r>
            <a:r>
              <a:rPr lang="en-NZ" b="0" i="0"/>
              <a:t>and ensure the information </a:t>
            </a:r>
            <a:r>
              <a:rPr lang="en-NZ" b="1" i="0"/>
              <a:t>reflects</a:t>
            </a:r>
            <a:r>
              <a:rPr lang="en-NZ" b="0" i="0"/>
              <a:t> the person’s disability support needs and purposes of funding. While this builds on aspects of current practice, it is now </a:t>
            </a:r>
            <a:r>
              <a:rPr lang="en-NZ" b="1" i="0"/>
              <a:t>part o</a:t>
            </a:r>
            <a:r>
              <a:rPr lang="en-NZ" b="0" i="0"/>
              <a:t>f the new process.</a:t>
            </a:r>
            <a:endParaRPr lang="en-NZ" b="0" i="0">
              <a:ea typeface="Calibri"/>
              <a:cs typeface="Calibri"/>
            </a:endParaRPr>
          </a:p>
          <a:p>
            <a:endParaRPr lang="en-NZ" b="0" i="0"/>
          </a:p>
          <a:p>
            <a:r>
              <a:rPr lang="en-NZ" b="0" i="0"/>
              <a:t>The feedback should summarise:</a:t>
            </a:r>
          </a:p>
          <a:p>
            <a:pPr marL="171450" indent="-171450">
              <a:buFont typeface="Arial" panose="020B0604020202020204" pitchFamily="34" charset="0"/>
              <a:buChar char="•"/>
            </a:pPr>
            <a:r>
              <a:rPr lang="en-NZ" b="1" i="0"/>
              <a:t>How</a:t>
            </a:r>
            <a:r>
              <a:rPr lang="en-NZ" b="0" i="0"/>
              <a:t> the funding was used and how it </a:t>
            </a:r>
            <a:r>
              <a:rPr lang="en-NZ" b="1" i="0"/>
              <a:t>aligned</a:t>
            </a:r>
            <a:r>
              <a:rPr lang="en-NZ" b="0" i="0"/>
              <a:t> to the intended purpose</a:t>
            </a:r>
          </a:p>
          <a:p>
            <a:pPr marL="171450" indent="-171450">
              <a:buFont typeface="Arial" panose="020B0604020202020204" pitchFamily="34" charset="0"/>
              <a:buChar char="•"/>
            </a:pPr>
            <a:r>
              <a:rPr lang="en-NZ" b="0" i="0"/>
              <a:t>The </a:t>
            </a:r>
            <a:r>
              <a:rPr lang="en-NZ" b="1" i="0"/>
              <a:t>outcomes</a:t>
            </a:r>
            <a:r>
              <a:rPr lang="en-NZ" b="0" i="0"/>
              <a:t> that were achieved during the funding period</a:t>
            </a:r>
          </a:p>
          <a:p>
            <a:pPr marL="171450" indent="-171450">
              <a:buFont typeface="Arial" panose="020B0604020202020204" pitchFamily="34" charset="0"/>
              <a:buChar char="•"/>
            </a:pPr>
            <a:r>
              <a:rPr lang="en-NZ" b="0" i="0"/>
              <a:t>The funding </a:t>
            </a:r>
            <a:r>
              <a:rPr lang="en-NZ" b="1" i="0"/>
              <a:t>spen</a:t>
            </a:r>
            <a:r>
              <a:rPr lang="en-NZ" b="0" i="0"/>
              <a:t>t per purpose and/or per service line</a:t>
            </a:r>
          </a:p>
          <a:p>
            <a:pPr marL="171450" indent="-171450">
              <a:buFont typeface="Arial" panose="020B0604020202020204" pitchFamily="34" charset="0"/>
              <a:buChar char="•"/>
            </a:pPr>
            <a:r>
              <a:rPr lang="en-NZ" b="0" i="0"/>
              <a:t>The </a:t>
            </a:r>
            <a:r>
              <a:rPr lang="en-NZ" b="1" i="0"/>
              <a:t>total</a:t>
            </a:r>
            <a:r>
              <a:rPr lang="en-NZ" b="0" i="0"/>
              <a:t> funding spent</a:t>
            </a:r>
          </a:p>
          <a:p>
            <a:pPr marL="171450" indent="-171450">
              <a:buFont typeface="Arial" panose="020B0604020202020204" pitchFamily="34" charset="0"/>
              <a:buChar char="•"/>
            </a:pPr>
            <a:r>
              <a:rPr lang="en-NZ" b="0" i="0"/>
              <a:t>If the support from you (Host) was at an </a:t>
            </a:r>
            <a:r>
              <a:rPr lang="en-NZ" b="1" i="0"/>
              <a:t>appropriate tier </a:t>
            </a:r>
            <a:r>
              <a:rPr lang="en-NZ" b="0" i="0"/>
              <a:t>or if it needs to be adjusted, and why</a:t>
            </a:r>
            <a:endParaRPr lang="en-NZ" b="0" i="0">
              <a:ea typeface="Calibri"/>
              <a:cs typeface="Calibri"/>
            </a:endParaRPr>
          </a:p>
          <a:p>
            <a:pPr marL="171450" indent="-171450">
              <a:buFont typeface="Arial" panose="020B0604020202020204" pitchFamily="34" charset="0"/>
              <a:buChar char="•"/>
            </a:pPr>
            <a:endParaRPr lang="en-NZ" b="0" i="0"/>
          </a:p>
          <a:p>
            <a:r>
              <a:rPr lang="en-NZ" b="0" i="0"/>
              <a:t>Where a person’s circumstances change </a:t>
            </a:r>
            <a:r>
              <a:rPr lang="en-NZ"/>
              <a:t>or </a:t>
            </a:r>
            <a:r>
              <a:rPr lang="en-NZ" b="0" i="0"/>
              <a:t>the original My DSS Funding Plan purposes are no longer reflective, a </a:t>
            </a:r>
            <a:r>
              <a:rPr lang="en-NZ" b="1" i="0"/>
              <a:t>reassessment</a:t>
            </a:r>
            <a:r>
              <a:rPr lang="en-NZ" b="0" i="0"/>
              <a:t> from the NASC or EGL site should be requested</a:t>
            </a:r>
            <a:r>
              <a:rPr lang="en-NZ" b="1" i="0"/>
              <a:t>. </a:t>
            </a:r>
            <a:r>
              <a:rPr lang="en-NZ" b="0" i="0"/>
              <a:t>In these situations</a:t>
            </a:r>
            <a:r>
              <a:rPr lang="en-NZ" b="1" i="0"/>
              <a:t>, you (Host) </a:t>
            </a:r>
            <a:r>
              <a:rPr lang="en-NZ" b="0" i="0"/>
              <a:t>will also need to provide an early summary of key information, so the NASC or EGL site can understand what changes might be required.</a:t>
            </a:r>
            <a:endParaRPr lang="en-NZ" b="0" i="0">
              <a:ea typeface="Calibri"/>
              <a:cs typeface="Calibri"/>
            </a:endParaRPr>
          </a:p>
          <a:p>
            <a:pPr marL="0" indent="0">
              <a:buFont typeface="Arial" panose="020B0604020202020204" pitchFamily="34" charset="0"/>
              <a:buNone/>
            </a:pPr>
            <a:endParaRPr lang="en-NZ" b="0" i="0"/>
          </a:p>
          <a:p>
            <a:pPr marL="0" indent="0">
              <a:buFont typeface="Arial" panose="020B0604020202020204" pitchFamily="34" charset="0"/>
              <a:buNone/>
            </a:pPr>
            <a:r>
              <a:rPr lang="en-NZ" b="0" i="0"/>
              <a:t>That brings us to the end of the Feedback Loop section. </a:t>
            </a:r>
          </a:p>
          <a:p>
            <a:pPr marL="0" indent="0">
              <a:buFont typeface="Arial" panose="020B0604020202020204" pitchFamily="34" charset="0"/>
              <a:buNone/>
            </a:pPr>
            <a:endParaRPr lang="en-NZ" b="0" i="0"/>
          </a:p>
          <a:p>
            <a:pPr marL="0" indent="0">
              <a:buFont typeface="Arial" panose="020B0604020202020204" pitchFamily="34" charset="0"/>
              <a:buNone/>
            </a:pPr>
            <a:r>
              <a:rPr lang="en-NZ" b="0" i="0"/>
              <a:t>The key takeaway is that strong, </a:t>
            </a:r>
            <a:r>
              <a:rPr lang="en-NZ" b="1" i="0"/>
              <a:t>consistent communication </a:t>
            </a:r>
            <a:r>
              <a:rPr lang="en-NZ" b="0" i="0"/>
              <a:t>between you (Hosts) and NASC/EGL sites helps everyone stay aligned, respond </a:t>
            </a:r>
            <a:r>
              <a:rPr lang="en-NZ" b="1" i="0"/>
              <a:t>early</a:t>
            </a:r>
            <a:r>
              <a:rPr lang="en-NZ" b="0" i="0"/>
              <a:t> to any concerns and ensure the person’s support remains safe and effective.</a:t>
            </a:r>
            <a:endParaRPr lang="en-NZ" b="0" i="0">
              <a:ea typeface="Calibri"/>
              <a:cs typeface="Calibri"/>
            </a:endParaRPr>
          </a:p>
          <a:p>
            <a:pPr marL="0" indent="0">
              <a:buFont typeface="Arial" panose="020B0604020202020204" pitchFamily="34" charset="0"/>
              <a:buNone/>
            </a:pPr>
            <a:endParaRPr lang="en-NZ" b="0" i="0"/>
          </a:p>
          <a:p>
            <a:pPr marL="0" indent="0">
              <a:buFont typeface="Arial" panose="020B0604020202020204" pitchFamily="34" charset="0"/>
              <a:buNone/>
            </a:pPr>
            <a:r>
              <a:rPr lang="en-NZ" b="0" i="0"/>
              <a:t>The feedback loop isn’t just a </a:t>
            </a:r>
            <a:r>
              <a:rPr lang="en-NZ" b="1"/>
              <a:t>requiremen</a:t>
            </a:r>
            <a:r>
              <a:rPr lang="en-NZ"/>
              <a:t>t</a:t>
            </a:r>
            <a:r>
              <a:rPr lang="en-NZ" b="0" i="0"/>
              <a:t> – it’s what allows the system to stay responsive and centred on the person, rather than the process.</a:t>
            </a:r>
            <a:endParaRPr lang="en-NZ" b="1" i="0">
              <a:ea typeface="Calibri"/>
              <a:cs typeface="Calibri"/>
            </a:endParaRPr>
          </a:p>
          <a:p>
            <a:pPr marL="0" indent="0">
              <a:buFont typeface="Arial" panose="020B0604020202020204" pitchFamily="34" charset="0"/>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38</a:t>
            </a:fld>
            <a:endParaRPr lang="en-NZ"/>
          </a:p>
        </p:txBody>
      </p:sp>
    </p:spTree>
    <p:extLst>
      <p:ext uri="{BB962C8B-B14F-4D97-AF65-F5344CB8AC3E}">
        <p14:creationId xmlns:p14="http://schemas.microsoft.com/office/powerpoint/2010/main" val="2496858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r>
              <a:rPr lang="en-NZ" b="0" i="0"/>
              <a:t>Let’s now take a look at the approach to </a:t>
            </a:r>
            <a:r>
              <a:rPr lang="en-NZ" b="1" i="0"/>
              <a:t>managing escalations</a:t>
            </a:r>
            <a:r>
              <a:rPr lang="en-NZ" b="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The points described here apply to: situations involving </a:t>
            </a:r>
            <a:r>
              <a:rPr lang="en-NZ" b="1" i="0"/>
              <a:t>budget non-compliance</a:t>
            </a:r>
            <a:r>
              <a:rPr lang="en-NZ" b="0" i="0"/>
              <a:t>, </a:t>
            </a:r>
            <a:r>
              <a:rPr lang="en-NZ" b="1" i="0"/>
              <a:t>disputes</a:t>
            </a:r>
            <a:r>
              <a:rPr lang="en-NZ" b="0" i="0"/>
              <a:t> between parties, </a:t>
            </a:r>
            <a:r>
              <a:rPr lang="en-NZ" b="1" i="0"/>
              <a:t>complaints</a:t>
            </a:r>
            <a:r>
              <a:rPr lang="en-NZ" b="0" i="0"/>
              <a:t>, and </a:t>
            </a:r>
            <a:r>
              <a:rPr lang="en-NZ" b="1" i="0"/>
              <a:t>suspected fraudulent use of funding</a:t>
            </a:r>
            <a:r>
              <a:rPr lang="en-NZ" b="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This is to ensure that concerns are addressed </a:t>
            </a:r>
            <a:r>
              <a:rPr lang="en-NZ" b="1" i="0"/>
              <a:t>promptly</a:t>
            </a:r>
            <a:r>
              <a:rPr lang="en-NZ" b="0" i="0"/>
              <a:t>, </a:t>
            </a:r>
            <a:r>
              <a:rPr lang="en-NZ" b="1" i="0"/>
              <a:t>transparently</a:t>
            </a:r>
            <a:r>
              <a:rPr lang="en-NZ" b="0" i="0"/>
              <a:t> and in </a:t>
            </a:r>
            <a:r>
              <a:rPr lang="en-NZ" b="1" i="0"/>
              <a:t>accordance</a:t>
            </a:r>
            <a:r>
              <a:rPr lang="en-NZ" b="0" i="0"/>
              <a:t> with organisational policies, contractual obligations and relevant legislation.</a:t>
            </a:r>
            <a:endParaRPr lang="en-NZ" b="0" i="0">
              <a:ea typeface="Calibri"/>
              <a:cs typeface="Calibri"/>
            </a:endParaRPr>
          </a:p>
          <a:p>
            <a:endParaRPr lang="en-NZ" b="0" i="0"/>
          </a:p>
          <a:p>
            <a:r>
              <a:rPr lang="en-NZ" b="0" i="0"/>
              <a:t>By adhering to the following processes, everyone involved can be confident that issues will be managed objectively and respectfully, with appropriate oversight at each stage.</a:t>
            </a:r>
          </a:p>
          <a:p>
            <a:endParaRPr lang="en-NZ" b="0" i="0"/>
          </a:p>
          <a:p>
            <a:pPr marL="171450" indent="-171450">
              <a:buFont typeface="Arial" panose="020B0604020202020204" pitchFamily="34" charset="0"/>
              <a:buChar char="•"/>
            </a:pPr>
            <a:r>
              <a:rPr lang="en-NZ" b="1" i="0"/>
              <a:t>For Budget non-compliance – You (host) </a:t>
            </a:r>
            <a:r>
              <a:rPr lang="en-NZ" b="0" i="0"/>
              <a:t>will meet with the person/agent to discuss the issue. If a </a:t>
            </a:r>
            <a:r>
              <a:rPr lang="en-NZ" b="1" i="0"/>
              <a:t>genuine</a:t>
            </a:r>
            <a:r>
              <a:rPr lang="en-NZ" b="0" i="0"/>
              <a:t> mistake or </a:t>
            </a:r>
            <a:r>
              <a:rPr lang="en-NZ" b="1" i="0"/>
              <a:t>misunderstanding</a:t>
            </a:r>
            <a:r>
              <a:rPr lang="en-NZ" b="0" i="0"/>
              <a:t> has occurred, further information and/or coaching will be provided by you (host), to build capability to rectify the situation.  If there </a:t>
            </a:r>
            <a:r>
              <a:rPr lang="en-NZ" b="1" i="0"/>
              <a:t>is</a:t>
            </a:r>
            <a:r>
              <a:rPr lang="en-NZ" b="0" i="0"/>
              <a:t> non-compliant budget management or spending, you (host) will refer to the </a:t>
            </a:r>
            <a:r>
              <a:rPr lang="en-NZ" b="0" i="1"/>
              <a:t>Operational Policy: Restrictions on Access to Hosted Budgets, </a:t>
            </a:r>
            <a:r>
              <a:rPr lang="en-NZ" b="0" i="0"/>
              <a:t>and </a:t>
            </a:r>
            <a:r>
              <a:rPr lang="en-NZ" b="1" i="0"/>
              <a:t>apply where applicable</a:t>
            </a:r>
            <a:r>
              <a:rPr lang="en-NZ" b="0" i="0"/>
              <a:t>.  Then you (Host) will also need to </a:t>
            </a:r>
            <a:r>
              <a:rPr lang="en-NZ" b="1" i="0"/>
              <a:t>notify</a:t>
            </a:r>
            <a:r>
              <a:rPr lang="en-NZ" b="0" i="0"/>
              <a:t> the NASC/EGL site what your suggested solution is, or discuss another solution together.</a:t>
            </a:r>
          </a:p>
          <a:p>
            <a:pPr marL="171450" indent="-171450">
              <a:buFont typeface="Arial" panose="020B0604020202020204" pitchFamily="34" charset="0"/>
              <a:buChar char="•"/>
            </a:pPr>
            <a:endParaRPr lang="en-NZ" b="0" i="0"/>
          </a:p>
          <a:p>
            <a:pPr marL="171450" indent="-171450">
              <a:buFont typeface="Arial" panose="020B0604020202020204" pitchFamily="34" charset="0"/>
              <a:buChar char="•"/>
            </a:pPr>
            <a:r>
              <a:rPr lang="en-NZ" b="1" i="0"/>
              <a:t>For Dispute handling – </a:t>
            </a:r>
            <a:r>
              <a:rPr lang="en-NZ" b="0" i="0"/>
              <a:t>this is when a person/agent/carer or legal guardian </a:t>
            </a:r>
            <a:r>
              <a:rPr lang="en-NZ" b="1" i="0"/>
              <a:t>doesn’t agree, </a:t>
            </a:r>
            <a:r>
              <a:rPr lang="en-NZ" b="0" i="0"/>
              <a:t>and remains </a:t>
            </a:r>
            <a:r>
              <a:rPr lang="en-NZ" b="1" i="0"/>
              <a:t>dissatisfied</a:t>
            </a:r>
            <a:r>
              <a:rPr lang="en-NZ" b="0" i="0"/>
              <a:t> with the outcome or situation. You (host) will attempt to resolve this, using your </a:t>
            </a:r>
            <a:r>
              <a:rPr lang="en-NZ" b="1" i="0"/>
              <a:t>internal peer review </a:t>
            </a:r>
            <a:r>
              <a:rPr lang="en-NZ" b="0" i="0"/>
              <a:t>process, then if required, undergo an </a:t>
            </a:r>
            <a:r>
              <a:rPr lang="en-NZ" b="1" i="0"/>
              <a:t>external peer review</a:t>
            </a:r>
            <a:r>
              <a:rPr lang="en-NZ" b="0" i="0"/>
              <a:t>. If the dispute relates to funding </a:t>
            </a:r>
            <a:r>
              <a:rPr lang="en-NZ" b="1" i="0"/>
              <a:t>allocation</a:t>
            </a:r>
            <a:r>
              <a:rPr lang="en-NZ" b="0" i="0"/>
              <a:t>, funding </a:t>
            </a:r>
            <a:r>
              <a:rPr lang="en-NZ" b="1" i="0"/>
              <a:t>purposes</a:t>
            </a:r>
            <a:r>
              <a:rPr lang="en-NZ" b="0" i="0"/>
              <a:t> or </a:t>
            </a:r>
            <a:r>
              <a:rPr lang="en-NZ" b="1" i="0"/>
              <a:t>tier allocation</a:t>
            </a:r>
            <a:r>
              <a:rPr lang="en-NZ" b="0" i="0"/>
              <a:t>, then refer the person to their </a:t>
            </a:r>
            <a:r>
              <a:rPr lang="en-NZ" b="1" i="0"/>
              <a:t>NASC/EGL site.</a:t>
            </a:r>
          </a:p>
          <a:p>
            <a:pPr marL="171450" indent="-171450">
              <a:buFont typeface="Arial" panose="020B0604020202020204" pitchFamily="34" charset="0"/>
              <a:buChar char="•"/>
            </a:pPr>
            <a:endParaRPr lang="en-NZ" b="0" i="0"/>
          </a:p>
          <a:p>
            <a:pPr marL="171450" indent="-171450">
              <a:buFont typeface="Arial" panose="020B0604020202020204" pitchFamily="34" charset="0"/>
              <a:buChar char="•"/>
            </a:pPr>
            <a:r>
              <a:rPr lang="en-NZ" b="1" i="0"/>
              <a:t>For Escalating complaints </a:t>
            </a:r>
            <a:r>
              <a:rPr lang="en-NZ" b="0" i="0"/>
              <a:t>- If the Person/Agent is </a:t>
            </a:r>
            <a:r>
              <a:rPr lang="en-NZ" b="1" i="0"/>
              <a:t>still dissatisfied </a:t>
            </a:r>
            <a:r>
              <a:rPr lang="en-NZ" b="0" i="0"/>
              <a:t>following the dispute handling pathway, the Person/Agent will need to make a </a:t>
            </a:r>
            <a:r>
              <a:rPr lang="en-NZ" b="1" i="0"/>
              <a:t>complaint</a:t>
            </a:r>
            <a:r>
              <a:rPr lang="en-NZ" b="0" i="0"/>
              <a:t> through </a:t>
            </a:r>
            <a:r>
              <a:rPr lang="en-NZ" b="1" i="0"/>
              <a:t>your</a:t>
            </a:r>
            <a:r>
              <a:rPr lang="en-NZ" b="0" i="0"/>
              <a:t> </a:t>
            </a:r>
            <a:r>
              <a:rPr lang="en-NZ" b="1" i="0"/>
              <a:t>usual host complaints </a:t>
            </a:r>
            <a:r>
              <a:rPr lang="en-NZ" b="0" i="0"/>
              <a:t>process. If a resolution is still not reached, </a:t>
            </a:r>
            <a:r>
              <a:rPr lang="en-NZ" b="1" i="0"/>
              <a:t>the Person/Agent </a:t>
            </a:r>
            <a:r>
              <a:rPr lang="en-NZ" b="0" i="0"/>
              <a:t>can </a:t>
            </a:r>
            <a:r>
              <a:rPr lang="en-NZ" b="1" i="0"/>
              <a:t>escalate</a:t>
            </a:r>
            <a:r>
              <a:rPr lang="en-NZ" b="0" i="0"/>
              <a:t> their complaint through the </a:t>
            </a:r>
            <a:r>
              <a:rPr lang="en-NZ" b="1" i="0"/>
              <a:t>DSS complaints process</a:t>
            </a:r>
            <a:r>
              <a:rPr lang="en-NZ" b="0" i="0"/>
              <a:t>. (which can be found on the DSS website). They can also make a complaint to the </a:t>
            </a:r>
            <a:r>
              <a:rPr lang="en-NZ" b="1" i="0"/>
              <a:t>HDC</a:t>
            </a:r>
            <a:r>
              <a:rPr lang="en-NZ" b="0" i="0"/>
              <a:t>.</a:t>
            </a:r>
          </a:p>
          <a:p>
            <a:pPr marL="171450" indent="-171450">
              <a:buFont typeface="Arial" panose="020B0604020202020204" pitchFamily="34" charset="0"/>
              <a:buChar char="•"/>
            </a:pPr>
            <a:endParaRPr lang="en-NZ" b="0" i="0"/>
          </a:p>
          <a:p>
            <a:pPr marL="171450" indent="-171450">
              <a:buFont typeface="Arial" panose="020B0604020202020204" pitchFamily="34" charset="0"/>
              <a:buChar char="•"/>
            </a:pPr>
            <a:r>
              <a:rPr lang="en-NZ" b="1" i="0"/>
              <a:t>For Suspected fraudulent use of funding – </a:t>
            </a:r>
            <a:r>
              <a:rPr lang="en-NZ" b="0" i="0"/>
              <a:t>If you (host) </a:t>
            </a:r>
            <a:r>
              <a:rPr lang="en-NZ" b="1" i="0"/>
              <a:t>receive notification </a:t>
            </a:r>
            <a:r>
              <a:rPr lang="en-NZ" b="0" i="0"/>
              <a:t>of suspected fraudulent use or </a:t>
            </a:r>
            <a:r>
              <a:rPr lang="en-NZ" b="1" i="0"/>
              <a:t>you</a:t>
            </a:r>
            <a:r>
              <a:rPr lang="en-NZ" b="0" i="0"/>
              <a:t> </a:t>
            </a:r>
            <a:r>
              <a:rPr lang="en-NZ" b="1" i="0"/>
              <a:t>suspect</a:t>
            </a:r>
            <a:r>
              <a:rPr lang="en-NZ" b="0" i="0"/>
              <a:t> there may be fraudulent use of funding, you will need to </a:t>
            </a:r>
            <a:r>
              <a:rPr lang="en-NZ" b="1" i="0"/>
              <a:t>notify</a:t>
            </a:r>
            <a:r>
              <a:rPr lang="en-NZ" b="0" i="0"/>
              <a:t> the Audit and Assurance team at Health NZ. This can be done through email, or through The Health and Integrity Line. Once a referral to the HNZ Audit and Assurance team is made or an investigation is in progress, you </a:t>
            </a:r>
            <a:r>
              <a:rPr lang="en-NZ" b="1" i="0"/>
              <a:t>may need</a:t>
            </a:r>
            <a:r>
              <a:rPr lang="en-NZ" b="0" i="0"/>
              <a:t> to implement the Restrictions Policy, to minimise the risk of further potential fraud. </a:t>
            </a:r>
          </a:p>
          <a:p>
            <a:pPr marL="171450" indent="-171450">
              <a:buFont typeface="Arial" panose="020B0604020202020204" pitchFamily="34" charset="0"/>
              <a:buChar char="•"/>
            </a:pPr>
            <a:r>
              <a:rPr lang="en-NZ" b="0" i="0"/>
              <a:t>If you (host) </a:t>
            </a:r>
            <a:r>
              <a:rPr lang="en-NZ" b="1" i="0"/>
              <a:t>are</a:t>
            </a:r>
            <a:r>
              <a:rPr lang="en-NZ" b="0" i="0"/>
              <a:t> going to implement the Restrictions Policy for </a:t>
            </a:r>
            <a:r>
              <a:rPr lang="en-NZ" b="1" i="0"/>
              <a:t>this</a:t>
            </a:r>
            <a:r>
              <a:rPr lang="en-NZ" b="0" i="0"/>
              <a:t> reason, you need to </a:t>
            </a:r>
            <a:r>
              <a:rPr lang="en-NZ" b="1" i="0"/>
              <a:t>notify </a:t>
            </a:r>
            <a:r>
              <a:rPr lang="en-NZ" b="0" i="0"/>
              <a:t>the NASC/EGL site, so that </a:t>
            </a:r>
            <a:r>
              <a:rPr lang="en-NZ" b="1" i="0"/>
              <a:t>they</a:t>
            </a:r>
            <a:r>
              <a:rPr lang="en-NZ" b="0" i="0"/>
              <a:t> can advise DSS through a </a:t>
            </a:r>
            <a:r>
              <a:rPr lang="en-NZ" b="1" i="0"/>
              <a:t>new Assurance Process </a:t>
            </a:r>
            <a:r>
              <a:rPr lang="en-NZ" b="0" i="0"/>
              <a:t>– so that DSS can endorse the decision. This will include what tier the person should be on (if applicable). (We will let you know what this new Assurance Process is).</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More detail will be located in the updated </a:t>
            </a:r>
            <a:r>
              <a:rPr lang="en-NZ" i="1"/>
              <a:t>Operational Policy- </a:t>
            </a:r>
            <a:r>
              <a:rPr lang="en-NZ" b="0" i="1"/>
              <a:t>Restrictions on Access to Hosted Budgets</a:t>
            </a:r>
            <a:endParaRPr lang="en-NZ" b="0" i="0"/>
          </a:p>
          <a:p>
            <a:pPr marL="0" indent="0">
              <a:buFont typeface="Arial" panose="020B0604020202020204" pitchFamily="34" charset="0"/>
              <a:buNone/>
            </a:pPr>
            <a:endParaRPr lang="en-NZ" b="0" i="0"/>
          </a:p>
          <a:p>
            <a:pPr marL="0" indent="0">
              <a:buFont typeface="Arial" panose="020B0604020202020204" pitchFamily="34" charset="0"/>
              <a:buNone/>
            </a:pPr>
            <a:r>
              <a:rPr lang="en-NZ" b="1" i="1"/>
              <a:t>Producer: stop recording</a:t>
            </a:r>
          </a:p>
          <a:p>
            <a:pPr marL="0" indent="0">
              <a:buFont typeface="Arial" panose="020B0604020202020204" pitchFamily="34" charset="0"/>
              <a:buNone/>
            </a:pPr>
            <a:endParaRPr lang="en-NZ" b="1" i="1"/>
          </a:p>
          <a:p>
            <a:pPr marL="0" indent="0">
              <a:buFont typeface="Arial" panose="020B0604020202020204" pitchFamily="34" charset="0"/>
              <a:buNone/>
            </a:pPr>
            <a:r>
              <a:rPr lang="en-NZ" b="0" i="0"/>
              <a:t>We’ll stop here for any questions.</a:t>
            </a:r>
          </a:p>
          <a:p>
            <a:pPr marL="0" indent="0">
              <a:buFont typeface="Arial" panose="020B0604020202020204" pitchFamily="34" charset="0"/>
              <a:buNone/>
            </a:pPr>
            <a:endParaRPr lang="en-NZ" b="1" i="0"/>
          </a:p>
          <a:p>
            <a:pPr marL="0" indent="0">
              <a:buFont typeface="Arial" panose="020B0604020202020204" pitchFamily="34" charset="0"/>
              <a:buNone/>
            </a:pPr>
            <a:endParaRPr lang="en-NZ" b="1"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0" i="0"/>
              <a:t>Next up we’ll shift our focus to the final part of today’s training: </a:t>
            </a:r>
            <a:r>
              <a:rPr lang="en-NZ" b="1" i="0"/>
              <a:t>person-directed conversations</a:t>
            </a:r>
            <a:r>
              <a:rPr lang="en-NZ" b="0" i="0"/>
              <a:t>. This is where we look at how to engage with people in a way that supports autonomy, builds trust, and keeps a person’s goals at the centre of every interaction.</a:t>
            </a:r>
            <a:r>
              <a:rPr lang="en-NZ"/>
              <a:t> </a:t>
            </a:r>
            <a:endParaRPr lang="en-NZ" b="0" i="0">
              <a:ea typeface="Calibri"/>
              <a:cs typeface="Calibri"/>
            </a:endParaRPr>
          </a:p>
          <a:p>
            <a:pPr marL="0" indent="0">
              <a:buFont typeface="Arial" panose="020B0604020202020204" pitchFamily="34" charset="0"/>
              <a:buNone/>
            </a:pPr>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39</a:t>
            </a:fld>
            <a:endParaRPr lang="en-NZ"/>
          </a:p>
        </p:txBody>
      </p:sp>
    </p:spTree>
    <p:extLst>
      <p:ext uri="{BB962C8B-B14F-4D97-AF65-F5344CB8AC3E}">
        <p14:creationId xmlns:p14="http://schemas.microsoft.com/office/powerpoint/2010/main" val="3223888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NZ" b="1" i="1"/>
              <a:t>Producer: start recording</a:t>
            </a:r>
          </a:p>
          <a:p>
            <a:pPr marL="0" lvl="0" indent="0">
              <a:buFont typeface="Arial" panose="020B0604020202020204" pitchFamily="34" charset="0"/>
              <a:buNone/>
            </a:pPr>
            <a:r>
              <a:rPr lang="en-NZ" b="1" i="1"/>
              <a:t>(3 min)</a:t>
            </a:r>
          </a:p>
          <a:p>
            <a:pPr marL="0" lvl="0" indent="0">
              <a:buFont typeface="Arial" panose="020B0604020202020204" pitchFamily="34" charset="0"/>
              <a:buNone/>
            </a:pPr>
            <a:r>
              <a:rPr lang="en-NZ" b="1" i="1"/>
              <a:t>Say:</a:t>
            </a:r>
          </a:p>
          <a:p>
            <a:pPr marL="0" lvl="0" indent="0">
              <a:buFont typeface="Arial" panose="020B0604020202020204" pitchFamily="34" charset="0"/>
              <a:buNone/>
            </a:pPr>
            <a:r>
              <a:rPr lang="en-NZ"/>
              <a:t>When we think about having </a:t>
            </a:r>
            <a:r>
              <a:rPr lang="en-NZ" b="1"/>
              <a:t>conversations </a:t>
            </a:r>
            <a:r>
              <a:rPr lang="en-NZ" b="0"/>
              <a:t>with people</a:t>
            </a:r>
            <a:r>
              <a:rPr lang="en-NZ"/>
              <a:t>, we need to set the tone right from the </a:t>
            </a:r>
            <a:r>
              <a:rPr lang="en-NZ" b="1"/>
              <a:t>start,</a:t>
            </a:r>
            <a:r>
              <a:rPr lang="en-NZ"/>
              <a:t> and take care not to accidently tip choice and control away from the disabled person.</a:t>
            </a:r>
          </a:p>
          <a:p>
            <a:pPr marL="171450" lvl="0" indent="-171450">
              <a:buFont typeface="Arial" panose="020B0604020202020204" pitchFamily="34" charset="0"/>
              <a:buChar char="•"/>
            </a:pPr>
            <a:endParaRPr lang="en-NZ"/>
          </a:p>
          <a:p>
            <a:pPr marL="0" lvl="0" indent="0">
              <a:buFont typeface="Arial" panose="020B0604020202020204" pitchFamily="34" charset="0"/>
              <a:buNone/>
            </a:pPr>
            <a:r>
              <a:rPr lang="en-NZ"/>
              <a:t>Person directed conversations go beyond simply ticking boxes on a form – they </a:t>
            </a:r>
            <a:r>
              <a:rPr lang="en-NZ" b="1"/>
              <a:t>create space </a:t>
            </a:r>
            <a:r>
              <a:rPr lang="en-NZ"/>
              <a:t>for genuine dialogue, trust and understanding.</a:t>
            </a:r>
          </a:p>
          <a:p>
            <a:pPr marL="0" lvl="0" indent="0">
              <a:buFont typeface="Arial" panose="020B0604020202020204" pitchFamily="34" charset="0"/>
              <a:buNone/>
            </a:pPr>
            <a:endParaRPr lang="en-NZ"/>
          </a:p>
          <a:p>
            <a:pPr marL="0" lvl="0" indent="0">
              <a:buFont typeface="Arial" panose="020B0604020202020204" pitchFamily="34" charset="0"/>
              <a:buNone/>
            </a:pPr>
            <a:r>
              <a:rPr lang="en-NZ"/>
              <a:t>By engaging in a natural, respectful, mana-enhancing conversation, we uncover the </a:t>
            </a:r>
            <a:r>
              <a:rPr lang="en-NZ" b="1"/>
              <a:t>person’s values, experiences and aspirations </a:t>
            </a:r>
            <a:r>
              <a:rPr lang="en-NZ"/>
              <a:t>rather than collecting just the facts. </a:t>
            </a:r>
          </a:p>
          <a:p>
            <a:pPr marL="0" lvl="0" indent="0">
              <a:buFont typeface="Arial" panose="020B0604020202020204" pitchFamily="34" charset="0"/>
              <a:buNone/>
            </a:pPr>
            <a:endParaRPr lang="en-NZ"/>
          </a:p>
          <a:p>
            <a:pPr marL="0" lvl="0" indent="0">
              <a:buFont typeface="Arial" panose="020B0604020202020204" pitchFamily="34" charset="0"/>
              <a:buNone/>
            </a:pPr>
            <a:r>
              <a:rPr lang="en-NZ"/>
              <a:t>This approach aligns with </a:t>
            </a:r>
            <a:r>
              <a:rPr lang="en-NZ" b="1"/>
              <a:t>EGL principles</a:t>
            </a:r>
            <a:r>
              <a:rPr lang="en-NZ"/>
              <a:t>, which emphasise building relationships, listening deeply and supporting people to share what </a:t>
            </a:r>
            <a:r>
              <a:rPr lang="en-NZ" b="1"/>
              <a:t>truly </a:t>
            </a:r>
            <a:r>
              <a:rPr lang="en-NZ"/>
              <a:t>matters to them. When we use curiosity and empathy to explore statements further, we gain richer insights that lead to better decisions and outcomes for both the person, their whanau and DSS.</a:t>
            </a:r>
          </a:p>
          <a:p>
            <a:pPr marL="628650" lvl="1" indent="-171450">
              <a:buFont typeface="Arial" panose="020B0604020202020204" pitchFamily="34" charset="0"/>
              <a:buChar char="•"/>
            </a:pPr>
            <a:endParaRPr lang="en-NZ"/>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40</a:t>
            </a:fld>
            <a:endParaRPr lang="en-NZ"/>
          </a:p>
        </p:txBody>
      </p:sp>
    </p:spTree>
    <p:extLst>
      <p:ext uri="{BB962C8B-B14F-4D97-AF65-F5344CB8AC3E}">
        <p14:creationId xmlns:p14="http://schemas.microsoft.com/office/powerpoint/2010/main" val="951161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5442-4B2A-5467-2DB2-8A7E3D078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DADBE-3794-8750-6E9C-9EC34998C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41DF9-952E-7F48-073D-4FF13B02EC5D}"/>
              </a:ext>
            </a:extLst>
          </p:cNvPr>
          <p:cNvSpPr>
            <a:spLocks noGrp="1"/>
          </p:cNvSpPr>
          <p:nvPr>
            <p:ph type="body" idx="1"/>
          </p:nvPr>
        </p:nvSpPr>
        <p:spPr/>
        <p:txBody>
          <a:bodyPr/>
          <a:lstStyle/>
          <a:p>
            <a:r>
              <a:rPr lang="en-NZ" b="1" i="1"/>
              <a:t>(8 min)</a:t>
            </a:r>
          </a:p>
          <a:p>
            <a:r>
              <a:rPr lang="en-NZ" b="1" i="1"/>
              <a:t>Say:</a:t>
            </a:r>
          </a:p>
          <a:p>
            <a:r>
              <a:rPr lang="en-NZ" b="1" i="0"/>
              <a:t>(click)</a:t>
            </a:r>
          </a:p>
          <a:p>
            <a:r>
              <a:rPr lang="en-NZ" b="0" i="0"/>
              <a:t>Self-determination is </a:t>
            </a:r>
            <a:r>
              <a:rPr lang="en-NZ" b="1" i="0"/>
              <a:t>centred </a:t>
            </a:r>
            <a:r>
              <a:rPr lang="en-NZ" b="0" i="0"/>
              <a:t>on recognising </a:t>
            </a:r>
            <a:r>
              <a:rPr lang="en-NZ" b="1" i="0"/>
              <a:t>each</a:t>
            </a:r>
            <a:r>
              <a:rPr lang="en-NZ" b="0" i="0"/>
              <a:t> person’s right to have </a:t>
            </a:r>
            <a:r>
              <a:rPr lang="en-NZ" b="1" i="0"/>
              <a:t>their</a:t>
            </a:r>
            <a:r>
              <a:rPr lang="en-NZ" b="0" i="0"/>
              <a:t> voice heard, and to be supported to make decisions that are right for </a:t>
            </a:r>
            <a:r>
              <a:rPr lang="en-NZ" b="1" i="0"/>
              <a:t>them</a:t>
            </a:r>
            <a:r>
              <a:rPr lang="en-NZ" b="0" i="0"/>
              <a:t>.</a:t>
            </a:r>
          </a:p>
          <a:p>
            <a:endParaRPr lang="en-NZ" b="0" i="0"/>
          </a:p>
          <a:p>
            <a:r>
              <a:rPr lang="en-NZ" b="0" i="0"/>
              <a:t>It asks us to shift from making decisions </a:t>
            </a:r>
            <a:r>
              <a:rPr lang="en-NZ" b="1" i="0"/>
              <a:t>for </a:t>
            </a:r>
            <a:r>
              <a:rPr lang="en-NZ" b="0" i="0"/>
              <a:t>someone, to working </a:t>
            </a:r>
            <a:r>
              <a:rPr lang="en-NZ" b="1" i="0"/>
              <a:t>with </a:t>
            </a:r>
            <a:r>
              <a:rPr lang="en-NZ" b="0" i="0"/>
              <a:t>them, honouring their preferences, communication style, and autonomy.</a:t>
            </a:r>
          </a:p>
          <a:p>
            <a:endParaRPr lang="en-NZ" b="0" i="0"/>
          </a:p>
          <a:p>
            <a:r>
              <a:rPr lang="en-NZ" b="0" i="0"/>
              <a:t>In this slide, we’ll explore what that looks like and what </a:t>
            </a:r>
            <a:r>
              <a:rPr lang="en-NZ" b="1" i="0"/>
              <a:t>your</a:t>
            </a:r>
            <a:r>
              <a:rPr lang="en-NZ" b="0" i="0"/>
              <a:t> role is in enabling it.</a:t>
            </a:r>
          </a:p>
          <a:p>
            <a:endParaRPr lang="en-NZ" b="0"/>
          </a:p>
          <a:p>
            <a:r>
              <a:rPr lang="en-US" b="0"/>
              <a:t>At the heart of our approach, is a </a:t>
            </a:r>
            <a:r>
              <a:rPr lang="en-US" b="1"/>
              <a:t>commitment</a:t>
            </a:r>
            <a:r>
              <a:rPr lang="en-US" b="0"/>
              <a:t> to ensuring that disabled people are the </a:t>
            </a:r>
            <a:r>
              <a:rPr lang="en-US" b="1"/>
              <a:t>central decision‑makers </a:t>
            </a:r>
            <a:r>
              <a:rPr lang="en-US" b="0"/>
              <a:t>in their </a:t>
            </a:r>
            <a:r>
              <a:rPr lang="en-US" b="1"/>
              <a:t>own</a:t>
            </a:r>
            <a:r>
              <a:rPr lang="en-US" b="0"/>
              <a:t> lives.</a:t>
            </a:r>
          </a:p>
          <a:p>
            <a:r>
              <a:rPr lang="en-US" b="0"/>
              <a:t>We support disabled people to make decisions to the </a:t>
            </a:r>
            <a:r>
              <a:rPr lang="en-US" b="1"/>
              <a:t>best</a:t>
            </a:r>
            <a:r>
              <a:rPr lang="en-US" b="0"/>
              <a:t> of their capability, recognizing that with the </a:t>
            </a:r>
            <a:r>
              <a:rPr lang="en-US" b="1"/>
              <a:t>right</a:t>
            </a:r>
            <a:r>
              <a:rPr lang="en-US" b="0"/>
              <a:t> information, tools, and people around them, most individuals can make decisions that reflect their </a:t>
            </a:r>
            <a:r>
              <a:rPr lang="en-US" b="1"/>
              <a:t>own</a:t>
            </a:r>
            <a:r>
              <a:rPr lang="en-US" b="0"/>
              <a:t> values, identity, and aspirations.</a:t>
            </a:r>
          </a:p>
          <a:p>
            <a:endParaRPr lang="en-US" b="0"/>
          </a:p>
          <a:p>
            <a:r>
              <a:rPr lang="en-US" b="1"/>
              <a:t>Self-determination</a:t>
            </a:r>
            <a:r>
              <a:rPr lang="en-US" b="0"/>
              <a:t> is built on the understanding, that many people can make their </a:t>
            </a:r>
            <a:r>
              <a:rPr lang="en-US" b="1"/>
              <a:t>own</a:t>
            </a:r>
            <a:r>
              <a:rPr lang="en-US" b="0"/>
              <a:t> decisions when provided with appropriate help, such as accessible information or assistance to weigh up options. </a:t>
            </a:r>
          </a:p>
          <a:p>
            <a:r>
              <a:rPr lang="en-US" b="0"/>
              <a:t>This aligns strongly with our values of </a:t>
            </a:r>
            <a:r>
              <a:rPr lang="en-US" b="1" err="1"/>
              <a:t>maximising</a:t>
            </a:r>
            <a:r>
              <a:rPr lang="en-US" b="0"/>
              <a:t> autonomy and ensuring disabled people can act as </a:t>
            </a:r>
            <a:r>
              <a:rPr lang="en-US" b="1"/>
              <a:t>self‑determining </a:t>
            </a:r>
            <a:r>
              <a:rPr lang="en-US" b="0"/>
              <a:t>individuals.</a:t>
            </a:r>
          </a:p>
          <a:p>
            <a:endParaRPr lang="en-US" b="0"/>
          </a:p>
          <a:p>
            <a:r>
              <a:rPr lang="en-US" b="0"/>
              <a:t>Our philosophy </a:t>
            </a:r>
            <a:r>
              <a:rPr lang="en-US" b="1"/>
              <a:t>reinforces</a:t>
            </a:r>
            <a:r>
              <a:rPr lang="en-US" b="0"/>
              <a:t> that an individual’s participation and preferences must remain </a:t>
            </a:r>
            <a:r>
              <a:rPr lang="en-US" b="1"/>
              <a:t>central,</a:t>
            </a:r>
            <a:r>
              <a:rPr lang="en-US" b="0"/>
              <a:t> even when formal supports or court‑appointed roles are involved. </a:t>
            </a:r>
          </a:p>
          <a:p>
            <a:r>
              <a:rPr lang="en-US" b="0"/>
              <a:t>This means working </a:t>
            </a:r>
            <a:r>
              <a:rPr lang="en-US" b="1"/>
              <a:t>alongside</a:t>
            </a:r>
            <a:r>
              <a:rPr lang="en-US" b="0"/>
              <a:t> people—</a:t>
            </a:r>
            <a:r>
              <a:rPr lang="en-US" b="1"/>
              <a:t>not</a:t>
            </a:r>
            <a:r>
              <a:rPr lang="en-US" b="0"/>
              <a:t> speaking </a:t>
            </a:r>
            <a:r>
              <a:rPr lang="en-US" b="1"/>
              <a:t>for</a:t>
            </a:r>
            <a:r>
              <a:rPr lang="en-US" b="0"/>
              <a:t> them—so that </a:t>
            </a:r>
            <a:r>
              <a:rPr lang="en-US" b="1"/>
              <a:t>every</a:t>
            </a:r>
            <a:r>
              <a:rPr lang="en-US" b="0"/>
              <a:t> decision reflects what </a:t>
            </a:r>
            <a:r>
              <a:rPr lang="en-US" b="1" i="1"/>
              <a:t>matters most to them</a:t>
            </a:r>
            <a:r>
              <a:rPr lang="en-US" b="0"/>
              <a:t>. </a:t>
            </a:r>
          </a:p>
          <a:p>
            <a:pPr marL="0" indent="0">
              <a:buFont typeface="Arial" panose="020B0604020202020204" pitchFamily="34" charset="0"/>
              <a:buNone/>
            </a:pPr>
            <a:endParaRPr lang="en-NZ"/>
          </a:p>
          <a:p>
            <a:pPr marL="0" indent="0">
              <a:buFont typeface="Arial" panose="020B0604020202020204" pitchFamily="34" charset="0"/>
              <a:buNone/>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A person’s </a:t>
            </a:r>
            <a:r>
              <a:rPr lang="en-NZ" b="1"/>
              <a:t>will and preference </a:t>
            </a:r>
            <a:r>
              <a:rPr lang="en-NZ"/>
              <a:t>is understanding what the person truly </a:t>
            </a:r>
            <a:r>
              <a:rPr lang="en-NZ" b="1"/>
              <a:t>wants</a:t>
            </a:r>
            <a:r>
              <a:rPr lang="en-NZ"/>
              <a:t>, </a:t>
            </a:r>
            <a:r>
              <a:rPr lang="en-NZ" b="1"/>
              <a:t>values</a:t>
            </a:r>
            <a:r>
              <a:rPr lang="en-NZ"/>
              <a:t> and is </a:t>
            </a:r>
            <a:r>
              <a:rPr lang="en-NZ" b="1"/>
              <a:t>striving</a:t>
            </a:r>
            <a:r>
              <a:rPr lang="en-NZ"/>
              <a:t>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This helps ensure that </a:t>
            </a:r>
            <a:r>
              <a:rPr lang="en-NZ" b="1"/>
              <a:t>every</a:t>
            </a:r>
            <a:r>
              <a:rPr lang="en-NZ"/>
              <a:t> decision made, and </a:t>
            </a:r>
            <a:r>
              <a:rPr lang="en-NZ" b="1"/>
              <a:t>every</a:t>
            </a:r>
            <a:r>
              <a:rPr lang="en-NZ"/>
              <a:t> support offered, meaningfully reflects their </a:t>
            </a:r>
            <a:r>
              <a:rPr lang="en-NZ" b="1"/>
              <a:t>own</a:t>
            </a:r>
            <a:r>
              <a:rPr lang="en-NZ"/>
              <a:t> vision for their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People communicate what they </a:t>
            </a:r>
            <a:r>
              <a:rPr lang="en-NZ" b="1" i="0"/>
              <a:t>like, dislike, enjoy and hope for </a:t>
            </a:r>
            <a:r>
              <a:rPr lang="en-NZ" b="0" i="0"/>
              <a:t>– though not always in ways that are immediately obvious, or aligned with the systems and processes </a:t>
            </a:r>
            <a:r>
              <a:rPr lang="en-NZ" b="1" i="0"/>
              <a:t>we’re</a:t>
            </a:r>
            <a:r>
              <a:rPr lang="en-NZ" b="0" i="0"/>
              <a:t> used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Sometimes </a:t>
            </a:r>
            <a:r>
              <a:rPr lang="en-NZ" b="1" i="0"/>
              <a:t>preferences</a:t>
            </a:r>
            <a:r>
              <a:rPr lang="en-NZ" b="0" i="0"/>
              <a:t> only becomes </a:t>
            </a:r>
            <a:r>
              <a:rPr lang="en-NZ" b="1" i="0"/>
              <a:t>clear</a:t>
            </a:r>
            <a:r>
              <a:rPr lang="en-NZ" b="0" i="0"/>
              <a:t> through experience, connection and supported exploration. </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As hosts, it is important to </a:t>
            </a:r>
            <a:r>
              <a:rPr lang="en-NZ" b="1" i="0"/>
              <a:t>notice</a:t>
            </a:r>
            <a:r>
              <a:rPr lang="en-NZ" b="0" i="0"/>
              <a:t> these expressions, </a:t>
            </a:r>
            <a:r>
              <a:rPr lang="en-NZ" b="1" i="0"/>
              <a:t>create</a:t>
            </a:r>
            <a:r>
              <a:rPr lang="en-NZ" b="0" i="0"/>
              <a:t> opportunities for the </a:t>
            </a:r>
            <a:r>
              <a:rPr lang="en-NZ" b="1" i="0"/>
              <a:t>person</a:t>
            </a:r>
            <a:r>
              <a:rPr lang="en-NZ" b="0" i="0"/>
              <a:t> to show what </a:t>
            </a:r>
            <a:r>
              <a:rPr lang="en-NZ" b="1" i="0"/>
              <a:t>matters</a:t>
            </a:r>
            <a:r>
              <a:rPr lang="en-NZ" b="0" i="0"/>
              <a:t> to them, and </a:t>
            </a:r>
            <a:r>
              <a:rPr lang="en-NZ" b="1" i="0"/>
              <a:t>adapt</a:t>
            </a:r>
            <a:r>
              <a:rPr lang="en-NZ" b="0" i="0"/>
              <a:t> your approach as more is learnt.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By staying open, flexible and curious, about how </a:t>
            </a:r>
            <a:r>
              <a:rPr lang="en-NZ" b="1" i="0"/>
              <a:t>each</a:t>
            </a:r>
            <a:r>
              <a:rPr lang="en-NZ" b="0" i="0"/>
              <a:t> person communicates their goals, they can be better understood. You have an opportunity to </a:t>
            </a:r>
            <a:r>
              <a:rPr lang="en-NZ" b="1" i="0"/>
              <a:t>empower</a:t>
            </a:r>
            <a:r>
              <a:rPr lang="en-NZ" b="0" i="0"/>
              <a:t> the person, to exercise </a:t>
            </a:r>
            <a:r>
              <a:rPr lang="en-NZ" b="1" i="0"/>
              <a:t>real choice </a:t>
            </a:r>
            <a:r>
              <a:rPr lang="en-NZ" b="0" i="0"/>
              <a:t>and </a:t>
            </a:r>
            <a:r>
              <a:rPr lang="en-NZ" b="1" i="0"/>
              <a:t>self-determination</a:t>
            </a:r>
            <a:r>
              <a:rPr lang="en-NZ" b="0" i="0"/>
              <a:t>. </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a:t>The principles of Enabling Good Lives should be considered the </a:t>
            </a:r>
            <a:r>
              <a:rPr lang="en-NZ" b="1"/>
              <a:t>foundation</a:t>
            </a:r>
            <a:r>
              <a:rPr lang="en-NZ"/>
              <a:t> of any planning and decision-making process. They remind us that </a:t>
            </a:r>
            <a:r>
              <a:rPr lang="en-NZ" b="1"/>
              <a:t>every</a:t>
            </a:r>
            <a:r>
              <a:rPr lang="en-NZ"/>
              <a:t> conversation and </a:t>
            </a:r>
            <a:r>
              <a:rPr lang="en-NZ" b="1"/>
              <a:t>every</a:t>
            </a:r>
            <a:r>
              <a:rPr lang="en-NZ"/>
              <a:t> decision starts with the </a:t>
            </a:r>
            <a:r>
              <a:rPr lang="en-NZ" b="1"/>
              <a:t>person</a:t>
            </a:r>
            <a:r>
              <a:rPr lang="en-NZ"/>
              <a:t> – what </a:t>
            </a:r>
            <a:r>
              <a:rPr lang="en-NZ" b="1"/>
              <a:t>matters</a:t>
            </a:r>
            <a:r>
              <a:rPr lang="en-NZ"/>
              <a:t> to them, what a </a:t>
            </a:r>
            <a:r>
              <a:rPr lang="en-NZ" b="1"/>
              <a:t>good life </a:t>
            </a:r>
            <a:r>
              <a:rPr lang="en-NZ"/>
              <a:t>looks like in their eyes, and how </a:t>
            </a:r>
            <a:r>
              <a:rPr lang="en-NZ" b="1"/>
              <a:t>we</a:t>
            </a:r>
            <a:r>
              <a:rPr lang="en-NZ"/>
              <a:t> can </a:t>
            </a:r>
            <a:r>
              <a:rPr lang="en-NZ" b="1"/>
              <a:t>suppor</a:t>
            </a:r>
            <a:r>
              <a:rPr lang="en-NZ"/>
              <a:t>t them to get there.  </a:t>
            </a:r>
          </a:p>
          <a:p>
            <a:endParaRPr lang="en-NZ" b="0" i="0"/>
          </a:p>
          <a:p>
            <a:pPr marL="0" indent="0">
              <a:buFont typeface="Arial" panose="020B0604020202020204" pitchFamily="34" charset="0"/>
              <a:buNone/>
            </a:pPr>
            <a:endParaRPr lang="en-NZ"/>
          </a:p>
        </p:txBody>
      </p:sp>
      <p:sp>
        <p:nvSpPr>
          <p:cNvPr id="4" name="Slide Number Placeholder 3">
            <a:extLst>
              <a:ext uri="{FF2B5EF4-FFF2-40B4-BE49-F238E27FC236}">
                <a16:creationId xmlns:a16="http://schemas.microsoft.com/office/drawing/2014/main" id="{AD994462-ABE5-3362-C5A9-E0FBBE27575A}"/>
              </a:ext>
            </a:extLst>
          </p:cNvPr>
          <p:cNvSpPr>
            <a:spLocks noGrp="1"/>
          </p:cNvSpPr>
          <p:nvPr>
            <p:ph type="sldNum" sz="quarter" idx="5"/>
          </p:nvPr>
        </p:nvSpPr>
        <p:spPr/>
        <p:txBody>
          <a:bodyPr/>
          <a:lstStyle/>
          <a:p>
            <a:fld id="{D40345AC-9F92-4C74-839D-24044B61ADEB}" type="slidenum">
              <a:rPr lang="en-NZ" smtClean="0"/>
              <a:t>41</a:t>
            </a:fld>
            <a:endParaRPr lang="en-NZ"/>
          </a:p>
        </p:txBody>
      </p:sp>
    </p:spTree>
    <p:extLst>
      <p:ext uri="{BB962C8B-B14F-4D97-AF65-F5344CB8AC3E}">
        <p14:creationId xmlns:p14="http://schemas.microsoft.com/office/powerpoint/2010/main" val="3808702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(15 min) AMBER</a:t>
            </a:r>
          </a:p>
          <a:p>
            <a:r>
              <a:rPr lang="en-NZ" b="1" i="1"/>
              <a:t>Notes to trainer:  This is a “go and find” activity. </a:t>
            </a:r>
          </a:p>
          <a:p>
            <a:r>
              <a:rPr lang="en-NZ" b="1" i="1"/>
              <a:t>Producer is to share link to IF Host </a:t>
            </a:r>
            <a:r>
              <a:rPr lang="en-US" b="1" i="1"/>
              <a:t>Detailed Training Document</a:t>
            </a:r>
            <a:r>
              <a:rPr lang="en-NZ" b="1" i="1"/>
              <a:t> into chat and the aim is to share the questions one at a time. The participants are to locate the answer and put their virtual hand up. You will call on them to read out the answer.  Keep going until you have covered all the necessary information. Then onto the next question &amp; so on…</a:t>
            </a:r>
            <a:endParaRPr lang="en-NZ" b="1" i="1">
              <a:ea typeface="Calibri"/>
              <a:cs typeface="Calibri"/>
            </a:endParaRPr>
          </a:p>
          <a:p>
            <a:r>
              <a:rPr lang="en-NZ" b="1" i="1"/>
              <a:t>This is a fun way that learners can familiarise themselves with the content without having to specifically go through it.</a:t>
            </a:r>
          </a:p>
          <a:p>
            <a:r>
              <a:rPr lang="en-NZ" b="1" i="1"/>
              <a:t>It breaks up the voice of instruction and they are hearing the same information but from their peers.</a:t>
            </a:r>
            <a:endParaRPr lang="en-NZ" b="1" i="1">
              <a:ea typeface="Calibri"/>
              <a:cs typeface="Calibri"/>
            </a:endParaRPr>
          </a:p>
          <a:p>
            <a:endParaRPr lang="en-NZ" b="0" i="1"/>
          </a:p>
          <a:p>
            <a:r>
              <a:rPr lang="en-NZ" b="1" i="1"/>
              <a:t>Say:</a:t>
            </a:r>
            <a:endParaRPr lang="en-NZ" b="0" i="0"/>
          </a:p>
          <a:p>
            <a:r>
              <a:rPr lang="en-NZ" b="0" i="0"/>
              <a:t>In this session we’re going to look into “How we think about”. This is a framework for a facilitated conversation, to support how a purchase might (or might not) align with the purposes agreed in their My DSS Funding Plan.</a:t>
            </a:r>
            <a:endParaRPr lang="en-NZ" b="0" i="0">
              <a:ea typeface="Calibri"/>
              <a:cs typeface="Calibri"/>
            </a:endParaRPr>
          </a:p>
          <a:p>
            <a:r>
              <a:rPr lang="en-NZ" b="0" i="0"/>
              <a:t>Now, we’re going to cover this section a little bit differently and in a moment, I’m going to share a link to Host </a:t>
            </a:r>
            <a:r>
              <a:rPr lang="en-US"/>
              <a:t>Detailed Training Document</a:t>
            </a:r>
            <a:r>
              <a:rPr lang="en-NZ" b="0" i="0"/>
              <a:t>. You will have 1 minute to open Host </a:t>
            </a:r>
            <a:r>
              <a:rPr lang="en-US"/>
              <a:t>Detailed Training Document</a:t>
            </a:r>
            <a:r>
              <a:rPr lang="en-NZ" b="0" i="0"/>
              <a:t>. Go!</a:t>
            </a:r>
            <a:endParaRPr lang="en-NZ" b="0" i="0">
              <a:ea typeface="Calibri"/>
              <a:cs typeface="Calibri"/>
            </a:endParaRPr>
          </a:p>
          <a:p>
            <a:endParaRPr lang="en-NZ" b="0" i="1"/>
          </a:p>
          <a:p>
            <a:r>
              <a:rPr lang="en-NZ" b="1" i="1"/>
              <a:t>Producer: give one minute and then check that everyone is back and has the IF Host </a:t>
            </a:r>
            <a:r>
              <a:rPr lang="en-US" b="1" i="1"/>
              <a:t>Detailed Training Document</a:t>
            </a:r>
            <a:r>
              <a:rPr lang="en-NZ" b="1" i="1"/>
              <a:t> open</a:t>
            </a:r>
          </a:p>
          <a:p>
            <a:endParaRPr lang="en-NZ" b="0" i="1"/>
          </a:p>
          <a:p>
            <a:endParaRPr lang="en-NZ" b="0" i="1"/>
          </a:p>
          <a:p>
            <a:r>
              <a:rPr lang="en-NZ" b="1" i="1"/>
              <a:t>Say:</a:t>
            </a:r>
            <a:endParaRPr lang="en-NZ" b="0" i="0"/>
          </a:p>
          <a:p>
            <a:endParaRPr lang="en-NZ" b="0" i="1"/>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Now that you’re all back, I’m going to put a question on screen and I want you to locate the answer. Navigate to appendix 3 as your starting point. Once you have found the answer put your virtual hand up and I’ll ask you to read out the answer. You can share which page the information can be located on so that everyone knows what section you’. </a:t>
            </a:r>
            <a:r>
              <a:rPr lang="en-NZ" b="1" i="1"/>
              <a:t>(Click)</a:t>
            </a:r>
            <a:endParaRPr lang="en-NZ" b="1" i="1">
              <a:ea typeface="Calibri"/>
              <a:cs typeface="Calibri"/>
            </a:endParaRPr>
          </a:p>
          <a:p>
            <a:endParaRPr lang="en-NZ" b="0" i="0"/>
          </a:p>
          <a:p>
            <a:endParaRPr lang="en-NZ" b="0" i="0"/>
          </a:p>
          <a:p>
            <a:r>
              <a:rPr lang="en-NZ" b="0" i="0"/>
              <a:t>Question 1: What is the purpose of developing the “How we think about…” resource? </a:t>
            </a:r>
          </a:p>
          <a:p>
            <a:endParaRPr lang="en-NZ" b="0" i="0"/>
          </a:p>
          <a:p>
            <a:r>
              <a:rPr lang="en-NZ" b="1" i="1"/>
              <a:t>Trainer: Give learners a few moments to locate the answer and then call on whoever put their hand up first. Take a few moments to discuss the answer.</a:t>
            </a:r>
            <a:endParaRPr lang="en-NZ" b="1" i="1">
              <a:ea typeface="Calibri"/>
              <a:cs typeface="Calibri"/>
            </a:endParaRPr>
          </a:p>
          <a:p>
            <a:endParaRPr lang="en-NZ" b="0" i="1"/>
          </a:p>
          <a:p>
            <a:r>
              <a:rPr lang="en-NZ" b="0" i="0"/>
              <a:t>Answer: </a:t>
            </a:r>
            <a:r>
              <a:rPr lang="en-US" sz="1200" b="0" i="0" kern="1200">
                <a:solidFill>
                  <a:schemeClr val="tx1"/>
                </a:solidFill>
                <a:effectLst/>
                <a:latin typeface="+mn-lt"/>
                <a:ea typeface="+mn-ea"/>
                <a:cs typeface="+mn-cs"/>
              </a:rPr>
              <a:t>As the funder, DSS has ultimate responsibility for how disability support funding is used. We need to be transparent and accountable for how disability support funding is being used for its intended purpose. We have a commitment to shift control over how resources can be best used (including Individualised Funding) to disabled people and their families. In developing this resource our intention is to be upfront in how we use discretion in determining what is, and is not, fundable through DSS.  </a:t>
            </a:r>
            <a:endParaRPr lang="en-NZ" b="0" i="0"/>
          </a:p>
          <a:p>
            <a:endParaRPr lang="en-NZ" b="0" i="1"/>
          </a:p>
          <a:p>
            <a:r>
              <a:rPr lang="en-NZ" b="1" i="1"/>
              <a:t>Say:</a:t>
            </a: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endParaRPr lang="en-NZ" b="0" i="1"/>
          </a:p>
          <a:p>
            <a:r>
              <a:rPr lang="en-NZ" b="0" i="0"/>
              <a:t>Question 2: What is it NOT?</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1"/>
              <a:t>Trainer: Give learners a few moments to locate the answer and then call on whoever put their hand up first. Take a few moments to discuss the answer. And so on for each question…</a:t>
            </a:r>
            <a:endParaRPr lang="en-NZ" b="0"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Answer: T</a:t>
            </a:r>
            <a:r>
              <a:rPr lang="en-NZ" sz="1200" b="0" i="0" kern="1200">
                <a:solidFill>
                  <a:schemeClr val="tx1"/>
                </a:solidFill>
                <a:effectLst/>
                <a:latin typeface="+mn-lt"/>
                <a:ea typeface="+mn-ea"/>
                <a:cs typeface="+mn-cs"/>
              </a:rPr>
              <a:t>he </a:t>
            </a:r>
            <a:r>
              <a:rPr lang="en-NZ" sz="1200" b="0" i="1" kern="1200">
                <a:solidFill>
                  <a:schemeClr val="tx1"/>
                </a:solidFill>
                <a:effectLst/>
                <a:latin typeface="+mn-lt"/>
                <a:ea typeface="+mn-ea"/>
                <a:cs typeface="+mn-cs"/>
              </a:rPr>
              <a:t>How we think about </a:t>
            </a:r>
            <a:r>
              <a:rPr lang="en-NZ" sz="1200" b="0" i="0" kern="1200">
                <a:solidFill>
                  <a:schemeClr val="tx1"/>
                </a:solidFill>
                <a:effectLst/>
                <a:latin typeface="+mn-lt"/>
                <a:ea typeface="+mn-ea"/>
                <a:cs typeface="+mn-cs"/>
              </a:rPr>
              <a:t>document, is not intended to make the process more complicated. Nor is it intended to create precedence or be viewed as a DSS ‘approved shopping list’.  It is a tool that is intended to help the thought process, and offer points for consideration when planning a disability support related purchase.</a:t>
            </a:r>
            <a:endParaRPr lang="en-NZ" b="0" i="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Question 3: What can flexible funding be used for?</a:t>
            </a:r>
          </a:p>
          <a:p>
            <a:pPr rtl="0" fontAlgn="base"/>
            <a:r>
              <a:rPr lang="en-NZ" b="0" i="0"/>
              <a:t>Answer: </a:t>
            </a:r>
            <a:r>
              <a:rPr lang="en-US" sz="1200" b="0" i="0" kern="1200">
                <a:solidFill>
                  <a:schemeClr val="tx1"/>
                </a:solidFill>
                <a:effectLst/>
                <a:latin typeface="+mn-lt"/>
                <a:ea typeface="+mn-ea"/>
                <a:cs typeface="+mn-cs"/>
              </a:rPr>
              <a:t>Flexible Funding  can be used for disability support purchases that are aligned to the disabled person’s My DSS Funding Plan. Each person’s situation and plan are unique.  </a:t>
            </a:r>
          </a:p>
          <a:p>
            <a:pPr rtl="0" fontAlgn="base"/>
            <a:r>
              <a:rPr lang="en-US" sz="1200" b="0" i="0" kern="1200">
                <a:solidFill>
                  <a:schemeClr val="tx1"/>
                </a:solidFill>
                <a:effectLst/>
                <a:latin typeface="+mn-lt"/>
                <a:ea typeface="+mn-ea"/>
                <a:cs typeface="+mn-cs"/>
              </a:rPr>
              <a:t>Purchases need to align with the purpose the funding was allocated for, and be disability related. Funding is usually allocated for set purposes such as daily routines, managing my home, sustaining whānau wellbeing, connecting with others, building capacity and independence, creating opportunities for the future and safeguarding. </a:t>
            </a:r>
            <a:endParaRPr lang="en-US"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indent="0">
              <a:buFont typeface="+mj-lt"/>
              <a:buNone/>
            </a:pPr>
            <a:r>
              <a:rPr lang="en-NZ" b="0" i="0"/>
              <a:t>Question 4: </a:t>
            </a:r>
            <a:r>
              <a:rPr lang="en-NZ" sz="1200"/>
              <a:t>What are the things you would discuss with a person/carer if they were looking to use funding for certain purposes ( e.g. travel overseas, equipment, technology, support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Answer: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Is the purchase related to specific parts of the purposes agreed in the My DSS Funding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Is the purchase necessary due to the person’s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Does making this purchase compromise access to other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If there are any other sources of funding available and if they’ve been considered</a:t>
            </a:r>
            <a:endParaRPr lang="en-NZ" b="0" i="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Question 5: When might equipment or assistive technology be considered?</a:t>
            </a:r>
          </a:p>
          <a:p>
            <a:pPr rtl="0" fontAlgn="base"/>
            <a:r>
              <a:rPr lang="en-NZ" b="0" i="0"/>
              <a:t>Answer: </a:t>
            </a:r>
            <a:r>
              <a:rPr lang="en-US" sz="1200" b="0" i="0" kern="1200">
                <a:solidFill>
                  <a:schemeClr val="tx1"/>
                </a:solidFill>
                <a:effectLst/>
                <a:latin typeface="+mn-lt"/>
                <a:ea typeface="+mn-ea"/>
                <a:cs typeface="+mn-cs"/>
              </a:rPr>
              <a:t>When a piece of equipment, or technology is purchased, that means: </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 independence is increased and reliance on another (paid or unpaid) person is reduced to complete a task </a:t>
            </a:r>
          </a:p>
          <a:p>
            <a:pPr rtl="0" fontAlgn="base"/>
            <a:r>
              <a:rPr lang="en-US" sz="1200" b="0" i="0" kern="1200">
                <a:solidFill>
                  <a:schemeClr val="tx1"/>
                </a:solidFill>
                <a:effectLst/>
                <a:latin typeface="+mn-lt"/>
                <a:ea typeface="+mn-ea"/>
                <a:cs typeface="+mn-cs"/>
              </a:rPr>
              <a:t>That the person’s safety is more effectively managed, for example a seizure alarm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endParaRPr lang="en-NZ" b="0" i="0"/>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42</a:t>
            </a:fld>
            <a:endParaRPr lang="en-NZ"/>
          </a:p>
        </p:txBody>
      </p:sp>
    </p:spTree>
    <p:extLst>
      <p:ext uri="{BB962C8B-B14F-4D97-AF65-F5344CB8AC3E}">
        <p14:creationId xmlns:p14="http://schemas.microsoft.com/office/powerpoint/2010/main" val="2833802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(15 min) AMBER</a:t>
            </a:r>
          </a:p>
          <a:p>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r>
              <a:rPr lang="en-NZ" b="0" i="0"/>
              <a:t>Question 6: When would you discuss and consider the equipment or assistive technology further?</a:t>
            </a:r>
          </a:p>
          <a:p>
            <a:pPr rtl="0" fontAlgn="base"/>
            <a:r>
              <a:rPr lang="en-NZ" b="0" i="0"/>
              <a:t>Answer: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purchase is not related to their disability.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purchase can be funded through another agency or government </a:t>
            </a:r>
            <a:r>
              <a:rPr lang="en-US" sz="1200" b="0" i="0" kern="1200" err="1">
                <a:solidFill>
                  <a:schemeClr val="tx1"/>
                </a:solidFill>
                <a:effectLst/>
                <a:latin typeface="+mn-lt"/>
                <a:ea typeface="+mn-ea"/>
                <a:cs typeface="+mn-cs"/>
              </a:rPr>
              <a:t>organisation</a:t>
            </a:r>
            <a:r>
              <a:rPr lang="en-US" sz="1200" b="0" i="0" kern="1200">
                <a:solidFill>
                  <a:schemeClr val="tx1"/>
                </a:solidFill>
                <a:effectLst/>
                <a:latin typeface="+mn-lt"/>
                <a:ea typeface="+mn-ea"/>
                <a:cs typeface="+mn-cs"/>
              </a:rPr>
              <a:t> and this option has not been fully explored. Is it clear why other agencies have not engaged – is there a need for advocacy?  </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(dependent on stage in life) the ‘supervision’ technology adversely impacts on the person’s privacy. </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purchase will use a large portion of their allocated budget and there is no plan as to how the person’s support needs will be met over the remainder of the funding period. </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item could potentially cause harm and has not been recommended as safe for the person to use by a health professional operating within the scope of their practice.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item could potentially be used as a restraint.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NZ" b="0" i="0"/>
          </a:p>
          <a:p>
            <a:pPr marL="0" marR="0" lvl="0" indent="0" algn="l" defTabSz="914400" rtl="0" eaLnBrk="1" fontAlgn="base"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base" latinLnBrk="0" hangingPunct="1">
              <a:lnSpc>
                <a:spcPct val="100000"/>
              </a:lnSpc>
              <a:spcBef>
                <a:spcPts val="0"/>
              </a:spcBef>
              <a:spcAft>
                <a:spcPts val="0"/>
              </a:spcAft>
              <a:buClrTx/>
              <a:buSzTx/>
              <a:buFontTx/>
              <a:buNone/>
              <a:tabLst/>
              <a:defRPr/>
            </a:pPr>
            <a:r>
              <a:rPr lang="en-NZ" b="0" i="0"/>
              <a:t>Question 7: </a:t>
            </a:r>
          </a:p>
          <a:p>
            <a:pPr marL="0" marR="0" lvl="0" indent="0" algn="l" defTabSz="914400" rtl="0" eaLnBrk="1" fontAlgn="base" latinLnBrk="0" hangingPunct="1">
              <a:lnSpc>
                <a:spcPct val="100000"/>
              </a:lnSpc>
              <a:spcBef>
                <a:spcPts val="0"/>
              </a:spcBef>
              <a:spcAft>
                <a:spcPts val="0"/>
              </a:spcAft>
              <a:buClrTx/>
              <a:buSzTx/>
              <a:buFontTx/>
              <a:buNone/>
              <a:tabLst/>
              <a:defRPr/>
            </a:pPr>
            <a:r>
              <a:rPr lang="en-NZ" b="0" i="0"/>
              <a:t>When would you be more confident that overseas travel could be funded?</a:t>
            </a:r>
          </a:p>
          <a:p>
            <a:pPr rtl="0" fontAlgn="base"/>
            <a:r>
              <a:rPr lang="en-NZ" b="0" i="0"/>
              <a:t>Answer:</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When the costs associated with the travel are directly attributable to the challenges arising from the disability, meaning they are costs over and above those that would  have been incurred if the person did not have a disability and when the travel is consistent with, and likely to achieve the purpose and outcomes identified in My DSS Funding plan</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person is overseas for a limited amount of time and needing support with the purposed outlined in My DSS FP</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seeking therapy, then it is overseen by appropriate specialists and considered safe</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Prior approval is required when accessing complementary therapies..</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 person has explored what’s available within NZ first</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they’re travelling for an event or education &amp; wish to cover costs directly related to their disability</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To pay a support worker for similar time or tasks that would be funded at home</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When the travel contributes to achieving the outcomes and purposes identified in My DSS FP</a:t>
            </a:r>
            <a:endParaRPr lang="en-US"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Question 8: </a:t>
            </a:r>
            <a:r>
              <a:rPr lang="en-US" sz="1200" b="0" i="0" kern="1200">
                <a:solidFill>
                  <a:schemeClr val="tx1"/>
                </a:solidFill>
                <a:effectLst/>
                <a:latin typeface="+mn-lt"/>
                <a:ea typeface="+mn-ea"/>
                <a:cs typeface="+mn-cs"/>
              </a:rPr>
              <a:t> </a:t>
            </a:r>
            <a:r>
              <a:rPr lang="en-NZ" sz="1200"/>
              <a:t>What is the $ threshold requiring prior approval for a person in tier 3?</a:t>
            </a:r>
          </a:p>
          <a:p>
            <a:r>
              <a:rPr lang="en-US" sz="1200" b="0" i="0" kern="1200">
                <a:solidFill>
                  <a:schemeClr val="tx1"/>
                </a:solidFill>
                <a:effectLst/>
                <a:latin typeface="+mn-lt"/>
                <a:ea typeface="+mn-ea"/>
                <a:cs typeface="+mn-cs"/>
              </a:rPr>
              <a:t>Answer: $1500</a:t>
            </a:r>
          </a:p>
          <a:p>
            <a:r>
              <a:rPr lang="en-US" sz="1200" b="0" i="0" kern="1200">
                <a:solidFill>
                  <a:schemeClr val="tx1"/>
                </a:solidFill>
                <a:effectLst/>
                <a:latin typeface="+mn-lt"/>
                <a:ea typeface="+mn-ea"/>
                <a:cs typeface="+mn-cs"/>
              </a:rPr>
              <a:t>Ask: what about tier 1? A= $1500</a:t>
            </a:r>
          </a:p>
          <a:p>
            <a:r>
              <a:rPr lang="en-US" sz="1200" b="0" i="0" kern="1200">
                <a:solidFill>
                  <a:schemeClr val="tx1"/>
                </a:solidFill>
                <a:effectLst/>
                <a:latin typeface="+mn-lt"/>
                <a:ea typeface="+mn-ea"/>
                <a:cs typeface="+mn-cs"/>
              </a:rPr>
              <a:t>Ask: what about tier 2? A = $1500</a:t>
            </a:r>
          </a:p>
          <a:p>
            <a:r>
              <a:rPr lang="en-US" sz="1200" b="0" i="0" kern="1200">
                <a:solidFill>
                  <a:schemeClr val="tx1"/>
                </a:solidFill>
                <a:effectLst/>
                <a:latin typeface="+mn-lt"/>
                <a:ea typeface="+mn-ea"/>
                <a:cs typeface="+mn-cs"/>
              </a:rPr>
              <a:t>Ask: what about tier 4? A = $500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Question 9: </a:t>
            </a:r>
            <a:r>
              <a:rPr lang="en-NZ" sz="1200"/>
              <a:t>What things could you ask to discuss the </a:t>
            </a:r>
            <a:r>
              <a:rPr lang="en-NZ" sz="1200" b="1"/>
              <a:t>purpose</a:t>
            </a:r>
            <a:r>
              <a:rPr lang="en-NZ" sz="1200"/>
              <a:t> of funding with a person/agent when it comes to a purchase over $1500 on tier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a:solidFill>
                  <a:schemeClr val="tx1"/>
                </a:solidFill>
                <a:effectLst/>
                <a:latin typeface="+mn-lt"/>
                <a:ea typeface="+mn-ea"/>
                <a:cs typeface="+mn-cs"/>
              </a:rPr>
              <a:t>Answer: Is the purchase or support aligned to the purpose for which the funding was allocated?</a:t>
            </a:r>
            <a:endParaRPr lang="en-NZ"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NZ" b="1" i="1"/>
              <a:t>(Click)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Question 10: </a:t>
            </a:r>
            <a:r>
              <a:rPr lang="en-US" sz="1200"/>
              <a:t>When would it be relevant to approve funding for complementary therapies?</a:t>
            </a:r>
          </a:p>
          <a:p>
            <a:pPr rtl="0" fontAlgn="base"/>
            <a:r>
              <a:rPr lang="en-US" sz="1200" b="0" i="0" kern="1200">
                <a:solidFill>
                  <a:schemeClr val="tx1"/>
                </a:solidFill>
                <a:effectLst/>
                <a:latin typeface="+mn-lt"/>
                <a:ea typeface="+mn-ea"/>
                <a:cs typeface="+mn-cs"/>
              </a:rPr>
              <a:t>Answer: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When the intervention is generally agreed to be safe and effective when used alongside conventional approaches</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When it has been recommended by a registered health professional operating within the scope of their practice</a:t>
            </a:r>
          </a:p>
          <a:p>
            <a:pPr rtl="0" fontAlgn="base"/>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The “How we think about…” section of the Host</a:t>
            </a:r>
            <a:r>
              <a:rPr lang="en-US"/>
              <a:t> Detailed Training Document </a:t>
            </a:r>
            <a:r>
              <a:rPr lang="en-US" sz="1200" b="0" i="0" kern="1200">
                <a:solidFill>
                  <a:schemeClr val="tx1"/>
                </a:solidFill>
                <a:effectLst/>
                <a:latin typeface="+mn-lt"/>
                <a:ea typeface="+mn-ea"/>
                <a:cs typeface="+mn-cs"/>
              </a:rPr>
              <a:t>is a useful guide – not to give you the answers. It’s about how you might guide a conversation with a person/agent around how flexible funding would align with the purposes on their My DSS FP. By now, you should be feeling confident with this section and refer back to it regularly as you continue building your knowledge in this area.</a:t>
            </a:r>
            <a:endParaRPr lang="en-US" sz="1200" b="0" i="0" kern="1200">
              <a:solidFill>
                <a:schemeClr val="tx1"/>
              </a:solidFill>
              <a:effectLst/>
              <a:latin typeface="+mn-lt"/>
              <a:ea typeface="Calibri"/>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Thank you for the energy and thoughtful input you’ve bought to this exercise.</a:t>
            </a:r>
            <a:endParaRPr lang="en-US" sz="1200" b="0" i="0" kern="1200">
              <a:solidFill>
                <a:schemeClr val="tx1"/>
              </a:solidFill>
              <a:effectLst/>
              <a:latin typeface="+mn-lt"/>
              <a:ea typeface="Calibri"/>
              <a:cs typeface="Calibri"/>
            </a:endParaRPr>
          </a:p>
          <a:p>
            <a:pPr rtl="0" fontAlgn="base"/>
            <a:endParaRPr lang="en-US" sz="1200" b="0" i="0" kern="1200">
              <a:solidFill>
                <a:schemeClr val="tx1"/>
              </a:solidFill>
              <a:effectLst/>
              <a:latin typeface="+mn-lt"/>
              <a:ea typeface="+mn-ea"/>
              <a:cs typeface="+mn-cs"/>
            </a:endParaRPr>
          </a:p>
          <a:p>
            <a:pPr rtl="0" fontAlgn="base"/>
            <a:r>
              <a:rPr lang="en-US" sz="1200" b="1" i="1" kern="1200">
                <a:solidFill>
                  <a:schemeClr val="tx1"/>
                </a:solidFill>
                <a:effectLst/>
                <a:latin typeface="+mn-lt"/>
                <a:ea typeface="+mn-ea"/>
                <a:cs typeface="+mn-cs"/>
              </a:rPr>
              <a:t>Producer: stop recording</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Before we wrap up, do you have any burning questions about any of the content we have covered today? Remember that we’ll be sending out links to the supporting documents after training.</a:t>
            </a:r>
            <a:endParaRPr lang="en-US" sz="1200" b="0" i="0"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D40345AC-9F92-4C74-839D-24044B61ADEB}" type="slidenum">
              <a:rPr lang="en-NZ" smtClean="0"/>
              <a:t>43</a:t>
            </a:fld>
            <a:endParaRPr lang="en-NZ"/>
          </a:p>
        </p:txBody>
      </p:sp>
    </p:spTree>
    <p:extLst>
      <p:ext uri="{BB962C8B-B14F-4D97-AF65-F5344CB8AC3E}">
        <p14:creationId xmlns:p14="http://schemas.microsoft.com/office/powerpoint/2010/main" val="256663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Trainer: </a:t>
            </a:r>
            <a:r>
              <a:rPr lang="en-NZ" i="1"/>
              <a:t>note to hide this slide when presenting to all other IF Hosts (other than Manawanui &amp; Access). Right click on this slide on the left of the screen &gt; hide slide. Follow the same process if you wish to unhide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a:t>Say:</a:t>
            </a:r>
            <a:r>
              <a:rPr lang="en-NZ"/>
              <a:t> </a:t>
            </a:r>
            <a:r>
              <a:rPr lang="en-US" sz="1200" i="0">
                <a:latin typeface="Roboto" panose="02000000000000000000" pitchFamily="2" charset="0"/>
                <a:ea typeface="Roboto" panose="02000000000000000000" pitchFamily="2" charset="0"/>
                <a:cs typeface="Roboto" panose="02000000000000000000" pitchFamily="2" charset="0"/>
              </a:rPr>
              <a:t>Train the Trainer is an approach for training instructors or subject matter experts so they can train other people in their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Roboto" panose="02000000000000000000" pitchFamily="2" charset="0"/>
                <a:ea typeface="Roboto" panose="02000000000000000000" pitchFamily="2" charset="0"/>
                <a:cs typeface="Roboto" panose="02000000000000000000" pitchFamily="2" charset="0"/>
              </a:rPr>
              <a:t>We will be sharing the workshop collateral with you, so you can facilitate your own workshops at Manawanui and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a:latin typeface="+mn-lt"/>
              </a:rPr>
              <a:t>How you deliver this training is ultimately up to you. However it is important that you cover the same information to ensure a consistent understanding and approach in your organisation.</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4</a:t>
            </a:fld>
            <a:endParaRPr lang="en-NZ"/>
          </a:p>
        </p:txBody>
      </p:sp>
    </p:spTree>
    <p:extLst>
      <p:ext uri="{BB962C8B-B14F-4D97-AF65-F5344CB8AC3E}">
        <p14:creationId xmlns:p14="http://schemas.microsoft.com/office/powerpoint/2010/main" val="1547764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0"/>
              <a:t>Say:</a:t>
            </a:r>
          </a:p>
          <a:p>
            <a:r>
              <a:rPr lang="en-NZ" i="0"/>
              <a:t>We’ve covered a lot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endParaRPr lang="en-NZ" i="0"/>
          </a:p>
          <a:p>
            <a:pPr fontAlgn="t"/>
            <a:r>
              <a:rPr lang="en-US" sz="1200" b="1" i="0" kern="1200">
                <a:solidFill>
                  <a:schemeClr val="tx1"/>
                </a:solidFill>
                <a:effectLst/>
                <a:latin typeface="+mn-lt"/>
                <a:ea typeface="+mn-ea"/>
                <a:cs typeface="+mn-cs"/>
              </a:rPr>
              <a:t>Hosted Flexible Funding Model</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Understanding how the model supports autonomy, choice, and tailored support.</a:t>
            </a:r>
          </a:p>
          <a:p>
            <a:pPr fontAlgn="t"/>
            <a:r>
              <a:rPr lang="en-US" sz="1200" b="1" i="0" kern="1200">
                <a:solidFill>
                  <a:schemeClr val="tx1"/>
                </a:solidFill>
                <a:effectLst/>
                <a:latin typeface="+mn-lt"/>
                <a:ea typeface="+mn-ea"/>
                <a:cs typeface="+mn-cs"/>
              </a:rPr>
              <a:t>Roles &amp; Responsibilities</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Clarifying who does what, where accountability sits, and how we work together effectively.</a:t>
            </a:r>
          </a:p>
          <a:p>
            <a:pPr fontAlgn="t"/>
            <a:r>
              <a:rPr lang="en-US" sz="1200" b="1" i="0" kern="1200">
                <a:solidFill>
                  <a:schemeClr val="tx1"/>
                </a:solidFill>
                <a:effectLst/>
                <a:latin typeface="+mn-lt"/>
                <a:ea typeface="+mn-ea"/>
                <a:cs typeface="+mn-cs"/>
              </a:rPr>
              <a:t>My DSS Funding Plan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How the plan is developed, used, and updated to reflect each person’s goals and support needs.</a:t>
            </a:r>
          </a:p>
          <a:p>
            <a:pPr fontAlgn="t"/>
            <a:r>
              <a:rPr lang="en-US" sz="1200" b="1" i="0" kern="1200">
                <a:solidFill>
                  <a:schemeClr val="tx1"/>
                </a:solidFill>
                <a:effectLst/>
                <a:latin typeface="+mn-lt"/>
                <a:ea typeface="+mn-ea"/>
                <a:cs typeface="+mn-cs"/>
              </a:rPr>
              <a:t>Host Tier Framework</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What each tier means, the expectations for hosts, and how the framework guides consistency and quality.</a:t>
            </a:r>
          </a:p>
          <a:p>
            <a:pPr fontAlgn="t"/>
            <a:r>
              <a:rPr lang="en-US" sz="1200" b="1" i="0" kern="1200">
                <a:solidFill>
                  <a:schemeClr val="tx1"/>
                </a:solidFill>
                <a:effectLst/>
                <a:latin typeface="+mn-lt"/>
                <a:ea typeface="+mn-ea"/>
                <a:cs typeface="+mn-cs"/>
              </a:rPr>
              <a:t>Feedback Loop</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How continuous feedback between Hosts and NASCs/EGL sites will improve how we support disabled people.</a:t>
            </a:r>
          </a:p>
          <a:p>
            <a:pPr fontAlgn="t"/>
            <a:r>
              <a:rPr lang="en-US" sz="1200" b="1" i="0" kern="1200">
                <a:solidFill>
                  <a:schemeClr val="tx1"/>
                </a:solidFill>
                <a:effectLst/>
                <a:latin typeface="+mn-lt"/>
                <a:ea typeface="+mn-ea"/>
                <a:cs typeface="+mn-cs"/>
              </a:rPr>
              <a:t>Person‑Directed Conversations</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Keeping the person at the </a:t>
            </a:r>
            <a:r>
              <a:rPr lang="en-US" sz="1200" b="0" i="0" kern="1200" err="1">
                <a:solidFill>
                  <a:schemeClr val="tx1"/>
                </a:solidFill>
                <a:effectLst/>
                <a:latin typeface="+mn-lt"/>
                <a:ea typeface="+mn-ea"/>
                <a:cs typeface="+mn-cs"/>
              </a:rPr>
              <a:t>centre</a:t>
            </a:r>
            <a:r>
              <a:rPr lang="en-US" sz="1200" b="0" i="0" kern="1200">
                <a:solidFill>
                  <a:schemeClr val="tx1"/>
                </a:solidFill>
                <a:effectLst/>
                <a:latin typeface="+mn-lt"/>
                <a:ea typeface="+mn-ea"/>
                <a:cs typeface="+mn-cs"/>
              </a:rPr>
              <a:t>—ensuring funding, planning, and decisions align with EGL principles.</a:t>
            </a:r>
          </a:p>
          <a:p>
            <a:endParaRPr lang="en-NZ" i="0"/>
          </a:p>
          <a:p>
            <a:endParaRPr lang="en-NZ" i="0"/>
          </a:p>
          <a:p>
            <a:endParaRPr lang="en-NZ" i="0"/>
          </a:p>
          <a:p>
            <a:endParaRPr lang="en-NZ" i="0"/>
          </a:p>
          <a:p>
            <a:endParaRPr lang="en-NZ" i="0"/>
          </a:p>
        </p:txBody>
      </p:sp>
      <p:sp>
        <p:nvSpPr>
          <p:cNvPr id="4" name="Slide Number Placeholder 3"/>
          <p:cNvSpPr>
            <a:spLocks noGrp="1"/>
          </p:cNvSpPr>
          <p:nvPr>
            <p:ph type="sldNum" sz="quarter" idx="5"/>
          </p:nvPr>
        </p:nvSpPr>
        <p:spPr/>
        <p:txBody>
          <a:bodyPr/>
          <a:lstStyle/>
          <a:p>
            <a:fld id="{D40345AC-9F92-4C74-839D-24044B61ADEB}" type="slidenum">
              <a:rPr lang="en-NZ" smtClean="0"/>
              <a:t>45</a:t>
            </a:fld>
            <a:endParaRPr lang="en-NZ"/>
          </a:p>
        </p:txBody>
      </p:sp>
    </p:spTree>
    <p:extLst>
      <p:ext uri="{BB962C8B-B14F-4D97-AF65-F5344CB8AC3E}">
        <p14:creationId xmlns:p14="http://schemas.microsoft.com/office/powerpoint/2010/main" val="1766223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(10 min)</a:t>
            </a:r>
          </a:p>
          <a:p>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i="0"/>
              <a:t>Before we finish, lets take a moment to reflect on what stood out for you. </a:t>
            </a:r>
            <a:r>
              <a:rPr lang="en-NZ" b="1" i="1"/>
              <a:t>(Click)</a:t>
            </a:r>
          </a:p>
          <a:p>
            <a:endParaRPr lang="en-NZ" b="1"/>
          </a:p>
          <a:p>
            <a:r>
              <a:rPr lang="en-NZ" b="1" i="1"/>
              <a:t>Trainer: take a few minutes to </a:t>
            </a:r>
            <a:r>
              <a:rPr lang="en-NZ" b="1" i="1" u="sng"/>
              <a:t>ask each person </a:t>
            </a:r>
            <a:r>
              <a:rPr lang="en-NZ" b="1" i="1"/>
              <a:t>in the group to share their reflections</a:t>
            </a:r>
          </a:p>
          <a:p>
            <a:endParaRPr lang="en-NZ" b="0" i="1"/>
          </a:p>
          <a:p>
            <a:r>
              <a:rPr lang="en-NZ" b="1" i="1"/>
              <a:t>Say:</a:t>
            </a:r>
          </a:p>
          <a:p>
            <a:r>
              <a:rPr lang="en-NZ" b="0" i="0"/>
              <a:t>As you move forward:</a:t>
            </a:r>
          </a:p>
          <a:p>
            <a:pPr marL="228600" indent="-228600">
              <a:buAutoNum type="arabicPeriod"/>
            </a:pPr>
            <a:r>
              <a:rPr lang="en-NZ" b="0" i="0"/>
              <a:t>Embed today’s information – refer to the supporting documents when they come out to you.</a:t>
            </a:r>
          </a:p>
          <a:p>
            <a:pPr marL="228600" indent="-228600">
              <a:buAutoNum type="arabicPeriod"/>
            </a:pPr>
            <a:r>
              <a:rPr lang="en-NZ" b="0" i="0"/>
              <a:t>Use person-directed conversations intentionally in your interactions.</a:t>
            </a:r>
          </a:p>
          <a:p>
            <a:pPr marL="228600" indent="-228600">
              <a:buAutoNum type="arabicPeriod"/>
            </a:pPr>
            <a:r>
              <a:rPr lang="en-NZ" b="0" i="0"/>
              <a:t>Review the My DSS Funding Plan – watch the master class videos in the training portal (link will be forwarded to you after training)</a:t>
            </a:r>
          </a:p>
          <a:p>
            <a:pPr marL="228600" indent="-228600">
              <a:buAutoNum type="arabicPeriod"/>
            </a:pPr>
            <a:r>
              <a:rPr lang="en-NZ" b="0" i="0"/>
              <a:t>Keep the feedback loop active – look at how your processes can be streamlined</a:t>
            </a:r>
          </a:p>
          <a:p>
            <a:pPr marL="228600" indent="-228600">
              <a:buAutoNum type="arabicPeriod"/>
            </a:pPr>
            <a:r>
              <a:rPr lang="en-NZ" b="0" i="0"/>
              <a:t>Stay curious and connected – ongoing learning is key to supporting these changes that are ultimately going to give disabled people more choice and control over their flexible funding</a:t>
            </a:r>
          </a:p>
          <a:p>
            <a:pPr marL="228600" indent="-228600">
              <a:buAutoNum type="arabicPeriod"/>
            </a:pPr>
            <a:r>
              <a:rPr lang="en-NZ" b="0" i="0"/>
              <a:t>Come along to our drop in sessions as any questions come up and keep an eye on our FAQ’s – this will be a living document that will be updated frequently</a:t>
            </a:r>
          </a:p>
          <a:p>
            <a:pPr marL="0" indent="0">
              <a:buNone/>
            </a:pPr>
            <a:endParaRPr lang="en-NZ" b="0" i="0"/>
          </a:p>
          <a:p>
            <a:pPr marL="0" indent="0">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46</a:t>
            </a:fld>
            <a:endParaRPr lang="en-NZ"/>
          </a:p>
        </p:txBody>
      </p:sp>
    </p:spTree>
    <p:extLst>
      <p:ext uri="{BB962C8B-B14F-4D97-AF65-F5344CB8AC3E}">
        <p14:creationId xmlns:p14="http://schemas.microsoft.com/office/powerpoint/2010/main" val="132360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0" i="0"/>
              <a:t>We have time for any further questions. You can put them into chat, email our DSS Testing team or ask now.</a:t>
            </a:r>
          </a:p>
          <a:p>
            <a:r>
              <a:rPr lang="en-NZ" b="0" i="0"/>
              <a:t>We will be running drop in sessions for you throughout April – so please join them when you can with further queries. Invitations will come out to you shortly.</a:t>
            </a:r>
          </a:p>
          <a:p>
            <a:endParaRPr lang="en-NZ" b="0" i="0"/>
          </a:p>
          <a:p>
            <a:r>
              <a:rPr lang="en-NZ" b="0" i="0"/>
              <a:t>Now one final ask of you – would you mind letting us know how we did by putting into chat how you would rate this training, on a scale of 1 – 10 with 1 being very bad and 10 being very good. Plus one word to describe the day.</a:t>
            </a:r>
          </a:p>
          <a:p>
            <a:endParaRPr lang="en-NZ" b="0" i="0"/>
          </a:p>
          <a:p>
            <a:r>
              <a:rPr lang="en-NZ" b="1" i="1"/>
              <a:t>Take a few minutes to answer questions and then close with Karakia</a:t>
            </a:r>
          </a:p>
          <a:p>
            <a:endParaRPr lang="en-NZ" b="1" i="1"/>
          </a:p>
          <a:p>
            <a:pPr marL="0" indent="0">
              <a:buNone/>
            </a:pPr>
            <a:r>
              <a:rPr lang="en-NZ" b="0" i="0"/>
              <a:t>We’ll finish with a closing </a:t>
            </a:r>
            <a:r>
              <a:rPr lang="en-NZ" b="0" i="0" err="1"/>
              <a:t>karakia</a:t>
            </a:r>
            <a:r>
              <a:rPr lang="en-NZ" b="0" i="0"/>
              <a:t>:</a:t>
            </a:r>
          </a:p>
          <a:p>
            <a:pPr>
              <a:lnSpc>
                <a:spcPct val="150000"/>
              </a:lnSpc>
              <a:spcAft>
                <a:spcPts val="429"/>
              </a:spcAft>
            </a:pPr>
            <a:endParaRPr lang="en-NZ" sz="1200">
              <a:ea typeface="Roboto"/>
              <a:cs typeface="Roboto"/>
            </a:endParaRPr>
          </a:p>
          <a:p>
            <a:pPr>
              <a:lnSpc>
                <a:spcPct val="150000"/>
              </a:lnSpc>
              <a:spcAft>
                <a:spcPts val="429"/>
              </a:spcAft>
            </a:pPr>
            <a:r>
              <a:rPr lang="en-NZ" sz="1200">
                <a:ea typeface="Roboto"/>
                <a:cs typeface="Roboto"/>
              </a:rPr>
              <a:t>Kia tau ki a </a:t>
            </a:r>
            <a:r>
              <a:rPr lang="en-NZ" sz="1200" err="1">
                <a:ea typeface="Roboto"/>
                <a:cs typeface="Roboto"/>
              </a:rPr>
              <a:t>tātou</a:t>
            </a:r>
            <a:r>
              <a:rPr lang="en-NZ" sz="1200">
                <a:ea typeface="Roboto"/>
                <a:cs typeface="Roboto"/>
              </a:rPr>
              <a:t> </a:t>
            </a:r>
            <a:r>
              <a:rPr lang="en-NZ" sz="1200" err="1">
                <a:ea typeface="Roboto"/>
                <a:cs typeface="Roboto"/>
              </a:rPr>
              <a:t>katoa</a:t>
            </a:r>
            <a:endParaRPr lang="en-NZ" sz="1200">
              <a:ea typeface="Roboto"/>
              <a:cs typeface="Roboto"/>
            </a:endParaRPr>
          </a:p>
          <a:p>
            <a:pPr>
              <a:lnSpc>
                <a:spcPct val="150000"/>
              </a:lnSpc>
              <a:spcAft>
                <a:spcPts val="429"/>
              </a:spcAft>
            </a:pPr>
            <a:r>
              <a:rPr lang="en-NZ" sz="1200">
                <a:ea typeface="Roboto"/>
                <a:cs typeface="Roboto"/>
              </a:rPr>
              <a:t>Te </a:t>
            </a:r>
            <a:r>
              <a:rPr lang="en-NZ" sz="1200" err="1">
                <a:ea typeface="Roboto"/>
                <a:cs typeface="Roboto"/>
              </a:rPr>
              <a:t>atawhai</a:t>
            </a:r>
            <a:r>
              <a:rPr lang="en-NZ" sz="1200">
                <a:ea typeface="Roboto"/>
                <a:cs typeface="Roboto"/>
              </a:rPr>
              <a:t> o </a:t>
            </a:r>
            <a:r>
              <a:rPr lang="en-NZ" sz="1200" err="1">
                <a:ea typeface="Roboto"/>
                <a:cs typeface="Roboto"/>
              </a:rPr>
              <a:t>tō</a:t>
            </a:r>
            <a:r>
              <a:rPr lang="en-NZ" sz="1200">
                <a:ea typeface="Roboto"/>
                <a:cs typeface="Roboto"/>
              </a:rPr>
              <a:t> </a:t>
            </a:r>
            <a:r>
              <a:rPr lang="en-NZ" sz="1200" err="1">
                <a:ea typeface="Roboto"/>
                <a:cs typeface="Roboto"/>
              </a:rPr>
              <a:t>tātou</a:t>
            </a:r>
            <a:r>
              <a:rPr lang="en-NZ" sz="1200">
                <a:ea typeface="Roboto"/>
                <a:cs typeface="Roboto"/>
              </a:rPr>
              <a:t> Ariki, a Ihu Karaiti</a:t>
            </a:r>
          </a:p>
          <a:p>
            <a:pPr>
              <a:lnSpc>
                <a:spcPct val="150000"/>
              </a:lnSpc>
              <a:spcAft>
                <a:spcPts val="429"/>
              </a:spcAft>
            </a:pPr>
            <a:r>
              <a:rPr lang="en-NZ" sz="1200">
                <a:ea typeface="Roboto"/>
                <a:cs typeface="Roboto"/>
              </a:rPr>
              <a:t>Me Te aroha o </a:t>
            </a:r>
            <a:r>
              <a:rPr lang="en-NZ" sz="1200" err="1">
                <a:ea typeface="Roboto"/>
                <a:cs typeface="Roboto"/>
              </a:rPr>
              <a:t>te</a:t>
            </a:r>
            <a:r>
              <a:rPr lang="en-NZ" sz="1200">
                <a:ea typeface="Roboto"/>
                <a:cs typeface="Roboto"/>
              </a:rPr>
              <a:t> Atua</a:t>
            </a:r>
          </a:p>
          <a:p>
            <a:pPr>
              <a:lnSpc>
                <a:spcPct val="150000"/>
              </a:lnSpc>
              <a:spcAft>
                <a:spcPts val="429"/>
              </a:spcAft>
            </a:pPr>
            <a:r>
              <a:rPr lang="en-NZ" sz="1200">
                <a:ea typeface="Roboto"/>
                <a:cs typeface="Roboto"/>
              </a:rPr>
              <a:t>Me </a:t>
            </a:r>
            <a:r>
              <a:rPr lang="en-NZ" sz="1200" err="1">
                <a:ea typeface="Roboto"/>
                <a:cs typeface="Roboto"/>
              </a:rPr>
              <a:t>te</a:t>
            </a:r>
            <a:r>
              <a:rPr lang="en-NZ" sz="1200">
                <a:ea typeface="Roboto"/>
                <a:cs typeface="Roboto"/>
              </a:rPr>
              <a:t> </a:t>
            </a:r>
            <a:r>
              <a:rPr lang="en-NZ" sz="1200" err="1">
                <a:ea typeface="Roboto"/>
                <a:cs typeface="Roboto"/>
              </a:rPr>
              <a:t>whiwhingatahitanga</a:t>
            </a:r>
            <a:endParaRPr lang="en-NZ" sz="1200">
              <a:ea typeface="Roboto"/>
              <a:cs typeface="Roboto"/>
            </a:endParaRPr>
          </a:p>
          <a:p>
            <a:pPr>
              <a:lnSpc>
                <a:spcPct val="150000"/>
              </a:lnSpc>
              <a:spcAft>
                <a:spcPts val="429"/>
              </a:spcAft>
            </a:pPr>
            <a:r>
              <a:rPr lang="en-NZ" sz="1200">
                <a:ea typeface="Roboto"/>
                <a:cs typeface="Roboto"/>
              </a:rPr>
              <a:t>Ki </a:t>
            </a:r>
            <a:r>
              <a:rPr lang="en-NZ" sz="1200" err="1">
                <a:ea typeface="Roboto"/>
                <a:cs typeface="Roboto"/>
              </a:rPr>
              <a:t>te</a:t>
            </a:r>
            <a:r>
              <a:rPr lang="en-NZ" sz="1200">
                <a:ea typeface="Roboto"/>
                <a:cs typeface="Roboto"/>
              </a:rPr>
              <a:t> </a:t>
            </a:r>
            <a:r>
              <a:rPr lang="en-NZ" sz="1200" err="1">
                <a:ea typeface="Roboto"/>
                <a:cs typeface="Roboto"/>
              </a:rPr>
              <a:t>wairua</a:t>
            </a:r>
            <a:r>
              <a:rPr lang="en-NZ" sz="1200">
                <a:ea typeface="Roboto"/>
                <a:cs typeface="Roboto"/>
              </a:rPr>
              <a:t> </a:t>
            </a:r>
            <a:r>
              <a:rPr lang="en-NZ" sz="1200" err="1">
                <a:ea typeface="Roboto"/>
                <a:cs typeface="Roboto"/>
              </a:rPr>
              <a:t>tapu</a:t>
            </a:r>
            <a:endParaRPr lang="en-NZ" sz="1200">
              <a:ea typeface="Roboto"/>
              <a:cs typeface="Roboto"/>
            </a:endParaRPr>
          </a:p>
          <a:p>
            <a:pPr>
              <a:lnSpc>
                <a:spcPct val="150000"/>
              </a:lnSpc>
              <a:spcAft>
                <a:spcPts val="429"/>
              </a:spcAft>
            </a:pPr>
            <a:r>
              <a:rPr lang="en-NZ" sz="1200">
                <a:ea typeface="Roboto"/>
                <a:cs typeface="Roboto"/>
              </a:rPr>
              <a:t>Ake, </a:t>
            </a:r>
            <a:r>
              <a:rPr lang="en-NZ" sz="1200" err="1">
                <a:ea typeface="Roboto"/>
                <a:cs typeface="Roboto"/>
              </a:rPr>
              <a:t>ake</a:t>
            </a:r>
            <a:r>
              <a:rPr lang="en-NZ" sz="1200">
                <a:ea typeface="Roboto"/>
                <a:cs typeface="Roboto"/>
              </a:rPr>
              <a:t>, </a:t>
            </a:r>
            <a:r>
              <a:rPr lang="en-NZ" sz="1200" err="1">
                <a:ea typeface="Roboto"/>
                <a:cs typeface="Roboto"/>
              </a:rPr>
              <a:t>ake</a:t>
            </a:r>
            <a:r>
              <a:rPr lang="en-NZ" sz="1200">
                <a:ea typeface="Roboto"/>
                <a:cs typeface="Roboto"/>
              </a:rPr>
              <a:t>, </a:t>
            </a:r>
            <a:r>
              <a:rPr lang="en-NZ" sz="1200" err="1">
                <a:ea typeface="Roboto"/>
                <a:cs typeface="Roboto"/>
              </a:rPr>
              <a:t>Āmine</a:t>
            </a:r>
            <a:endParaRPr lang="en-NZ"/>
          </a:p>
          <a:p>
            <a:pPr marL="0" indent="0">
              <a:buNone/>
            </a:pPr>
            <a:endParaRPr lang="en-NZ" b="0" i="0"/>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47</a:t>
            </a:fld>
            <a:endParaRPr lang="en-NZ"/>
          </a:p>
        </p:txBody>
      </p:sp>
    </p:spTree>
    <p:extLst>
      <p:ext uri="{BB962C8B-B14F-4D97-AF65-F5344CB8AC3E}">
        <p14:creationId xmlns:p14="http://schemas.microsoft.com/office/powerpoint/2010/main" val="11219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a:t>(7 min)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a:t>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i="0"/>
              <a:t>Let’s take a look at the elements that will </a:t>
            </a:r>
            <a:r>
              <a:rPr lang="en-NZ" sz="1200" b="1" i="0"/>
              <a:t>steady and strengthen </a:t>
            </a:r>
            <a:r>
              <a:rPr lang="en-NZ" sz="1200" b="0" i="0"/>
              <a:t>the flexible funding approach. These are the </a:t>
            </a:r>
            <a:r>
              <a:rPr lang="en-NZ" sz="1200" b="1" i="0"/>
              <a:t>building blocks </a:t>
            </a:r>
            <a:r>
              <a:rPr lang="en-NZ" sz="1200" b="0" i="0"/>
              <a:t>that help create a system people can trust – one that is clearer, more consistent and easier to navigate.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b="0"/>
          </a:p>
          <a:p>
            <a:pPr fontAlgn="t"/>
            <a:r>
              <a:rPr lang="en-US" sz="1200" b="0" i="0" kern="1200">
                <a:solidFill>
                  <a:schemeClr val="tx1"/>
                </a:solidFill>
                <a:effectLst/>
                <a:latin typeface="+mn-lt"/>
                <a:ea typeface="+mn-ea"/>
                <a:cs typeface="+mn-cs"/>
              </a:rPr>
              <a:t>We’ve put </a:t>
            </a:r>
            <a:r>
              <a:rPr lang="en-US" sz="1200" b="1" i="0" kern="1200">
                <a:solidFill>
                  <a:schemeClr val="tx1"/>
                </a:solidFill>
                <a:effectLst/>
                <a:latin typeface="+mn-lt"/>
                <a:ea typeface="+mn-ea"/>
                <a:cs typeface="+mn-cs"/>
              </a:rPr>
              <a:t>national consistency </a:t>
            </a:r>
            <a:r>
              <a:rPr lang="en-US" sz="1200" b="0" i="0" kern="1200">
                <a:solidFill>
                  <a:schemeClr val="tx1"/>
                </a:solidFill>
                <a:effectLst/>
                <a:latin typeface="+mn-lt"/>
                <a:ea typeface="+mn-ea"/>
                <a:cs typeface="+mn-cs"/>
              </a:rPr>
              <a:t>at the centre. That means having the </a:t>
            </a:r>
            <a:r>
              <a:rPr lang="en-US" sz="1200" b="1" i="0" kern="1200">
                <a:solidFill>
                  <a:schemeClr val="tx1"/>
                </a:solidFill>
                <a:effectLst/>
                <a:latin typeface="+mn-lt"/>
                <a:ea typeface="+mn-ea"/>
                <a:cs typeface="+mn-cs"/>
              </a:rPr>
              <a:t>same</a:t>
            </a:r>
            <a:r>
              <a:rPr lang="en-US" sz="1200" b="0" i="0" kern="1200">
                <a:solidFill>
                  <a:schemeClr val="tx1"/>
                </a:solidFill>
                <a:effectLst/>
                <a:latin typeface="+mn-lt"/>
                <a:ea typeface="+mn-ea"/>
                <a:cs typeface="+mn-cs"/>
              </a:rPr>
              <a:t> assessment and allocation processes across the country, supported by </a:t>
            </a:r>
            <a:r>
              <a:rPr lang="en-US" sz="1200" b="1" i="0" kern="1200">
                <a:solidFill>
                  <a:schemeClr val="tx1"/>
                </a:solidFill>
                <a:effectLst/>
                <a:latin typeface="+mn-lt"/>
                <a:ea typeface="+mn-ea"/>
                <a:cs typeface="+mn-cs"/>
              </a:rPr>
              <a:t>up‑to‑date </a:t>
            </a:r>
            <a:r>
              <a:rPr lang="en-US" sz="1200" b="0" i="0" kern="1200">
                <a:solidFill>
                  <a:schemeClr val="tx1"/>
                </a:solidFill>
                <a:effectLst/>
                <a:latin typeface="+mn-lt"/>
                <a:ea typeface="+mn-ea"/>
                <a:cs typeface="+mn-cs"/>
              </a:rPr>
              <a:t>tools and guidance. This reduces variation and helps people get a more predictable experience, no matter where they live.</a:t>
            </a:r>
          </a:p>
          <a:p>
            <a:pPr fontAlgn="t"/>
            <a:endParaRPr lang="en-US" sz="1200" b="0" i="0" kern="1200">
              <a:solidFill>
                <a:schemeClr val="tx1"/>
              </a:solidFill>
              <a:effectLst/>
              <a:latin typeface="+mn-lt"/>
              <a:ea typeface="+mn-ea"/>
              <a:cs typeface="+mn-cs"/>
            </a:endParaRPr>
          </a:p>
          <a:p>
            <a:pPr fontAlgn="t"/>
            <a:r>
              <a:rPr lang="en-US" sz="1200" b="0" i="0" kern="1200">
                <a:solidFill>
                  <a:schemeClr val="tx1"/>
                </a:solidFill>
                <a:effectLst/>
                <a:latin typeface="+mn-lt"/>
                <a:ea typeface="+mn-ea"/>
                <a:cs typeface="+mn-cs"/>
              </a:rPr>
              <a:t>The assessment and allocation process has been </a:t>
            </a:r>
            <a:r>
              <a:rPr lang="en-US" sz="1200" b="1" i="0" kern="1200">
                <a:solidFill>
                  <a:schemeClr val="tx1"/>
                </a:solidFill>
                <a:effectLst/>
                <a:latin typeface="+mn-lt"/>
                <a:ea typeface="+mn-ea"/>
                <a:cs typeface="+mn-cs"/>
              </a:rPr>
              <a:t>enhanced</a:t>
            </a:r>
            <a:r>
              <a:rPr lang="en-US" sz="1200" b="0" i="0" kern="1200">
                <a:solidFill>
                  <a:schemeClr val="tx1"/>
                </a:solidFill>
                <a:effectLst/>
                <a:latin typeface="+mn-lt"/>
                <a:ea typeface="+mn-ea"/>
                <a:cs typeface="+mn-cs"/>
              </a:rPr>
              <a:t> so there’s a much clearer link between someone’s </a:t>
            </a:r>
            <a:r>
              <a:rPr lang="en-US" sz="1200" b="1" i="0" kern="1200">
                <a:solidFill>
                  <a:schemeClr val="tx1"/>
                </a:solidFill>
                <a:effectLst/>
                <a:latin typeface="+mn-lt"/>
                <a:ea typeface="+mn-ea"/>
                <a:cs typeface="+mn-cs"/>
              </a:rPr>
              <a:t>disability needs </a:t>
            </a:r>
            <a:r>
              <a:rPr lang="en-US" sz="1200" b="0" i="0" kern="1200">
                <a:solidFill>
                  <a:schemeClr val="tx1"/>
                </a:solidFill>
                <a:effectLst/>
                <a:latin typeface="+mn-lt"/>
                <a:ea typeface="+mn-ea"/>
                <a:cs typeface="+mn-cs"/>
              </a:rPr>
              <a:t>and their </a:t>
            </a:r>
            <a:r>
              <a:rPr lang="en-US" sz="1200" b="1" i="0" kern="1200">
                <a:solidFill>
                  <a:schemeClr val="tx1"/>
                </a:solidFill>
                <a:effectLst/>
                <a:latin typeface="+mn-lt"/>
                <a:ea typeface="+mn-ea"/>
                <a:cs typeface="+mn-cs"/>
              </a:rPr>
              <a:t>funded supports</a:t>
            </a:r>
            <a:r>
              <a:rPr lang="en-US" sz="1200" b="0" i="0" kern="1200">
                <a:solidFill>
                  <a:schemeClr val="tx1"/>
                </a:solidFill>
                <a:effectLst/>
                <a:latin typeface="+mn-lt"/>
                <a:ea typeface="+mn-ea"/>
                <a:cs typeface="+mn-cs"/>
              </a:rPr>
              <a:t>. This makes decision‑making more transparent and more aligned to what individuals actually require to support them.</a:t>
            </a:r>
          </a:p>
          <a:p>
            <a:pPr fontAlgn="t"/>
            <a:r>
              <a:rPr lang="en-US" sz="1200" b="0" i="0" kern="1200">
                <a:solidFill>
                  <a:schemeClr val="tx1"/>
                </a:solidFill>
                <a:effectLst/>
                <a:latin typeface="+mn-lt"/>
                <a:ea typeface="+mn-ea"/>
                <a:cs typeface="+mn-cs"/>
              </a:rPr>
              <a:t>We’re also clearly defining the </a:t>
            </a:r>
            <a:r>
              <a:rPr lang="en-US" sz="1200" b="1" i="0" kern="1200">
                <a:solidFill>
                  <a:schemeClr val="tx1"/>
                </a:solidFill>
                <a:effectLst/>
                <a:latin typeface="+mn-lt"/>
                <a:ea typeface="+mn-ea"/>
                <a:cs typeface="+mn-cs"/>
              </a:rPr>
              <a:t>purpose</a:t>
            </a:r>
            <a:r>
              <a:rPr lang="en-US" sz="1200" b="0" i="0" kern="1200">
                <a:solidFill>
                  <a:schemeClr val="tx1"/>
                </a:solidFill>
                <a:effectLst/>
                <a:latin typeface="+mn-lt"/>
                <a:ea typeface="+mn-ea"/>
                <a:cs typeface="+mn-cs"/>
              </a:rPr>
              <a:t> of the allocated funding. This is an important shift — it helps guide decisions and ensures that allocation processes are transparent and align with what the funding is meant to achieve.</a:t>
            </a:r>
          </a:p>
          <a:p>
            <a:pPr fontAlgn="t"/>
            <a:endParaRPr lang="en-US" sz="1200" b="0" i="0" kern="1200">
              <a:solidFill>
                <a:schemeClr val="tx1"/>
              </a:solidFill>
              <a:effectLst/>
              <a:latin typeface="+mn-lt"/>
              <a:ea typeface="+mn-ea"/>
              <a:cs typeface="+mn-cs"/>
            </a:endParaRPr>
          </a:p>
          <a:p>
            <a:pPr fontAlgn="t"/>
            <a:r>
              <a:rPr lang="en-US" sz="1200" b="0" i="0" kern="1200">
                <a:solidFill>
                  <a:schemeClr val="tx1"/>
                </a:solidFill>
                <a:effectLst/>
                <a:latin typeface="+mn-lt"/>
                <a:ea typeface="+mn-ea"/>
                <a:cs typeface="+mn-cs"/>
              </a:rPr>
              <a:t>There are 3 key elements of change for IF Hosts:</a:t>
            </a:r>
          </a:p>
          <a:p>
            <a:pPr fontAlgn="t"/>
            <a:endParaRPr lang="en-US" sz="1200" b="0" i="0" kern="1200">
              <a:solidFill>
                <a:schemeClr val="tx1"/>
              </a:solidFill>
              <a:effectLst/>
              <a:latin typeface="+mn-lt"/>
              <a:ea typeface="+mn-ea"/>
              <a:cs typeface="+mn-cs"/>
            </a:endParaRPr>
          </a:p>
          <a:p>
            <a:pPr fontAlgn="t"/>
            <a:r>
              <a:rPr lang="en-US" sz="1200" b="0" i="0" kern="1200">
                <a:solidFill>
                  <a:schemeClr val="tx1"/>
                </a:solidFill>
                <a:effectLst/>
                <a:latin typeface="+mn-lt"/>
                <a:ea typeface="+mn-ea"/>
                <a:cs typeface="+mn-cs"/>
              </a:rPr>
              <a:t>1. </a:t>
            </a:r>
            <a:r>
              <a:rPr lang="en-US" sz="1200" b="1" i="0" kern="1200">
                <a:solidFill>
                  <a:schemeClr val="tx1"/>
                </a:solidFill>
                <a:effectLst/>
                <a:latin typeface="+mn-lt"/>
                <a:ea typeface="+mn-ea"/>
                <a:cs typeface="+mn-cs"/>
              </a:rPr>
              <a:t>The My DSS Funding Plan</a:t>
            </a:r>
            <a:r>
              <a:rPr lang="en-US" sz="1200" b="0" i="0" kern="1200">
                <a:solidFill>
                  <a:schemeClr val="tx1"/>
                </a:solidFill>
                <a:effectLst/>
                <a:latin typeface="+mn-lt"/>
                <a:ea typeface="+mn-ea"/>
                <a:cs typeface="+mn-cs"/>
              </a:rPr>
              <a:t>, which is a document to help disabled people and those supporting them, to plan and understand how they can use their DSS funding, providing more clarity and control for decision making. It will ensure that supports align with the overall intent or purposes for </a:t>
            </a:r>
            <a:r>
              <a:rPr lang="en-US" sz="1200" b="1" i="0" kern="1200">
                <a:solidFill>
                  <a:schemeClr val="tx1"/>
                </a:solidFill>
                <a:effectLst/>
                <a:latin typeface="+mn-lt"/>
                <a:ea typeface="+mn-ea"/>
                <a:cs typeface="+mn-cs"/>
              </a:rPr>
              <a:t>why</a:t>
            </a:r>
            <a:r>
              <a:rPr lang="en-US" sz="1200" b="0" i="0" kern="1200">
                <a:solidFill>
                  <a:schemeClr val="tx1"/>
                </a:solidFill>
                <a:effectLst/>
                <a:latin typeface="+mn-lt"/>
                <a:ea typeface="+mn-ea"/>
                <a:cs typeface="+mn-cs"/>
              </a:rPr>
              <a:t> the funding was allocated.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2. </a:t>
            </a:r>
            <a:r>
              <a:rPr lang="en-US" sz="1200" b="1" i="0" kern="1200">
                <a:solidFill>
                  <a:schemeClr val="tx1"/>
                </a:solidFill>
                <a:effectLst/>
                <a:latin typeface="+mn-lt"/>
                <a:ea typeface="+mn-ea"/>
                <a:cs typeface="+mn-cs"/>
              </a:rPr>
              <a:t>The Host Tier Framework</a:t>
            </a:r>
            <a:r>
              <a:rPr lang="en-US" sz="1200" b="0" i="0" kern="1200">
                <a:solidFill>
                  <a:schemeClr val="tx1"/>
                </a:solidFill>
                <a:effectLst/>
                <a:latin typeface="+mn-lt"/>
                <a:ea typeface="+mn-ea"/>
                <a:cs typeface="+mn-cs"/>
              </a:rPr>
              <a:t>, the purpose of which, is to provide the appropriate level of guidance and monitoring for each person or their agent using </a:t>
            </a:r>
            <a:r>
              <a:rPr lang="en-US" sz="1200" b="1" i="0" kern="1200">
                <a:solidFill>
                  <a:schemeClr val="tx1"/>
                </a:solidFill>
                <a:effectLst/>
                <a:latin typeface="+mn-lt"/>
                <a:ea typeface="+mn-ea"/>
                <a:cs typeface="+mn-cs"/>
              </a:rPr>
              <a:t>Hosted Flexible Funding</a:t>
            </a:r>
            <a:r>
              <a:rPr lang="en-US" sz="1200" b="0" i="0" kern="1200">
                <a:solidFill>
                  <a:schemeClr val="tx1"/>
                </a:solidFill>
                <a:effectLst/>
                <a:latin typeface="+mn-lt"/>
                <a:ea typeface="+mn-ea"/>
                <a:cs typeface="+mn-cs"/>
              </a:rPr>
              <a:t>. This includes Individualised Funding (IF), Enhanced IF, or hosted EGL Personal Budgets (such as those using FDS services in Christchurch, or a hosted provider in Mana Whaikaha). Its aim is to provide disabled people or their Agent’s with the </a:t>
            </a:r>
            <a:r>
              <a:rPr lang="en-US" sz="1200" b="1" i="0" kern="1200">
                <a:solidFill>
                  <a:schemeClr val="tx1"/>
                </a:solidFill>
                <a:effectLst/>
                <a:latin typeface="+mn-lt"/>
                <a:ea typeface="+mn-ea"/>
                <a:cs typeface="+mn-cs"/>
              </a:rPr>
              <a:t>right level </a:t>
            </a:r>
            <a:r>
              <a:rPr lang="en-US" sz="1200" b="0" i="0" kern="1200">
                <a:solidFill>
                  <a:schemeClr val="tx1"/>
                </a:solidFill>
                <a:effectLst/>
                <a:latin typeface="+mn-lt"/>
                <a:ea typeface="+mn-ea"/>
                <a:cs typeface="+mn-cs"/>
              </a:rPr>
              <a:t>of guidance necessary to successfully manage their allocated hosted flexible funding, both from a budget management and being a successful employer perspective.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3. The March 2024 </a:t>
            </a:r>
            <a:r>
              <a:rPr lang="en-US" sz="1200" b="1" i="0" kern="1200">
                <a:solidFill>
                  <a:schemeClr val="tx1"/>
                </a:solidFill>
                <a:effectLst/>
                <a:latin typeface="+mn-lt"/>
                <a:ea typeface="+mn-ea"/>
                <a:cs typeface="+mn-cs"/>
              </a:rPr>
              <a:t>Purchasing Rules will be removed </a:t>
            </a:r>
            <a:r>
              <a:rPr lang="en-US" sz="1200" b="0" i="0" kern="1200">
                <a:solidFill>
                  <a:schemeClr val="tx1"/>
                </a:solidFill>
                <a:effectLst/>
                <a:latin typeface="+mn-lt"/>
                <a:ea typeface="+mn-ea"/>
                <a:cs typeface="+mn-cs"/>
              </a:rPr>
              <a:t>from April 2026. This will create more flexibility, choice and control over how a person can use their flexible funding.  This will also impact those using </a:t>
            </a:r>
            <a:r>
              <a:rPr lang="en-US" sz="1200" b="1" i="0" kern="1200">
                <a:solidFill>
                  <a:schemeClr val="tx1"/>
                </a:solidFill>
                <a:effectLst/>
                <a:latin typeface="+mn-lt"/>
                <a:ea typeface="+mn-ea"/>
                <a:cs typeface="+mn-cs"/>
              </a:rPr>
              <a:t>Carer Support </a:t>
            </a:r>
            <a:r>
              <a:rPr lang="en-US" sz="1200" b="0" i="0" kern="1200">
                <a:solidFill>
                  <a:schemeClr val="tx1"/>
                </a:solidFill>
                <a:effectLst/>
                <a:latin typeface="+mn-lt"/>
                <a:ea typeface="+mn-ea"/>
                <a:cs typeface="+mn-cs"/>
              </a:rPr>
              <a:t>and we’ll touch on this later on.</a:t>
            </a:r>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We will cover all the key elements in more detail throughout this session.</a:t>
            </a: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Finally, this work will be rolled out in stages. Some improvements have come early, while larger system shifts will take more time. This phased approach helps us manage change carefully and deliberately, ensuring benefits can be delivered in a suitable timeframe.</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a:t>
            </a:fld>
            <a:endParaRPr lang="en-NZ"/>
          </a:p>
        </p:txBody>
      </p:sp>
    </p:spTree>
    <p:extLst>
      <p:ext uri="{BB962C8B-B14F-4D97-AF65-F5344CB8AC3E}">
        <p14:creationId xmlns:p14="http://schemas.microsoft.com/office/powerpoint/2010/main" val="364032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(2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solidFill>
                  <a:schemeClr val="bg1">
                    <a:lumMod val="75000"/>
                  </a:schemeClr>
                </a:solidFill>
              </a:rPr>
              <a:t>(click) </a:t>
            </a:r>
            <a:r>
              <a:rPr lang="en-NZ">
                <a:solidFill>
                  <a:schemeClr val="bg1">
                    <a:lumMod val="75000"/>
                  </a:schemeClr>
                </a:solidFill>
              </a:rPr>
              <a:t>At this point, we’ve talked about </a:t>
            </a:r>
            <a:r>
              <a:rPr lang="en-NZ" b="1" i="1">
                <a:solidFill>
                  <a:schemeClr val="bg1">
                    <a:lumMod val="75000"/>
                  </a:schemeClr>
                </a:solidFill>
              </a:rPr>
              <a:t>what</a:t>
            </a:r>
            <a:r>
              <a:rPr lang="en-NZ">
                <a:solidFill>
                  <a:schemeClr val="bg1">
                    <a:lumMod val="75000"/>
                  </a:schemeClr>
                </a:solidFill>
              </a:rPr>
              <a:t> we’re doing and </a:t>
            </a:r>
            <a:r>
              <a:rPr lang="en-NZ" b="1" i="1">
                <a:solidFill>
                  <a:schemeClr val="bg1">
                    <a:lumMod val="75000"/>
                  </a:schemeClr>
                </a:solidFill>
              </a:rPr>
              <a:t>how</a:t>
            </a:r>
            <a:r>
              <a:rPr lang="en-NZ" i="1">
                <a:solidFill>
                  <a:schemeClr val="bg1">
                    <a:lumMod val="75000"/>
                  </a:schemeClr>
                </a:solidFill>
              </a:rPr>
              <a:t> </a:t>
            </a:r>
            <a:r>
              <a:rPr lang="en-NZ">
                <a:solidFill>
                  <a:schemeClr val="bg1">
                    <a:lumMod val="75000"/>
                  </a:schemeClr>
                </a:solidFill>
              </a:rPr>
              <a:t>we’re approaching this work. We’ll now shift focus to something more fundamental –</a:t>
            </a:r>
            <a:r>
              <a:rPr lang="en-NZ" b="1" i="1">
                <a:solidFill>
                  <a:schemeClr val="bg1">
                    <a:lumMod val="75000"/>
                  </a:schemeClr>
                </a:solidFill>
              </a:rPr>
              <a:t>why</a:t>
            </a:r>
            <a:r>
              <a:rPr lang="en-NZ" i="1">
                <a:solidFill>
                  <a:schemeClr val="bg1">
                    <a:lumMod val="75000"/>
                  </a:schemeClr>
                </a:solidFill>
              </a:rPr>
              <a:t>.</a:t>
            </a:r>
            <a:endParaRPr lang="en-NZ" b="1" i="1"/>
          </a:p>
          <a:p>
            <a:endParaRPr lang="en-NZ"/>
          </a:p>
          <a:p>
            <a:r>
              <a:rPr lang="en-NZ"/>
              <a:t>These are the drivers behind stabilising DSS which build directly on the goals and foundations that make the system work </a:t>
            </a:r>
            <a:r>
              <a:rPr lang="en-NZ" b="1"/>
              <a:t>better for disabled people</a:t>
            </a:r>
            <a:r>
              <a:rPr lang="en-NZ"/>
              <a:t>, increase </a:t>
            </a:r>
            <a:r>
              <a:rPr lang="en-NZ" b="1"/>
              <a:t>fairness and consistency</a:t>
            </a:r>
            <a:r>
              <a:rPr lang="en-NZ"/>
              <a:t>, </a:t>
            </a:r>
            <a:r>
              <a:rPr lang="en-NZ" b="1"/>
              <a:t>respond</a:t>
            </a:r>
            <a:r>
              <a:rPr lang="en-NZ"/>
              <a:t> to what the community are telling us, and prepare us in moving </a:t>
            </a:r>
            <a:r>
              <a:rPr lang="en-NZ" b="1"/>
              <a:t>closer</a:t>
            </a:r>
            <a:r>
              <a:rPr lang="en-NZ"/>
              <a:t> to the vision of Enabling Good Lives.</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Community feedback has indicated that disabled people and their families and carers want </a:t>
            </a:r>
            <a:r>
              <a:rPr lang="en-NZ" b="1"/>
              <a:t>more flexibility</a:t>
            </a:r>
            <a:r>
              <a:rPr lang="en-NZ"/>
              <a:t>, </a:t>
            </a:r>
            <a:r>
              <a:rPr lang="en-NZ" b="1"/>
              <a:t>more say </a:t>
            </a:r>
            <a:r>
              <a:rPr lang="en-NZ"/>
              <a:t>in how supports are arranged and a </a:t>
            </a:r>
            <a:r>
              <a:rPr lang="en-NZ" b="1"/>
              <a:t>clearer rationale </a:t>
            </a:r>
            <a:r>
              <a:rPr lang="en-NZ"/>
              <a:t>behind funding decisions. These priorities have </a:t>
            </a:r>
            <a:r>
              <a:rPr lang="en-NZ" b="1"/>
              <a:t>directly shaped </a:t>
            </a:r>
            <a:r>
              <a:rPr lang="en-NZ"/>
              <a:t>the development of Assessment Allocation &amp; Flexible Funding – the AAFF work programme.</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upcoming changes to flexible funding will make it </a:t>
            </a:r>
            <a:r>
              <a:rPr lang="en-US" sz="1200" b="1" i="0" kern="1200">
                <a:solidFill>
                  <a:schemeClr val="tx1"/>
                </a:solidFill>
                <a:effectLst/>
                <a:latin typeface="+mn-lt"/>
                <a:ea typeface="+mn-ea"/>
                <a:cs typeface="+mn-cs"/>
              </a:rPr>
              <a:t>easier</a:t>
            </a:r>
            <a:r>
              <a:rPr lang="en-US" sz="1200" b="0" i="0" kern="1200">
                <a:solidFill>
                  <a:schemeClr val="tx1"/>
                </a:solidFill>
                <a:effectLst/>
                <a:latin typeface="+mn-lt"/>
                <a:ea typeface="+mn-ea"/>
                <a:cs typeface="+mn-cs"/>
              </a:rPr>
              <a:t> for a disabled person or their family to clearly outline their expectations for </a:t>
            </a:r>
            <a:r>
              <a:rPr lang="en-US" sz="1200" b="1" i="0" kern="1200">
                <a:solidFill>
                  <a:schemeClr val="tx1"/>
                </a:solidFill>
                <a:effectLst/>
                <a:latin typeface="+mn-lt"/>
                <a:ea typeface="+mn-ea"/>
                <a:cs typeface="+mn-cs"/>
              </a:rPr>
              <a:t>how</a:t>
            </a:r>
            <a:r>
              <a:rPr lang="en-US" sz="1200" b="0" i="0" kern="1200">
                <a:solidFill>
                  <a:schemeClr val="tx1"/>
                </a:solidFill>
                <a:effectLst/>
                <a:latin typeface="+mn-lt"/>
                <a:ea typeface="+mn-ea"/>
                <a:cs typeface="+mn-cs"/>
              </a:rPr>
              <a:t> their funding will be used right from the start – captured in their My DSS Funding Plan. My DSS Funding Plan is person-</a:t>
            </a:r>
            <a:r>
              <a:rPr lang="en-US" sz="1200" b="0" i="0" kern="1200" err="1">
                <a:solidFill>
                  <a:schemeClr val="tx1"/>
                </a:solidFill>
                <a:effectLst/>
                <a:latin typeface="+mn-lt"/>
                <a:ea typeface="+mn-ea"/>
                <a:cs typeface="+mn-cs"/>
              </a:rPr>
              <a:t>centred</a:t>
            </a:r>
            <a:r>
              <a:rPr lang="en-US" sz="1200" b="0" i="0" kern="1200">
                <a:solidFill>
                  <a:schemeClr val="tx1"/>
                </a:solidFill>
                <a:effectLst/>
                <a:latin typeface="+mn-lt"/>
                <a:ea typeface="+mn-ea"/>
                <a:cs typeface="+mn-cs"/>
              </a:rPr>
              <a:t> and will direct how support can be used - funding will be easier to understand and align more with individual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This will give you, as hosts, a clearer roadmap of their intent, allowing you to focus more effectively on: </a:t>
            </a:r>
            <a:r>
              <a:rPr lang="en-US" sz="1200" b="1" i="0" kern="1200">
                <a:solidFill>
                  <a:schemeClr val="tx1"/>
                </a:solidFill>
                <a:effectLst/>
                <a:latin typeface="+mn-lt"/>
                <a:ea typeface="+mn-ea"/>
                <a:cs typeface="+mn-cs"/>
              </a:rPr>
              <a:t>supporting, coaching, and monitoring.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This increased clarity, will strengthen decision‑making, promote consistent practice in both Host and NASC/EGL sites, and ensure people are </a:t>
            </a:r>
            <a:r>
              <a:rPr lang="en-US" sz="1200" b="1" i="0" kern="1200">
                <a:solidFill>
                  <a:schemeClr val="tx1"/>
                </a:solidFill>
                <a:effectLst/>
                <a:latin typeface="+mn-lt"/>
                <a:ea typeface="+mn-ea"/>
                <a:cs typeface="+mn-cs"/>
              </a:rPr>
              <a:t>well supported </a:t>
            </a:r>
            <a:r>
              <a:rPr lang="en-US" sz="1200" b="0" i="0" kern="1200">
                <a:solidFill>
                  <a:schemeClr val="tx1"/>
                </a:solidFill>
                <a:effectLst/>
                <a:latin typeface="+mn-lt"/>
                <a:ea typeface="+mn-ea"/>
                <a:cs typeface="+mn-cs"/>
              </a:rPr>
              <a:t>to make informed and appropriate use of their funding. Achieving these improvements will take </a:t>
            </a:r>
            <a:r>
              <a:rPr lang="en-US" sz="1200" b="1" i="0" kern="1200">
                <a:solidFill>
                  <a:schemeClr val="tx1"/>
                </a:solidFill>
                <a:effectLst/>
                <a:latin typeface="+mn-lt"/>
                <a:ea typeface="+mn-ea"/>
                <a:cs typeface="+mn-cs"/>
              </a:rPr>
              <a:t>all of us </a:t>
            </a:r>
            <a:r>
              <a:rPr lang="en-US" sz="1200" b="0" i="0" kern="1200">
                <a:solidFill>
                  <a:schemeClr val="tx1"/>
                </a:solidFill>
                <a:effectLst/>
                <a:latin typeface="+mn-lt"/>
                <a:ea typeface="+mn-ea"/>
                <a:cs typeface="+mn-cs"/>
              </a:rPr>
              <a:t>working in a more aligned way, and we’ll look at how roles and responsibilities will support these changes, shortly.</a:t>
            </a:r>
          </a:p>
          <a:p>
            <a:endParaRPr lang="en-NZ"/>
          </a:p>
          <a:p>
            <a:endParaRPr lang="en-NZ"/>
          </a:p>
          <a:p>
            <a:endParaRPr lang="en-NZ"/>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7</a:t>
            </a:fld>
            <a:endParaRPr lang="en-NZ"/>
          </a:p>
        </p:txBody>
      </p:sp>
    </p:spTree>
    <p:extLst>
      <p:ext uri="{BB962C8B-B14F-4D97-AF65-F5344CB8AC3E}">
        <p14:creationId xmlns:p14="http://schemas.microsoft.com/office/powerpoint/2010/main" val="123039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kern="1200">
                <a:solidFill>
                  <a:schemeClr val="tx1"/>
                </a:solidFill>
                <a:effectLst/>
                <a:latin typeface="+mn-lt"/>
                <a:ea typeface="+mn-ea"/>
                <a:cs typeface="+mn-cs"/>
              </a:rPr>
              <a:t>(8 min) Say:</a:t>
            </a:r>
          </a:p>
          <a:p>
            <a:r>
              <a:rPr lang="en-NZ" sz="1200" b="0" i="0" kern="1200">
                <a:solidFill>
                  <a:schemeClr val="tx1"/>
                </a:solidFill>
                <a:effectLst/>
                <a:latin typeface="+mn-lt"/>
                <a:ea typeface="+mn-ea"/>
                <a:cs typeface="+mn-cs"/>
              </a:rPr>
              <a:t>Before we do that, </a:t>
            </a:r>
            <a:r>
              <a:rPr lang="en-NZ" sz="1200" b="1" i="0" kern="1200">
                <a:solidFill>
                  <a:schemeClr val="tx1"/>
                </a:solidFill>
                <a:effectLst/>
                <a:latin typeface="+mn-lt"/>
                <a:ea typeface="+mn-ea"/>
                <a:cs typeface="+mn-cs"/>
              </a:rPr>
              <a:t>hold onto your hats</a:t>
            </a:r>
            <a:r>
              <a:rPr lang="en-NZ" sz="1200" b="0" i="0" kern="1200">
                <a:solidFill>
                  <a:schemeClr val="tx1"/>
                </a:solidFill>
                <a:effectLst/>
                <a:latin typeface="+mn-lt"/>
                <a:ea typeface="+mn-ea"/>
                <a:cs typeface="+mn-cs"/>
              </a:rPr>
              <a:t>, we’re jumping straight into the </a:t>
            </a:r>
            <a:r>
              <a:rPr lang="en-NZ" sz="1200" b="1" i="0" kern="1200">
                <a:solidFill>
                  <a:schemeClr val="tx1"/>
                </a:solidFill>
                <a:effectLst/>
                <a:latin typeface="+mn-lt"/>
                <a:ea typeface="+mn-ea"/>
                <a:cs typeface="+mn-cs"/>
              </a:rPr>
              <a:t>Hosted Flexible Funding Model</a:t>
            </a:r>
            <a:r>
              <a:rPr lang="en-NZ" sz="1200" b="0" i="0" kern="1200">
                <a:solidFill>
                  <a:schemeClr val="tx1"/>
                </a:solidFill>
                <a:effectLst/>
                <a:latin typeface="+mn-lt"/>
                <a:ea typeface="+mn-ea"/>
                <a:cs typeface="+mn-cs"/>
              </a:rPr>
              <a:t>. This is going to give you an around the world view in the next few minutes – then we’ll slow it down and get into some of the detail.</a:t>
            </a:r>
          </a:p>
          <a:p>
            <a:endParaRPr lang="en-NZ" sz="1200" b="0" i="0" kern="1200">
              <a:solidFill>
                <a:schemeClr val="tx1"/>
              </a:solidFill>
              <a:effectLst/>
              <a:latin typeface="+mn-lt"/>
              <a:ea typeface="+mn-ea"/>
              <a:cs typeface="+mn-cs"/>
            </a:endParaRPr>
          </a:p>
          <a:p>
            <a:r>
              <a:rPr lang="en-NZ" sz="1200" b="0" i="0" kern="1200">
                <a:solidFill>
                  <a:schemeClr val="tx1"/>
                </a:solidFill>
                <a:effectLst/>
                <a:latin typeface="+mn-lt"/>
                <a:ea typeface="+mn-ea"/>
                <a:cs typeface="+mn-cs"/>
              </a:rPr>
              <a:t>There are </a:t>
            </a:r>
            <a:r>
              <a:rPr lang="en-NZ" sz="1200" b="1" i="0" kern="1200">
                <a:solidFill>
                  <a:schemeClr val="tx1"/>
                </a:solidFill>
                <a:effectLst/>
                <a:latin typeface="+mn-lt"/>
                <a:ea typeface="+mn-ea"/>
                <a:cs typeface="+mn-cs"/>
              </a:rPr>
              <a:t>2</a:t>
            </a:r>
            <a:r>
              <a:rPr lang="en-NZ" sz="1200" b="0" i="0" kern="1200">
                <a:solidFill>
                  <a:schemeClr val="tx1"/>
                </a:solidFill>
                <a:effectLst/>
                <a:latin typeface="+mn-lt"/>
                <a:ea typeface="+mn-ea"/>
                <a:cs typeface="+mn-cs"/>
              </a:rPr>
              <a:t> overview slides that we are going to show: </a:t>
            </a:r>
            <a:r>
              <a:rPr lang="en-NZ" sz="1200" b="1" i="0" kern="1200">
                <a:solidFill>
                  <a:schemeClr val="tx1"/>
                </a:solidFill>
                <a:effectLst/>
                <a:latin typeface="+mn-lt"/>
                <a:ea typeface="+mn-ea"/>
                <a:cs typeface="+mn-cs"/>
              </a:rPr>
              <a:t>firstly</a:t>
            </a:r>
            <a:r>
              <a:rPr lang="en-NZ" sz="1200" b="0" i="0" kern="1200">
                <a:solidFill>
                  <a:schemeClr val="tx1"/>
                </a:solidFill>
                <a:effectLst/>
                <a:latin typeface="+mn-lt"/>
                <a:ea typeface="+mn-ea"/>
                <a:cs typeface="+mn-cs"/>
              </a:rPr>
              <a:t> those are </a:t>
            </a:r>
            <a:r>
              <a:rPr lang="en-NZ" sz="1200" b="1" i="0" kern="1200">
                <a:solidFill>
                  <a:schemeClr val="tx1"/>
                </a:solidFill>
                <a:effectLst/>
                <a:latin typeface="+mn-lt"/>
                <a:ea typeface="+mn-ea"/>
                <a:cs typeface="+mn-cs"/>
              </a:rPr>
              <a:t>new</a:t>
            </a:r>
            <a:r>
              <a:rPr lang="en-NZ" sz="1200" b="0" i="0" kern="1200">
                <a:solidFill>
                  <a:schemeClr val="tx1"/>
                </a:solidFill>
                <a:effectLst/>
                <a:latin typeface="+mn-lt"/>
                <a:ea typeface="+mn-ea"/>
                <a:cs typeface="+mn-cs"/>
              </a:rPr>
              <a:t> to the system, and </a:t>
            </a:r>
            <a:r>
              <a:rPr lang="en-NZ" sz="1200" b="1" i="0" kern="1200">
                <a:solidFill>
                  <a:schemeClr val="tx1"/>
                </a:solidFill>
                <a:effectLst/>
                <a:latin typeface="+mn-lt"/>
                <a:ea typeface="+mn-ea"/>
                <a:cs typeface="+mn-cs"/>
              </a:rPr>
              <a:t>secondly</a:t>
            </a:r>
            <a:r>
              <a:rPr lang="en-NZ" sz="1200" b="0" i="0" kern="1200">
                <a:solidFill>
                  <a:schemeClr val="tx1"/>
                </a:solidFill>
                <a:effectLst/>
                <a:latin typeface="+mn-lt"/>
                <a:ea typeface="+mn-ea"/>
                <a:cs typeface="+mn-cs"/>
              </a:rPr>
              <a:t> those who are </a:t>
            </a:r>
            <a:r>
              <a:rPr lang="en-NZ" sz="1200" b="1" i="0" kern="1200">
                <a:solidFill>
                  <a:schemeClr val="tx1"/>
                </a:solidFill>
                <a:effectLst/>
                <a:latin typeface="+mn-lt"/>
                <a:ea typeface="+mn-ea"/>
                <a:cs typeface="+mn-cs"/>
              </a:rPr>
              <a:t>already</a:t>
            </a:r>
            <a:r>
              <a:rPr lang="en-NZ" sz="1200" b="0" i="0" kern="1200">
                <a:solidFill>
                  <a:schemeClr val="tx1"/>
                </a:solidFill>
                <a:effectLst/>
                <a:latin typeface="+mn-lt"/>
                <a:ea typeface="+mn-ea"/>
                <a:cs typeface="+mn-cs"/>
              </a:rPr>
              <a:t> using hosted flexible funding.</a:t>
            </a:r>
            <a:endParaRPr lang="en-NZ" sz="1200" b="1" i="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NZ" sz="1200" kern="1200">
                <a:solidFill>
                  <a:schemeClr val="tx1"/>
                </a:solidFill>
                <a:effectLst/>
                <a:latin typeface="+mn-lt"/>
                <a:ea typeface="+mn-ea"/>
                <a:cs typeface="+mn-cs"/>
              </a:rPr>
              <a:t>This is the </a:t>
            </a:r>
            <a:r>
              <a:rPr lang="en-NZ" sz="1200" b="1" kern="1200">
                <a:solidFill>
                  <a:schemeClr val="tx1"/>
                </a:solidFill>
                <a:effectLst/>
                <a:latin typeface="+mn-lt"/>
                <a:ea typeface="+mn-ea"/>
                <a:cs typeface="+mn-cs"/>
              </a:rPr>
              <a:t>Hosted</a:t>
            </a:r>
            <a:r>
              <a:rPr lang="en-NZ" sz="1200" kern="1200">
                <a:solidFill>
                  <a:schemeClr val="tx1"/>
                </a:solidFill>
                <a:effectLst/>
                <a:latin typeface="+mn-lt"/>
                <a:ea typeface="+mn-ea"/>
                <a:cs typeface="+mn-cs"/>
              </a:rPr>
              <a:t> Flexible Funding Model for People who are assessed using </a:t>
            </a:r>
            <a:r>
              <a:rPr lang="en-NZ" sz="1200" b="0" kern="1200">
                <a:solidFill>
                  <a:schemeClr val="tx1"/>
                </a:solidFill>
                <a:effectLst/>
                <a:latin typeface="+mn-lt"/>
                <a:ea typeface="+mn-ea"/>
                <a:cs typeface="+mn-cs"/>
              </a:rPr>
              <a:t>the</a:t>
            </a:r>
            <a:r>
              <a:rPr lang="en-NZ" sz="1200" b="1" kern="1200">
                <a:solidFill>
                  <a:schemeClr val="tx1"/>
                </a:solidFill>
                <a:effectLst/>
                <a:latin typeface="+mn-lt"/>
                <a:ea typeface="+mn-ea"/>
                <a:cs typeface="+mn-cs"/>
              </a:rPr>
              <a:t> new assessment and allocation model through the OBIR web app - </a:t>
            </a:r>
            <a:r>
              <a:rPr lang="en-NZ" sz="1200" kern="1200">
                <a:solidFill>
                  <a:schemeClr val="tx1"/>
                </a:solidFill>
                <a:effectLst/>
                <a:latin typeface="+mn-lt"/>
                <a:ea typeface="+mn-ea"/>
                <a:cs typeface="+mn-cs"/>
              </a:rPr>
              <a:t>the Outcome Based Indicative Range tool , who choose </a:t>
            </a:r>
            <a:r>
              <a:rPr lang="en-NZ" sz="1200" b="1" kern="1200">
                <a:solidFill>
                  <a:schemeClr val="tx1"/>
                </a:solidFill>
                <a:effectLst/>
                <a:latin typeface="+mn-lt"/>
                <a:ea typeface="+mn-ea"/>
                <a:cs typeface="+mn-cs"/>
              </a:rPr>
              <a:t>Hosted Flexible Funding </a:t>
            </a:r>
            <a:r>
              <a:rPr lang="en-NZ" sz="1200" kern="1200">
                <a:solidFill>
                  <a:schemeClr val="tx1"/>
                </a:solidFill>
                <a:effectLst/>
                <a:latin typeface="+mn-lt"/>
                <a:ea typeface="+mn-ea"/>
                <a:cs typeface="+mn-cs"/>
              </a:rPr>
              <a:t>from 1 April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Hosted Flexible Funding </a:t>
            </a:r>
            <a:r>
              <a:rPr lang="en-NZ" sz="1200" kern="1200">
                <a:solidFill>
                  <a:schemeClr val="tx1"/>
                </a:solidFill>
                <a:effectLst/>
                <a:latin typeface="+mn-lt"/>
                <a:ea typeface="+mn-ea"/>
                <a:cs typeface="+mn-cs"/>
              </a:rPr>
              <a:t>includes Individualised Funding (IF), Enhanced IF, and some hosted EGL Personal Budgets (</a:t>
            </a:r>
            <a:r>
              <a:rPr lang="en-NZ" b="0" i="0"/>
              <a:t>Flexible Disability Supports (FDS) in Christchurch and a hosted provider in Mana Whaikaha.)</a:t>
            </a:r>
            <a:endParaRPr lang="en-NZ" b="0" i="0">
              <a:ea typeface="Calibri"/>
              <a:cs typeface="Calibri"/>
            </a:endParaRPr>
          </a:p>
          <a:p>
            <a:endParaRPr lang="en-NZ" sz="1200" kern="1200">
              <a:solidFill>
                <a:schemeClr val="tx1"/>
              </a:solidFill>
              <a:effectLst/>
              <a:latin typeface="+mn-lt"/>
              <a:ea typeface="+mn-ea"/>
              <a:cs typeface="+mn-cs"/>
            </a:endParaRPr>
          </a:p>
          <a:p>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1. My DSS Funding Plan and tier allocation</a:t>
            </a:r>
          </a:p>
          <a:p>
            <a:pPr marL="171450" indent="-171450">
              <a:buFont typeface="Arial" panose="020B0604020202020204" pitchFamily="34" charset="0"/>
              <a:buChar char="•"/>
            </a:pPr>
            <a:r>
              <a:rPr lang="en-NZ" sz="1200" kern="1200">
                <a:solidFill>
                  <a:schemeClr val="tx1"/>
                </a:solidFill>
                <a:effectLst/>
                <a:latin typeface="+mn-lt"/>
                <a:ea typeface="+mn-ea"/>
                <a:cs typeface="+mn-cs"/>
              </a:rPr>
              <a:t>My DSS Funding Plan is developed between the Person and NASC /EGL site using the new assessment and allocation process (OBIR) , which </a:t>
            </a:r>
            <a:r>
              <a:rPr lang="en-NZ" sz="1200" b="1" kern="1200">
                <a:solidFill>
                  <a:schemeClr val="tx1"/>
                </a:solidFill>
                <a:effectLst/>
                <a:latin typeface="+mn-lt"/>
                <a:ea typeface="+mn-ea"/>
                <a:cs typeface="+mn-cs"/>
              </a:rPr>
              <a:t>identifies purposes </a:t>
            </a:r>
            <a:r>
              <a:rPr lang="en-NZ" sz="1200" kern="1200">
                <a:solidFill>
                  <a:schemeClr val="tx1"/>
                </a:solidFill>
                <a:effectLst/>
                <a:latin typeface="+mn-lt"/>
                <a:ea typeface="+mn-ea"/>
                <a:cs typeface="+mn-cs"/>
              </a:rPr>
              <a:t>of the funding directly linked to the assessment, as well as a description of the initial supports </a:t>
            </a:r>
            <a:r>
              <a:rPr lang="en-NZ" sz="1200" b="1" kern="1200">
                <a:solidFill>
                  <a:schemeClr val="tx1"/>
                </a:solidFill>
                <a:effectLst/>
                <a:latin typeface="+mn-lt"/>
                <a:ea typeface="+mn-ea"/>
                <a:cs typeface="+mn-cs"/>
              </a:rPr>
              <a:t>intended</a:t>
            </a:r>
            <a:r>
              <a:rPr lang="en-NZ" sz="1200" kern="1200">
                <a:solidFill>
                  <a:schemeClr val="tx1"/>
                </a:solidFill>
                <a:effectLst/>
                <a:latin typeface="+mn-lt"/>
                <a:ea typeface="+mn-ea"/>
                <a:cs typeface="+mn-cs"/>
              </a:rPr>
              <a:t> to meet those purposes</a:t>
            </a:r>
          </a:p>
          <a:p>
            <a:pPr marL="171450" indent="-171450">
              <a:buFont typeface="Arial" panose="020B0604020202020204" pitchFamily="34" charset="0"/>
              <a:buChar char="•"/>
            </a:pPr>
            <a:r>
              <a:rPr lang="en-NZ" sz="1200" kern="1200">
                <a:solidFill>
                  <a:schemeClr val="tx1"/>
                </a:solidFill>
                <a:effectLst/>
                <a:latin typeface="+mn-lt"/>
                <a:ea typeface="+mn-ea"/>
                <a:cs typeface="+mn-cs"/>
              </a:rPr>
              <a:t>Using the host tier framework, which indicates the appropriate level of guidance and monitoring for each person managing their hosted funding responsibilities, the </a:t>
            </a:r>
            <a:r>
              <a:rPr lang="en-NZ" sz="1200" b="1" kern="1200">
                <a:solidFill>
                  <a:schemeClr val="tx1"/>
                </a:solidFill>
                <a:effectLst/>
                <a:latin typeface="+mn-lt"/>
                <a:ea typeface="+mn-ea"/>
                <a:cs typeface="+mn-cs"/>
              </a:rPr>
              <a:t>NASC/EGL site </a:t>
            </a:r>
            <a:r>
              <a:rPr lang="en-NZ" sz="1200" kern="1200">
                <a:solidFill>
                  <a:schemeClr val="tx1"/>
                </a:solidFill>
                <a:effectLst/>
                <a:latin typeface="+mn-lt"/>
                <a:ea typeface="+mn-ea"/>
                <a:cs typeface="+mn-cs"/>
              </a:rPr>
              <a:t>will assign a tier, using a </a:t>
            </a:r>
            <a:r>
              <a:rPr lang="en-NZ" sz="1200" b="1" kern="1200">
                <a:solidFill>
                  <a:schemeClr val="tx1"/>
                </a:solidFill>
                <a:effectLst/>
                <a:latin typeface="+mn-lt"/>
                <a:ea typeface="+mn-ea"/>
                <a:cs typeface="+mn-cs"/>
              </a:rPr>
              <a:t>Host Tier Allocation Tool</a:t>
            </a:r>
            <a:r>
              <a:rPr lang="en-NZ" sz="1200" kern="1200">
                <a:solidFill>
                  <a:schemeClr val="tx1"/>
                </a:solidFill>
                <a:effectLst/>
                <a:latin typeface="+mn-lt"/>
                <a:ea typeface="+mn-ea"/>
                <a:cs typeface="+mn-cs"/>
              </a:rPr>
              <a:t>, which considers 3 weighted and rated factors:  The </a:t>
            </a:r>
            <a:r>
              <a:rPr lang="en-NZ" sz="1200" b="1" kern="1200">
                <a:solidFill>
                  <a:schemeClr val="tx1"/>
                </a:solidFill>
                <a:effectLst/>
                <a:latin typeface="+mn-lt"/>
                <a:ea typeface="+mn-ea"/>
                <a:cs typeface="+mn-cs"/>
              </a:rPr>
              <a:t>Experience</a:t>
            </a:r>
            <a:r>
              <a:rPr lang="en-NZ" sz="1200" kern="1200">
                <a:solidFill>
                  <a:schemeClr val="tx1"/>
                </a:solidFill>
                <a:effectLst/>
                <a:latin typeface="+mn-lt"/>
                <a:ea typeface="+mn-ea"/>
                <a:cs typeface="+mn-cs"/>
              </a:rPr>
              <a:t> a person has in managing flexible funding (likely to be a “new user”, for those first entering the host system), the </a:t>
            </a:r>
            <a:r>
              <a:rPr lang="en-NZ" sz="1200" b="1" kern="1200">
                <a:solidFill>
                  <a:schemeClr val="tx1"/>
                </a:solidFill>
                <a:effectLst/>
                <a:latin typeface="+mn-lt"/>
                <a:ea typeface="+mn-ea"/>
                <a:cs typeface="+mn-cs"/>
              </a:rPr>
              <a:t>total amount of flexible funding </a:t>
            </a:r>
            <a:r>
              <a:rPr lang="en-NZ" sz="1200" kern="1200">
                <a:solidFill>
                  <a:schemeClr val="tx1"/>
                </a:solidFill>
                <a:effectLst/>
                <a:latin typeface="+mn-lt"/>
                <a:ea typeface="+mn-ea"/>
                <a:cs typeface="+mn-cs"/>
              </a:rPr>
              <a:t>allocated in dollars, and the </a:t>
            </a:r>
            <a:r>
              <a:rPr lang="en-NZ" sz="1200" b="1" kern="1200">
                <a:solidFill>
                  <a:schemeClr val="tx1"/>
                </a:solidFill>
                <a:effectLst/>
                <a:latin typeface="+mn-lt"/>
                <a:ea typeface="+mn-ea"/>
                <a:cs typeface="+mn-cs"/>
              </a:rPr>
              <a:t>engagement with the host </a:t>
            </a:r>
            <a:r>
              <a:rPr lang="en-NZ" sz="1200" kern="1200">
                <a:solidFill>
                  <a:schemeClr val="tx1"/>
                </a:solidFill>
                <a:effectLst/>
                <a:latin typeface="+mn-lt"/>
                <a:ea typeface="+mn-ea"/>
                <a:cs typeface="+mn-cs"/>
              </a:rPr>
              <a:t>(for new people entering the host system; the assumption will be that a “new” person “will engage appropriately” in the first instance). </a:t>
            </a:r>
          </a:p>
          <a:p>
            <a:pPr marL="171450" indent="-171450">
              <a:buFont typeface="Arial" panose="020B0604020202020204" pitchFamily="34" charset="0"/>
              <a:buChar char="•"/>
            </a:pPr>
            <a:r>
              <a:rPr lang="en-NZ" sz="1200" kern="1200">
                <a:solidFill>
                  <a:schemeClr val="tx1"/>
                </a:solidFill>
                <a:effectLst/>
                <a:latin typeface="+mn-lt"/>
                <a:ea typeface="+mn-ea"/>
                <a:cs typeface="+mn-cs"/>
              </a:rPr>
              <a:t>There are </a:t>
            </a:r>
            <a:r>
              <a:rPr lang="en-NZ" sz="1200" b="1" kern="1200">
                <a:solidFill>
                  <a:schemeClr val="tx1"/>
                </a:solidFill>
                <a:effectLst/>
                <a:latin typeface="+mn-lt"/>
                <a:ea typeface="+mn-ea"/>
                <a:cs typeface="+mn-cs"/>
              </a:rPr>
              <a:t>4 tiers</a:t>
            </a:r>
            <a:r>
              <a:rPr lang="en-NZ" sz="1200" kern="1200">
                <a:solidFill>
                  <a:schemeClr val="tx1"/>
                </a:solidFill>
                <a:effectLst/>
                <a:latin typeface="+mn-lt"/>
                <a:ea typeface="+mn-ea"/>
                <a:cs typeface="+mn-cs"/>
              </a:rPr>
              <a:t>: (we will go through these again in the Tiers section)</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Tier 1 is the </a:t>
            </a:r>
            <a:r>
              <a:rPr lang="en-NZ" sz="1200" b="1" kern="1200">
                <a:solidFill>
                  <a:schemeClr val="tx1"/>
                </a:solidFill>
                <a:effectLst/>
                <a:latin typeface="+mn-lt"/>
                <a:ea typeface="+mn-ea"/>
                <a:cs typeface="+mn-cs"/>
              </a:rPr>
              <a:t>very low </a:t>
            </a:r>
            <a:r>
              <a:rPr lang="en-NZ" sz="1200" kern="1200">
                <a:solidFill>
                  <a:schemeClr val="tx1"/>
                </a:solidFill>
                <a:effectLst/>
                <a:latin typeface="+mn-lt"/>
                <a:ea typeface="+mn-ea"/>
                <a:cs typeface="+mn-cs"/>
              </a:rPr>
              <a:t>tier, with the </a:t>
            </a:r>
            <a:r>
              <a:rPr lang="en-NZ" sz="1200" b="1" kern="1200">
                <a:solidFill>
                  <a:schemeClr val="tx1"/>
                </a:solidFill>
                <a:effectLst/>
                <a:latin typeface="+mn-lt"/>
                <a:ea typeface="+mn-ea"/>
                <a:cs typeface="+mn-cs"/>
              </a:rPr>
              <a:t>least</a:t>
            </a:r>
            <a:r>
              <a:rPr lang="en-NZ" sz="1200" kern="1200">
                <a:solidFill>
                  <a:schemeClr val="tx1"/>
                </a:solidFill>
                <a:effectLst/>
                <a:latin typeface="+mn-lt"/>
                <a:ea typeface="+mn-ea"/>
                <a:cs typeface="+mn-cs"/>
              </a:rPr>
              <a:t> amount of host support and guidance provided, and the host meets with the person/Agent </a:t>
            </a:r>
            <a:r>
              <a:rPr lang="en-NZ" sz="1200" b="1" kern="1200">
                <a:solidFill>
                  <a:schemeClr val="tx1"/>
                </a:solidFill>
                <a:effectLst/>
                <a:latin typeface="+mn-lt"/>
                <a:ea typeface="+mn-ea"/>
                <a:cs typeface="+mn-cs"/>
              </a:rPr>
              <a:t>annually</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Self-Verification</a:t>
            </a:r>
            <a:r>
              <a:rPr lang="en-NZ" sz="1200" kern="1200">
                <a:solidFill>
                  <a:schemeClr val="tx1"/>
                </a:solidFill>
                <a:effectLst/>
                <a:latin typeface="+mn-lt"/>
                <a:ea typeface="+mn-ea"/>
                <a:cs typeface="+mn-cs"/>
              </a:rPr>
              <a:t> of claims occurs in this Tier.</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Tier 2 is the </a:t>
            </a:r>
            <a:r>
              <a:rPr lang="en-NZ" sz="1200" b="1" kern="1200">
                <a:solidFill>
                  <a:schemeClr val="tx1"/>
                </a:solidFill>
                <a:effectLst/>
                <a:latin typeface="+mn-lt"/>
                <a:ea typeface="+mn-ea"/>
                <a:cs typeface="+mn-cs"/>
              </a:rPr>
              <a:t>low</a:t>
            </a:r>
            <a:r>
              <a:rPr lang="en-NZ" sz="1200" kern="1200">
                <a:solidFill>
                  <a:schemeClr val="tx1"/>
                </a:solidFill>
                <a:effectLst/>
                <a:latin typeface="+mn-lt"/>
                <a:ea typeface="+mn-ea"/>
                <a:cs typeface="+mn-cs"/>
              </a:rPr>
              <a:t> tier, with </a:t>
            </a:r>
            <a:r>
              <a:rPr lang="en-NZ" sz="1200" b="1" kern="1200">
                <a:solidFill>
                  <a:schemeClr val="tx1"/>
                </a:solidFill>
                <a:effectLst/>
                <a:latin typeface="+mn-lt"/>
                <a:ea typeface="+mn-ea"/>
                <a:cs typeface="+mn-cs"/>
              </a:rPr>
              <a:t>some</a:t>
            </a:r>
            <a:r>
              <a:rPr lang="en-NZ" sz="1200" kern="1200">
                <a:solidFill>
                  <a:schemeClr val="tx1"/>
                </a:solidFill>
                <a:effectLst/>
                <a:latin typeface="+mn-lt"/>
                <a:ea typeface="+mn-ea"/>
                <a:cs typeface="+mn-cs"/>
              </a:rPr>
              <a:t> support and guidance provided by the host. You will meet with the person </a:t>
            </a:r>
            <a:r>
              <a:rPr lang="en-NZ" sz="1200" b="1" kern="1200">
                <a:solidFill>
                  <a:schemeClr val="tx1"/>
                </a:solidFill>
                <a:effectLst/>
                <a:latin typeface="+mn-lt"/>
                <a:ea typeface="+mn-ea"/>
                <a:cs typeface="+mn-cs"/>
              </a:rPr>
              <a:t>6 monthly</a:t>
            </a:r>
            <a:r>
              <a:rPr lang="en-NZ" sz="1200" kern="120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Tier 3 is the </a:t>
            </a:r>
            <a:r>
              <a:rPr lang="en-NZ" sz="1200" b="1" kern="1200">
                <a:solidFill>
                  <a:schemeClr val="tx1"/>
                </a:solidFill>
                <a:effectLst/>
                <a:latin typeface="+mn-lt"/>
                <a:ea typeface="+mn-ea"/>
                <a:cs typeface="+mn-cs"/>
              </a:rPr>
              <a:t>medium</a:t>
            </a:r>
            <a:r>
              <a:rPr lang="en-NZ" sz="1200" kern="1200">
                <a:solidFill>
                  <a:schemeClr val="tx1"/>
                </a:solidFill>
                <a:effectLst/>
                <a:latin typeface="+mn-lt"/>
                <a:ea typeface="+mn-ea"/>
                <a:cs typeface="+mn-cs"/>
              </a:rPr>
              <a:t> tier, with </a:t>
            </a:r>
            <a:r>
              <a:rPr lang="en-NZ" sz="1200" b="1" kern="1200">
                <a:solidFill>
                  <a:schemeClr val="tx1"/>
                </a:solidFill>
                <a:effectLst/>
                <a:latin typeface="+mn-lt"/>
                <a:ea typeface="+mn-ea"/>
                <a:cs typeface="+mn-cs"/>
              </a:rPr>
              <a:t>regular</a:t>
            </a:r>
            <a:r>
              <a:rPr lang="en-NZ" sz="1200" kern="1200">
                <a:solidFill>
                  <a:schemeClr val="tx1"/>
                </a:solidFill>
                <a:effectLst/>
                <a:latin typeface="+mn-lt"/>
                <a:ea typeface="+mn-ea"/>
                <a:cs typeface="+mn-cs"/>
              </a:rPr>
              <a:t> support and guidance provided by the host, You will meet with the person </a:t>
            </a:r>
            <a:r>
              <a:rPr lang="en-NZ" sz="1200" b="1" kern="1200">
                <a:solidFill>
                  <a:schemeClr val="tx1"/>
                </a:solidFill>
                <a:effectLst/>
                <a:latin typeface="+mn-lt"/>
                <a:ea typeface="+mn-ea"/>
                <a:cs typeface="+mn-cs"/>
              </a:rPr>
              <a:t>3 monthly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Tier 4 is the </a:t>
            </a:r>
            <a:r>
              <a:rPr lang="en-NZ" sz="1200" b="1" kern="1200">
                <a:solidFill>
                  <a:schemeClr val="tx1"/>
                </a:solidFill>
                <a:effectLst/>
                <a:latin typeface="+mn-lt"/>
                <a:ea typeface="+mn-ea"/>
                <a:cs typeface="+mn-cs"/>
              </a:rPr>
              <a:t>high</a:t>
            </a:r>
            <a:r>
              <a:rPr lang="en-NZ" sz="1200" kern="1200">
                <a:solidFill>
                  <a:schemeClr val="tx1"/>
                </a:solidFill>
                <a:effectLst/>
                <a:latin typeface="+mn-lt"/>
                <a:ea typeface="+mn-ea"/>
                <a:cs typeface="+mn-cs"/>
              </a:rPr>
              <a:t> tier, with a </a:t>
            </a:r>
            <a:r>
              <a:rPr lang="en-NZ" sz="1200" b="1" kern="1200">
                <a:solidFill>
                  <a:schemeClr val="tx1"/>
                </a:solidFill>
                <a:effectLst/>
                <a:latin typeface="+mn-lt"/>
                <a:ea typeface="+mn-ea"/>
                <a:cs typeface="+mn-cs"/>
              </a:rPr>
              <a:t>high level </a:t>
            </a:r>
            <a:r>
              <a:rPr lang="en-NZ" sz="1200" kern="1200">
                <a:solidFill>
                  <a:schemeClr val="tx1"/>
                </a:solidFill>
                <a:effectLst/>
                <a:latin typeface="+mn-lt"/>
                <a:ea typeface="+mn-ea"/>
                <a:cs typeface="+mn-cs"/>
              </a:rPr>
              <a:t>of  support and guidance provided by the host, You will meet with the person/Agent </a:t>
            </a:r>
            <a:r>
              <a:rPr lang="en-NZ" sz="1200" b="1" kern="1200">
                <a:solidFill>
                  <a:schemeClr val="tx1"/>
                </a:solidFill>
                <a:effectLst/>
                <a:latin typeface="+mn-lt"/>
                <a:ea typeface="+mn-ea"/>
                <a:cs typeface="+mn-cs"/>
              </a:rPr>
              <a:t>each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There is common guidance across all tiers</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Host Tier Framework and Allocation Tool has been developed to support the tier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 tier is kept and recorded in Socrates </a:t>
            </a:r>
            <a:r>
              <a:rPr lang="en-NZ" sz="1200" b="1" i="1" kern="1200">
                <a:solidFill>
                  <a:schemeClr val="tx1"/>
                </a:solidFill>
                <a:effectLst/>
                <a:latin typeface="+mn-lt"/>
                <a:ea typeface="+mn-ea"/>
                <a:cs typeface="+mn-cs"/>
              </a:rPr>
              <a:t>(click)</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2. The Host receives My DSS Funding Plan (FP)</a:t>
            </a:r>
            <a:r>
              <a:rPr lang="en-NZ"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The NASC/EGL site sends the My DSS FP to you (the host) via email initially, together with Service Authorisation (which will include the tier). This is a short to medium term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In the medium to long term, DSS is intending to further develop the OBIR Web App, where the My DSS Funding Plan is held. The intention is to allow you (hosts) access and provide feedback </a:t>
            </a:r>
            <a:r>
              <a:rPr lang="en-NZ" sz="1200" b="1" kern="1200">
                <a:solidFill>
                  <a:schemeClr val="tx1"/>
                </a:solidFill>
                <a:effectLst/>
                <a:latin typeface="+mn-lt"/>
                <a:ea typeface="+mn-ea"/>
                <a:cs typeface="+mn-cs"/>
              </a:rPr>
              <a:t>directly</a:t>
            </a:r>
            <a:r>
              <a:rPr lang="en-NZ" sz="1200" kern="1200">
                <a:solidFill>
                  <a:schemeClr val="tx1"/>
                </a:solidFill>
                <a:effectLst/>
                <a:latin typeface="+mn-lt"/>
                <a:ea typeface="+mn-ea"/>
                <a:cs typeface="+mn-cs"/>
              </a:rPr>
              <a:t> into the My DSS Funding Plan. The timeline for this development is not yet known, although it is a priority. </a:t>
            </a: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3. The Host meets the disabled person </a:t>
            </a:r>
            <a:r>
              <a:rPr lang="en-NZ" sz="1200" kern="1200">
                <a:solidFill>
                  <a:schemeClr val="tx1"/>
                </a:solidFill>
                <a:effectLst/>
                <a:latin typeface="+mn-lt"/>
                <a:ea typeface="+mn-ea"/>
                <a:cs typeface="+mn-cs"/>
              </a:rPr>
              <a:t>(and Agent if one appointed), preferably </a:t>
            </a:r>
            <a:r>
              <a:rPr lang="en-NZ" sz="1200" b="1" kern="1200">
                <a:solidFill>
                  <a:schemeClr val="tx1"/>
                </a:solidFill>
                <a:effectLst/>
                <a:latin typeface="+mn-lt"/>
                <a:ea typeface="+mn-ea"/>
                <a:cs typeface="+mn-cs"/>
              </a:rPr>
              <a:t>in-person</a:t>
            </a:r>
            <a:r>
              <a:rPr lang="en-NZ" sz="1200" kern="1200">
                <a:solidFill>
                  <a:schemeClr val="tx1"/>
                </a:solidFill>
                <a:effectLst/>
                <a:latin typeface="+mn-lt"/>
                <a:ea typeface="+mn-ea"/>
                <a:cs typeface="+mn-cs"/>
              </a:rPr>
              <a:t> for the first meeting. This is to ensure, that all parties understand the roles and responsibilities associated with managing flexible funding </a:t>
            </a:r>
            <a:r>
              <a:rPr lang="en-NZ" sz="1200" b="1" i="1" kern="1200">
                <a:solidFill>
                  <a:schemeClr val="tx1"/>
                </a:solidFill>
                <a:effectLst/>
                <a:latin typeface="+mn-lt"/>
                <a:ea typeface="+mn-ea"/>
                <a:cs typeface="+mn-cs"/>
              </a:rPr>
              <a:t>(click)</a:t>
            </a:r>
          </a:p>
          <a:p>
            <a:pPr lvl="0"/>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4. There is the usual Host set-up process </a:t>
            </a:r>
            <a:r>
              <a:rPr lang="en-NZ" sz="1200" kern="1200">
                <a:solidFill>
                  <a:schemeClr val="tx1"/>
                </a:solidFill>
                <a:effectLst/>
                <a:latin typeface="+mn-lt"/>
                <a:ea typeface="+mn-ea"/>
                <a:cs typeface="+mn-cs"/>
              </a:rPr>
              <a:t>in which: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Person/Agent and host complete a Service Agreement, the host provides an Information Pack, with all the relevant information, and talks about any Contingency Plans that may need to be put in place, should things not go according to plan </a:t>
            </a: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5. The Host supports the Person/Agent to implement the My DSS Funding Plan</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includes providing guidance and support on:</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How to manage the hosted flexible funding budget and employment responsibilities</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How to find support workers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Supporting the Person/Agent to look at any specific purchases they want to make </a:t>
            </a:r>
            <a:r>
              <a:rPr lang="en-NZ" sz="1200" b="1" i="1" kern="1200">
                <a:solidFill>
                  <a:schemeClr val="tx1"/>
                </a:solidFill>
                <a:effectLst/>
                <a:latin typeface="+mn-lt"/>
                <a:ea typeface="+mn-ea"/>
                <a:cs typeface="+mn-cs"/>
              </a:rPr>
              <a:t>(click)</a:t>
            </a:r>
          </a:p>
          <a:p>
            <a:pPr marL="457200" lvl="1"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6. The Host then sets the Person/Agent up in their relevant systems </a:t>
            </a:r>
            <a:r>
              <a:rPr lang="en-NZ" sz="1200" kern="1200" err="1">
                <a:solidFill>
                  <a:schemeClr val="tx1"/>
                </a:solidFill>
                <a:effectLst/>
                <a:latin typeface="+mn-lt"/>
                <a:ea typeface="+mn-ea"/>
                <a:cs typeface="+mn-cs"/>
              </a:rPr>
              <a:t>eg</a:t>
            </a:r>
            <a:r>
              <a:rPr lang="en-NZ" sz="1200" kern="1200">
                <a:solidFill>
                  <a:schemeClr val="tx1"/>
                </a:solidFill>
                <a:effectLst/>
                <a:latin typeface="+mn-lt"/>
                <a:ea typeface="+mn-ea"/>
                <a:cs typeface="+mn-cs"/>
              </a:rPr>
              <a:t> IT, claiming system, or payroll if they choose </a:t>
            </a:r>
            <a:r>
              <a:rPr lang="en-NZ" sz="1200" b="1" i="1" kern="1200">
                <a:solidFill>
                  <a:schemeClr val="tx1"/>
                </a:solidFill>
                <a:effectLst/>
                <a:latin typeface="+mn-lt"/>
                <a:ea typeface="+mn-ea"/>
                <a:cs typeface="+mn-cs"/>
              </a:rPr>
              <a:t>(click)</a:t>
            </a:r>
          </a:p>
          <a:p>
            <a:pPr lvl="0"/>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7. The Person/Agent makes employment or purchase choices</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They start using their flexible funding and submit their claims to the host, along with the relevant receipts and/or invoices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For those in Tier 1, a self-verification template will be used which categorises purchases against the purpose of the support </a:t>
            </a:r>
            <a:r>
              <a:rPr lang="en-NZ" sz="1200" b="1" i="1" kern="1200">
                <a:solidFill>
                  <a:schemeClr val="tx1"/>
                </a:solidFill>
                <a:effectLst/>
                <a:latin typeface="+mn-lt"/>
                <a:ea typeface="+mn-ea"/>
                <a:cs typeface="+mn-cs"/>
              </a:rPr>
              <a:t>(click)</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8. The host has an ongoing role with the Person/Agent based on their Tier level</a:t>
            </a:r>
            <a:r>
              <a:rPr lang="en-NZ" sz="1200" kern="1200">
                <a:solidFill>
                  <a:schemeClr val="tx1"/>
                </a:solidFill>
                <a:effectLst/>
                <a:latin typeface="+mn-lt"/>
                <a:ea typeface="+mn-ea"/>
                <a:cs typeface="+mn-cs"/>
              </a:rPr>
              <a:t>. This includes Guidance, Coaching, and Monitoring, and how often they meet. The </a:t>
            </a:r>
            <a:r>
              <a:rPr lang="en-NZ" sz="1200" b="1" kern="1200">
                <a:solidFill>
                  <a:schemeClr val="tx1"/>
                </a:solidFill>
                <a:effectLst/>
                <a:latin typeface="+mn-lt"/>
                <a:ea typeface="+mn-ea"/>
                <a:cs typeface="+mn-cs"/>
              </a:rPr>
              <a:t>purpose</a:t>
            </a:r>
            <a:r>
              <a:rPr lang="en-NZ" sz="1200" kern="1200">
                <a:solidFill>
                  <a:schemeClr val="tx1"/>
                </a:solidFill>
                <a:effectLst/>
                <a:latin typeface="+mn-lt"/>
                <a:ea typeface="+mn-ea"/>
                <a:cs typeface="+mn-cs"/>
              </a:rPr>
              <a:t> of these is to increase a Person/Agent’s </a:t>
            </a:r>
            <a:r>
              <a:rPr lang="en-NZ" sz="1200" b="1" kern="1200">
                <a:solidFill>
                  <a:schemeClr val="tx1"/>
                </a:solidFill>
                <a:effectLst/>
                <a:latin typeface="+mn-lt"/>
                <a:ea typeface="+mn-ea"/>
                <a:cs typeface="+mn-cs"/>
              </a:rPr>
              <a:t>confidence and proficiency </a:t>
            </a:r>
            <a:r>
              <a:rPr lang="en-NZ" sz="1200" kern="1200">
                <a:solidFill>
                  <a:schemeClr val="tx1"/>
                </a:solidFill>
                <a:effectLst/>
                <a:latin typeface="+mn-lt"/>
                <a:ea typeface="+mn-ea"/>
                <a:cs typeface="+mn-cs"/>
              </a:rPr>
              <a:t>in managing their hosted funding. </a:t>
            </a:r>
            <a:r>
              <a:rPr lang="en-NZ" sz="1200" b="1" i="1" kern="1200">
                <a:solidFill>
                  <a:schemeClr val="tx1"/>
                </a:solidFill>
                <a:effectLst/>
                <a:latin typeface="+mn-lt"/>
                <a:ea typeface="+mn-ea"/>
                <a:cs typeface="+mn-cs"/>
              </a:rPr>
              <a:t>(click)</a:t>
            </a:r>
          </a:p>
          <a:p>
            <a:pPr lvl="0"/>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9. There is a feedback loop back to NASC/EGL (from host) site at Review</a:t>
            </a:r>
            <a:r>
              <a:rPr lang="en-NZ" sz="1200" kern="1200">
                <a:solidFill>
                  <a:schemeClr val="tx1"/>
                </a:solidFill>
                <a:effectLst/>
                <a:latin typeface="+mn-lt"/>
                <a:ea typeface="+mn-ea"/>
                <a:cs typeface="+mn-cs"/>
              </a:rPr>
              <a:t>, which includes:</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How</a:t>
            </a:r>
            <a:r>
              <a:rPr lang="en-NZ" sz="1200" kern="1200">
                <a:solidFill>
                  <a:schemeClr val="tx1"/>
                </a:solidFill>
                <a:effectLst/>
                <a:latin typeface="+mn-lt"/>
                <a:ea typeface="+mn-ea"/>
                <a:cs typeface="+mn-cs"/>
              </a:rPr>
              <a:t> the funding was used within </a:t>
            </a:r>
            <a:r>
              <a:rPr lang="en-NZ" sz="1200" b="1" kern="1200">
                <a:solidFill>
                  <a:schemeClr val="tx1"/>
                </a:solidFill>
                <a:effectLst/>
                <a:latin typeface="+mn-lt"/>
                <a:ea typeface="+mn-ea"/>
                <a:cs typeface="+mn-cs"/>
              </a:rPr>
              <a:t>each</a:t>
            </a:r>
            <a:r>
              <a:rPr lang="en-NZ" sz="1200" kern="1200">
                <a:solidFill>
                  <a:schemeClr val="tx1"/>
                </a:solidFill>
                <a:effectLst/>
                <a:latin typeface="+mn-lt"/>
                <a:ea typeface="+mn-ea"/>
                <a:cs typeface="+mn-cs"/>
              </a:rPr>
              <a:t> of the purposes</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What</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outcome</a:t>
            </a:r>
            <a:r>
              <a:rPr lang="en-NZ" sz="1200" kern="1200">
                <a:solidFill>
                  <a:schemeClr val="tx1"/>
                </a:solidFill>
                <a:effectLst/>
                <a:latin typeface="+mn-lt"/>
                <a:ea typeface="+mn-ea"/>
                <a:cs typeface="+mn-cs"/>
              </a:rPr>
              <a:t> was achieved, if the funding met it’s intended purpose and </a:t>
            </a:r>
            <a:r>
              <a:rPr lang="en-NZ" sz="1200" b="1" kern="1200">
                <a:solidFill>
                  <a:schemeClr val="tx1"/>
                </a:solidFill>
                <a:effectLst/>
                <a:latin typeface="+mn-lt"/>
                <a:ea typeface="+mn-ea"/>
                <a:cs typeface="+mn-cs"/>
              </a:rPr>
              <a:t>impact</a:t>
            </a:r>
            <a:r>
              <a:rPr lang="en-NZ" sz="1200" kern="1200">
                <a:solidFill>
                  <a:schemeClr val="tx1"/>
                </a:solidFill>
                <a:effectLst/>
                <a:latin typeface="+mn-lt"/>
                <a:ea typeface="+mn-ea"/>
                <a:cs typeface="+mn-cs"/>
              </a:rPr>
              <a:t> on the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If the </a:t>
            </a:r>
            <a:r>
              <a:rPr lang="en-NZ" sz="1200" b="1" kern="1200">
                <a:solidFill>
                  <a:schemeClr val="tx1"/>
                </a:solidFill>
                <a:effectLst/>
                <a:latin typeface="+mn-lt"/>
                <a:ea typeface="+mn-ea"/>
                <a:cs typeface="+mn-cs"/>
              </a:rPr>
              <a:t>tier</a:t>
            </a:r>
            <a:r>
              <a:rPr lang="en-NZ" sz="1200" kern="1200">
                <a:solidFill>
                  <a:schemeClr val="tx1"/>
                </a:solidFill>
                <a:effectLst/>
                <a:latin typeface="+mn-lt"/>
                <a:ea typeface="+mn-ea"/>
                <a:cs typeface="+mn-cs"/>
              </a:rPr>
              <a:t> was appropriate, and the rationale for any suggested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A </a:t>
            </a:r>
            <a:r>
              <a:rPr lang="en-NZ" sz="1200" b="1" kern="1200">
                <a:solidFill>
                  <a:schemeClr val="tx1"/>
                </a:solidFill>
                <a:effectLst/>
                <a:latin typeface="+mn-lt"/>
                <a:ea typeface="+mn-ea"/>
                <a:cs typeface="+mn-cs"/>
              </a:rPr>
              <a:t>summary </a:t>
            </a:r>
            <a:r>
              <a:rPr lang="en-NZ" sz="1200" kern="1200">
                <a:solidFill>
                  <a:schemeClr val="tx1"/>
                </a:solidFill>
                <a:effectLst/>
                <a:latin typeface="+mn-lt"/>
                <a:ea typeface="+mn-ea"/>
                <a:cs typeface="+mn-cs"/>
              </a:rPr>
              <a:t>of any guidance or coaching provided during the funding period </a:t>
            </a:r>
            <a:r>
              <a:rPr lang="en-NZ" sz="1200" b="1" i="1" kern="1200">
                <a:solidFill>
                  <a:schemeClr val="tx1"/>
                </a:solidFill>
                <a:effectLst/>
                <a:latin typeface="+mn-lt"/>
                <a:ea typeface="+mn-ea"/>
                <a:cs typeface="+mn-cs"/>
              </a:rPr>
              <a:t>(click)</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10. At the NASC/EGL site Review:</a:t>
            </a:r>
            <a:endParaRPr lang="en-NZ" sz="1200" kern="120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a:solidFill>
                  <a:schemeClr val="tx1"/>
                </a:solidFill>
                <a:effectLst/>
                <a:latin typeface="+mn-lt"/>
                <a:ea typeface="+mn-ea"/>
                <a:cs typeface="+mn-cs"/>
              </a:rPr>
              <a:t>They (NASC/EGL) take into account the </a:t>
            </a:r>
            <a:r>
              <a:rPr lang="en-NZ" sz="1200" b="1" kern="1200">
                <a:solidFill>
                  <a:schemeClr val="tx1"/>
                </a:solidFill>
                <a:effectLst/>
                <a:latin typeface="+mn-lt"/>
                <a:ea typeface="+mn-ea"/>
                <a:cs typeface="+mn-cs"/>
              </a:rPr>
              <a:t>feedback</a:t>
            </a:r>
            <a:r>
              <a:rPr lang="en-NZ" sz="1200" kern="1200">
                <a:solidFill>
                  <a:schemeClr val="tx1"/>
                </a:solidFill>
                <a:effectLst/>
                <a:latin typeface="+mn-lt"/>
                <a:ea typeface="+mn-ea"/>
                <a:cs typeface="+mn-cs"/>
              </a:rPr>
              <a:t> provided by the host, and the Person/Agent</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Update</a:t>
            </a:r>
            <a:r>
              <a:rPr lang="en-NZ" sz="1200" kern="1200">
                <a:solidFill>
                  <a:schemeClr val="tx1"/>
                </a:solidFill>
                <a:effectLst/>
                <a:latin typeface="+mn-lt"/>
                <a:ea typeface="+mn-ea"/>
                <a:cs typeface="+mn-cs"/>
              </a:rPr>
              <a:t> the My DSS Funding Plan, within the indicative range, if necessary</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Update</a:t>
            </a:r>
            <a:r>
              <a:rPr lang="en-NZ" sz="1200" kern="1200">
                <a:solidFill>
                  <a:schemeClr val="tx1"/>
                </a:solidFill>
                <a:effectLst/>
                <a:latin typeface="+mn-lt"/>
                <a:ea typeface="+mn-ea"/>
                <a:cs typeface="+mn-cs"/>
              </a:rPr>
              <a:t> the tier level, if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Send these </a:t>
            </a:r>
            <a:r>
              <a:rPr lang="en-NZ" sz="1200" b="1" kern="1200">
                <a:solidFill>
                  <a:schemeClr val="tx1"/>
                </a:solidFill>
                <a:effectLst/>
                <a:latin typeface="+mn-lt"/>
                <a:ea typeface="+mn-ea"/>
                <a:cs typeface="+mn-cs"/>
              </a:rPr>
              <a:t>both</a:t>
            </a:r>
            <a:r>
              <a:rPr lang="en-NZ" sz="1200" kern="1200">
                <a:solidFill>
                  <a:schemeClr val="tx1"/>
                </a:solidFill>
                <a:effectLst/>
                <a:latin typeface="+mn-lt"/>
                <a:ea typeface="+mn-ea"/>
                <a:cs typeface="+mn-cs"/>
              </a:rPr>
              <a:t> back to the host, and the cycle repeats back to Step 7 onwards, until the next Re-Assessment </a:t>
            </a:r>
            <a:r>
              <a:rPr lang="en-NZ" sz="1200" b="1" i="1" kern="1200">
                <a:solidFill>
                  <a:schemeClr val="tx1"/>
                </a:solidFill>
                <a:effectLst/>
                <a:latin typeface="+mn-lt"/>
                <a:ea typeface="+mn-ea"/>
                <a:cs typeface="+mn-cs"/>
              </a:rPr>
              <a:t>(click)</a:t>
            </a:r>
          </a:p>
          <a:p>
            <a:pPr marL="628650" lvl="1" indent="-171450">
              <a:buFont typeface="Arial" panose="020B0604020202020204" pitchFamily="34" charset="0"/>
              <a:buChar char="•"/>
            </a:pPr>
            <a:endParaRPr lang="en-NZ" sz="1200" kern="1200">
              <a:solidFill>
                <a:schemeClr val="tx1"/>
              </a:solidFill>
              <a:effectLst/>
              <a:latin typeface="+mn-lt"/>
              <a:ea typeface="+mn-ea"/>
              <a:cs typeface="+mn-cs"/>
            </a:endParaRPr>
          </a:p>
          <a:p>
            <a:pPr marL="0" lvl="0" indent="0">
              <a:buFont typeface="Arial" panose="020B0604020202020204" pitchFamily="34" charset="0"/>
              <a:buNone/>
            </a:pPr>
            <a:r>
              <a:rPr lang="en-NZ" sz="1200" b="1" kern="1200">
                <a:solidFill>
                  <a:schemeClr val="tx1"/>
                </a:solidFill>
                <a:effectLst/>
                <a:latin typeface="+mn-lt"/>
                <a:ea typeface="+mn-ea"/>
                <a:cs typeface="+mn-cs"/>
              </a:rPr>
              <a:t>Documentation has been developed to support this Host Model for People assessed through OBIR from 1 April 2026</a:t>
            </a:r>
          </a:p>
          <a:p>
            <a:pPr marL="914400" lvl="2" indent="0">
              <a:buFont typeface="Arial" panose="020B0604020202020204" pitchFamily="34" charset="0"/>
              <a:buNone/>
            </a:pPr>
            <a:endParaRPr lang="en-NZ" sz="1200" kern="1200">
              <a:solidFill>
                <a:schemeClr val="tx1"/>
              </a:solidFill>
              <a:effectLst/>
              <a:latin typeface="+mn-lt"/>
              <a:ea typeface="+mn-ea"/>
              <a:cs typeface="+mn-cs"/>
            </a:endParaRPr>
          </a:p>
          <a:p>
            <a:pPr marL="0" lvl="0" indent="0">
              <a:buFont typeface="Arial" panose="020B0604020202020204" pitchFamily="34" charset="0"/>
              <a:buNone/>
            </a:pPr>
            <a:endParaRPr lang="en-NZ"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457200" lvl="1" indent="0">
              <a:buFont typeface="Arial" panose="020B0604020202020204" pitchFamily="34" charset="0"/>
              <a:buNone/>
            </a:pPr>
            <a:endParaRPr lang="en-NZ" sz="1200" kern="1200">
              <a:solidFill>
                <a:schemeClr val="tx1"/>
              </a:solidFill>
              <a:effectLst/>
              <a:latin typeface="+mn-lt"/>
              <a:ea typeface="+mn-ea"/>
              <a:cs typeface="+mn-cs"/>
            </a:endParaRP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8</a:t>
            </a:fld>
            <a:endParaRPr lang="en-NZ"/>
          </a:p>
        </p:txBody>
      </p:sp>
    </p:spTree>
    <p:extLst>
      <p:ext uri="{BB962C8B-B14F-4D97-AF65-F5344CB8AC3E}">
        <p14:creationId xmlns:p14="http://schemas.microsoft.com/office/powerpoint/2010/main" val="307244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B5CB-68CC-0A20-6D43-4F9EF3D81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FAAB6-E4F0-B2A3-2302-5E9B67275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75666-DB55-BE21-16EB-B7E78076F501}"/>
              </a:ext>
            </a:extLst>
          </p:cNvPr>
          <p:cNvSpPr>
            <a:spLocks noGrp="1"/>
          </p:cNvSpPr>
          <p:nvPr>
            <p:ph type="body" idx="1"/>
          </p:nvPr>
        </p:nvSpPr>
        <p:spPr/>
        <p:txBody>
          <a:bodyPr/>
          <a:lstStyle/>
          <a:p>
            <a:r>
              <a:rPr lang="en-NZ" sz="1200" b="1" i="1" kern="1200">
                <a:solidFill>
                  <a:schemeClr val="tx1"/>
                </a:solidFill>
                <a:effectLst/>
                <a:latin typeface="+mn-lt"/>
                <a:ea typeface="+mn-ea"/>
                <a:cs typeface="+mn-cs"/>
              </a:rPr>
              <a:t>(8 min) Say:</a:t>
            </a:r>
          </a:p>
          <a:p>
            <a:r>
              <a:rPr lang="en-NZ" sz="1200" kern="1200">
                <a:solidFill>
                  <a:schemeClr val="tx1"/>
                </a:solidFill>
                <a:effectLst/>
                <a:latin typeface="+mn-lt"/>
                <a:ea typeface="+mn-ea"/>
                <a:cs typeface="+mn-cs"/>
              </a:rPr>
              <a:t>Now for the </a:t>
            </a:r>
            <a:r>
              <a:rPr lang="en-NZ" sz="1200" b="1" kern="1200">
                <a:solidFill>
                  <a:schemeClr val="tx1"/>
                </a:solidFill>
                <a:effectLst/>
                <a:latin typeface="+mn-lt"/>
                <a:ea typeface="+mn-ea"/>
                <a:cs typeface="+mn-cs"/>
              </a:rPr>
              <a:t>second</a:t>
            </a:r>
            <a:r>
              <a:rPr lang="en-NZ" sz="1200" kern="1200">
                <a:solidFill>
                  <a:schemeClr val="tx1"/>
                </a:solidFill>
                <a:effectLst/>
                <a:latin typeface="+mn-lt"/>
                <a:ea typeface="+mn-ea"/>
                <a:cs typeface="+mn-cs"/>
              </a:rPr>
              <a:t> Overview Slide: T</a:t>
            </a:r>
            <a:r>
              <a:rPr lang="en-NZ" sz="1200" b="0" kern="1200">
                <a:solidFill>
                  <a:schemeClr val="tx1"/>
                </a:solidFill>
                <a:effectLst/>
                <a:latin typeface="+mn-lt"/>
                <a:ea typeface="+mn-ea"/>
                <a:cs typeface="+mn-cs"/>
              </a:rPr>
              <a:t>he Hosted </a:t>
            </a:r>
            <a:r>
              <a:rPr lang="en-NZ" sz="1200" kern="1200">
                <a:solidFill>
                  <a:schemeClr val="tx1"/>
                </a:solidFill>
                <a:effectLst/>
                <a:latin typeface="+mn-lt"/>
                <a:ea typeface="+mn-ea"/>
                <a:cs typeface="+mn-cs"/>
              </a:rPr>
              <a:t>Flexible Funding Model for </a:t>
            </a:r>
            <a:r>
              <a:rPr lang="en-NZ" sz="1200" b="1" kern="1200">
                <a:solidFill>
                  <a:schemeClr val="tx1"/>
                </a:solidFill>
                <a:effectLst/>
                <a:latin typeface="+mn-lt"/>
                <a:ea typeface="+mn-ea"/>
                <a:cs typeface="+mn-cs"/>
              </a:rPr>
              <a:t>existing</a:t>
            </a:r>
            <a:r>
              <a:rPr lang="en-NZ" sz="1200" kern="1200">
                <a:solidFill>
                  <a:schemeClr val="tx1"/>
                </a:solidFill>
                <a:effectLst/>
                <a:latin typeface="+mn-lt"/>
                <a:ea typeface="+mn-ea"/>
                <a:cs typeface="+mn-cs"/>
              </a:rPr>
              <a:t> People in the system who are </a:t>
            </a:r>
            <a:r>
              <a:rPr lang="en-NZ" sz="1200" b="1" kern="1200">
                <a:solidFill>
                  <a:schemeClr val="tx1"/>
                </a:solidFill>
                <a:effectLst/>
                <a:latin typeface="+mn-lt"/>
                <a:ea typeface="+mn-ea"/>
                <a:cs typeface="+mn-cs"/>
              </a:rPr>
              <a:t>already </a:t>
            </a:r>
            <a:r>
              <a:rPr lang="en-NZ" sz="1200" b="0" kern="1200">
                <a:solidFill>
                  <a:schemeClr val="tx1"/>
                </a:solidFill>
                <a:effectLst/>
                <a:latin typeface="+mn-lt"/>
                <a:ea typeface="+mn-ea"/>
                <a:cs typeface="+mn-cs"/>
              </a:rPr>
              <a:t>using Hosted Flexible Funding </a:t>
            </a:r>
            <a:r>
              <a:rPr lang="en-NZ" sz="1200" b="1" kern="1200">
                <a:solidFill>
                  <a:schemeClr val="tx1"/>
                </a:solidFill>
                <a:effectLst/>
                <a:latin typeface="+mn-lt"/>
                <a:ea typeface="+mn-ea"/>
                <a:cs typeface="+mn-cs"/>
              </a:rPr>
              <a:t>on 1 April 2026.</a:t>
            </a:r>
          </a:p>
          <a:p>
            <a:r>
              <a:rPr lang="en-NZ" sz="1200" b="0" kern="1200">
                <a:solidFill>
                  <a:schemeClr val="tx1"/>
                </a:solidFill>
                <a:effectLst/>
                <a:latin typeface="+mn-lt"/>
                <a:ea typeface="+mn-ea"/>
                <a:cs typeface="+mn-cs"/>
              </a:rPr>
              <a:t>Again,</a:t>
            </a:r>
            <a:r>
              <a:rPr lang="en-NZ" sz="1200" b="1" kern="1200">
                <a:solidFill>
                  <a:schemeClr val="tx1"/>
                </a:solidFill>
                <a:effectLst/>
                <a:latin typeface="+mn-lt"/>
                <a:ea typeface="+mn-ea"/>
                <a:cs typeface="+mn-cs"/>
              </a:rPr>
              <a:t> Hosted Flexible Funding </a:t>
            </a:r>
            <a:r>
              <a:rPr lang="en-NZ" sz="1200" kern="1200">
                <a:solidFill>
                  <a:schemeClr val="tx1"/>
                </a:solidFill>
                <a:effectLst/>
                <a:latin typeface="+mn-lt"/>
                <a:ea typeface="+mn-ea"/>
                <a:cs typeface="+mn-cs"/>
              </a:rPr>
              <a:t>includes Individualised Funding (IF), Enhanced IF, and some hosted EGL Personal Budgets (including FDS Providers in Christchurch, and those hosted through Manawanui in Mid-Central)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r>
              <a:rPr lang="en-NZ" sz="1200" b="1" kern="1200">
                <a:solidFill>
                  <a:schemeClr val="tx1"/>
                </a:solidFill>
                <a:effectLst/>
                <a:latin typeface="+mn-lt"/>
                <a:ea typeface="+mn-ea"/>
                <a:cs typeface="+mn-cs"/>
              </a:rPr>
              <a:t>1.</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DSS assigns the Person a tier (however, the allocated budget now remains the same)</a:t>
            </a:r>
            <a:r>
              <a:rPr lang="en-NZ" sz="1200" kern="1200">
                <a:solidFill>
                  <a:schemeClr val="tx1"/>
                </a:solidFill>
                <a:effectLst/>
                <a:latin typeface="+mn-lt"/>
                <a:ea typeface="+mn-ea"/>
                <a:cs typeface="+mn-cs"/>
              </a:rPr>
              <a:t>:</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tier</a:t>
            </a:r>
            <a:r>
              <a:rPr lang="en-NZ" sz="1200" kern="1200">
                <a:solidFill>
                  <a:schemeClr val="tx1"/>
                </a:solidFill>
                <a:effectLst/>
                <a:latin typeface="+mn-lt"/>
                <a:ea typeface="+mn-ea"/>
                <a:cs typeface="+mn-cs"/>
              </a:rPr>
              <a:t> is based on the </a:t>
            </a:r>
            <a:r>
              <a:rPr lang="en-NZ" sz="1200" b="1" kern="1200">
                <a:solidFill>
                  <a:schemeClr val="tx1"/>
                </a:solidFill>
                <a:effectLst/>
                <a:latin typeface="+mn-lt"/>
                <a:ea typeface="+mn-ea"/>
                <a:cs typeface="+mn-cs"/>
              </a:rPr>
              <a:t>dollar value </a:t>
            </a:r>
            <a:r>
              <a:rPr lang="en-NZ" sz="1200" kern="1200">
                <a:solidFill>
                  <a:schemeClr val="tx1"/>
                </a:solidFill>
                <a:effectLst/>
                <a:latin typeface="+mn-lt"/>
                <a:ea typeface="+mn-ea"/>
                <a:cs typeface="+mn-cs"/>
              </a:rPr>
              <a:t>of the flexible funding budget, and some </a:t>
            </a:r>
            <a:r>
              <a:rPr lang="en-NZ" sz="1200" b="1" kern="1200">
                <a:solidFill>
                  <a:schemeClr val="tx1"/>
                </a:solidFill>
                <a:effectLst/>
                <a:latin typeface="+mn-lt"/>
                <a:ea typeface="+mn-ea"/>
                <a:cs typeface="+mn-cs"/>
              </a:rPr>
              <a:t>assumptions</a:t>
            </a:r>
            <a:r>
              <a:rPr lang="en-NZ" sz="1200" kern="1200">
                <a:solidFill>
                  <a:schemeClr val="tx1"/>
                </a:solidFill>
                <a:effectLst/>
                <a:latin typeface="+mn-lt"/>
                <a:ea typeface="+mn-ea"/>
                <a:cs typeface="+mn-cs"/>
              </a:rPr>
              <a:t> that DSS has made on: how </a:t>
            </a:r>
            <a:r>
              <a:rPr lang="en-NZ" sz="1200" b="1" kern="1200">
                <a:solidFill>
                  <a:schemeClr val="tx1"/>
                </a:solidFill>
                <a:effectLst/>
                <a:latin typeface="+mn-lt"/>
                <a:ea typeface="+mn-ea"/>
                <a:cs typeface="+mn-cs"/>
              </a:rPr>
              <a:t>experienced</a:t>
            </a:r>
            <a:r>
              <a:rPr lang="en-NZ" sz="1200" kern="1200">
                <a:solidFill>
                  <a:schemeClr val="tx1"/>
                </a:solidFill>
                <a:effectLst/>
                <a:latin typeface="+mn-lt"/>
                <a:ea typeface="+mn-ea"/>
                <a:cs typeface="+mn-cs"/>
              </a:rPr>
              <a:t> a Person/Agent is in managing their flexible funding based on the </a:t>
            </a:r>
            <a:r>
              <a:rPr lang="en-NZ" sz="1200" b="1" kern="1200">
                <a:solidFill>
                  <a:schemeClr val="tx1"/>
                </a:solidFill>
                <a:effectLst/>
                <a:latin typeface="+mn-lt"/>
                <a:ea typeface="+mn-ea"/>
                <a:cs typeface="+mn-cs"/>
              </a:rPr>
              <a:t>length of time </a:t>
            </a:r>
            <a:r>
              <a:rPr lang="en-NZ" sz="1200" kern="1200">
                <a:solidFill>
                  <a:schemeClr val="tx1"/>
                </a:solidFill>
                <a:effectLst/>
                <a:latin typeface="+mn-lt"/>
                <a:ea typeface="+mn-ea"/>
                <a:cs typeface="+mn-cs"/>
              </a:rPr>
              <a:t>they have used flexible funding for, as well as, the assumption that People/Agents </a:t>
            </a:r>
            <a:r>
              <a:rPr lang="en-NZ" sz="1200" b="1" kern="1200">
                <a:solidFill>
                  <a:schemeClr val="tx1"/>
                </a:solidFill>
                <a:effectLst/>
                <a:latin typeface="+mn-lt"/>
                <a:ea typeface="+mn-ea"/>
                <a:cs typeface="+mn-cs"/>
              </a:rPr>
              <a:t>mostly engage </a:t>
            </a:r>
            <a:r>
              <a:rPr lang="en-NZ" sz="1200" kern="1200">
                <a:solidFill>
                  <a:schemeClr val="tx1"/>
                </a:solidFill>
                <a:effectLst/>
                <a:latin typeface="+mn-lt"/>
                <a:ea typeface="+mn-ea"/>
                <a:cs typeface="+mn-cs"/>
              </a:rPr>
              <a:t>with their host </a:t>
            </a:r>
            <a:r>
              <a:rPr lang="en-NZ" sz="1200" b="1" kern="1200">
                <a:solidFill>
                  <a:schemeClr val="tx1"/>
                </a:solidFill>
                <a:effectLst/>
                <a:latin typeface="+mn-lt"/>
                <a:ea typeface="+mn-ea"/>
                <a:cs typeface="+mn-cs"/>
              </a:rPr>
              <a:t>currently</a:t>
            </a:r>
            <a:r>
              <a:rPr lang="en-NZ" sz="1200" kern="1200">
                <a:solidFill>
                  <a:schemeClr val="tx1"/>
                </a:solidFill>
                <a:effectLst/>
                <a:latin typeface="+mn-lt"/>
                <a:ea typeface="+mn-ea"/>
                <a:cs typeface="+mn-cs"/>
              </a:rPr>
              <a:t>, </a:t>
            </a:r>
            <a:r>
              <a:rPr lang="en-NZ" sz="1200" b="0" kern="1200">
                <a:solidFill>
                  <a:schemeClr val="tx1"/>
                </a:solidFill>
                <a:effectLst/>
                <a:latin typeface="+mn-lt"/>
                <a:ea typeface="+mn-ea"/>
                <a:cs typeface="+mn-cs"/>
              </a:rPr>
              <a:t>with</a:t>
            </a:r>
            <a:r>
              <a:rPr lang="en-NZ" sz="1200" b="1" kern="1200">
                <a:solidFill>
                  <a:schemeClr val="tx1"/>
                </a:solidFill>
                <a:effectLst/>
                <a:latin typeface="+mn-lt"/>
                <a:ea typeface="+mn-ea"/>
                <a:cs typeface="+mn-cs"/>
              </a:rPr>
              <a:t> prompting</a:t>
            </a:r>
            <a:r>
              <a:rPr lang="en-NZ" sz="1200" kern="1200">
                <a:solidFill>
                  <a:schemeClr val="tx1"/>
                </a:solidFill>
                <a:effectLst/>
                <a:latin typeface="+mn-lt"/>
                <a:ea typeface="+mn-ea"/>
                <a:cs typeface="+mn-cs"/>
              </a:rPr>
              <a:t>. </a:t>
            </a:r>
          </a:p>
          <a:p>
            <a:pPr marL="171450" indent="-171450">
              <a:buFont typeface="Arial" panose="020B0604020202020204" pitchFamily="34" charset="0"/>
              <a:buChar char="•"/>
            </a:pPr>
            <a:r>
              <a:rPr lang="en-NZ" sz="1200" kern="1200">
                <a:solidFill>
                  <a:schemeClr val="tx1"/>
                </a:solidFill>
                <a:effectLst/>
                <a:latin typeface="+mn-lt"/>
                <a:ea typeface="+mn-ea"/>
                <a:cs typeface="+mn-cs"/>
              </a:rPr>
              <a:t>Hosts have provided </a:t>
            </a:r>
            <a:r>
              <a:rPr lang="en-NZ" sz="1200" b="1" kern="1200">
                <a:solidFill>
                  <a:schemeClr val="tx1"/>
                </a:solidFill>
                <a:effectLst/>
                <a:latin typeface="+mn-lt"/>
                <a:ea typeface="+mn-ea"/>
                <a:cs typeface="+mn-cs"/>
              </a:rPr>
              <a:t>additional</a:t>
            </a:r>
            <a:r>
              <a:rPr lang="en-NZ" sz="1200" kern="1200">
                <a:solidFill>
                  <a:schemeClr val="tx1"/>
                </a:solidFill>
                <a:effectLst/>
                <a:latin typeface="+mn-lt"/>
                <a:ea typeface="+mn-ea"/>
                <a:cs typeface="+mn-cs"/>
              </a:rPr>
              <a:t> information to DSS to support with the </a:t>
            </a:r>
            <a:r>
              <a:rPr lang="en-NZ" sz="1200" b="1" kern="1200">
                <a:solidFill>
                  <a:schemeClr val="tx1"/>
                </a:solidFill>
                <a:effectLst/>
                <a:latin typeface="+mn-lt"/>
                <a:ea typeface="+mn-ea"/>
                <a:cs typeface="+mn-cs"/>
              </a:rPr>
              <a:t>segmentation into tiers,</a:t>
            </a:r>
            <a:r>
              <a:rPr lang="en-NZ" sz="1200" kern="1200">
                <a:solidFill>
                  <a:schemeClr val="tx1"/>
                </a:solidFill>
                <a:effectLst/>
                <a:latin typeface="+mn-lt"/>
                <a:ea typeface="+mn-ea"/>
                <a:cs typeface="+mn-cs"/>
              </a:rPr>
              <a:t> of People who </a:t>
            </a:r>
            <a:r>
              <a:rPr lang="en-NZ" sz="1200" b="1" kern="1200">
                <a:solidFill>
                  <a:schemeClr val="tx1"/>
                </a:solidFill>
                <a:effectLst/>
                <a:latin typeface="+mn-lt"/>
                <a:ea typeface="+mn-ea"/>
                <a:cs typeface="+mn-cs"/>
              </a:rPr>
              <a:t>already</a:t>
            </a:r>
            <a:r>
              <a:rPr lang="en-NZ" sz="1200" kern="1200">
                <a:solidFill>
                  <a:schemeClr val="tx1"/>
                </a:solidFill>
                <a:effectLst/>
                <a:latin typeface="+mn-lt"/>
                <a:ea typeface="+mn-ea"/>
                <a:cs typeface="+mn-cs"/>
              </a:rPr>
              <a:t> use hosted flexible funding as of 1 April 2026. This included People/Agents who are </a:t>
            </a:r>
            <a:r>
              <a:rPr lang="en-NZ" sz="1200" b="1" kern="1200">
                <a:solidFill>
                  <a:schemeClr val="tx1"/>
                </a:solidFill>
                <a:effectLst/>
                <a:latin typeface="+mn-lt"/>
                <a:ea typeface="+mn-ea"/>
                <a:cs typeface="+mn-cs"/>
              </a:rPr>
              <a:t>not engaged </a:t>
            </a:r>
            <a:r>
              <a:rPr lang="en-NZ" sz="1200" b="0" kern="1200">
                <a:solidFill>
                  <a:schemeClr val="tx1"/>
                </a:solidFill>
                <a:effectLst/>
                <a:latin typeface="+mn-lt"/>
                <a:ea typeface="+mn-ea"/>
                <a:cs typeface="+mn-cs"/>
              </a:rPr>
              <a:t>with hosts</a:t>
            </a:r>
            <a:r>
              <a:rPr lang="en-NZ" sz="1200" kern="1200">
                <a:solidFill>
                  <a:schemeClr val="tx1"/>
                </a:solidFill>
                <a:effectLst/>
                <a:latin typeface="+mn-lt"/>
                <a:ea typeface="+mn-ea"/>
                <a:cs typeface="+mn-cs"/>
              </a:rPr>
              <a:t>, engage with </a:t>
            </a:r>
            <a:r>
              <a:rPr lang="en-NZ" sz="1200" b="1" kern="1200">
                <a:solidFill>
                  <a:schemeClr val="tx1"/>
                </a:solidFill>
                <a:effectLst/>
                <a:latin typeface="+mn-lt"/>
                <a:ea typeface="+mn-ea"/>
                <a:cs typeface="+mn-cs"/>
              </a:rPr>
              <a:t>high frequency </a:t>
            </a:r>
            <a:r>
              <a:rPr lang="en-NZ" sz="1200" kern="1200">
                <a:solidFill>
                  <a:schemeClr val="tx1"/>
                </a:solidFill>
                <a:effectLst/>
                <a:latin typeface="+mn-lt"/>
                <a:ea typeface="+mn-ea"/>
                <a:cs typeface="+mn-cs"/>
              </a:rPr>
              <a:t>of more than 1/week, , and if there are People who have </a:t>
            </a:r>
            <a:r>
              <a:rPr lang="en-NZ" sz="1200" b="1" kern="1200">
                <a:solidFill>
                  <a:schemeClr val="tx1"/>
                </a:solidFill>
                <a:effectLst/>
                <a:latin typeface="+mn-lt"/>
                <a:ea typeface="+mn-ea"/>
                <a:cs typeface="+mn-cs"/>
              </a:rPr>
              <a:t>Safeguarding or Financial Budget Management </a:t>
            </a:r>
            <a:r>
              <a:rPr lang="en-NZ" sz="1200" kern="1200">
                <a:solidFill>
                  <a:schemeClr val="tx1"/>
                </a:solidFill>
                <a:effectLst/>
                <a:latin typeface="+mn-lt"/>
                <a:ea typeface="+mn-ea"/>
                <a:cs typeface="+mn-cs"/>
              </a:rPr>
              <a:t>concerns. Definitions of these groups were provided.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 host tier is recorded in Socrates </a:t>
            </a:r>
            <a:r>
              <a:rPr lang="en-NZ" sz="1200" b="1" i="1" kern="1200">
                <a:solidFill>
                  <a:schemeClr val="tx1"/>
                </a:solidFill>
                <a:effectLst/>
                <a:latin typeface="+mn-lt"/>
                <a:ea typeface="+mn-ea"/>
                <a:cs typeface="+mn-cs"/>
              </a:rPr>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r>
              <a:rPr lang="en-NZ" sz="1200" b="1" kern="1200">
                <a:solidFill>
                  <a:schemeClr val="tx1"/>
                </a:solidFill>
                <a:effectLst/>
                <a:latin typeface="+mn-lt"/>
                <a:ea typeface="+mn-ea"/>
                <a:cs typeface="+mn-cs"/>
              </a:rPr>
              <a:t>2.</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People will have a Funding Plan from April</a:t>
            </a:r>
            <a:r>
              <a:rPr lang="en-NZ" sz="1200" kern="1200">
                <a:solidFill>
                  <a:schemeClr val="tx1"/>
                </a:solidFill>
                <a:effectLst/>
                <a:latin typeface="+mn-lt"/>
                <a:ea typeface="+mn-ea"/>
                <a:cs typeface="+mn-cs"/>
              </a:rPr>
              <a:t>. This will initially look </a:t>
            </a:r>
            <a:r>
              <a:rPr lang="en-NZ" sz="1200" b="1" kern="1200">
                <a:solidFill>
                  <a:schemeClr val="tx1"/>
                </a:solidFill>
                <a:effectLst/>
                <a:latin typeface="+mn-lt"/>
                <a:ea typeface="+mn-ea"/>
                <a:cs typeface="+mn-cs"/>
              </a:rPr>
              <a:t>different</a:t>
            </a:r>
            <a:r>
              <a:rPr lang="en-NZ" sz="1200" kern="1200">
                <a:solidFill>
                  <a:schemeClr val="tx1"/>
                </a:solidFill>
                <a:effectLst/>
                <a:latin typeface="+mn-lt"/>
                <a:ea typeface="+mn-ea"/>
                <a:cs typeface="+mn-cs"/>
              </a:rPr>
              <a:t> for the various groups using hosted funding.</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b="1" kern="1200">
                <a:solidFill>
                  <a:schemeClr val="tx1"/>
                </a:solidFill>
                <a:effectLst/>
                <a:latin typeface="+mn-lt"/>
                <a:ea typeface="+mn-ea"/>
                <a:cs typeface="+mn-cs"/>
              </a:rPr>
              <a:t>For those using IF</a:t>
            </a:r>
            <a:r>
              <a:rPr lang="en-NZ" sz="1200" kern="1200">
                <a:solidFill>
                  <a:schemeClr val="tx1"/>
                </a:solidFill>
                <a:effectLst/>
                <a:latin typeface="+mn-lt"/>
                <a:ea typeface="+mn-ea"/>
                <a:cs typeface="+mn-cs"/>
              </a:rPr>
              <a:t>: </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Host Individual Service Plan </a:t>
            </a:r>
            <a:r>
              <a:rPr lang="en-NZ" sz="1200" kern="1200">
                <a:solidFill>
                  <a:schemeClr val="tx1"/>
                </a:solidFill>
                <a:effectLst/>
                <a:latin typeface="+mn-lt"/>
                <a:ea typeface="+mn-ea"/>
                <a:cs typeface="+mn-cs"/>
              </a:rPr>
              <a:t>(ISP) will initially be used until the next </a:t>
            </a:r>
            <a:r>
              <a:rPr lang="en-NZ" sz="1200" b="1" kern="1200">
                <a:solidFill>
                  <a:schemeClr val="tx1"/>
                </a:solidFill>
                <a:effectLst/>
                <a:latin typeface="+mn-lt"/>
                <a:ea typeface="+mn-ea"/>
                <a:cs typeface="+mn-cs"/>
              </a:rPr>
              <a:t>NASC Review</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The NASC will then </a:t>
            </a:r>
            <a:r>
              <a:rPr lang="en-NZ" sz="1200" b="1" kern="1200">
                <a:solidFill>
                  <a:schemeClr val="tx1"/>
                </a:solidFill>
                <a:effectLst/>
                <a:latin typeface="+mn-lt"/>
                <a:ea typeface="+mn-ea"/>
                <a:cs typeface="+mn-cs"/>
              </a:rPr>
              <a:t>transfer</a:t>
            </a:r>
            <a:r>
              <a:rPr lang="en-NZ" sz="1200" kern="1200">
                <a:solidFill>
                  <a:schemeClr val="tx1"/>
                </a:solidFill>
                <a:effectLst/>
                <a:latin typeface="+mn-lt"/>
                <a:ea typeface="+mn-ea"/>
                <a:cs typeface="+mn-cs"/>
              </a:rPr>
              <a:t> the goals and purpose for the allocated funding, from their systems and from their discussion with the Person at the Review, onto the </a:t>
            </a:r>
            <a:r>
              <a:rPr lang="en-NZ" sz="1200" b="1" kern="1200">
                <a:solidFill>
                  <a:schemeClr val="tx1"/>
                </a:solidFill>
                <a:effectLst/>
                <a:latin typeface="+mn-lt"/>
                <a:ea typeface="+mn-ea"/>
                <a:cs typeface="+mn-cs"/>
              </a:rPr>
              <a:t>Service Authorisation</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They will do this using the </a:t>
            </a:r>
            <a:r>
              <a:rPr lang="en-NZ" sz="1200" b="1" kern="1200">
                <a:solidFill>
                  <a:schemeClr val="tx1"/>
                </a:solidFill>
                <a:effectLst/>
                <a:latin typeface="+mn-lt"/>
                <a:ea typeface="+mn-ea"/>
                <a:cs typeface="+mn-cs"/>
              </a:rPr>
              <a:t>“notes” </a:t>
            </a:r>
            <a:r>
              <a:rPr lang="en-NZ" sz="1200" kern="1200">
                <a:solidFill>
                  <a:schemeClr val="tx1"/>
                </a:solidFill>
                <a:effectLst/>
                <a:latin typeface="+mn-lt"/>
                <a:ea typeface="+mn-ea"/>
                <a:cs typeface="+mn-cs"/>
              </a:rPr>
              <a:t>section under </a:t>
            </a:r>
            <a:r>
              <a:rPr lang="en-NZ" sz="1200" b="1" kern="1200">
                <a:solidFill>
                  <a:schemeClr val="tx1"/>
                </a:solidFill>
                <a:effectLst/>
                <a:latin typeface="+mn-lt"/>
                <a:ea typeface="+mn-ea"/>
                <a:cs typeface="+mn-cs"/>
              </a:rPr>
              <a:t>each</a:t>
            </a:r>
            <a:r>
              <a:rPr lang="en-NZ" sz="1200" kern="1200">
                <a:solidFill>
                  <a:schemeClr val="tx1"/>
                </a:solidFill>
                <a:effectLst/>
                <a:latin typeface="+mn-lt"/>
                <a:ea typeface="+mn-ea"/>
                <a:cs typeface="+mn-cs"/>
              </a:rPr>
              <a:t> of the relevant service lines (Personal Care, Household Management, Respite, EIF or EGLPB).</a:t>
            </a:r>
          </a:p>
          <a:p>
            <a:pPr marL="628650" lvl="1" indent="-171450">
              <a:buFont typeface="Arial" panose="020B0604020202020204" pitchFamily="34" charset="0"/>
              <a:buChar char="•"/>
            </a:pPr>
            <a:r>
              <a:rPr lang="en-NZ" sz="1200" b="1" kern="1200">
                <a:solidFill>
                  <a:schemeClr val="tx1"/>
                </a:solidFill>
                <a:effectLst/>
                <a:latin typeface="+mn-lt"/>
                <a:ea typeface="+mn-ea"/>
                <a:cs typeface="+mn-cs"/>
              </a:rPr>
              <a:t>This</a:t>
            </a:r>
            <a:r>
              <a:rPr lang="en-NZ" sz="1200" kern="1200">
                <a:solidFill>
                  <a:schemeClr val="tx1"/>
                </a:solidFill>
                <a:effectLst/>
                <a:latin typeface="+mn-lt"/>
                <a:ea typeface="+mn-ea"/>
                <a:cs typeface="+mn-cs"/>
              </a:rPr>
              <a:t> will serve as the </a:t>
            </a:r>
            <a:r>
              <a:rPr lang="en-NZ" sz="1200" b="1" kern="1200">
                <a:solidFill>
                  <a:schemeClr val="tx1"/>
                </a:solidFill>
                <a:effectLst/>
                <a:latin typeface="+mn-lt"/>
                <a:ea typeface="+mn-ea"/>
                <a:cs typeface="+mn-cs"/>
              </a:rPr>
              <a:t>My DSS Funding Plan</a:t>
            </a:r>
            <a:r>
              <a:rPr lang="en-NZ" sz="1200" kern="1200">
                <a:solidFill>
                  <a:schemeClr val="tx1"/>
                </a:solidFill>
                <a:effectLst/>
                <a:latin typeface="+mn-lt"/>
                <a:ea typeface="+mn-ea"/>
                <a:cs typeface="+mn-cs"/>
              </a:rPr>
              <a:t>, until the Person has a </a:t>
            </a:r>
            <a:r>
              <a:rPr lang="en-NZ" sz="1200" b="1" kern="1200">
                <a:solidFill>
                  <a:schemeClr val="tx1"/>
                </a:solidFill>
                <a:effectLst/>
                <a:latin typeface="+mn-lt"/>
                <a:ea typeface="+mn-ea"/>
                <a:cs typeface="+mn-cs"/>
              </a:rPr>
              <a:t>Re-Assessment</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At the </a:t>
            </a:r>
            <a:r>
              <a:rPr lang="en-NZ" sz="1200" b="1" kern="1200">
                <a:solidFill>
                  <a:schemeClr val="tx1"/>
                </a:solidFill>
                <a:effectLst/>
                <a:latin typeface="+mn-lt"/>
                <a:ea typeface="+mn-ea"/>
                <a:cs typeface="+mn-cs"/>
              </a:rPr>
              <a:t>Re-Assessmen</a:t>
            </a:r>
            <a:r>
              <a:rPr lang="en-NZ" sz="1200" kern="1200">
                <a:solidFill>
                  <a:schemeClr val="tx1"/>
                </a:solidFill>
                <a:effectLst/>
                <a:latin typeface="+mn-lt"/>
                <a:ea typeface="+mn-ea"/>
                <a:cs typeface="+mn-cs"/>
              </a:rPr>
              <a:t>t, the My DSS Funding Plan will be updated using the new assessment and allocation </a:t>
            </a:r>
            <a:r>
              <a:rPr lang="en-NZ" sz="1200" b="1" kern="1200">
                <a:solidFill>
                  <a:schemeClr val="tx1"/>
                </a:solidFill>
                <a:effectLst/>
                <a:latin typeface="+mn-lt"/>
                <a:ea typeface="+mn-ea"/>
                <a:cs typeface="+mn-cs"/>
              </a:rPr>
              <a:t>OBIR </a:t>
            </a:r>
            <a:r>
              <a:rPr lang="en-NZ" sz="1200" kern="1200">
                <a:solidFill>
                  <a:schemeClr val="tx1"/>
                </a:solidFill>
                <a:effectLst/>
                <a:latin typeface="+mn-lt"/>
                <a:ea typeface="+mn-ea"/>
                <a:cs typeface="+mn-cs"/>
              </a:rPr>
              <a:t>process</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b="1" kern="1200">
                <a:solidFill>
                  <a:schemeClr val="tx1"/>
                </a:solidFill>
                <a:effectLst/>
                <a:latin typeface="+mn-lt"/>
                <a:ea typeface="+mn-ea"/>
                <a:cs typeface="+mn-cs"/>
              </a:rPr>
              <a:t>For those who use Hosted EGL:</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EGL Funding Plan </a:t>
            </a:r>
            <a:r>
              <a:rPr lang="en-NZ" sz="1200" kern="1200">
                <a:solidFill>
                  <a:schemeClr val="tx1"/>
                </a:solidFill>
                <a:effectLst/>
                <a:latin typeface="+mn-lt"/>
                <a:ea typeface="+mn-ea"/>
                <a:cs typeface="+mn-cs"/>
              </a:rPr>
              <a:t>will serve as the My DSS Funding Plan until the new assessment and allocation OBIR process occurs</a:t>
            </a:r>
          </a:p>
          <a:p>
            <a:pPr marL="457200" lvl="1" indent="0">
              <a:buFontTx/>
              <a:buNone/>
            </a:pPr>
            <a:endParaRPr lang="en-NZ"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The ISP going forward, once a person has a My DSS Funding Plan completed through OBIR, will look a little different. As a lot of information will be captured in the funding plan, you will only need to document any additional information that you require </a:t>
            </a:r>
            <a:r>
              <a:rPr lang="en-NZ" sz="1200" b="1" kern="1200" err="1">
                <a:solidFill>
                  <a:schemeClr val="tx1"/>
                </a:solidFill>
                <a:effectLst/>
                <a:latin typeface="+mn-lt"/>
                <a:ea typeface="+mn-ea"/>
                <a:cs typeface="+mn-cs"/>
              </a:rPr>
              <a:t>eg</a:t>
            </a:r>
            <a:r>
              <a:rPr lang="en-NZ" sz="1200" b="1" kern="1200">
                <a:solidFill>
                  <a:schemeClr val="tx1"/>
                </a:solidFill>
                <a:effectLst/>
                <a:latin typeface="+mn-lt"/>
                <a:ea typeface="+mn-ea"/>
                <a:cs typeface="+mn-cs"/>
              </a:rPr>
              <a:t> Contingency Plans </a:t>
            </a:r>
            <a:r>
              <a:rPr lang="en-NZ" sz="1200" b="1" i="1" kern="1200">
                <a:solidFill>
                  <a:schemeClr val="tx1"/>
                </a:solidFill>
                <a:effectLst/>
                <a:latin typeface="+mn-lt"/>
                <a:ea typeface="+mn-ea"/>
                <a:cs typeface="+mn-cs"/>
              </a:rPr>
              <a:t>(click)</a:t>
            </a:r>
          </a:p>
          <a:p>
            <a:pPr marL="0" lvl="0" indent="0">
              <a:buFontTx/>
              <a:buNone/>
            </a:pPr>
            <a:endParaRPr lang="en-NZ" sz="1200" b="1" kern="1200">
              <a:solidFill>
                <a:schemeClr val="tx1"/>
              </a:solidFill>
              <a:effectLst/>
              <a:latin typeface="+mn-lt"/>
              <a:ea typeface="+mn-ea"/>
              <a:cs typeface="+mn-cs"/>
            </a:endParaRPr>
          </a:p>
          <a:p>
            <a:pPr marL="0" indent="0">
              <a:buFontTx/>
              <a:buNone/>
            </a:pPr>
            <a:endParaRPr lang="en-NZ"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3</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The Host receives My DSS Funding Plan (FP)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 NASC/EGL site sends the My DSS FP and/or the Service Authorisation. to the host via email initially, which is the current process. This is a short to medium term solution.</a:t>
            </a:r>
            <a:r>
              <a:rPr lang="en-NZ" sz="1200" b="1" i="1" kern="1200">
                <a:solidFill>
                  <a:schemeClr val="tx1"/>
                </a:solidFill>
                <a:effectLst/>
                <a:latin typeface="+mn-lt"/>
                <a:ea typeface="+mn-ea"/>
                <a:cs typeface="+mn-cs"/>
              </a:rPr>
              <a:t> (click)</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0" lvl="0" indent="0">
              <a:buFontTx/>
              <a:buNone/>
            </a:pPr>
            <a:r>
              <a:rPr lang="en-NZ" sz="1200" b="1" kern="1200">
                <a:solidFill>
                  <a:schemeClr val="tx1"/>
                </a:solidFill>
                <a:effectLst/>
                <a:latin typeface="+mn-lt"/>
                <a:ea typeface="+mn-ea"/>
                <a:cs typeface="+mn-cs"/>
              </a:rPr>
              <a:t>Steps 4 to 7 were covered in the previous slide, and I won’t go through those again.</a:t>
            </a:r>
          </a:p>
          <a:p>
            <a:pPr marL="0" lvl="0" indent="0">
              <a:buFontTx/>
              <a:buNone/>
            </a:pPr>
            <a:endParaRPr lang="en-NZ" sz="1200" b="1"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4.</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Host supports the Person/Agent to implement their My DSS Funding Plan</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is the same as what was covered in the previous slide</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5. The Person/Agent makes employment or purchase choices</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is the same as what was covered in the previous slide</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6. The ongoing role of the host with the Person/Agent is based on their Tier.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0" kern="1200">
                <a:solidFill>
                  <a:schemeClr val="tx1"/>
                </a:solidFill>
                <a:effectLst/>
                <a:latin typeface="+mn-lt"/>
                <a:ea typeface="+mn-ea"/>
                <a:cs typeface="+mn-cs"/>
              </a:rPr>
              <a:t>This is the same </a:t>
            </a:r>
            <a:r>
              <a:rPr lang="en-NZ" sz="1200" kern="1200">
                <a:solidFill>
                  <a:schemeClr val="tx1"/>
                </a:solidFill>
                <a:effectLst/>
                <a:latin typeface="+mn-lt"/>
                <a:ea typeface="+mn-ea"/>
                <a:cs typeface="+mn-cs"/>
              </a:rPr>
              <a:t>as what was covered in the previous slide</a:t>
            </a:r>
          </a:p>
          <a:p>
            <a:pPr lvl="0"/>
            <a:endParaRPr lang="en-NZ" sz="1200" kern="1200">
              <a:solidFill>
                <a:schemeClr val="tx1"/>
              </a:solidFill>
              <a:effectLst/>
              <a:latin typeface="+mn-lt"/>
              <a:ea typeface="+mn-ea"/>
              <a:cs typeface="+mn-cs"/>
            </a:endParaRPr>
          </a:p>
          <a:p>
            <a:pPr marL="0" lvl="0" indent="0">
              <a:buFont typeface="Arial" panose="020B0604020202020204" pitchFamily="34" charset="0"/>
              <a:buNone/>
            </a:pPr>
            <a:r>
              <a:rPr lang="en-NZ" sz="1200" b="1" kern="1200">
                <a:solidFill>
                  <a:schemeClr val="tx1"/>
                </a:solidFill>
                <a:effectLst/>
                <a:latin typeface="+mn-lt"/>
                <a:ea typeface="+mn-ea"/>
                <a:cs typeface="+mn-cs"/>
              </a:rPr>
              <a:t>7. Feedback loop back to NASC/EGL site at Review </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is the same as what was covered in the previous slide</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r>
              <a:rPr lang="en-NZ" sz="1200" b="1" kern="1200">
                <a:solidFill>
                  <a:schemeClr val="tx1"/>
                </a:solidFill>
                <a:effectLst/>
                <a:latin typeface="+mn-lt"/>
                <a:ea typeface="+mn-ea"/>
                <a:cs typeface="+mn-cs"/>
              </a:rPr>
              <a:t>8. What happens at the NASC/EGL site Review or Re-Assessment </a:t>
            </a:r>
            <a:r>
              <a:rPr lang="en-NZ" sz="1200" kern="1200">
                <a:solidFill>
                  <a:schemeClr val="tx1"/>
                </a:solidFill>
                <a:effectLst/>
                <a:latin typeface="+mn-lt"/>
                <a:ea typeface="+mn-ea"/>
                <a:cs typeface="+mn-cs"/>
              </a:rPr>
              <a:t>depends on if a </a:t>
            </a:r>
            <a:r>
              <a:rPr lang="en-NZ" sz="1200" b="1" kern="1200">
                <a:solidFill>
                  <a:schemeClr val="tx1"/>
                </a:solidFill>
                <a:effectLst/>
                <a:latin typeface="+mn-lt"/>
                <a:ea typeface="+mn-ea"/>
                <a:cs typeface="+mn-cs"/>
              </a:rPr>
              <a:t>Review</a:t>
            </a:r>
            <a:r>
              <a:rPr lang="en-NZ" sz="1200" kern="1200">
                <a:solidFill>
                  <a:schemeClr val="tx1"/>
                </a:solidFill>
                <a:effectLst/>
                <a:latin typeface="+mn-lt"/>
                <a:ea typeface="+mn-ea"/>
                <a:cs typeface="+mn-cs"/>
              </a:rPr>
              <a:t> or </a:t>
            </a:r>
            <a:r>
              <a:rPr lang="en-NZ" sz="1200" b="1" kern="1200">
                <a:solidFill>
                  <a:schemeClr val="tx1"/>
                </a:solidFill>
                <a:effectLst/>
                <a:latin typeface="+mn-lt"/>
                <a:ea typeface="+mn-ea"/>
                <a:cs typeface="+mn-cs"/>
              </a:rPr>
              <a:t>Re-assessmen</a:t>
            </a:r>
            <a:r>
              <a:rPr lang="en-NZ" sz="1200" kern="1200">
                <a:solidFill>
                  <a:schemeClr val="tx1"/>
                </a:solidFill>
                <a:effectLst/>
                <a:latin typeface="+mn-lt"/>
                <a:ea typeface="+mn-ea"/>
                <a:cs typeface="+mn-cs"/>
              </a:rPr>
              <a:t>t is occurring:</a:t>
            </a:r>
          </a:p>
          <a:p>
            <a:pPr marL="171450" indent="-171450">
              <a:buFont typeface="Arial" panose="020B0604020202020204" pitchFamily="34" charset="0"/>
              <a:buChar char="•"/>
            </a:pPr>
            <a:r>
              <a:rPr lang="en-NZ" sz="1200" kern="1200">
                <a:solidFill>
                  <a:schemeClr val="tx1"/>
                </a:solidFill>
                <a:effectLst/>
                <a:latin typeface="+mn-lt"/>
                <a:ea typeface="+mn-ea"/>
                <a:cs typeface="+mn-cs"/>
              </a:rPr>
              <a:t>If a </a:t>
            </a:r>
            <a:r>
              <a:rPr lang="en-NZ" sz="1200" b="1" kern="1200">
                <a:solidFill>
                  <a:schemeClr val="tx1"/>
                </a:solidFill>
                <a:effectLst/>
                <a:latin typeface="+mn-lt"/>
                <a:ea typeface="+mn-ea"/>
                <a:cs typeface="+mn-cs"/>
              </a:rPr>
              <a:t>NASC Review </a:t>
            </a:r>
            <a:r>
              <a:rPr lang="en-NZ" sz="1200" kern="1200">
                <a:solidFill>
                  <a:schemeClr val="tx1"/>
                </a:solidFill>
                <a:effectLst/>
                <a:latin typeface="+mn-lt"/>
                <a:ea typeface="+mn-ea"/>
                <a:cs typeface="+mn-cs"/>
              </a:rPr>
              <a:t>occurs: The goals and purposes are transferred to the </a:t>
            </a:r>
            <a:r>
              <a:rPr lang="en-NZ" sz="1200" b="1" kern="1200">
                <a:solidFill>
                  <a:schemeClr val="tx1"/>
                </a:solidFill>
                <a:effectLst/>
                <a:latin typeface="+mn-lt"/>
                <a:ea typeface="+mn-ea"/>
                <a:cs typeface="+mn-cs"/>
              </a:rPr>
              <a:t>Service Authorisation </a:t>
            </a:r>
            <a:r>
              <a:rPr lang="en-NZ" sz="1200" kern="1200">
                <a:solidFill>
                  <a:schemeClr val="tx1"/>
                </a:solidFill>
                <a:effectLst/>
                <a:latin typeface="+mn-lt"/>
                <a:ea typeface="+mn-ea"/>
                <a:cs typeface="+mn-cs"/>
              </a:rPr>
              <a:t>and this serves as My DSS Funding Plan, as detailed in Step 2.</a:t>
            </a:r>
          </a:p>
          <a:p>
            <a:pPr marL="171450" indent="-171450">
              <a:buFont typeface="Arial" panose="020B0604020202020204" pitchFamily="34" charset="0"/>
              <a:buChar char="•"/>
            </a:pPr>
            <a:r>
              <a:rPr lang="en-NZ" sz="1200" kern="1200">
                <a:solidFill>
                  <a:schemeClr val="tx1"/>
                </a:solidFill>
                <a:effectLst/>
                <a:latin typeface="+mn-lt"/>
                <a:ea typeface="+mn-ea"/>
                <a:cs typeface="+mn-cs"/>
              </a:rPr>
              <a:t>If an </a:t>
            </a:r>
            <a:r>
              <a:rPr lang="en-NZ" sz="1200" b="1" kern="1200">
                <a:solidFill>
                  <a:schemeClr val="tx1"/>
                </a:solidFill>
                <a:effectLst/>
                <a:latin typeface="+mn-lt"/>
                <a:ea typeface="+mn-ea"/>
                <a:cs typeface="+mn-cs"/>
              </a:rPr>
              <a:t>EGL Review </a:t>
            </a:r>
            <a:r>
              <a:rPr lang="en-NZ" sz="1200" kern="1200">
                <a:solidFill>
                  <a:schemeClr val="tx1"/>
                </a:solidFill>
                <a:effectLst/>
                <a:latin typeface="+mn-lt"/>
                <a:ea typeface="+mn-ea"/>
                <a:cs typeface="+mn-cs"/>
              </a:rPr>
              <a:t>occurs: The </a:t>
            </a:r>
            <a:r>
              <a:rPr lang="en-NZ" sz="1200" b="1" kern="1200">
                <a:solidFill>
                  <a:schemeClr val="tx1"/>
                </a:solidFill>
                <a:effectLst/>
                <a:latin typeface="+mn-lt"/>
                <a:ea typeface="+mn-ea"/>
                <a:cs typeface="+mn-cs"/>
              </a:rPr>
              <a:t>EGL Plan </a:t>
            </a:r>
            <a:r>
              <a:rPr lang="en-NZ" sz="1200" kern="1200">
                <a:solidFill>
                  <a:schemeClr val="tx1"/>
                </a:solidFill>
                <a:effectLst/>
                <a:latin typeface="+mn-lt"/>
                <a:ea typeface="+mn-ea"/>
                <a:cs typeface="+mn-cs"/>
              </a:rPr>
              <a:t>will be updated, and serves as My DSS Funding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If a </a:t>
            </a:r>
            <a:r>
              <a:rPr lang="en-NZ" sz="1200" b="1" kern="1200">
                <a:solidFill>
                  <a:schemeClr val="tx1"/>
                </a:solidFill>
                <a:effectLst/>
                <a:latin typeface="+mn-lt"/>
                <a:ea typeface="+mn-ea"/>
                <a:cs typeface="+mn-cs"/>
              </a:rPr>
              <a:t>Reassessment </a:t>
            </a:r>
            <a:r>
              <a:rPr lang="en-NZ" sz="1200" b="0" kern="1200">
                <a:solidFill>
                  <a:schemeClr val="tx1"/>
                </a:solidFill>
                <a:effectLst/>
                <a:latin typeface="+mn-lt"/>
                <a:ea typeface="+mn-ea"/>
                <a:cs typeface="+mn-cs"/>
              </a:rPr>
              <a:t>occurs for </a:t>
            </a:r>
            <a:r>
              <a:rPr lang="en-NZ" sz="1200" b="1" kern="1200">
                <a:solidFill>
                  <a:schemeClr val="tx1"/>
                </a:solidFill>
                <a:effectLst/>
                <a:latin typeface="+mn-lt"/>
                <a:ea typeface="+mn-ea"/>
                <a:cs typeface="+mn-cs"/>
              </a:rPr>
              <a:t>either NASC or EGL site</a:t>
            </a:r>
            <a:r>
              <a:rPr lang="en-NZ" sz="1200" kern="1200">
                <a:solidFill>
                  <a:schemeClr val="tx1"/>
                </a:solidFill>
                <a:effectLst/>
                <a:latin typeface="+mn-lt"/>
                <a:ea typeface="+mn-ea"/>
                <a:cs typeface="+mn-cs"/>
              </a:rPr>
              <a:t>, the My DSS Funding Plan will be updated using the new assessment and allocation </a:t>
            </a:r>
            <a:r>
              <a:rPr lang="en-NZ" sz="1200" b="1" kern="1200">
                <a:solidFill>
                  <a:schemeClr val="tx1"/>
                </a:solidFill>
                <a:effectLst/>
                <a:latin typeface="+mn-lt"/>
                <a:ea typeface="+mn-ea"/>
                <a:cs typeface="+mn-cs"/>
              </a:rPr>
              <a:t>OBIR process. </a:t>
            </a:r>
            <a:r>
              <a:rPr lang="en-NZ" sz="1200" b="0" kern="1200">
                <a:solidFill>
                  <a:schemeClr val="tx1"/>
                </a:solidFill>
                <a:effectLst/>
                <a:latin typeface="+mn-lt"/>
                <a:ea typeface="+mn-ea"/>
                <a:cs typeface="+mn-cs"/>
              </a:rPr>
              <a:t>This process </a:t>
            </a:r>
            <a:r>
              <a:rPr lang="en-NZ" sz="1200" kern="1200">
                <a:solidFill>
                  <a:schemeClr val="tx1"/>
                </a:solidFill>
                <a:effectLst/>
                <a:latin typeface="+mn-lt"/>
                <a:ea typeface="+mn-ea"/>
                <a:cs typeface="+mn-cs"/>
              </a:rPr>
              <a:t>identifies </a:t>
            </a:r>
            <a:r>
              <a:rPr lang="en-NZ" sz="1200" b="1" kern="1200">
                <a:solidFill>
                  <a:schemeClr val="tx1"/>
                </a:solidFill>
                <a:effectLst/>
                <a:latin typeface="+mn-lt"/>
                <a:ea typeface="+mn-ea"/>
                <a:cs typeface="+mn-cs"/>
              </a:rPr>
              <a:t>purposes</a:t>
            </a:r>
            <a:r>
              <a:rPr lang="en-NZ" sz="1200" kern="1200">
                <a:solidFill>
                  <a:schemeClr val="tx1"/>
                </a:solidFill>
                <a:effectLst/>
                <a:latin typeface="+mn-lt"/>
                <a:ea typeface="+mn-ea"/>
                <a:cs typeface="+mn-cs"/>
              </a:rPr>
              <a:t> of funding </a:t>
            </a:r>
            <a:r>
              <a:rPr lang="en-NZ" sz="1200" b="1" kern="1200">
                <a:solidFill>
                  <a:schemeClr val="tx1"/>
                </a:solidFill>
                <a:effectLst/>
                <a:latin typeface="+mn-lt"/>
                <a:ea typeface="+mn-ea"/>
                <a:cs typeface="+mn-cs"/>
              </a:rPr>
              <a:t>directly linked </a:t>
            </a:r>
            <a:r>
              <a:rPr lang="en-NZ" sz="1200" kern="1200">
                <a:solidFill>
                  <a:schemeClr val="tx1"/>
                </a:solidFill>
                <a:effectLst/>
                <a:latin typeface="+mn-lt"/>
                <a:ea typeface="+mn-ea"/>
                <a:cs typeface="+mn-cs"/>
              </a:rPr>
              <a:t>to assessment, as well as a description of the </a:t>
            </a:r>
            <a:r>
              <a:rPr lang="en-NZ" sz="1200" b="1" kern="1200">
                <a:solidFill>
                  <a:schemeClr val="tx1"/>
                </a:solidFill>
                <a:effectLst/>
                <a:latin typeface="+mn-lt"/>
                <a:ea typeface="+mn-ea"/>
                <a:cs typeface="+mn-cs"/>
              </a:rPr>
              <a:t>initial supports </a:t>
            </a:r>
            <a:r>
              <a:rPr lang="en-NZ" sz="1200" kern="1200">
                <a:solidFill>
                  <a:schemeClr val="tx1"/>
                </a:solidFill>
                <a:effectLst/>
                <a:latin typeface="+mn-lt"/>
                <a:ea typeface="+mn-ea"/>
                <a:cs typeface="+mn-cs"/>
              </a:rPr>
              <a:t>intended to meet those purposes </a:t>
            </a:r>
            <a:r>
              <a:rPr lang="en-NZ" sz="1200" b="1" i="1" kern="1200">
                <a:solidFill>
                  <a:schemeClr val="tx1"/>
                </a:solidFill>
                <a:effectLst/>
                <a:latin typeface="+mn-lt"/>
                <a:ea typeface="+mn-ea"/>
                <a:cs typeface="+mn-cs"/>
              </a:rPr>
              <a:t>(click)</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kern="1200">
                <a:solidFill>
                  <a:schemeClr val="tx1"/>
                </a:solidFill>
                <a:effectLst/>
                <a:latin typeface="+mn-lt"/>
                <a:ea typeface="+mn-ea"/>
                <a:cs typeface="+mn-cs"/>
              </a:rPr>
              <a:t>When any of the above occur, the </a:t>
            </a:r>
            <a:r>
              <a:rPr lang="en-NZ" sz="1200" b="1" kern="1200">
                <a:solidFill>
                  <a:schemeClr val="tx1"/>
                </a:solidFill>
                <a:effectLst/>
                <a:latin typeface="+mn-lt"/>
                <a:ea typeface="+mn-ea"/>
                <a:cs typeface="+mn-cs"/>
              </a:rPr>
              <a:t>Tier</a:t>
            </a:r>
            <a:r>
              <a:rPr lang="en-NZ" sz="1200" kern="1200">
                <a:solidFill>
                  <a:schemeClr val="tx1"/>
                </a:solidFill>
                <a:effectLst/>
                <a:latin typeface="+mn-lt"/>
                <a:ea typeface="+mn-ea"/>
                <a:cs typeface="+mn-cs"/>
              </a:rPr>
              <a:t> needs to be considered</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Using the host tier framework, which indicates the appropriate level of guidance and monitoring for each person managing their hosted funding responsibilities, </a:t>
            </a:r>
            <a:r>
              <a:rPr lang="en-NZ" sz="1200" b="1" kern="1200">
                <a:solidFill>
                  <a:schemeClr val="tx1"/>
                </a:solidFill>
                <a:effectLst/>
                <a:latin typeface="+mn-lt"/>
                <a:ea typeface="+mn-ea"/>
                <a:cs typeface="+mn-cs"/>
              </a:rPr>
              <a:t>the NASC/EGL site will assign a tier</a:t>
            </a:r>
            <a:r>
              <a:rPr lang="en-NZ" sz="1200" kern="1200">
                <a:solidFill>
                  <a:schemeClr val="tx1"/>
                </a:solidFill>
                <a:effectLst/>
                <a:latin typeface="+mn-lt"/>
                <a:ea typeface="+mn-ea"/>
                <a:cs typeface="+mn-cs"/>
              </a:rPr>
              <a:t>, using a Host Tier Allocation Tool, which considers 3 weighted and rated factors:  The </a:t>
            </a:r>
            <a:r>
              <a:rPr lang="en-NZ" sz="1200" b="1" kern="1200">
                <a:solidFill>
                  <a:schemeClr val="tx1"/>
                </a:solidFill>
                <a:effectLst/>
                <a:latin typeface="+mn-lt"/>
                <a:ea typeface="+mn-ea"/>
                <a:cs typeface="+mn-cs"/>
              </a:rPr>
              <a:t>Experience</a:t>
            </a:r>
            <a:r>
              <a:rPr lang="en-NZ" sz="1200" kern="1200">
                <a:solidFill>
                  <a:schemeClr val="tx1"/>
                </a:solidFill>
                <a:effectLst/>
                <a:latin typeface="+mn-lt"/>
                <a:ea typeface="+mn-ea"/>
                <a:cs typeface="+mn-cs"/>
              </a:rPr>
              <a:t> a person has in managing flexible funding, the </a:t>
            </a:r>
            <a:r>
              <a:rPr lang="en-NZ" sz="1200" b="1" kern="1200">
                <a:solidFill>
                  <a:schemeClr val="tx1"/>
                </a:solidFill>
                <a:effectLst/>
                <a:latin typeface="+mn-lt"/>
                <a:ea typeface="+mn-ea"/>
                <a:cs typeface="+mn-cs"/>
              </a:rPr>
              <a:t>total amount of flexible funding </a:t>
            </a:r>
            <a:r>
              <a:rPr lang="en-NZ" sz="1200" kern="1200">
                <a:solidFill>
                  <a:schemeClr val="tx1"/>
                </a:solidFill>
                <a:effectLst/>
                <a:latin typeface="+mn-lt"/>
                <a:ea typeface="+mn-ea"/>
                <a:cs typeface="+mn-cs"/>
              </a:rPr>
              <a:t>allocated in dollars, and the </a:t>
            </a:r>
            <a:r>
              <a:rPr lang="en-NZ" sz="1200" b="1" kern="1200">
                <a:solidFill>
                  <a:schemeClr val="tx1"/>
                </a:solidFill>
                <a:effectLst/>
                <a:latin typeface="+mn-lt"/>
                <a:ea typeface="+mn-ea"/>
                <a:cs typeface="+mn-cs"/>
              </a:rPr>
              <a:t>engagement</a:t>
            </a:r>
            <a:r>
              <a:rPr lang="en-NZ" sz="1200" kern="1200">
                <a:solidFill>
                  <a:schemeClr val="tx1"/>
                </a:solidFill>
                <a:effectLst/>
                <a:latin typeface="+mn-lt"/>
                <a:ea typeface="+mn-ea"/>
                <a:cs typeface="+mn-cs"/>
              </a:rPr>
              <a:t> with the host (again, more detail on this coming later in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kern="1200">
                <a:solidFill>
                  <a:schemeClr val="tx1"/>
                </a:solidFill>
                <a:effectLst/>
                <a:latin typeface="+mn-lt"/>
                <a:ea typeface="+mn-ea"/>
                <a:cs typeface="+mn-cs"/>
              </a:rPr>
              <a:t>The Host Tier Framework and Allocation Tool has been developed and approved to support tier decisions, and is kept and recorded in Socrates.</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b="1" kern="1200">
                <a:solidFill>
                  <a:schemeClr val="tx1"/>
                </a:solidFill>
                <a:effectLst/>
                <a:latin typeface="+mn-lt"/>
                <a:ea typeface="+mn-ea"/>
                <a:cs typeface="+mn-cs"/>
              </a:rPr>
              <a:t>The process repeats from Step 3 onwards</a:t>
            </a:r>
          </a:p>
          <a:p>
            <a:pPr marL="171450" indent="-171450">
              <a:buFont typeface="Arial" panose="020B0604020202020204" pitchFamily="34" charset="0"/>
              <a:buChar char="•"/>
            </a:pPr>
            <a:endParaRPr lang="en-NZ" sz="1200" b="1" kern="1200">
              <a:solidFill>
                <a:schemeClr val="tx1"/>
              </a:solidFill>
              <a:effectLst/>
              <a:latin typeface="+mn-lt"/>
              <a:ea typeface="+mn-ea"/>
              <a:cs typeface="+mn-cs"/>
            </a:endParaRPr>
          </a:p>
          <a:p>
            <a:pPr marL="0" indent="0">
              <a:buFont typeface="Arial" panose="020B0604020202020204" pitchFamily="34" charset="0"/>
              <a:buNone/>
            </a:pPr>
            <a:r>
              <a:rPr lang="en-NZ" sz="1200" b="1" i="1" kern="1200">
                <a:solidFill>
                  <a:schemeClr val="tx1"/>
                </a:solidFill>
                <a:effectLst/>
                <a:latin typeface="+mn-lt"/>
                <a:ea typeface="+mn-ea"/>
                <a:cs typeface="+mn-cs"/>
              </a:rPr>
              <a:t>Producer: Stop recording</a:t>
            </a:r>
          </a:p>
          <a:p>
            <a:pPr marL="0" indent="0">
              <a:buFont typeface="Arial" panose="020B0604020202020204" pitchFamily="34" charset="0"/>
              <a:buNone/>
            </a:pPr>
            <a:r>
              <a:rPr lang="en-NZ" sz="1200" kern="1200">
                <a:solidFill>
                  <a:schemeClr val="tx1"/>
                </a:solidFill>
                <a:effectLst/>
                <a:latin typeface="+mn-lt"/>
                <a:ea typeface="+mn-ea"/>
                <a:cs typeface="+mn-cs"/>
              </a:rPr>
              <a:t>We’ll pause now for any questions you may have. Some of the deeper, technical ones might be answered as we work through the session today, so we’ll focus on high-level questions for now. And if you need detailed guidance later, the Operational Policies and training documents will help – we’ll give you a link after the training.</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C2DBCCF-B632-9FEA-DB6E-556AF80E80DB}"/>
              </a:ext>
            </a:extLst>
          </p:cNvPr>
          <p:cNvSpPr>
            <a:spLocks noGrp="1"/>
          </p:cNvSpPr>
          <p:nvPr>
            <p:ph type="sldNum" sz="quarter" idx="5"/>
          </p:nvPr>
        </p:nvSpPr>
        <p:spPr/>
        <p:txBody>
          <a:bodyPr/>
          <a:lstStyle/>
          <a:p>
            <a:fld id="{D40345AC-9F92-4C74-839D-24044B61ADEB}" type="slidenum">
              <a:rPr lang="en-NZ" smtClean="0"/>
              <a:t>9</a:t>
            </a:fld>
            <a:endParaRPr lang="en-NZ"/>
          </a:p>
        </p:txBody>
      </p:sp>
    </p:spTree>
    <p:extLst>
      <p:ext uri="{BB962C8B-B14F-4D97-AF65-F5344CB8AC3E}">
        <p14:creationId xmlns:p14="http://schemas.microsoft.com/office/powerpoint/2010/main" val="96154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Producer: Start recording</a:t>
            </a:r>
          </a:p>
          <a:p>
            <a:r>
              <a:rPr lang="en-NZ" b="1" i="1"/>
              <a:t>(1 min) Say:</a:t>
            </a:r>
          </a:p>
          <a:p>
            <a:r>
              <a:rPr lang="en-NZ" b="0" i="0"/>
              <a:t>Hosted flexible funding involves </a:t>
            </a:r>
            <a:r>
              <a:rPr lang="en-NZ" sz="1200" b="1" kern="1200">
                <a:solidFill>
                  <a:schemeClr val="tx1"/>
                </a:solidFill>
                <a:effectLst/>
                <a:latin typeface="+mn-lt"/>
                <a:ea typeface="+mn-ea"/>
                <a:cs typeface="+mn-cs"/>
              </a:rPr>
              <a:t>a range </a:t>
            </a:r>
            <a:r>
              <a:rPr lang="en-NZ" sz="1200" kern="1200">
                <a:solidFill>
                  <a:schemeClr val="tx1"/>
                </a:solidFill>
                <a:effectLst/>
                <a:latin typeface="+mn-lt"/>
                <a:ea typeface="+mn-ea"/>
                <a:cs typeface="+mn-cs"/>
              </a:rPr>
              <a:t>of people who have responsibilities relating to </a:t>
            </a:r>
            <a:r>
              <a:rPr lang="en-NZ" sz="1200" b="1" kern="1200">
                <a:solidFill>
                  <a:schemeClr val="tx1"/>
                </a:solidFill>
                <a:effectLst/>
                <a:latin typeface="+mn-lt"/>
                <a:ea typeface="+mn-ea"/>
                <a:cs typeface="+mn-cs"/>
              </a:rPr>
              <a:t>hosted flexible funding</a:t>
            </a:r>
            <a:r>
              <a:rPr lang="en-NZ" sz="1200" kern="1200">
                <a:solidFill>
                  <a:schemeClr val="tx1"/>
                </a:solidFill>
                <a:effectLst/>
                <a:latin typeface="+mn-lt"/>
                <a:ea typeface="+mn-ea"/>
                <a:cs typeface="+mn-cs"/>
              </a:rPr>
              <a:t>, which are broadly described in DSS’s Operational Policy called the </a:t>
            </a:r>
            <a:r>
              <a:rPr lang="en-NZ" sz="1200" i="1" kern="1200">
                <a:solidFill>
                  <a:schemeClr val="tx1"/>
                </a:solidFill>
                <a:effectLst/>
                <a:latin typeface="+mn-lt"/>
                <a:ea typeface="+mn-ea"/>
                <a:cs typeface="+mn-cs"/>
              </a:rPr>
              <a:t>Management of Hosted Funding Arrangements</a:t>
            </a:r>
            <a:r>
              <a:rPr lang="en-NZ" sz="1200" kern="1200">
                <a:solidFill>
                  <a:schemeClr val="tx1"/>
                </a:solidFill>
                <a:effectLst/>
                <a:latin typeface="+mn-lt"/>
                <a:ea typeface="+mn-ea"/>
                <a:cs typeface="+mn-cs"/>
              </a:rPr>
              <a:t>. These include disabled people, their Agents or Welfare Guardians (if they have one), hosts, NASCs/EGL sites and DSS.</a:t>
            </a:r>
          </a:p>
          <a:p>
            <a:endParaRPr lang="en-NZ" sz="1200" kern="1200">
              <a:solidFill>
                <a:schemeClr val="tx1"/>
              </a:solidFill>
              <a:effectLst/>
              <a:latin typeface="+mn-lt"/>
              <a:ea typeface="+mn-ea"/>
              <a:cs typeface="+mn-cs"/>
            </a:endParaRPr>
          </a:p>
          <a:p>
            <a:r>
              <a:rPr lang="en-NZ" sz="1200" kern="1200">
                <a:solidFill>
                  <a:schemeClr val="tx1"/>
                </a:solidFill>
                <a:effectLst/>
                <a:latin typeface="+mn-lt"/>
                <a:ea typeface="+mn-ea"/>
                <a:cs typeface="+mn-cs"/>
              </a:rPr>
              <a:t>Understanding the </a:t>
            </a:r>
            <a:r>
              <a:rPr lang="en-NZ" sz="1200" b="1" kern="1200">
                <a:solidFill>
                  <a:schemeClr val="tx1"/>
                </a:solidFill>
                <a:effectLst/>
                <a:latin typeface="+mn-lt"/>
                <a:ea typeface="+mn-ea"/>
                <a:cs typeface="+mn-cs"/>
              </a:rPr>
              <a:t>roles</a:t>
            </a:r>
            <a:r>
              <a:rPr lang="en-NZ" sz="1200" kern="1200">
                <a:solidFill>
                  <a:schemeClr val="tx1"/>
                </a:solidFill>
                <a:effectLst/>
                <a:latin typeface="+mn-lt"/>
                <a:ea typeface="+mn-ea"/>
                <a:cs typeface="+mn-cs"/>
              </a:rPr>
              <a:t> of each group of people, helps ensure clarity, consistency and confidence in how hosted flexible funding is used. The following section describes these responsibilities in more detail to support the use of flexible funding.</a:t>
            </a:r>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10</a:t>
            </a:fld>
            <a:endParaRPr lang="en-NZ"/>
          </a:p>
        </p:txBody>
      </p:sp>
    </p:spTree>
    <p:extLst>
      <p:ext uri="{BB962C8B-B14F-4D97-AF65-F5344CB8AC3E}">
        <p14:creationId xmlns:p14="http://schemas.microsoft.com/office/powerpoint/2010/main" val="3213804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81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ight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2" name="Title 1"/>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3" name="Picture 2">
            <a:extLst>
              <a:ext uri="{FF2B5EF4-FFF2-40B4-BE49-F238E27FC236}">
                <a16:creationId xmlns:a16="http://schemas.microsoft.com/office/drawing/2014/main" id="{4F9ADAEF-E074-2B1B-2B95-AD5223A050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249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ark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81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ue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13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ark Purple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10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right Pink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7433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Light Green Title Slide with image">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855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ark Green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55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Blue Title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AFB00-4BD6-9759-BDBA-72B702FB6E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0EBAC37B-94FA-AC2B-E5BE-E92941E431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9" name="Rectangle 8">
            <a:extLst>
              <a:ext uri="{FF2B5EF4-FFF2-40B4-BE49-F238E27FC236}">
                <a16:creationId xmlns:a16="http://schemas.microsoft.com/office/drawing/2014/main" id="{14013E75-EDA4-62D4-302E-FAC12C65AF72}"/>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401260"/>
            <a:ext cx="4752926" cy="1734167"/>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7423"/>
            <a:ext cx="4752926" cy="1273350"/>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96812"/>
            <a:ext cx="6096000" cy="5369941"/>
          </a:xfrm>
          <a:prstGeom prst="rect">
            <a:avLst/>
          </a:prstGeom>
        </p:spPr>
        <p:txBody>
          <a:bodyPr/>
          <a:lstStyle>
            <a:lvl1pPr marL="0" indent="0">
              <a:buNone/>
              <a:defRPr/>
            </a:lvl1pPr>
          </a:lstStyle>
          <a:p>
            <a:pPr lvl="0"/>
            <a:endParaRPr lang="en-NZ"/>
          </a:p>
        </p:txBody>
      </p:sp>
    </p:spTree>
    <p:extLst>
      <p:ext uri="{BB962C8B-B14F-4D97-AF65-F5344CB8AC3E}">
        <p14:creationId xmlns:p14="http://schemas.microsoft.com/office/powerpoint/2010/main" val="368766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ark Purple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6800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right Pink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933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SS holding t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2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8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ight Green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45978"/>
            <a:ext cx="12192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Tree>
    <p:extLst>
      <p:ext uri="{BB962C8B-B14F-4D97-AF65-F5344CB8AC3E}">
        <p14:creationId xmlns:p14="http://schemas.microsoft.com/office/powerpoint/2010/main" val="155744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474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Blu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0" name="Rectangle 9">
            <a:extLst>
              <a:ext uri="{FF2B5EF4-FFF2-40B4-BE49-F238E27FC236}">
                <a16:creationId xmlns:a16="http://schemas.microsoft.com/office/drawing/2014/main" id="{2628DC8C-A51C-42D0-E5E5-79CDA52B43C5}"/>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4735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Purpl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8" name="Rectangle 7">
            <a:extLst>
              <a:ext uri="{FF2B5EF4-FFF2-40B4-BE49-F238E27FC236}">
                <a16:creationId xmlns:a16="http://schemas.microsoft.com/office/drawing/2014/main" id="{29927460-2FC0-B416-31D3-1034A34542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222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Pink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3" name="Rectangle 2">
            <a:extLst>
              <a:ext uri="{FF2B5EF4-FFF2-40B4-BE49-F238E27FC236}">
                <a16:creationId xmlns:a16="http://schemas.microsoft.com/office/drawing/2014/main" id="{A99F9850-5E75-A6F7-7CA2-4EBA894EE63E}"/>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312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reen Title and Conten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1E12B0-883A-8A8D-AADC-DD02ADDAC831}"/>
              </a:ext>
            </a:extLst>
          </p:cNvPr>
          <p:cNvSpPr/>
          <p:nvPr userDrawn="1"/>
        </p:nvSpPr>
        <p:spPr>
          <a:xfrm>
            <a:off x="0" y="5868391"/>
            <a:ext cx="12192000" cy="882362"/>
          </a:xfrm>
          <a:prstGeom prst="rect">
            <a:avLst/>
          </a:prstGeom>
          <a:solidFill>
            <a:srgbClr val="F3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47696" y="499071"/>
            <a:ext cx="11617291" cy="648072"/>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347697" y="1533525"/>
            <a:ext cx="11617291" cy="417574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3" name="Picture 12">
            <a:extLst>
              <a:ext uri="{FF2B5EF4-FFF2-40B4-BE49-F238E27FC236}">
                <a16:creationId xmlns:a16="http://schemas.microsoft.com/office/drawing/2014/main" id="{A8AD8D1B-669C-4576-CBE5-F4516A6EC0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9" name="Rectangle 8">
            <a:extLst>
              <a:ext uri="{FF2B5EF4-FFF2-40B4-BE49-F238E27FC236}">
                <a16:creationId xmlns:a16="http://schemas.microsoft.com/office/drawing/2014/main" id="{5D7C6283-5959-C98E-C1DA-250EC247D068}"/>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49C2D29C-BE65-9299-1FE9-ED3A4B2E3A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56881" y="5865782"/>
            <a:ext cx="4135120" cy="868723"/>
          </a:xfrm>
          <a:prstGeom prst="rect">
            <a:avLst/>
          </a:prstGeom>
        </p:spPr>
      </p:pic>
    </p:spTree>
    <p:extLst>
      <p:ext uri="{BB962C8B-B14F-4D97-AF65-F5344CB8AC3E}">
        <p14:creationId xmlns:p14="http://schemas.microsoft.com/office/powerpoint/2010/main" val="2042503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SS holding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1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8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SS holding slide 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4822F09-572C-ADA5-5ABF-461354E18CC7}"/>
              </a:ext>
            </a:extLst>
          </p:cNvPr>
          <p:cNvSpPr/>
          <p:nvPr userDrawn="1"/>
        </p:nvSpPr>
        <p:spPr>
          <a:xfrm>
            <a:off x="155275" y="155275"/>
            <a:ext cx="11809563" cy="819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3176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62680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ark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42897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lu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2821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urpl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0915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ink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5619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userDrawn="1">
            <p:extLst>
              <p:ext uri="{1162E1C5-73C7-4A58-AE30-91384D911F3F}">
                <p184:classification xmlns:p184="http://schemas.microsoft.com/office/powerpoint/2018/4/main" val="hdr"/>
              </p:ext>
            </p:extLst>
          </p:nvPr>
        </p:nvSpPr>
        <p:spPr>
          <a:xfrm>
            <a:off x="11232603" y="-324533"/>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1978343337"/>
      </p:ext>
    </p:extLst>
  </p:cSld>
  <p:clrMap bg1="lt1" tx1="dk1" bg2="lt2" tx2="dk2" accent1="accent1" accent2="accent2" accent3="accent3" accent4="accent4" accent5="accent5" accent6="accent6" hlink="hlink" folHlink="folHlink"/>
  <p:sldLayoutIdLst>
    <p:sldLayoutId id="2147483708" r:id="rId1"/>
    <p:sldLayoutId id="2147483712" r:id="rId2"/>
    <p:sldLayoutId id="2147483719" r:id="rId3"/>
    <p:sldLayoutId id="2147483713" r:id="rId4"/>
    <p:sldLayoutId id="2147483724" r:id="rId5"/>
    <p:sldLayoutId id="2147483709" r:id="rId6"/>
    <p:sldLayoutId id="2147483725" r:id="rId7"/>
    <p:sldLayoutId id="2147483726" r:id="rId8"/>
    <p:sldLayoutId id="2147483727" r:id="rId9"/>
    <p:sldLayoutId id="2147483723" r:id="rId10"/>
    <p:sldLayoutId id="2147483710" r:id="rId11"/>
    <p:sldLayoutId id="2147483717" r:id="rId12"/>
    <p:sldLayoutId id="2147483715" r:id="rId13"/>
    <p:sldLayoutId id="2147483718" r:id="rId14"/>
    <p:sldLayoutId id="2147483705" r:id="rId15"/>
    <p:sldLayoutId id="2147483721" r:id="rId16"/>
    <p:sldLayoutId id="2147483707" r:id="rId17"/>
    <p:sldLayoutId id="2147483720" r:id="rId18"/>
    <p:sldLayoutId id="2147483722" r:id="rId19"/>
    <p:sldLayoutId id="2147483714" r:id="rId20"/>
    <p:sldLayoutId id="2147483728" r:id="rId21"/>
    <p:sldLayoutId id="2147483731" r:id="rId22"/>
    <p:sldLayoutId id="2147483730" r:id="rId23"/>
    <p:sldLayoutId id="2147483729" r:id="rId24"/>
    <p:sldLayoutId id="214748370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537" userDrawn="1">
          <p15:clr>
            <a:srgbClr val="F26B43"/>
          </p15:clr>
        </p15:guide>
        <p15:guide id="5" orient="horz" pos="119" userDrawn="1">
          <p15:clr>
            <a:srgbClr val="F26B43"/>
          </p15:clr>
        </p15:guide>
        <p15:guide id="6"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F8_8D6532EB.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msdgovtnz.sharepoint.com/:v:/r/sites/PRJ-DSSIFHost/Shared%20Documents/General/01_Project%20Management/Training/01.%20Training%20Delivery%20Collateral%20Hosts/Tier%20Tool%20Walkthrough%20(+Transcript)%2017.3.2026.mp4?csf=1&amp;web=1&amp;e=TLwRft"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8.xml"/><Relationship Id="rId16" Type="http://schemas.openxmlformats.org/officeDocument/2006/relationships/diagramColors" Target="../diagrams/colors6.xml"/><Relationship Id="rId1" Type="http://schemas.openxmlformats.org/officeDocument/2006/relationships/slideLayout" Target="../slideLayouts/slideLayout2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4C49F-84FA-120A-3A0B-694D5C995104}"/>
              </a:ext>
            </a:extLst>
          </p:cNvPr>
          <p:cNvSpPr txBox="1"/>
          <p:nvPr/>
        </p:nvSpPr>
        <p:spPr>
          <a:xfrm>
            <a:off x="3143188" y="4021079"/>
            <a:ext cx="7578599" cy="461665"/>
          </a:xfrm>
          <a:prstGeom prst="rect">
            <a:avLst/>
          </a:prstGeom>
          <a:noFill/>
        </p:spPr>
        <p:txBody>
          <a:bodyPr wrap="square" rtlCol="0">
            <a:spAutoFit/>
          </a:bodyPr>
          <a:lstStyle/>
          <a:p>
            <a:r>
              <a:rPr lang="en-NZ" sz="2400" b="1">
                <a:latin typeface="+mj-lt"/>
              </a:rPr>
              <a:t>Assessment, Allocation and Flexible Funding (AAFF)</a:t>
            </a:r>
          </a:p>
        </p:txBody>
      </p:sp>
    </p:spTree>
    <p:extLst>
      <p:ext uri="{BB962C8B-B14F-4D97-AF65-F5344CB8AC3E}">
        <p14:creationId xmlns:p14="http://schemas.microsoft.com/office/powerpoint/2010/main" val="75644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D9FD-6CFC-A632-90ED-1B722D8BD7CF}"/>
              </a:ext>
            </a:extLst>
          </p:cNvPr>
          <p:cNvSpPr>
            <a:spLocks noGrp="1"/>
          </p:cNvSpPr>
          <p:nvPr>
            <p:ph type="ctrTitle"/>
          </p:nvPr>
        </p:nvSpPr>
        <p:spPr/>
        <p:txBody>
          <a:bodyPr/>
          <a:lstStyle/>
          <a:p>
            <a:r>
              <a:rPr lang="en-NZ"/>
              <a:t>Roles &amp; Responsibilities</a:t>
            </a:r>
          </a:p>
        </p:txBody>
      </p:sp>
      <p:sp>
        <p:nvSpPr>
          <p:cNvPr id="3" name="Subtitle 2">
            <a:extLst>
              <a:ext uri="{FF2B5EF4-FFF2-40B4-BE49-F238E27FC236}">
                <a16:creationId xmlns:a16="http://schemas.microsoft.com/office/drawing/2014/main" id="{10AA1539-B7AC-11C8-8A6A-9DA5D1D0C73B}"/>
              </a:ext>
            </a:extLst>
          </p:cNvPr>
          <p:cNvSpPr>
            <a:spLocks noGrp="1"/>
          </p:cNvSpPr>
          <p:nvPr>
            <p:ph type="subTitle" idx="1"/>
          </p:nvPr>
        </p:nvSpPr>
        <p:spPr/>
        <p:txBody>
          <a:bodyPr/>
          <a:lstStyle/>
          <a:p>
            <a:r>
              <a:rPr lang="en-NZ"/>
              <a:t>And how they relate to Flexible Funding</a:t>
            </a:r>
          </a:p>
        </p:txBody>
      </p:sp>
      <p:sp>
        <p:nvSpPr>
          <p:cNvPr id="4" name="Content Placeholder 3">
            <a:extLst>
              <a:ext uri="{FF2B5EF4-FFF2-40B4-BE49-F238E27FC236}">
                <a16:creationId xmlns:a16="http://schemas.microsoft.com/office/drawing/2014/main" id="{D36DCA72-69EE-41B2-6734-E8C5178FD741}"/>
              </a:ext>
            </a:extLst>
          </p:cNvPr>
          <p:cNvSpPr>
            <a:spLocks noGrp="1"/>
          </p:cNvSpPr>
          <p:nvPr>
            <p:ph idx="10"/>
          </p:nvPr>
        </p:nvSpPr>
        <p:spPr/>
        <p:txBody>
          <a:bodyPr lIns="91440" tIns="45720" rIns="91440" bIns="45720" anchor="t"/>
          <a:lstStyle/>
          <a:p>
            <a:pPr marL="457200" indent="-457200">
              <a:buFont typeface="Arial" panose="020B0604020202020204" pitchFamily="34" charset="0"/>
              <a:buChar char="•"/>
            </a:pPr>
            <a:r>
              <a:rPr lang="en-NZ"/>
              <a:t>Disabled People</a:t>
            </a:r>
          </a:p>
          <a:p>
            <a:pPr marL="457200" indent="-457200">
              <a:buFont typeface="Arial" panose="020B0604020202020204" pitchFamily="34" charset="0"/>
              <a:buChar char="•"/>
            </a:pPr>
            <a:r>
              <a:rPr lang="en-NZ">
                <a:latin typeface="Verdana"/>
                <a:ea typeface="Verdana"/>
              </a:rPr>
              <a:t>Agents or Welfare Guardians</a:t>
            </a:r>
          </a:p>
          <a:p>
            <a:pPr marL="457200" indent="-457200">
              <a:buFont typeface="Arial" panose="020B0604020202020204" pitchFamily="34" charset="0"/>
              <a:buChar char="•"/>
            </a:pPr>
            <a:r>
              <a:rPr lang="en-NZ"/>
              <a:t>Hosts</a:t>
            </a:r>
            <a:endParaRPr lang="en-NZ">
              <a:latin typeface="Verdana"/>
              <a:ea typeface="Verdana"/>
            </a:endParaRPr>
          </a:p>
          <a:p>
            <a:pPr marL="457200" indent="-457200">
              <a:buFont typeface="Arial" panose="020B0604020202020204" pitchFamily="34" charset="0"/>
              <a:buChar char="•"/>
            </a:pPr>
            <a:r>
              <a:rPr lang="en-NZ"/>
              <a:t>NASCs &amp; EGL sites</a:t>
            </a:r>
          </a:p>
          <a:p>
            <a:pPr marL="457200" indent="-457200">
              <a:buFont typeface="Arial" panose="020B0604020202020204" pitchFamily="34" charset="0"/>
              <a:buChar char="•"/>
            </a:pPr>
            <a:r>
              <a:rPr lang="en-NZ"/>
              <a:t>DSS</a:t>
            </a:r>
          </a:p>
        </p:txBody>
      </p:sp>
    </p:spTree>
    <p:extLst>
      <p:ext uri="{BB962C8B-B14F-4D97-AF65-F5344CB8AC3E}">
        <p14:creationId xmlns:p14="http://schemas.microsoft.com/office/powerpoint/2010/main" val="237221962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FFBA-B0A2-F52D-1967-45D5BF511A57}"/>
              </a:ext>
            </a:extLst>
          </p:cNvPr>
          <p:cNvSpPr>
            <a:spLocks noGrp="1"/>
          </p:cNvSpPr>
          <p:nvPr>
            <p:ph type="title"/>
          </p:nvPr>
        </p:nvSpPr>
        <p:spPr/>
        <p:txBody>
          <a:bodyPr/>
          <a:lstStyle/>
          <a:p>
            <a:r>
              <a:rPr lang="en-NZ"/>
              <a:t>Disabled People</a:t>
            </a:r>
          </a:p>
        </p:txBody>
      </p:sp>
      <p:sp>
        <p:nvSpPr>
          <p:cNvPr id="3" name="Content Placeholder 2">
            <a:extLst>
              <a:ext uri="{FF2B5EF4-FFF2-40B4-BE49-F238E27FC236}">
                <a16:creationId xmlns:a16="http://schemas.microsoft.com/office/drawing/2014/main" id="{85C38C69-A0BE-7573-275C-C7DB7138B840}"/>
              </a:ext>
            </a:extLst>
          </p:cNvPr>
          <p:cNvSpPr>
            <a:spLocks noGrp="1"/>
          </p:cNvSpPr>
          <p:nvPr>
            <p:ph idx="1"/>
          </p:nvPr>
        </p:nvSpPr>
        <p:spPr/>
        <p:txBody>
          <a:bodyPr/>
          <a:lstStyle/>
          <a:p>
            <a:r>
              <a:rPr lang="en-NZ" sz="2400">
                <a:latin typeface="+mn-lt"/>
              </a:rPr>
              <a:t>Evidence how disability supports are delivered</a:t>
            </a:r>
          </a:p>
          <a:p>
            <a:endParaRPr lang="en-NZ" sz="2400">
              <a:latin typeface="+mn-lt"/>
            </a:endParaRPr>
          </a:p>
          <a:p>
            <a:r>
              <a:rPr lang="en-NZ" sz="2400">
                <a:latin typeface="+mn-lt"/>
              </a:rPr>
              <a:t>Alignment to funding plan</a:t>
            </a:r>
          </a:p>
          <a:p>
            <a:endParaRPr lang="en-NZ" sz="2400">
              <a:latin typeface="+mn-lt"/>
            </a:endParaRPr>
          </a:p>
          <a:p>
            <a:r>
              <a:rPr lang="en-NZ" sz="2400">
                <a:latin typeface="+mn-lt"/>
              </a:rPr>
              <a:t>Engagement requirements within tier </a:t>
            </a:r>
          </a:p>
          <a:p>
            <a:endParaRPr lang="en-NZ" sz="2400">
              <a:latin typeface="+mn-lt"/>
            </a:endParaRPr>
          </a:p>
          <a:p>
            <a:r>
              <a:rPr lang="en-NZ" sz="2400">
                <a:latin typeface="+mn-lt"/>
              </a:rPr>
              <a:t>Advise in writing what Agent’s responsibilities are if changing</a:t>
            </a:r>
          </a:p>
          <a:p>
            <a:endParaRPr lang="en-NZ" sz="2400">
              <a:latin typeface="+mn-lt"/>
            </a:endParaRPr>
          </a:p>
        </p:txBody>
      </p:sp>
    </p:spTree>
    <p:extLst>
      <p:ext uri="{BB962C8B-B14F-4D97-AF65-F5344CB8AC3E}">
        <p14:creationId xmlns:p14="http://schemas.microsoft.com/office/powerpoint/2010/main" val="7670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417F-EA7C-5629-772A-96F751449FA4}"/>
              </a:ext>
            </a:extLst>
          </p:cNvPr>
          <p:cNvSpPr>
            <a:spLocks noGrp="1"/>
          </p:cNvSpPr>
          <p:nvPr>
            <p:ph type="title"/>
          </p:nvPr>
        </p:nvSpPr>
        <p:spPr/>
        <p:txBody>
          <a:bodyPr/>
          <a:lstStyle/>
          <a:p>
            <a:r>
              <a:rPr lang="en-NZ"/>
              <a:t>Agents/Welfare Guardians</a:t>
            </a:r>
          </a:p>
        </p:txBody>
      </p:sp>
      <p:sp>
        <p:nvSpPr>
          <p:cNvPr id="3" name="Content Placeholder 2">
            <a:extLst>
              <a:ext uri="{FF2B5EF4-FFF2-40B4-BE49-F238E27FC236}">
                <a16:creationId xmlns:a16="http://schemas.microsoft.com/office/drawing/2014/main" id="{D943C359-66C0-DD3F-D3B2-83F422F923D0}"/>
              </a:ext>
            </a:extLst>
          </p:cNvPr>
          <p:cNvSpPr>
            <a:spLocks noGrp="1"/>
          </p:cNvSpPr>
          <p:nvPr>
            <p:ph idx="1"/>
          </p:nvPr>
        </p:nvSpPr>
        <p:spPr>
          <a:xfrm>
            <a:off x="233180" y="1403259"/>
            <a:ext cx="11725639" cy="4715516"/>
          </a:xfrm>
        </p:spPr>
        <p:txBody>
          <a:bodyPr/>
          <a:lstStyle/>
          <a:p>
            <a:r>
              <a:rPr lang="en-NZ" sz="2400">
                <a:latin typeface="+mn-lt"/>
              </a:rPr>
              <a:t>Advise Host &amp; NASC/EGL site in writing</a:t>
            </a:r>
          </a:p>
          <a:p>
            <a:endParaRPr lang="en-NZ" sz="2400">
              <a:latin typeface="+mn-lt"/>
            </a:endParaRPr>
          </a:p>
          <a:p>
            <a:r>
              <a:rPr lang="en-NZ" sz="2400">
                <a:latin typeface="+mn-lt"/>
              </a:rPr>
              <a:t>Will receive support, coaching and monitoring from Host</a:t>
            </a:r>
          </a:p>
          <a:p>
            <a:endParaRPr lang="en-NZ" sz="2400">
              <a:latin typeface="+mn-lt"/>
            </a:endParaRPr>
          </a:p>
          <a:p>
            <a:r>
              <a:rPr lang="en-NZ" sz="2400" i="1"/>
              <a:t>Management of Hosted Funding Arrangements </a:t>
            </a:r>
            <a:r>
              <a:rPr lang="en-NZ" sz="2400"/>
              <a:t>Operational Policy</a:t>
            </a:r>
            <a:endParaRPr lang="en-NZ" sz="2400">
              <a:latin typeface="+mn-lt"/>
            </a:endParaRPr>
          </a:p>
        </p:txBody>
      </p:sp>
    </p:spTree>
    <p:extLst>
      <p:ext uri="{BB962C8B-B14F-4D97-AF65-F5344CB8AC3E}">
        <p14:creationId xmlns:p14="http://schemas.microsoft.com/office/powerpoint/2010/main" val="31118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BA68-F0D8-AAFF-4C90-E03AB2BC9A4D}"/>
              </a:ext>
            </a:extLst>
          </p:cNvPr>
          <p:cNvSpPr>
            <a:spLocks noGrp="1"/>
          </p:cNvSpPr>
          <p:nvPr>
            <p:ph type="title"/>
          </p:nvPr>
        </p:nvSpPr>
        <p:spPr/>
        <p:txBody>
          <a:bodyPr/>
          <a:lstStyle/>
          <a:p>
            <a:r>
              <a:rPr lang="en-NZ"/>
              <a:t>Flexible Funding Hosts</a:t>
            </a:r>
          </a:p>
        </p:txBody>
      </p:sp>
      <p:sp>
        <p:nvSpPr>
          <p:cNvPr id="3" name="Content Placeholder 2">
            <a:extLst>
              <a:ext uri="{FF2B5EF4-FFF2-40B4-BE49-F238E27FC236}">
                <a16:creationId xmlns:a16="http://schemas.microsoft.com/office/drawing/2014/main" id="{86DA2D8F-E1E0-88A0-6C9B-7029E43144E5}"/>
              </a:ext>
            </a:extLst>
          </p:cNvPr>
          <p:cNvSpPr>
            <a:spLocks noGrp="1"/>
          </p:cNvSpPr>
          <p:nvPr>
            <p:ph idx="1"/>
          </p:nvPr>
        </p:nvSpPr>
        <p:spPr>
          <a:xfrm>
            <a:off x="233180" y="1275471"/>
            <a:ext cx="11725639" cy="4715516"/>
          </a:xfrm>
        </p:spPr>
        <p:txBody>
          <a:bodyPr/>
          <a:lstStyle/>
          <a:p>
            <a:r>
              <a:rPr lang="en-NZ"/>
              <a:t>IF &amp; EIF Hosts, Hosted EGL Providers e.g. FDS in Christchurch Support the person to manage flexible funding effectively</a:t>
            </a:r>
          </a:p>
          <a:p>
            <a:pPr lvl="1">
              <a:buFont typeface="Courier New" panose="02070309020205020404" pitchFamily="49" charset="0"/>
              <a:buChar char="o"/>
            </a:pPr>
            <a:r>
              <a:rPr lang="en-NZ"/>
              <a:t>Set up advice, information, coaching &amp; guidance</a:t>
            </a:r>
          </a:p>
          <a:p>
            <a:pPr lvl="1">
              <a:buFont typeface="Courier New" panose="02070309020205020404" pitchFamily="49" charset="0"/>
              <a:buChar char="o"/>
            </a:pPr>
            <a:r>
              <a:rPr lang="en-NZ"/>
              <a:t>Monitor quality and hours of support services</a:t>
            </a:r>
          </a:p>
          <a:p>
            <a:pPr lvl="1">
              <a:buFont typeface="Courier New" panose="02070309020205020404" pitchFamily="49" charset="0"/>
              <a:buChar char="o"/>
            </a:pPr>
            <a:r>
              <a:rPr lang="en-NZ"/>
              <a:t>Coaching on employment of support workers</a:t>
            </a:r>
          </a:p>
          <a:p>
            <a:pPr lvl="1">
              <a:buFont typeface="Courier New" panose="02070309020205020404" pitchFamily="49" charset="0"/>
              <a:buChar char="o"/>
            </a:pPr>
            <a:r>
              <a:rPr lang="en-NZ"/>
              <a:t>Building networks</a:t>
            </a:r>
          </a:p>
          <a:p>
            <a:pPr lvl="1">
              <a:buFont typeface="Courier New" panose="02070309020205020404" pitchFamily="49" charset="0"/>
              <a:buChar char="o"/>
            </a:pPr>
            <a:r>
              <a:rPr lang="en-NZ"/>
              <a:t>Offering flexible service options when requested</a:t>
            </a:r>
          </a:p>
          <a:p>
            <a:pPr lvl="1">
              <a:buFont typeface="Courier New" panose="02070309020205020404" pitchFamily="49" charset="0"/>
              <a:buChar char="o"/>
            </a:pPr>
            <a:r>
              <a:rPr lang="en-NZ"/>
              <a:t>Carer Support- check whether to combine</a:t>
            </a:r>
          </a:p>
          <a:p>
            <a:pPr lvl="1">
              <a:buFont typeface="Courier New" panose="02070309020205020404" pitchFamily="49" charset="0"/>
              <a:buChar char="o"/>
            </a:pPr>
            <a:endParaRPr lang="en-NZ"/>
          </a:p>
        </p:txBody>
      </p:sp>
    </p:spTree>
    <p:extLst>
      <p:ext uri="{BB962C8B-B14F-4D97-AF65-F5344CB8AC3E}">
        <p14:creationId xmlns:p14="http://schemas.microsoft.com/office/powerpoint/2010/main" val="40366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781B-BEF6-5025-9451-B8CA5C34EDF7}"/>
              </a:ext>
            </a:extLst>
          </p:cNvPr>
          <p:cNvSpPr>
            <a:spLocks noGrp="1"/>
          </p:cNvSpPr>
          <p:nvPr>
            <p:ph type="title"/>
          </p:nvPr>
        </p:nvSpPr>
        <p:spPr/>
        <p:txBody>
          <a:bodyPr/>
          <a:lstStyle/>
          <a:p>
            <a:r>
              <a:rPr lang="en-NZ"/>
              <a:t>NASCs &amp; EGL sites</a:t>
            </a:r>
          </a:p>
        </p:txBody>
      </p:sp>
      <p:sp>
        <p:nvSpPr>
          <p:cNvPr id="3" name="Content Placeholder 2">
            <a:extLst>
              <a:ext uri="{FF2B5EF4-FFF2-40B4-BE49-F238E27FC236}">
                <a16:creationId xmlns:a16="http://schemas.microsoft.com/office/drawing/2014/main" id="{3CB983D2-E8C8-4A3D-161E-55FF8F499F66}"/>
              </a:ext>
            </a:extLst>
          </p:cNvPr>
          <p:cNvSpPr>
            <a:spLocks noGrp="1"/>
          </p:cNvSpPr>
          <p:nvPr>
            <p:ph idx="1"/>
          </p:nvPr>
        </p:nvSpPr>
        <p:spPr/>
        <p:txBody>
          <a:bodyPr/>
          <a:lstStyle/>
          <a:p>
            <a:r>
              <a:rPr lang="en-NZ" sz="2400" i="1"/>
              <a:t>Management of Hosted Funding Arrangements </a:t>
            </a:r>
            <a:r>
              <a:rPr lang="en-NZ" sz="2400"/>
              <a:t>Operational Policy</a:t>
            </a:r>
            <a:endParaRPr lang="en-NZ" sz="2400">
              <a:latin typeface="+mn-lt"/>
            </a:endParaRPr>
          </a:p>
          <a:p>
            <a:r>
              <a:rPr lang="en-NZ" sz="2400">
                <a:latin typeface="+mn-lt"/>
              </a:rPr>
              <a:t>Assess and review need for disability funding</a:t>
            </a:r>
          </a:p>
          <a:p>
            <a:r>
              <a:rPr lang="en-NZ" sz="2400">
                <a:latin typeface="+mn-lt"/>
              </a:rPr>
              <a:t>Develops a My DSS Funding Plan with the person/agent</a:t>
            </a:r>
          </a:p>
          <a:p>
            <a:r>
              <a:rPr lang="en-NZ" sz="2400">
                <a:latin typeface="+mn-lt"/>
              </a:rPr>
              <a:t>Assign appropriate host tier guidance</a:t>
            </a:r>
          </a:p>
          <a:p>
            <a:r>
              <a:rPr lang="en-NZ" sz="2400">
                <a:latin typeface="+mn-lt"/>
              </a:rPr>
              <a:t>Share funding plan with Host &amp; person</a:t>
            </a:r>
          </a:p>
          <a:p>
            <a:r>
              <a:rPr lang="en-NZ" sz="2400">
                <a:latin typeface="+mn-lt"/>
              </a:rPr>
              <a:t>Complete annual review</a:t>
            </a:r>
          </a:p>
          <a:p>
            <a:r>
              <a:rPr lang="en-NZ" sz="2400">
                <a:latin typeface="+mn-lt"/>
              </a:rPr>
              <a:t>Complete re-assessment 3 – 5 years</a:t>
            </a:r>
          </a:p>
          <a:p>
            <a:endParaRPr lang="en-NZ" sz="2400">
              <a:latin typeface="+mn-lt"/>
            </a:endParaRPr>
          </a:p>
        </p:txBody>
      </p:sp>
    </p:spTree>
    <p:extLst>
      <p:ext uri="{BB962C8B-B14F-4D97-AF65-F5344CB8AC3E}">
        <p14:creationId xmlns:p14="http://schemas.microsoft.com/office/powerpoint/2010/main" val="30030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78E-767B-3BD6-9AC9-88943AF08007}"/>
              </a:ext>
            </a:extLst>
          </p:cNvPr>
          <p:cNvSpPr>
            <a:spLocks noGrp="1"/>
          </p:cNvSpPr>
          <p:nvPr>
            <p:ph type="title"/>
          </p:nvPr>
        </p:nvSpPr>
        <p:spPr/>
        <p:txBody>
          <a:bodyPr/>
          <a:lstStyle/>
          <a:p>
            <a:r>
              <a:rPr lang="en-NZ"/>
              <a:t>DSS</a:t>
            </a:r>
          </a:p>
        </p:txBody>
      </p:sp>
      <p:sp>
        <p:nvSpPr>
          <p:cNvPr id="3" name="Content Placeholder 2">
            <a:extLst>
              <a:ext uri="{FF2B5EF4-FFF2-40B4-BE49-F238E27FC236}">
                <a16:creationId xmlns:a16="http://schemas.microsoft.com/office/drawing/2014/main" id="{CF4BDC08-9CE5-C6A0-3FF9-968A25DF1CE8}"/>
              </a:ext>
            </a:extLst>
          </p:cNvPr>
          <p:cNvSpPr>
            <a:spLocks noGrp="1"/>
          </p:cNvSpPr>
          <p:nvPr>
            <p:ph idx="1"/>
          </p:nvPr>
        </p:nvSpPr>
        <p:spPr/>
        <p:txBody>
          <a:bodyPr/>
          <a:lstStyle/>
          <a:p>
            <a:r>
              <a:rPr lang="en-NZ" sz="2400">
                <a:latin typeface="+mn-lt"/>
              </a:rPr>
              <a:t>Setting policy &amp; guidance</a:t>
            </a:r>
          </a:p>
          <a:p>
            <a:endParaRPr lang="en-NZ" sz="2400">
              <a:latin typeface="+mn-lt"/>
            </a:endParaRPr>
          </a:p>
          <a:p>
            <a:r>
              <a:rPr lang="en-NZ" sz="2400">
                <a:latin typeface="+mn-lt"/>
              </a:rPr>
              <a:t>Contracting with hosts and providers</a:t>
            </a:r>
          </a:p>
          <a:p>
            <a:endParaRPr lang="en-NZ" sz="2400">
              <a:latin typeface="+mn-lt"/>
            </a:endParaRPr>
          </a:p>
        </p:txBody>
      </p:sp>
    </p:spTree>
    <p:extLst>
      <p:ext uri="{BB962C8B-B14F-4D97-AF65-F5344CB8AC3E}">
        <p14:creationId xmlns:p14="http://schemas.microsoft.com/office/powerpoint/2010/main" val="26214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9F32-7114-B4C1-52F4-B8FFFCC9EEC0}"/>
              </a:ext>
            </a:extLst>
          </p:cNvPr>
          <p:cNvSpPr>
            <a:spLocks noGrp="1"/>
          </p:cNvSpPr>
          <p:nvPr>
            <p:ph type="ctrTitle"/>
          </p:nvPr>
        </p:nvSpPr>
        <p:spPr/>
        <p:txBody>
          <a:bodyPr/>
          <a:lstStyle/>
          <a:p>
            <a:r>
              <a:rPr lang="en-NZ"/>
              <a:t>10 Minute Break</a:t>
            </a:r>
          </a:p>
        </p:txBody>
      </p:sp>
    </p:spTree>
    <p:extLst>
      <p:ext uri="{BB962C8B-B14F-4D97-AF65-F5344CB8AC3E}">
        <p14:creationId xmlns:p14="http://schemas.microsoft.com/office/powerpoint/2010/main" val="201144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C8BC-0ACE-1860-02D4-BCF5B1CA93B1}"/>
              </a:ext>
            </a:extLst>
          </p:cNvPr>
          <p:cNvSpPr>
            <a:spLocks noGrp="1"/>
          </p:cNvSpPr>
          <p:nvPr>
            <p:ph type="ctrTitle"/>
          </p:nvPr>
        </p:nvSpPr>
        <p:spPr/>
        <p:txBody>
          <a:bodyPr/>
          <a:lstStyle/>
          <a:p>
            <a:r>
              <a:rPr lang="en-NZ"/>
              <a:t>My DSS Funding Plan</a:t>
            </a:r>
          </a:p>
        </p:txBody>
      </p:sp>
      <p:sp>
        <p:nvSpPr>
          <p:cNvPr id="3" name="Subtitle 2">
            <a:extLst>
              <a:ext uri="{FF2B5EF4-FFF2-40B4-BE49-F238E27FC236}">
                <a16:creationId xmlns:a16="http://schemas.microsoft.com/office/drawing/2014/main" id="{AE4A23C8-2866-4E06-5E0B-7E17A7A0A39F}"/>
              </a:ext>
            </a:extLst>
          </p:cNvPr>
          <p:cNvSpPr>
            <a:spLocks noGrp="1"/>
          </p:cNvSpPr>
          <p:nvPr>
            <p:ph type="subTitle" idx="1"/>
          </p:nvPr>
        </p:nvSpPr>
        <p:spPr/>
        <p:txBody>
          <a:bodyPr/>
          <a:lstStyle/>
          <a:p>
            <a:pPr marL="457200" indent="-457200">
              <a:buFont typeface="+mj-lt"/>
              <a:buAutoNum type="arabicPeriod"/>
            </a:pPr>
            <a:r>
              <a:rPr lang="en-NZ"/>
              <a:t>New Flexible Funding</a:t>
            </a:r>
          </a:p>
          <a:p>
            <a:pPr marL="457200" indent="-457200">
              <a:buFont typeface="+mj-lt"/>
              <a:buAutoNum type="arabicPeriod"/>
            </a:pPr>
            <a:r>
              <a:rPr lang="en-NZ"/>
              <a:t>Flexible Funding for Existing</a:t>
            </a:r>
          </a:p>
        </p:txBody>
      </p:sp>
      <p:pic>
        <p:nvPicPr>
          <p:cNvPr id="12" name="Content Placeholder 11">
            <a:extLst>
              <a:ext uri="{FF2B5EF4-FFF2-40B4-BE49-F238E27FC236}">
                <a16:creationId xmlns:a16="http://schemas.microsoft.com/office/drawing/2014/main" id="{E3542056-5B24-7ABD-6C23-359FC455A218}"/>
              </a:ext>
            </a:extLst>
          </p:cNvPr>
          <p:cNvPicPr>
            <a:picLocks noGrp="1" noChangeAspect="1"/>
          </p:cNvPicPr>
          <p:nvPr>
            <p:ph idx="10"/>
          </p:nvPr>
        </p:nvPicPr>
        <p:blipFill>
          <a:blip r:embed="rId3"/>
          <a:stretch>
            <a:fillRect/>
          </a:stretch>
        </p:blipFill>
        <p:spPr>
          <a:xfrm>
            <a:off x="7206208" y="187150"/>
            <a:ext cx="3553321" cy="2505425"/>
          </a:xfrm>
        </p:spPr>
      </p:pic>
      <p:pic>
        <p:nvPicPr>
          <p:cNvPr id="14" name="Picture 13">
            <a:extLst>
              <a:ext uri="{FF2B5EF4-FFF2-40B4-BE49-F238E27FC236}">
                <a16:creationId xmlns:a16="http://schemas.microsoft.com/office/drawing/2014/main" id="{6908865A-D95B-FF32-8542-C3DB3E9FDB47}"/>
              </a:ext>
            </a:extLst>
          </p:cNvPr>
          <p:cNvPicPr>
            <a:picLocks noChangeAspect="1"/>
          </p:cNvPicPr>
          <p:nvPr/>
        </p:nvPicPr>
        <p:blipFill>
          <a:blip r:embed="rId4"/>
          <a:stretch>
            <a:fillRect/>
          </a:stretch>
        </p:blipFill>
        <p:spPr>
          <a:xfrm>
            <a:off x="7349103" y="2961389"/>
            <a:ext cx="3410426" cy="2629267"/>
          </a:xfrm>
          <a:prstGeom prst="rect">
            <a:avLst/>
          </a:prstGeom>
        </p:spPr>
      </p:pic>
      <p:sp>
        <p:nvSpPr>
          <p:cNvPr id="15" name="Rectangle 14">
            <a:extLst>
              <a:ext uri="{FF2B5EF4-FFF2-40B4-BE49-F238E27FC236}">
                <a16:creationId xmlns:a16="http://schemas.microsoft.com/office/drawing/2014/main" id="{3675DB11-9BE8-572D-8914-C08D725EA6B3}"/>
              </a:ext>
            </a:extLst>
          </p:cNvPr>
          <p:cNvSpPr/>
          <p:nvPr/>
        </p:nvSpPr>
        <p:spPr>
          <a:xfrm>
            <a:off x="8732520" y="868680"/>
            <a:ext cx="1341120" cy="624840"/>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D8F3C01E-1DFD-E1C7-75C4-D91D9DE0D6AB}"/>
              </a:ext>
            </a:extLst>
          </p:cNvPr>
          <p:cNvSpPr/>
          <p:nvPr/>
        </p:nvSpPr>
        <p:spPr>
          <a:xfrm>
            <a:off x="8732520" y="3526504"/>
            <a:ext cx="1341120" cy="1563655"/>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3894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BA08812C-8732-7FBF-5DED-D66BE79096DD}"/>
              </a:ext>
            </a:extLst>
          </p:cNvPr>
          <p:cNvSpPr/>
          <p:nvPr/>
        </p:nvSpPr>
        <p:spPr>
          <a:xfrm>
            <a:off x="2019147" y="5538374"/>
            <a:ext cx="7754575" cy="868496"/>
          </a:xfrm>
          <a:custGeom>
            <a:avLst/>
            <a:gdLst>
              <a:gd name="csX0" fmla="*/ 7754575 w 7754575"/>
              <a:gd name="csY0" fmla="*/ 54281 h 868496"/>
              <a:gd name="csX1" fmla="*/ 7700294 w 7754575"/>
              <a:gd name="csY1" fmla="*/ 108562 h 868496"/>
              <a:gd name="csX2" fmla="*/ 7700294 w 7754575"/>
              <a:gd name="csY2" fmla="*/ 54281 h 868496"/>
              <a:gd name="csX3" fmla="*/ 7673153 w 7754575"/>
              <a:gd name="csY3" fmla="*/ 81422 h 868496"/>
              <a:gd name="csX4" fmla="*/ 7646012 w 7754575"/>
              <a:gd name="csY4" fmla="*/ 54281 h 868496"/>
              <a:gd name="csX5" fmla="*/ 7646013 w 7754575"/>
              <a:gd name="csY5" fmla="*/ 108562 h 868496"/>
              <a:gd name="csX6" fmla="*/ 6955856 w 7754575"/>
              <a:gd name="csY6" fmla="*/ 108562 h 868496"/>
              <a:gd name="csX7" fmla="*/ 6493450 w 7754575"/>
              <a:gd name="csY7" fmla="*/ 108562 h 868496"/>
              <a:gd name="csX8" fmla="*/ 5879210 w 7754575"/>
              <a:gd name="csY8" fmla="*/ 108562 h 868496"/>
              <a:gd name="csX9" fmla="*/ 5264970 w 7754575"/>
              <a:gd name="csY9" fmla="*/ 108562 h 868496"/>
              <a:gd name="csX10" fmla="*/ 4650730 w 7754575"/>
              <a:gd name="csY10" fmla="*/ 108562 h 868496"/>
              <a:gd name="csX11" fmla="*/ 4188324 w 7754575"/>
              <a:gd name="csY11" fmla="*/ 108562 h 868496"/>
              <a:gd name="csX12" fmla="*/ 3422249 w 7754575"/>
              <a:gd name="csY12" fmla="*/ 108562 h 868496"/>
              <a:gd name="csX13" fmla="*/ 2656175 w 7754575"/>
              <a:gd name="csY13" fmla="*/ 108562 h 868496"/>
              <a:gd name="csX14" fmla="*/ 2041934 w 7754575"/>
              <a:gd name="csY14" fmla="*/ 108562 h 868496"/>
              <a:gd name="csX15" fmla="*/ 1579529 w 7754575"/>
              <a:gd name="csY15" fmla="*/ 108562 h 868496"/>
              <a:gd name="csX16" fmla="*/ 1117123 w 7754575"/>
              <a:gd name="csY16" fmla="*/ 108562 h 868496"/>
              <a:gd name="csX17" fmla="*/ 54281 w 7754575"/>
              <a:gd name="csY17" fmla="*/ 108562 h 868496"/>
              <a:gd name="csX18" fmla="*/ 0 w 7754575"/>
              <a:gd name="csY18" fmla="*/ 162843 h 868496"/>
              <a:gd name="csX19" fmla="*/ 0 w 7754575"/>
              <a:gd name="csY19" fmla="*/ 814215 h 868496"/>
              <a:gd name="csX20" fmla="*/ 54281 w 7754575"/>
              <a:gd name="csY20" fmla="*/ 868496 h 868496"/>
              <a:gd name="csX21" fmla="*/ 108562 w 7754575"/>
              <a:gd name="csY21" fmla="*/ 814215 h 868496"/>
              <a:gd name="csX22" fmla="*/ 108562 w 7754575"/>
              <a:gd name="csY22" fmla="*/ 759934 h 868496"/>
              <a:gd name="csX23" fmla="*/ 798719 w 7754575"/>
              <a:gd name="csY23" fmla="*/ 759934 h 868496"/>
              <a:gd name="csX24" fmla="*/ 1564794 w 7754575"/>
              <a:gd name="csY24" fmla="*/ 759934 h 868496"/>
              <a:gd name="csX25" fmla="*/ 2179034 w 7754575"/>
              <a:gd name="csY25" fmla="*/ 759934 h 868496"/>
              <a:gd name="csX26" fmla="*/ 2717357 w 7754575"/>
              <a:gd name="csY26" fmla="*/ 759934 h 868496"/>
              <a:gd name="csX27" fmla="*/ 3331597 w 7754575"/>
              <a:gd name="csY27" fmla="*/ 759934 h 868496"/>
              <a:gd name="csX28" fmla="*/ 4173589 w 7754575"/>
              <a:gd name="csY28" fmla="*/ 759934 h 868496"/>
              <a:gd name="csX29" fmla="*/ 4939664 w 7754575"/>
              <a:gd name="csY29" fmla="*/ 759934 h 868496"/>
              <a:gd name="csX30" fmla="*/ 5705739 w 7754575"/>
              <a:gd name="csY30" fmla="*/ 759934 h 868496"/>
              <a:gd name="csX31" fmla="*/ 6168144 w 7754575"/>
              <a:gd name="csY31" fmla="*/ 759934 h 868496"/>
              <a:gd name="csX32" fmla="*/ 6630550 w 7754575"/>
              <a:gd name="csY32" fmla="*/ 759934 h 868496"/>
              <a:gd name="csX33" fmla="*/ 7092955 w 7754575"/>
              <a:gd name="csY33" fmla="*/ 759934 h 868496"/>
              <a:gd name="csX34" fmla="*/ 7700294 w 7754575"/>
              <a:gd name="csY34" fmla="*/ 759934 h 868496"/>
              <a:gd name="csX35" fmla="*/ 7754575 w 7754575"/>
              <a:gd name="csY35" fmla="*/ 705653 h 868496"/>
              <a:gd name="csX36" fmla="*/ 7754575 w 7754575"/>
              <a:gd name="csY36" fmla="*/ 54281 h 868496"/>
              <a:gd name="csX37" fmla="*/ 54281 w 7754575"/>
              <a:gd name="csY37" fmla="*/ 217124 h 868496"/>
              <a:gd name="csX38" fmla="*/ 108562 w 7754575"/>
              <a:gd name="csY38" fmla="*/ 162843 h 868496"/>
              <a:gd name="csX39" fmla="*/ 81421 w 7754575"/>
              <a:gd name="csY39" fmla="*/ 135702 h 868496"/>
              <a:gd name="csX40" fmla="*/ 54280 w 7754575"/>
              <a:gd name="csY40" fmla="*/ 162843 h 868496"/>
              <a:gd name="csX41" fmla="*/ 54281 w 7754575"/>
              <a:gd name="csY41" fmla="*/ 217124 h 868496"/>
              <a:gd name="csX0" fmla="*/ 54281 w 7754575"/>
              <a:gd name="csY0" fmla="*/ 217124 h 868496"/>
              <a:gd name="csX1" fmla="*/ 108562 w 7754575"/>
              <a:gd name="csY1" fmla="*/ 162843 h 868496"/>
              <a:gd name="csX2" fmla="*/ 81421 w 7754575"/>
              <a:gd name="csY2" fmla="*/ 135702 h 868496"/>
              <a:gd name="csX3" fmla="*/ 54280 w 7754575"/>
              <a:gd name="csY3" fmla="*/ 162843 h 868496"/>
              <a:gd name="csX4" fmla="*/ 54281 w 7754575"/>
              <a:gd name="csY4" fmla="*/ 217124 h 868496"/>
              <a:gd name="csX5" fmla="*/ 7700294 w 7754575"/>
              <a:gd name="csY5" fmla="*/ 108562 h 868496"/>
              <a:gd name="csX6" fmla="*/ 7754575 w 7754575"/>
              <a:gd name="csY6" fmla="*/ 54281 h 868496"/>
              <a:gd name="csX7" fmla="*/ 7700294 w 7754575"/>
              <a:gd name="csY7" fmla="*/ 0 h 868496"/>
              <a:gd name="csX8" fmla="*/ 7646013 w 7754575"/>
              <a:gd name="csY8" fmla="*/ 54281 h 868496"/>
              <a:gd name="csX9" fmla="*/ 7673154 w 7754575"/>
              <a:gd name="csY9" fmla="*/ 81422 h 868496"/>
              <a:gd name="csX10" fmla="*/ 7700295 w 7754575"/>
              <a:gd name="csY10" fmla="*/ 54281 h 868496"/>
              <a:gd name="csX11" fmla="*/ 7700294 w 7754575"/>
              <a:gd name="csY11" fmla="*/ 108562 h 868496"/>
              <a:gd name="csX0" fmla="*/ 0 w 7754575"/>
              <a:gd name="csY0" fmla="*/ 162843 h 868496"/>
              <a:gd name="csX1" fmla="*/ 54281 w 7754575"/>
              <a:gd name="csY1" fmla="*/ 108562 h 868496"/>
              <a:gd name="csX2" fmla="*/ 744438 w 7754575"/>
              <a:gd name="csY2" fmla="*/ 108562 h 868496"/>
              <a:gd name="csX3" fmla="*/ 1282761 w 7754575"/>
              <a:gd name="csY3" fmla="*/ 108562 h 868496"/>
              <a:gd name="csX4" fmla="*/ 1972919 w 7754575"/>
              <a:gd name="csY4" fmla="*/ 108562 h 868496"/>
              <a:gd name="csX5" fmla="*/ 2738993 w 7754575"/>
              <a:gd name="csY5" fmla="*/ 108562 h 868496"/>
              <a:gd name="csX6" fmla="*/ 3201399 w 7754575"/>
              <a:gd name="csY6" fmla="*/ 108562 h 868496"/>
              <a:gd name="csX7" fmla="*/ 3815639 w 7754575"/>
              <a:gd name="csY7" fmla="*/ 108562 h 868496"/>
              <a:gd name="csX8" fmla="*/ 4581714 w 7754575"/>
              <a:gd name="csY8" fmla="*/ 108562 h 868496"/>
              <a:gd name="csX9" fmla="*/ 5271871 w 7754575"/>
              <a:gd name="csY9" fmla="*/ 108562 h 868496"/>
              <a:gd name="csX10" fmla="*/ 5810194 w 7754575"/>
              <a:gd name="csY10" fmla="*/ 108562 h 868496"/>
              <a:gd name="csX11" fmla="*/ 6576269 w 7754575"/>
              <a:gd name="csY11" fmla="*/ 108562 h 868496"/>
              <a:gd name="csX12" fmla="*/ 7646013 w 7754575"/>
              <a:gd name="csY12" fmla="*/ 108562 h 868496"/>
              <a:gd name="csX13" fmla="*/ 7646013 w 7754575"/>
              <a:gd name="csY13" fmla="*/ 54281 h 868496"/>
              <a:gd name="csX14" fmla="*/ 7700294 w 7754575"/>
              <a:gd name="csY14" fmla="*/ 0 h 868496"/>
              <a:gd name="csX15" fmla="*/ 7754575 w 7754575"/>
              <a:gd name="csY15" fmla="*/ 54281 h 868496"/>
              <a:gd name="csX16" fmla="*/ 7754575 w 7754575"/>
              <a:gd name="csY16" fmla="*/ 705653 h 868496"/>
              <a:gd name="csX17" fmla="*/ 7700294 w 7754575"/>
              <a:gd name="csY17" fmla="*/ 759934 h 868496"/>
              <a:gd name="csX18" fmla="*/ 7237889 w 7754575"/>
              <a:gd name="csY18" fmla="*/ 759934 h 868496"/>
              <a:gd name="csX19" fmla="*/ 6775483 w 7754575"/>
              <a:gd name="csY19" fmla="*/ 759934 h 868496"/>
              <a:gd name="csX20" fmla="*/ 6313078 w 7754575"/>
              <a:gd name="csY20" fmla="*/ 759934 h 868496"/>
              <a:gd name="csX21" fmla="*/ 5850672 w 7754575"/>
              <a:gd name="csY21" fmla="*/ 759934 h 868496"/>
              <a:gd name="csX22" fmla="*/ 5008680 w 7754575"/>
              <a:gd name="csY22" fmla="*/ 759934 h 868496"/>
              <a:gd name="csX23" fmla="*/ 4394440 w 7754575"/>
              <a:gd name="csY23" fmla="*/ 759934 h 868496"/>
              <a:gd name="csX24" fmla="*/ 3628365 w 7754575"/>
              <a:gd name="csY24" fmla="*/ 759934 h 868496"/>
              <a:gd name="csX25" fmla="*/ 3090042 w 7754575"/>
              <a:gd name="csY25" fmla="*/ 759934 h 868496"/>
              <a:gd name="csX26" fmla="*/ 2475802 w 7754575"/>
              <a:gd name="csY26" fmla="*/ 759934 h 868496"/>
              <a:gd name="csX27" fmla="*/ 1937479 w 7754575"/>
              <a:gd name="csY27" fmla="*/ 759934 h 868496"/>
              <a:gd name="csX28" fmla="*/ 1475074 w 7754575"/>
              <a:gd name="csY28" fmla="*/ 759934 h 868496"/>
              <a:gd name="csX29" fmla="*/ 936751 w 7754575"/>
              <a:gd name="csY29" fmla="*/ 759934 h 868496"/>
              <a:gd name="csX30" fmla="*/ 108562 w 7754575"/>
              <a:gd name="csY30" fmla="*/ 759934 h 868496"/>
              <a:gd name="csX31" fmla="*/ 108562 w 7754575"/>
              <a:gd name="csY31" fmla="*/ 814215 h 868496"/>
              <a:gd name="csX32" fmla="*/ 54281 w 7754575"/>
              <a:gd name="csY32" fmla="*/ 868496 h 868496"/>
              <a:gd name="csX33" fmla="*/ 0 w 7754575"/>
              <a:gd name="csY33" fmla="*/ 814215 h 868496"/>
              <a:gd name="csX34" fmla="*/ 0 w 7754575"/>
              <a:gd name="csY34" fmla="*/ 162843 h 868496"/>
              <a:gd name="csX35" fmla="*/ 7646013 w 7754575"/>
              <a:gd name="csY35" fmla="*/ 108562 h 868496"/>
              <a:gd name="csX36" fmla="*/ 7700294 w 7754575"/>
              <a:gd name="csY36" fmla="*/ 108562 h 868496"/>
              <a:gd name="csX37" fmla="*/ 7754575 w 7754575"/>
              <a:gd name="csY37" fmla="*/ 54281 h 868496"/>
              <a:gd name="csX38" fmla="*/ 7700294 w 7754575"/>
              <a:gd name="csY38" fmla="*/ 108562 h 868496"/>
              <a:gd name="csX39" fmla="*/ 7700294 w 7754575"/>
              <a:gd name="csY39" fmla="*/ 54281 h 868496"/>
              <a:gd name="csX40" fmla="*/ 7673153 w 7754575"/>
              <a:gd name="csY40" fmla="*/ 81422 h 868496"/>
              <a:gd name="csX41" fmla="*/ 7646012 w 7754575"/>
              <a:gd name="csY41" fmla="*/ 54281 h 868496"/>
              <a:gd name="csX42" fmla="*/ 54281 w 7754575"/>
              <a:gd name="csY42" fmla="*/ 217124 h 868496"/>
              <a:gd name="csX43" fmla="*/ 54281 w 7754575"/>
              <a:gd name="csY43" fmla="*/ 162843 h 868496"/>
              <a:gd name="csX44" fmla="*/ 81422 w 7754575"/>
              <a:gd name="csY44" fmla="*/ 135702 h 868496"/>
              <a:gd name="csX45" fmla="*/ 108563 w 7754575"/>
              <a:gd name="csY45" fmla="*/ 162843 h 868496"/>
              <a:gd name="csX46" fmla="*/ 54282 w 7754575"/>
              <a:gd name="csY46" fmla="*/ 217124 h 868496"/>
              <a:gd name="csX47" fmla="*/ 1 w 7754575"/>
              <a:gd name="csY47" fmla="*/ 162843 h 868496"/>
              <a:gd name="csX48" fmla="*/ 108562 w 7754575"/>
              <a:gd name="csY48" fmla="*/ 162843 h 868496"/>
              <a:gd name="csX49" fmla="*/ 108562 w 7754575"/>
              <a:gd name="csY49" fmla="*/ 759934 h 8684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7754575" h="868496" stroke="0" extrusionOk="0">
                <a:moveTo>
                  <a:pt x="7754575" y="54281"/>
                </a:moveTo>
                <a:cubicBezTo>
                  <a:pt x="7733426" y="77782"/>
                  <a:pt x="7717444" y="91171"/>
                  <a:pt x="7700294" y="108562"/>
                </a:cubicBezTo>
                <a:cubicBezTo>
                  <a:pt x="7702325" y="88952"/>
                  <a:pt x="7701694" y="75422"/>
                  <a:pt x="7700294" y="54281"/>
                </a:cubicBezTo>
                <a:cubicBezTo>
                  <a:pt x="7699335" y="69443"/>
                  <a:pt x="7688593" y="80282"/>
                  <a:pt x="7673153" y="81422"/>
                </a:cubicBezTo>
                <a:cubicBezTo>
                  <a:pt x="7660573" y="83844"/>
                  <a:pt x="7647459" y="68514"/>
                  <a:pt x="7646012" y="54281"/>
                </a:cubicBezTo>
                <a:cubicBezTo>
                  <a:pt x="7644304" y="71296"/>
                  <a:pt x="7646193" y="91882"/>
                  <a:pt x="7646013" y="108562"/>
                </a:cubicBezTo>
                <a:cubicBezTo>
                  <a:pt x="7413585" y="140182"/>
                  <a:pt x="7213236" y="98587"/>
                  <a:pt x="6955856" y="108562"/>
                </a:cubicBezTo>
                <a:cubicBezTo>
                  <a:pt x="6698476" y="118537"/>
                  <a:pt x="6690813" y="118287"/>
                  <a:pt x="6493450" y="108562"/>
                </a:cubicBezTo>
                <a:cubicBezTo>
                  <a:pt x="6296087" y="98837"/>
                  <a:pt x="6028110" y="83270"/>
                  <a:pt x="5879210" y="108562"/>
                </a:cubicBezTo>
                <a:cubicBezTo>
                  <a:pt x="5730310" y="133854"/>
                  <a:pt x="5472515" y="89167"/>
                  <a:pt x="5264970" y="108562"/>
                </a:cubicBezTo>
                <a:cubicBezTo>
                  <a:pt x="5057425" y="127957"/>
                  <a:pt x="4841499" y="82962"/>
                  <a:pt x="4650730" y="108562"/>
                </a:cubicBezTo>
                <a:cubicBezTo>
                  <a:pt x="4459961" y="134162"/>
                  <a:pt x="4402378" y="126487"/>
                  <a:pt x="4188324" y="108562"/>
                </a:cubicBezTo>
                <a:cubicBezTo>
                  <a:pt x="3974270" y="90637"/>
                  <a:pt x="3663973" y="143735"/>
                  <a:pt x="3422249" y="108562"/>
                </a:cubicBezTo>
                <a:cubicBezTo>
                  <a:pt x="3180525" y="73389"/>
                  <a:pt x="2863810" y="85775"/>
                  <a:pt x="2656175" y="108562"/>
                </a:cubicBezTo>
                <a:cubicBezTo>
                  <a:pt x="2448540" y="131349"/>
                  <a:pt x="2189863" y="95300"/>
                  <a:pt x="2041934" y="108562"/>
                </a:cubicBezTo>
                <a:cubicBezTo>
                  <a:pt x="1894005" y="121824"/>
                  <a:pt x="1711258" y="116892"/>
                  <a:pt x="1579529" y="108562"/>
                </a:cubicBezTo>
                <a:cubicBezTo>
                  <a:pt x="1447801" y="100232"/>
                  <a:pt x="1289360" y="107252"/>
                  <a:pt x="1117123" y="108562"/>
                </a:cubicBezTo>
                <a:cubicBezTo>
                  <a:pt x="944886" y="109872"/>
                  <a:pt x="436873" y="118045"/>
                  <a:pt x="54281" y="108562"/>
                </a:cubicBezTo>
                <a:cubicBezTo>
                  <a:pt x="28692" y="108552"/>
                  <a:pt x="7305" y="134455"/>
                  <a:pt x="0" y="162843"/>
                </a:cubicBezTo>
                <a:cubicBezTo>
                  <a:pt x="3444" y="342220"/>
                  <a:pt x="-3149" y="569667"/>
                  <a:pt x="0" y="814215"/>
                </a:cubicBezTo>
                <a:cubicBezTo>
                  <a:pt x="-4015" y="841802"/>
                  <a:pt x="28576" y="863946"/>
                  <a:pt x="54281" y="868496"/>
                </a:cubicBezTo>
                <a:cubicBezTo>
                  <a:pt x="83481" y="865034"/>
                  <a:pt x="109769" y="845715"/>
                  <a:pt x="108562" y="814215"/>
                </a:cubicBezTo>
                <a:cubicBezTo>
                  <a:pt x="107463" y="794431"/>
                  <a:pt x="108545" y="778058"/>
                  <a:pt x="108562" y="759934"/>
                </a:cubicBezTo>
                <a:cubicBezTo>
                  <a:pt x="441247" y="765717"/>
                  <a:pt x="618420" y="729300"/>
                  <a:pt x="798719" y="759934"/>
                </a:cubicBezTo>
                <a:cubicBezTo>
                  <a:pt x="979018" y="790568"/>
                  <a:pt x="1184746" y="788362"/>
                  <a:pt x="1564794" y="759934"/>
                </a:cubicBezTo>
                <a:cubicBezTo>
                  <a:pt x="1944843" y="731506"/>
                  <a:pt x="1939834" y="745505"/>
                  <a:pt x="2179034" y="759934"/>
                </a:cubicBezTo>
                <a:cubicBezTo>
                  <a:pt x="2418234" y="774363"/>
                  <a:pt x="2528153" y="758312"/>
                  <a:pt x="2717357" y="759934"/>
                </a:cubicBezTo>
                <a:cubicBezTo>
                  <a:pt x="2906561" y="761556"/>
                  <a:pt x="3165099" y="739726"/>
                  <a:pt x="3331597" y="759934"/>
                </a:cubicBezTo>
                <a:cubicBezTo>
                  <a:pt x="3498095" y="780142"/>
                  <a:pt x="3766643" y="771992"/>
                  <a:pt x="4173589" y="759934"/>
                </a:cubicBezTo>
                <a:cubicBezTo>
                  <a:pt x="4580535" y="747876"/>
                  <a:pt x="4695636" y="754582"/>
                  <a:pt x="4939664" y="759934"/>
                </a:cubicBezTo>
                <a:cubicBezTo>
                  <a:pt x="5183693" y="765286"/>
                  <a:pt x="5412482" y="724820"/>
                  <a:pt x="5705739" y="759934"/>
                </a:cubicBezTo>
                <a:cubicBezTo>
                  <a:pt x="5998996" y="795048"/>
                  <a:pt x="6025412" y="747544"/>
                  <a:pt x="6168144" y="759934"/>
                </a:cubicBezTo>
                <a:cubicBezTo>
                  <a:pt x="6310877" y="772324"/>
                  <a:pt x="6515056" y="770489"/>
                  <a:pt x="6630550" y="759934"/>
                </a:cubicBezTo>
                <a:cubicBezTo>
                  <a:pt x="6746044" y="749379"/>
                  <a:pt x="6885658" y="751734"/>
                  <a:pt x="7092955" y="759934"/>
                </a:cubicBezTo>
                <a:cubicBezTo>
                  <a:pt x="7300252" y="768134"/>
                  <a:pt x="7555615" y="778619"/>
                  <a:pt x="7700294" y="759934"/>
                </a:cubicBezTo>
                <a:cubicBezTo>
                  <a:pt x="7734271" y="758432"/>
                  <a:pt x="7756447" y="735539"/>
                  <a:pt x="7754575" y="705653"/>
                </a:cubicBezTo>
                <a:cubicBezTo>
                  <a:pt x="7766375" y="414587"/>
                  <a:pt x="7779083" y="336894"/>
                  <a:pt x="7754575" y="54281"/>
                </a:cubicBezTo>
                <a:close/>
                <a:moveTo>
                  <a:pt x="54281" y="217124"/>
                </a:moveTo>
                <a:cubicBezTo>
                  <a:pt x="85370" y="213737"/>
                  <a:pt x="107431" y="193463"/>
                  <a:pt x="108562" y="162843"/>
                </a:cubicBezTo>
                <a:cubicBezTo>
                  <a:pt x="109006" y="150181"/>
                  <a:pt x="95560" y="137453"/>
                  <a:pt x="81421" y="135702"/>
                </a:cubicBezTo>
                <a:cubicBezTo>
                  <a:pt x="66019" y="134569"/>
                  <a:pt x="54597" y="146888"/>
                  <a:pt x="54280" y="162843"/>
                </a:cubicBezTo>
                <a:cubicBezTo>
                  <a:pt x="54401" y="184931"/>
                  <a:pt x="52538" y="195460"/>
                  <a:pt x="54281" y="217124"/>
                </a:cubicBezTo>
                <a:close/>
              </a:path>
              <a:path w="7754575" h="868496" fill="darkenLess" stroke="0" extrusionOk="0">
                <a:moveTo>
                  <a:pt x="54281" y="217124"/>
                </a:moveTo>
                <a:cubicBezTo>
                  <a:pt x="73699" y="200218"/>
                  <a:pt x="87703" y="179390"/>
                  <a:pt x="108562" y="162843"/>
                </a:cubicBezTo>
                <a:cubicBezTo>
                  <a:pt x="106005" y="148806"/>
                  <a:pt x="95945" y="136987"/>
                  <a:pt x="81421" y="135702"/>
                </a:cubicBezTo>
                <a:cubicBezTo>
                  <a:pt x="66825" y="135246"/>
                  <a:pt x="55310" y="147966"/>
                  <a:pt x="54280" y="162843"/>
                </a:cubicBezTo>
                <a:cubicBezTo>
                  <a:pt x="55296" y="181281"/>
                  <a:pt x="54594" y="202482"/>
                  <a:pt x="54281" y="217124"/>
                </a:cubicBezTo>
                <a:close/>
                <a:moveTo>
                  <a:pt x="7700294" y="108562"/>
                </a:moveTo>
                <a:cubicBezTo>
                  <a:pt x="7730975" y="106299"/>
                  <a:pt x="7750863" y="86919"/>
                  <a:pt x="7754575" y="54281"/>
                </a:cubicBezTo>
                <a:cubicBezTo>
                  <a:pt x="7756622" y="27210"/>
                  <a:pt x="7728850" y="3648"/>
                  <a:pt x="7700294" y="0"/>
                </a:cubicBezTo>
                <a:cubicBezTo>
                  <a:pt x="7670572" y="5238"/>
                  <a:pt x="7643280" y="24014"/>
                  <a:pt x="7646013" y="54281"/>
                </a:cubicBezTo>
                <a:cubicBezTo>
                  <a:pt x="7646051" y="70178"/>
                  <a:pt x="7659199" y="83538"/>
                  <a:pt x="7673154" y="81422"/>
                </a:cubicBezTo>
                <a:cubicBezTo>
                  <a:pt x="7690181" y="81467"/>
                  <a:pt x="7702907" y="67191"/>
                  <a:pt x="7700295" y="54281"/>
                </a:cubicBezTo>
                <a:cubicBezTo>
                  <a:pt x="7703910" y="71048"/>
                  <a:pt x="7702001" y="90875"/>
                  <a:pt x="7700294" y="108562"/>
                </a:cubicBezTo>
                <a:close/>
              </a:path>
              <a:path w="7754575" h="868496" fill="none" extrusionOk="0">
                <a:moveTo>
                  <a:pt x="0" y="162843"/>
                </a:moveTo>
                <a:cubicBezTo>
                  <a:pt x="2087" y="132918"/>
                  <a:pt x="24695" y="113195"/>
                  <a:pt x="54281" y="108562"/>
                </a:cubicBezTo>
                <a:cubicBezTo>
                  <a:pt x="330122" y="108695"/>
                  <a:pt x="577400" y="124220"/>
                  <a:pt x="744438" y="108562"/>
                </a:cubicBezTo>
                <a:cubicBezTo>
                  <a:pt x="911476" y="92904"/>
                  <a:pt x="1169294" y="119639"/>
                  <a:pt x="1282761" y="108562"/>
                </a:cubicBezTo>
                <a:cubicBezTo>
                  <a:pt x="1396228" y="97485"/>
                  <a:pt x="1692674" y="84268"/>
                  <a:pt x="1972919" y="108562"/>
                </a:cubicBezTo>
                <a:cubicBezTo>
                  <a:pt x="2253164" y="132856"/>
                  <a:pt x="2556410" y="125492"/>
                  <a:pt x="2738993" y="108562"/>
                </a:cubicBezTo>
                <a:cubicBezTo>
                  <a:pt x="2921576" y="91632"/>
                  <a:pt x="3019886" y="131165"/>
                  <a:pt x="3201399" y="108562"/>
                </a:cubicBezTo>
                <a:cubicBezTo>
                  <a:pt x="3382912" y="85959"/>
                  <a:pt x="3617088" y="103864"/>
                  <a:pt x="3815639" y="108562"/>
                </a:cubicBezTo>
                <a:cubicBezTo>
                  <a:pt x="4014190" y="113260"/>
                  <a:pt x="4266339" y="106245"/>
                  <a:pt x="4581714" y="108562"/>
                </a:cubicBezTo>
                <a:cubicBezTo>
                  <a:pt x="4897090" y="110879"/>
                  <a:pt x="5019069" y="80457"/>
                  <a:pt x="5271871" y="108562"/>
                </a:cubicBezTo>
                <a:cubicBezTo>
                  <a:pt x="5524673" y="136667"/>
                  <a:pt x="5674598" y="101862"/>
                  <a:pt x="5810194" y="108562"/>
                </a:cubicBezTo>
                <a:cubicBezTo>
                  <a:pt x="5945790" y="115262"/>
                  <a:pt x="6194547" y="121567"/>
                  <a:pt x="6576269" y="108562"/>
                </a:cubicBezTo>
                <a:cubicBezTo>
                  <a:pt x="6957991" y="95557"/>
                  <a:pt x="7244170" y="62947"/>
                  <a:pt x="7646013" y="108562"/>
                </a:cubicBezTo>
                <a:cubicBezTo>
                  <a:pt x="7645692" y="96753"/>
                  <a:pt x="7645949" y="75914"/>
                  <a:pt x="7646013" y="54281"/>
                </a:cubicBezTo>
                <a:cubicBezTo>
                  <a:pt x="7646547" y="22023"/>
                  <a:pt x="7673134" y="3063"/>
                  <a:pt x="7700294" y="0"/>
                </a:cubicBezTo>
                <a:cubicBezTo>
                  <a:pt x="7726883" y="2796"/>
                  <a:pt x="7756084" y="20502"/>
                  <a:pt x="7754575" y="54281"/>
                </a:cubicBezTo>
                <a:cubicBezTo>
                  <a:pt x="7766895" y="268707"/>
                  <a:pt x="7739696" y="573085"/>
                  <a:pt x="7754575" y="705653"/>
                </a:cubicBezTo>
                <a:cubicBezTo>
                  <a:pt x="7752979" y="742278"/>
                  <a:pt x="7736624" y="760277"/>
                  <a:pt x="7700294" y="759934"/>
                </a:cubicBezTo>
                <a:cubicBezTo>
                  <a:pt x="7536072" y="770293"/>
                  <a:pt x="7400183" y="776679"/>
                  <a:pt x="7237889" y="759934"/>
                </a:cubicBezTo>
                <a:cubicBezTo>
                  <a:pt x="7075595" y="743189"/>
                  <a:pt x="6934901" y="776981"/>
                  <a:pt x="6775483" y="759934"/>
                </a:cubicBezTo>
                <a:cubicBezTo>
                  <a:pt x="6616065" y="742887"/>
                  <a:pt x="6537274" y="752981"/>
                  <a:pt x="6313078" y="759934"/>
                </a:cubicBezTo>
                <a:cubicBezTo>
                  <a:pt x="6088883" y="766887"/>
                  <a:pt x="6024618" y="778671"/>
                  <a:pt x="5850672" y="759934"/>
                </a:cubicBezTo>
                <a:cubicBezTo>
                  <a:pt x="5676726" y="741197"/>
                  <a:pt x="5410441" y="717930"/>
                  <a:pt x="5008680" y="759934"/>
                </a:cubicBezTo>
                <a:cubicBezTo>
                  <a:pt x="4606919" y="801938"/>
                  <a:pt x="4699016" y="748181"/>
                  <a:pt x="4394440" y="759934"/>
                </a:cubicBezTo>
                <a:cubicBezTo>
                  <a:pt x="4089864" y="771687"/>
                  <a:pt x="3809262" y="724303"/>
                  <a:pt x="3628365" y="759934"/>
                </a:cubicBezTo>
                <a:cubicBezTo>
                  <a:pt x="3447469" y="795565"/>
                  <a:pt x="3341061" y="744353"/>
                  <a:pt x="3090042" y="759934"/>
                </a:cubicBezTo>
                <a:cubicBezTo>
                  <a:pt x="2839023" y="775515"/>
                  <a:pt x="2772783" y="748962"/>
                  <a:pt x="2475802" y="759934"/>
                </a:cubicBezTo>
                <a:cubicBezTo>
                  <a:pt x="2178821" y="770906"/>
                  <a:pt x="2134278" y="768063"/>
                  <a:pt x="1937479" y="759934"/>
                </a:cubicBezTo>
                <a:cubicBezTo>
                  <a:pt x="1740680" y="751805"/>
                  <a:pt x="1579857" y="751865"/>
                  <a:pt x="1475074" y="759934"/>
                </a:cubicBezTo>
                <a:cubicBezTo>
                  <a:pt x="1370292" y="768003"/>
                  <a:pt x="1153422" y="742861"/>
                  <a:pt x="936751" y="759934"/>
                </a:cubicBezTo>
                <a:cubicBezTo>
                  <a:pt x="720080" y="777007"/>
                  <a:pt x="472746" y="765311"/>
                  <a:pt x="108562" y="759934"/>
                </a:cubicBezTo>
                <a:cubicBezTo>
                  <a:pt x="108734" y="771848"/>
                  <a:pt x="109621" y="794721"/>
                  <a:pt x="108562" y="814215"/>
                </a:cubicBezTo>
                <a:cubicBezTo>
                  <a:pt x="102728" y="843871"/>
                  <a:pt x="83728" y="864096"/>
                  <a:pt x="54281" y="868496"/>
                </a:cubicBezTo>
                <a:cubicBezTo>
                  <a:pt x="17526" y="868659"/>
                  <a:pt x="-5621" y="847797"/>
                  <a:pt x="0" y="814215"/>
                </a:cubicBezTo>
                <a:cubicBezTo>
                  <a:pt x="-8992" y="524332"/>
                  <a:pt x="6581" y="378198"/>
                  <a:pt x="0" y="162843"/>
                </a:cubicBezTo>
                <a:close/>
                <a:moveTo>
                  <a:pt x="7646013" y="108562"/>
                </a:moveTo>
                <a:cubicBezTo>
                  <a:pt x="7658672" y="108483"/>
                  <a:pt x="7675164" y="110714"/>
                  <a:pt x="7700294" y="108562"/>
                </a:cubicBezTo>
                <a:cubicBezTo>
                  <a:pt x="7729192" y="105249"/>
                  <a:pt x="7755046" y="82389"/>
                  <a:pt x="7754575" y="54281"/>
                </a:cubicBezTo>
                <a:moveTo>
                  <a:pt x="7700294" y="108562"/>
                </a:moveTo>
                <a:cubicBezTo>
                  <a:pt x="7697936" y="93510"/>
                  <a:pt x="7701642" y="65455"/>
                  <a:pt x="7700294" y="54281"/>
                </a:cubicBezTo>
                <a:cubicBezTo>
                  <a:pt x="7699309" y="67697"/>
                  <a:pt x="7687751" y="82615"/>
                  <a:pt x="7673153" y="81422"/>
                </a:cubicBezTo>
                <a:cubicBezTo>
                  <a:pt x="7659446" y="80962"/>
                  <a:pt x="7644088" y="70387"/>
                  <a:pt x="7646012" y="54281"/>
                </a:cubicBezTo>
                <a:moveTo>
                  <a:pt x="54281" y="217124"/>
                </a:moveTo>
                <a:cubicBezTo>
                  <a:pt x="53933" y="200417"/>
                  <a:pt x="53316" y="186639"/>
                  <a:pt x="54281" y="162843"/>
                </a:cubicBezTo>
                <a:cubicBezTo>
                  <a:pt x="55873" y="147125"/>
                  <a:pt x="64804" y="135156"/>
                  <a:pt x="81422" y="135702"/>
                </a:cubicBezTo>
                <a:cubicBezTo>
                  <a:pt x="95335" y="137321"/>
                  <a:pt x="107079" y="148671"/>
                  <a:pt x="108563" y="162843"/>
                </a:cubicBezTo>
                <a:cubicBezTo>
                  <a:pt x="102839" y="191543"/>
                  <a:pt x="79023" y="215838"/>
                  <a:pt x="54282" y="217124"/>
                </a:cubicBezTo>
                <a:cubicBezTo>
                  <a:pt x="31280" y="216054"/>
                  <a:pt x="1311" y="192736"/>
                  <a:pt x="1" y="162843"/>
                </a:cubicBezTo>
                <a:moveTo>
                  <a:pt x="108562" y="162843"/>
                </a:moveTo>
                <a:cubicBezTo>
                  <a:pt x="82539" y="449214"/>
                  <a:pt x="113524" y="554552"/>
                  <a:pt x="108562" y="759934"/>
                </a:cubicBezTo>
              </a:path>
              <a:path w="7754575" h="868496" fill="none" stroke="0" extrusionOk="0">
                <a:moveTo>
                  <a:pt x="0" y="162843"/>
                </a:moveTo>
                <a:cubicBezTo>
                  <a:pt x="1241" y="130078"/>
                  <a:pt x="29517" y="108358"/>
                  <a:pt x="54281" y="108562"/>
                </a:cubicBezTo>
                <a:cubicBezTo>
                  <a:pt x="264359" y="104448"/>
                  <a:pt x="328798" y="100999"/>
                  <a:pt x="516686" y="108562"/>
                </a:cubicBezTo>
                <a:cubicBezTo>
                  <a:pt x="704574" y="116125"/>
                  <a:pt x="961049" y="85008"/>
                  <a:pt x="1206844" y="108562"/>
                </a:cubicBezTo>
                <a:cubicBezTo>
                  <a:pt x="1452639" y="132116"/>
                  <a:pt x="1588735" y="88513"/>
                  <a:pt x="1821084" y="108562"/>
                </a:cubicBezTo>
                <a:cubicBezTo>
                  <a:pt x="2053433" y="128611"/>
                  <a:pt x="2165111" y="87964"/>
                  <a:pt x="2283490" y="108562"/>
                </a:cubicBezTo>
                <a:cubicBezTo>
                  <a:pt x="2401869" y="129160"/>
                  <a:pt x="2737021" y="100673"/>
                  <a:pt x="2897730" y="108562"/>
                </a:cubicBezTo>
                <a:cubicBezTo>
                  <a:pt x="3058439" y="116451"/>
                  <a:pt x="3303811" y="92557"/>
                  <a:pt x="3663804" y="108562"/>
                </a:cubicBezTo>
                <a:cubicBezTo>
                  <a:pt x="4023797" y="124567"/>
                  <a:pt x="4099146" y="98685"/>
                  <a:pt x="4278045" y="108562"/>
                </a:cubicBezTo>
                <a:cubicBezTo>
                  <a:pt x="4456944" y="118439"/>
                  <a:pt x="4611453" y="85435"/>
                  <a:pt x="4892285" y="108562"/>
                </a:cubicBezTo>
                <a:cubicBezTo>
                  <a:pt x="5173117" y="131689"/>
                  <a:pt x="5351912" y="115598"/>
                  <a:pt x="5582442" y="108562"/>
                </a:cubicBezTo>
                <a:cubicBezTo>
                  <a:pt x="5812972" y="101526"/>
                  <a:pt x="5838828" y="126340"/>
                  <a:pt x="6044848" y="108562"/>
                </a:cubicBezTo>
                <a:cubicBezTo>
                  <a:pt x="6250868" y="90784"/>
                  <a:pt x="6553322" y="76254"/>
                  <a:pt x="6886840" y="108562"/>
                </a:cubicBezTo>
                <a:cubicBezTo>
                  <a:pt x="7220358" y="140870"/>
                  <a:pt x="7333228" y="108415"/>
                  <a:pt x="7646013" y="108562"/>
                </a:cubicBezTo>
                <a:cubicBezTo>
                  <a:pt x="7646346" y="82899"/>
                  <a:pt x="7648680" y="74064"/>
                  <a:pt x="7646013" y="54281"/>
                </a:cubicBezTo>
                <a:cubicBezTo>
                  <a:pt x="7646776" y="26313"/>
                  <a:pt x="7663656" y="-1373"/>
                  <a:pt x="7700294" y="0"/>
                </a:cubicBezTo>
                <a:cubicBezTo>
                  <a:pt x="7734295" y="507"/>
                  <a:pt x="7750656" y="28336"/>
                  <a:pt x="7754575" y="54281"/>
                </a:cubicBezTo>
                <a:cubicBezTo>
                  <a:pt x="7744903" y="295351"/>
                  <a:pt x="7753962" y="490227"/>
                  <a:pt x="7754575" y="705653"/>
                </a:cubicBezTo>
                <a:cubicBezTo>
                  <a:pt x="7755385" y="733286"/>
                  <a:pt x="7727378" y="753339"/>
                  <a:pt x="7700294" y="759934"/>
                </a:cubicBezTo>
                <a:cubicBezTo>
                  <a:pt x="7441016" y="792282"/>
                  <a:pt x="7177181" y="735840"/>
                  <a:pt x="7010137" y="759934"/>
                </a:cubicBezTo>
                <a:cubicBezTo>
                  <a:pt x="6843093" y="784028"/>
                  <a:pt x="6733637" y="772874"/>
                  <a:pt x="6547731" y="759934"/>
                </a:cubicBezTo>
                <a:cubicBezTo>
                  <a:pt x="6361825" y="746994"/>
                  <a:pt x="6033340" y="797141"/>
                  <a:pt x="5781656" y="759934"/>
                </a:cubicBezTo>
                <a:cubicBezTo>
                  <a:pt x="5529972" y="722727"/>
                  <a:pt x="5241880" y="787227"/>
                  <a:pt x="5015582" y="759934"/>
                </a:cubicBezTo>
                <a:cubicBezTo>
                  <a:pt x="4789284" y="732641"/>
                  <a:pt x="4683975" y="743231"/>
                  <a:pt x="4401341" y="759934"/>
                </a:cubicBezTo>
                <a:cubicBezTo>
                  <a:pt x="4118707" y="776637"/>
                  <a:pt x="3845402" y="783652"/>
                  <a:pt x="3635267" y="759934"/>
                </a:cubicBezTo>
                <a:cubicBezTo>
                  <a:pt x="3425132" y="736216"/>
                  <a:pt x="3364651" y="769430"/>
                  <a:pt x="3096944" y="759934"/>
                </a:cubicBezTo>
                <a:cubicBezTo>
                  <a:pt x="2829237" y="750438"/>
                  <a:pt x="2549887" y="744598"/>
                  <a:pt x="2406786" y="759934"/>
                </a:cubicBezTo>
                <a:cubicBezTo>
                  <a:pt x="2263685" y="775270"/>
                  <a:pt x="2153682" y="741967"/>
                  <a:pt x="1944381" y="759934"/>
                </a:cubicBezTo>
                <a:cubicBezTo>
                  <a:pt x="1735080" y="777901"/>
                  <a:pt x="1347695" y="730931"/>
                  <a:pt x="1178306" y="759934"/>
                </a:cubicBezTo>
                <a:cubicBezTo>
                  <a:pt x="1008917" y="788937"/>
                  <a:pt x="442538" y="752719"/>
                  <a:pt x="108562" y="759934"/>
                </a:cubicBezTo>
                <a:cubicBezTo>
                  <a:pt x="108517" y="785252"/>
                  <a:pt x="107128" y="795726"/>
                  <a:pt x="108562" y="814215"/>
                </a:cubicBezTo>
                <a:cubicBezTo>
                  <a:pt x="112359" y="838887"/>
                  <a:pt x="78042" y="864686"/>
                  <a:pt x="54281" y="868496"/>
                </a:cubicBezTo>
                <a:cubicBezTo>
                  <a:pt x="21626" y="866948"/>
                  <a:pt x="-3687" y="843172"/>
                  <a:pt x="0" y="814215"/>
                </a:cubicBezTo>
                <a:cubicBezTo>
                  <a:pt x="-5464" y="624535"/>
                  <a:pt x="-6576" y="373121"/>
                  <a:pt x="0" y="162843"/>
                </a:cubicBezTo>
                <a:close/>
                <a:moveTo>
                  <a:pt x="7646013" y="108562"/>
                </a:moveTo>
                <a:cubicBezTo>
                  <a:pt x="7670141" y="106717"/>
                  <a:pt x="7685658" y="109369"/>
                  <a:pt x="7700294" y="108562"/>
                </a:cubicBezTo>
                <a:cubicBezTo>
                  <a:pt x="7735016" y="103978"/>
                  <a:pt x="7752855" y="87854"/>
                  <a:pt x="7754575" y="54281"/>
                </a:cubicBezTo>
                <a:moveTo>
                  <a:pt x="7700294" y="108562"/>
                </a:moveTo>
                <a:cubicBezTo>
                  <a:pt x="7697610" y="92165"/>
                  <a:pt x="7702186" y="80474"/>
                  <a:pt x="7700294" y="54281"/>
                </a:cubicBezTo>
                <a:cubicBezTo>
                  <a:pt x="7700843" y="68811"/>
                  <a:pt x="7689068" y="80704"/>
                  <a:pt x="7673153" y="81422"/>
                </a:cubicBezTo>
                <a:cubicBezTo>
                  <a:pt x="7655528" y="82101"/>
                  <a:pt x="7647660" y="70680"/>
                  <a:pt x="7646012" y="54281"/>
                </a:cubicBezTo>
                <a:moveTo>
                  <a:pt x="54281" y="217124"/>
                </a:moveTo>
                <a:cubicBezTo>
                  <a:pt x="53695" y="190788"/>
                  <a:pt x="56603" y="178112"/>
                  <a:pt x="54281" y="162843"/>
                </a:cubicBezTo>
                <a:cubicBezTo>
                  <a:pt x="53824" y="147509"/>
                  <a:pt x="68824" y="135154"/>
                  <a:pt x="81422" y="135702"/>
                </a:cubicBezTo>
                <a:cubicBezTo>
                  <a:pt x="93630" y="134405"/>
                  <a:pt x="109998" y="147416"/>
                  <a:pt x="108563" y="162843"/>
                </a:cubicBezTo>
                <a:cubicBezTo>
                  <a:pt x="111401" y="198432"/>
                  <a:pt x="86402" y="220987"/>
                  <a:pt x="54282" y="217124"/>
                </a:cubicBezTo>
                <a:cubicBezTo>
                  <a:pt x="24363" y="216079"/>
                  <a:pt x="-835" y="191562"/>
                  <a:pt x="1" y="162843"/>
                </a:cubicBezTo>
                <a:moveTo>
                  <a:pt x="108562" y="162843"/>
                </a:moveTo>
                <a:cubicBezTo>
                  <a:pt x="86304" y="454855"/>
                  <a:pt x="120621" y="567288"/>
                  <a:pt x="108562" y="759934"/>
                </a:cubicBezTo>
              </a:path>
            </a:pathLst>
          </a:custGeom>
          <a:solidFill>
            <a:srgbClr val="D61A61"/>
          </a:solidFill>
          <a:ln w="57150">
            <a:solidFill>
              <a:srgbClr val="D61A61"/>
            </a:solidFill>
            <a:extLst>
              <a:ext uri="{C807C97D-BFC1-408E-A445-0C87EB9F89A2}">
                <ask:lineSketchStyleProps xmlns:ask="http://schemas.microsoft.com/office/drawing/2018/sketchyshapes" sd="319857152">
                  <a:prstGeom prst="horizontalScroll">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905D8EF-B903-38A5-A5B7-30CD17832AB5}"/>
              </a:ext>
            </a:extLst>
          </p:cNvPr>
          <p:cNvSpPr>
            <a:spLocks noGrp="1"/>
          </p:cNvSpPr>
          <p:nvPr>
            <p:ph type="title"/>
          </p:nvPr>
        </p:nvSpPr>
        <p:spPr/>
        <p:txBody>
          <a:bodyPr/>
          <a:lstStyle/>
          <a:p>
            <a:r>
              <a:rPr lang="en-NZ"/>
              <a:t>Development of My DSS Funding Plan</a:t>
            </a:r>
          </a:p>
        </p:txBody>
      </p:sp>
      <p:sp>
        <p:nvSpPr>
          <p:cNvPr id="3" name="Content Placeholder 2">
            <a:extLst>
              <a:ext uri="{FF2B5EF4-FFF2-40B4-BE49-F238E27FC236}">
                <a16:creationId xmlns:a16="http://schemas.microsoft.com/office/drawing/2014/main" id="{8668E460-83EA-A80D-B4A5-BE79FF879A32}"/>
              </a:ext>
            </a:extLst>
          </p:cNvPr>
          <p:cNvSpPr>
            <a:spLocks noGrp="1"/>
          </p:cNvSpPr>
          <p:nvPr>
            <p:ph idx="1"/>
          </p:nvPr>
        </p:nvSpPr>
        <p:spPr>
          <a:xfrm>
            <a:off x="239349" y="1242810"/>
            <a:ext cx="11725639" cy="4715516"/>
          </a:xfrm>
        </p:spPr>
        <p:txBody>
          <a:bodyPr/>
          <a:lstStyle/>
          <a:p>
            <a:r>
              <a:rPr lang="en-NZ" sz="2400">
                <a:latin typeface="+mn-lt"/>
              </a:rPr>
              <a:t>Is a measurable funding tool</a:t>
            </a:r>
          </a:p>
          <a:p>
            <a:r>
              <a:rPr lang="en-NZ" sz="2400">
                <a:latin typeface="+mn-lt"/>
              </a:rPr>
              <a:t>An agreement of disability support funding</a:t>
            </a:r>
          </a:p>
          <a:p>
            <a:r>
              <a:rPr lang="en-NZ" sz="2400">
                <a:latin typeface="+mn-lt"/>
              </a:rPr>
              <a:t>Why the plan matters</a:t>
            </a:r>
          </a:p>
          <a:p>
            <a:r>
              <a:rPr lang="en-NZ" sz="2400">
                <a:latin typeface="+mn-lt"/>
              </a:rPr>
              <a:t>Phased implementation</a:t>
            </a:r>
          </a:p>
          <a:p>
            <a:pPr marL="0" indent="0">
              <a:buNone/>
            </a:pPr>
            <a:endParaRPr lang="en-NZ" sz="2400">
              <a:latin typeface="+mn-lt"/>
            </a:endParaRPr>
          </a:p>
        </p:txBody>
      </p:sp>
      <p:sp>
        <p:nvSpPr>
          <p:cNvPr id="12" name="TextBox 11">
            <a:extLst>
              <a:ext uri="{FF2B5EF4-FFF2-40B4-BE49-F238E27FC236}">
                <a16:creationId xmlns:a16="http://schemas.microsoft.com/office/drawing/2014/main" id="{6E5DA491-FE47-9252-620D-89410EF24485}"/>
              </a:ext>
            </a:extLst>
          </p:cNvPr>
          <p:cNvSpPr txBox="1"/>
          <p:nvPr/>
        </p:nvSpPr>
        <p:spPr>
          <a:xfrm>
            <a:off x="1092558" y="3571964"/>
            <a:ext cx="1045335" cy="553998"/>
          </a:xfrm>
          <a:prstGeom prst="rect">
            <a:avLst/>
          </a:prstGeom>
          <a:noFill/>
        </p:spPr>
        <p:txBody>
          <a:bodyPr wrap="square" rtlCol="0">
            <a:spAutoFit/>
          </a:bodyPr>
          <a:lstStyle/>
          <a:p>
            <a:r>
              <a:rPr lang="en-NZ" sz="1000" b="1">
                <a:solidFill>
                  <a:schemeClr val="bg1"/>
                </a:solidFill>
              </a:rPr>
              <a:t>Feb ‘26</a:t>
            </a:r>
          </a:p>
          <a:p>
            <a:r>
              <a:rPr lang="en-NZ" sz="1000" b="1">
                <a:solidFill>
                  <a:schemeClr val="bg1"/>
                </a:solidFill>
              </a:rPr>
              <a:t>New &amp; urgent </a:t>
            </a:r>
            <a:r>
              <a:rPr lang="en-NZ" sz="1000" b="1" err="1">
                <a:solidFill>
                  <a:schemeClr val="bg1"/>
                </a:solidFill>
              </a:rPr>
              <a:t>reassessmnt</a:t>
            </a:r>
            <a:endParaRPr lang="en-NZ" sz="1000" b="1">
              <a:solidFill>
                <a:schemeClr val="bg1"/>
              </a:solidFill>
            </a:endParaRPr>
          </a:p>
        </p:txBody>
      </p:sp>
      <p:sp>
        <p:nvSpPr>
          <p:cNvPr id="22" name="TextBox 21">
            <a:extLst>
              <a:ext uri="{FF2B5EF4-FFF2-40B4-BE49-F238E27FC236}">
                <a16:creationId xmlns:a16="http://schemas.microsoft.com/office/drawing/2014/main" id="{51935507-6B61-E44E-A64B-C0F7CBF072EB}"/>
              </a:ext>
            </a:extLst>
          </p:cNvPr>
          <p:cNvSpPr txBox="1"/>
          <p:nvPr/>
        </p:nvSpPr>
        <p:spPr>
          <a:xfrm>
            <a:off x="9493338" y="2181770"/>
            <a:ext cx="1045335" cy="553998"/>
          </a:xfrm>
          <a:prstGeom prst="rect">
            <a:avLst/>
          </a:prstGeom>
          <a:noFill/>
        </p:spPr>
        <p:txBody>
          <a:bodyPr wrap="square" rtlCol="0">
            <a:spAutoFit/>
          </a:bodyPr>
          <a:lstStyle/>
          <a:p>
            <a:r>
              <a:rPr lang="en-NZ" sz="1000" b="1">
                <a:solidFill>
                  <a:schemeClr val="bg1"/>
                </a:solidFill>
              </a:rPr>
              <a:t>Feb ‘26</a:t>
            </a:r>
          </a:p>
          <a:p>
            <a:r>
              <a:rPr lang="en-NZ" sz="1000" b="1">
                <a:solidFill>
                  <a:schemeClr val="bg1"/>
                </a:solidFill>
              </a:rPr>
              <a:t>New &amp; urgent reassessment</a:t>
            </a:r>
          </a:p>
        </p:txBody>
      </p:sp>
      <p:sp>
        <p:nvSpPr>
          <p:cNvPr id="25" name="TextBox 24">
            <a:extLst>
              <a:ext uri="{FF2B5EF4-FFF2-40B4-BE49-F238E27FC236}">
                <a16:creationId xmlns:a16="http://schemas.microsoft.com/office/drawing/2014/main" id="{4D0E4B3F-2B28-1865-814C-71A9B5C4B38D}"/>
              </a:ext>
            </a:extLst>
          </p:cNvPr>
          <p:cNvSpPr txBox="1"/>
          <p:nvPr/>
        </p:nvSpPr>
        <p:spPr>
          <a:xfrm>
            <a:off x="10576774" y="1968544"/>
            <a:ext cx="1045335" cy="553998"/>
          </a:xfrm>
          <a:prstGeom prst="rect">
            <a:avLst/>
          </a:prstGeom>
          <a:noFill/>
        </p:spPr>
        <p:txBody>
          <a:bodyPr wrap="square" rtlCol="0">
            <a:spAutoFit/>
          </a:bodyPr>
          <a:lstStyle/>
          <a:p>
            <a:r>
              <a:rPr lang="en-NZ" sz="1000" b="1">
                <a:solidFill>
                  <a:schemeClr val="bg1"/>
                </a:solidFill>
              </a:rPr>
              <a:t>Feb ‘26</a:t>
            </a:r>
          </a:p>
          <a:p>
            <a:r>
              <a:rPr lang="en-NZ" sz="1000" b="1">
                <a:solidFill>
                  <a:schemeClr val="bg1"/>
                </a:solidFill>
              </a:rPr>
              <a:t>New &amp; urgent reassessment</a:t>
            </a:r>
          </a:p>
        </p:txBody>
      </p:sp>
      <p:sp>
        <p:nvSpPr>
          <p:cNvPr id="9" name="TextBox 8">
            <a:extLst>
              <a:ext uri="{FF2B5EF4-FFF2-40B4-BE49-F238E27FC236}">
                <a16:creationId xmlns:a16="http://schemas.microsoft.com/office/drawing/2014/main" id="{E8D12908-B408-C8DB-131B-1AC6BB2B7BAC}"/>
              </a:ext>
            </a:extLst>
          </p:cNvPr>
          <p:cNvSpPr txBox="1"/>
          <p:nvPr/>
        </p:nvSpPr>
        <p:spPr>
          <a:xfrm>
            <a:off x="430529" y="3600422"/>
            <a:ext cx="2073496" cy="1477328"/>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Feb &amp; March ‘26</a:t>
            </a:r>
          </a:p>
          <a:p>
            <a:pPr marL="285750" indent="-285750">
              <a:buFont typeface="Arial" panose="020B0604020202020204" pitchFamily="34" charset="0"/>
              <a:buChar char="•"/>
            </a:pPr>
            <a:r>
              <a:rPr lang="en-NZ"/>
              <a:t>New to flexible funding</a:t>
            </a:r>
          </a:p>
          <a:p>
            <a:pPr marL="285750" indent="-285750">
              <a:buFont typeface="Arial" panose="020B0604020202020204" pitchFamily="34" charset="0"/>
              <a:buChar char="•"/>
            </a:pPr>
            <a:r>
              <a:rPr lang="en-NZ"/>
              <a:t>Urgent reassessments</a:t>
            </a:r>
          </a:p>
        </p:txBody>
      </p:sp>
      <p:sp>
        <p:nvSpPr>
          <p:cNvPr id="13" name="TextBox 12">
            <a:extLst>
              <a:ext uri="{FF2B5EF4-FFF2-40B4-BE49-F238E27FC236}">
                <a16:creationId xmlns:a16="http://schemas.microsoft.com/office/drawing/2014/main" id="{A66A306F-B639-E151-E216-A0A784CAD49B}"/>
              </a:ext>
            </a:extLst>
          </p:cNvPr>
          <p:cNvSpPr txBox="1"/>
          <p:nvPr/>
        </p:nvSpPr>
        <p:spPr>
          <a:xfrm>
            <a:off x="3213819" y="3600422"/>
            <a:ext cx="2073496" cy="1477328"/>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Apr ‘26</a:t>
            </a:r>
          </a:p>
          <a:p>
            <a:pPr marL="285750" indent="-285750">
              <a:buFont typeface="Arial" panose="020B0604020202020204" pitchFamily="34" charset="0"/>
              <a:buChar char="•"/>
            </a:pPr>
            <a:r>
              <a:rPr lang="en-NZ"/>
              <a:t>Existing flexible funding</a:t>
            </a:r>
          </a:p>
          <a:p>
            <a:pPr marL="285750" indent="-285750">
              <a:buFont typeface="Arial" panose="020B0604020202020204" pitchFamily="34" charset="0"/>
              <a:buChar char="•"/>
            </a:pPr>
            <a:r>
              <a:rPr lang="en-NZ"/>
              <a:t>Introducing Tiers</a:t>
            </a:r>
          </a:p>
        </p:txBody>
      </p:sp>
      <p:sp>
        <p:nvSpPr>
          <p:cNvPr id="15" name="TextBox 14">
            <a:extLst>
              <a:ext uri="{FF2B5EF4-FFF2-40B4-BE49-F238E27FC236}">
                <a16:creationId xmlns:a16="http://schemas.microsoft.com/office/drawing/2014/main" id="{E27E66CC-D88E-8823-86A0-3D87B9D21948}"/>
              </a:ext>
            </a:extLst>
          </p:cNvPr>
          <p:cNvSpPr txBox="1"/>
          <p:nvPr/>
        </p:nvSpPr>
        <p:spPr>
          <a:xfrm>
            <a:off x="9493338" y="3571964"/>
            <a:ext cx="2471645" cy="1477328"/>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NASC/EGL Reassessment</a:t>
            </a:r>
          </a:p>
          <a:p>
            <a:pPr marL="285750" indent="-285750">
              <a:buFont typeface="Arial" panose="020B0604020202020204" pitchFamily="34" charset="0"/>
              <a:buChar char="•"/>
            </a:pPr>
            <a:r>
              <a:rPr lang="en-NZ"/>
              <a:t>Complete new assessment and allocation process</a:t>
            </a:r>
          </a:p>
        </p:txBody>
      </p:sp>
      <p:sp>
        <p:nvSpPr>
          <p:cNvPr id="17" name="TextBox 16">
            <a:extLst>
              <a:ext uri="{FF2B5EF4-FFF2-40B4-BE49-F238E27FC236}">
                <a16:creationId xmlns:a16="http://schemas.microsoft.com/office/drawing/2014/main" id="{71279C00-AE4A-58F3-BCBB-2239F703C93C}"/>
              </a:ext>
            </a:extLst>
          </p:cNvPr>
          <p:cNvSpPr txBox="1"/>
          <p:nvPr/>
        </p:nvSpPr>
        <p:spPr>
          <a:xfrm>
            <a:off x="5972303" y="3580094"/>
            <a:ext cx="2840860" cy="120032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2026-2027 NASC/EGL annual review</a:t>
            </a:r>
            <a:endParaRPr lang="en-NZ"/>
          </a:p>
          <a:p>
            <a:pPr marL="285750" indent="-285750">
              <a:buFont typeface="Arial" panose="020B0604020202020204" pitchFamily="34" charset="0"/>
              <a:buChar char="•"/>
            </a:pPr>
            <a:r>
              <a:rPr lang="en-NZ"/>
              <a:t>Transition to My DSS Funding Plan</a:t>
            </a:r>
          </a:p>
        </p:txBody>
      </p:sp>
      <p:cxnSp>
        <p:nvCxnSpPr>
          <p:cNvPr id="32" name="Straight Arrow Connector 31">
            <a:extLst>
              <a:ext uri="{FF2B5EF4-FFF2-40B4-BE49-F238E27FC236}">
                <a16:creationId xmlns:a16="http://schemas.microsoft.com/office/drawing/2014/main" id="{DCB01BAA-7ECB-FEBC-FDA3-75FC13E37A19}"/>
              </a:ext>
            </a:extLst>
          </p:cNvPr>
          <p:cNvCxnSpPr>
            <a:cxnSpLocks/>
          </p:cNvCxnSpPr>
          <p:nvPr/>
        </p:nvCxnSpPr>
        <p:spPr>
          <a:xfrm>
            <a:off x="793537" y="5434885"/>
            <a:ext cx="1129019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53085CA-BDC3-7F72-11BC-C76247321ABE}"/>
              </a:ext>
            </a:extLst>
          </p:cNvPr>
          <p:cNvCxnSpPr>
            <a:cxnSpLocks/>
          </p:cNvCxnSpPr>
          <p:nvPr/>
        </p:nvCxnSpPr>
        <p:spPr>
          <a:xfrm flipV="1">
            <a:off x="1492083" y="5077750"/>
            <a:ext cx="0" cy="3918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D4DD20-BFA5-B9CD-65BE-BD585E1BC0AB}"/>
              </a:ext>
            </a:extLst>
          </p:cNvPr>
          <p:cNvCxnSpPr>
            <a:cxnSpLocks/>
            <a:endCxn id="13" idx="2"/>
          </p:cNvCxnSpPr>
          <p:nvPr/>
        </p:nvCxnSpPr>
        <p:spPr>
          <a:xfrm flipV="1">
            <a:off x="4238493" y="5077750"/>
            <a:ext cx="12074" cy="3571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D717A5-903B-167B-7704-B8C9A97B2B75}"/>
              </a:ext>
            </a:extLst>
          </p:cNvPr>
          <p:cNvCxnSpPr>
            <a:cxnSpLocks/>
            <a:endCxn id="17" idx="2"/>
          </p:cNvCxnSpPr>
          <p:nvPr/>
        </p:nvCxnSpPr>
        <p:spPr>
          <a:xfrm flipV="1">
            <a:off x="7392733" y="4780423"/>
            <a:ext cx="0" cy="6197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8FC0A4-572D-E5F0-C2F6-D2F88FDFCFDB}"/>
              </a:ext>
            </a:extLst>
          </p:cNvPr>
          <p:cNvCxnSpPr>
            <a:cxnSpLocks/>
            <a:endCxn id="15" idx="2"/>
          </p:cNvCxnSpPr>
          <p:nvPr/>
        </p:nvCxnSpPr>
        <p:spPr>
          <a:xfrm flipH="1" flipV="1">
            <a:off x="10729161" y="5049292"/>
            <a:ext cx="1" cy="3711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66BAC1-C26C-9C80-5A82-32E8327A5290}"/>
              </a:ext>
            </a:extLst>
          </p:cNvPr>
          <p:cNvSpPr txBox="1"/>
          <p:nvPr/>
        </p:nvSpPr>
        <p:spPr>
          <a:xfrm>
            <a:off x="2019147" y="5799551"/>
            <a:ext cx="7902093" cy="461665"/>
          </a:xfrm>
          <a:prstGeom prst="rect">
            <a:avLst/>
          </a:prstGeom>
          <a:noFill/>
        </p:spPr>
        <p:txBody>
          <a:bodyPr wrap="square" rtlCol="0">
            <a:spAutoFit/>
          </a:bodyPr>
          <a:lstStyle/>
          <a:p>
            <a:r>
              <a:rPr lang="en-NZ" sz="2400">
                <a:solidFill>
                  <a:schemeClr val="bg1"/>
                </a:solidFill>
              </a:rPr>
              <a:t>Allocated budgets for flexible funding will stay the same</a:t>
            </a:r>
            <a:endParaRPr lang="en-NZ" sz="2400" b="1">
              <a:solidFill>
                <a:schemeClr val="bg1"/>
              </a:solidFill>
            </a:endParaRPr>
          </a:p>
        </p:txBody>
      </p:sp>
    </p:spTree>
    <p:extLst>
      <p:ext uri="{BB962C8B-B14F-4D97-AF65-F5344CB8AC3E}">
        <p14:creationId xmlns:p14="http://schemas.microsoft.com/office/powerpoint/2010/main" val="40325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1000"/>
                                        <p:tgtEl>
                                          <p:spTgt spid="4"/>
                                        </p:tgtEl>
                                      </p:cBhvr>
                                    </p:animEffect>
                                    <p:anim calcmode="lin" valueType="num">
                                      <p:cBhvr>
                                        <p:cTn id="88" dur="1000" fill="hold"/>
                                        <p:tgtEl>
                                          <p:spTgt spid="4"/>
                                        </p:tgtEl>
                                        <p:attrNameLst>
                                          <p:attrName>ppt_x</p:attrName>
                                        </p:attrNameLst>
                                      </p:cBhvr>
                                      <p:tavLst>
                                        <p:tav tm="0">
                                          <p:val>
                                            <p:strVal val="#ppt_x"/>
                                          </p:val>
                                        </p:tav>
                                        <p:tav tm="100000">
                                          <p:val>
                                            <p:strVal val="#ppt_x"/>
                                          </p:val>
                                        </p:tav>
                                      </p:tavLst>
                                    </p:anim>
                                    <p:anim calcmode="lin" valueType="num">
                                      <p:cBhvr>
                                        <p:cTn id="89" dur="1000" fill="hold"/>
                                        <p:tgtEl>
                                          <p:spTgt spid="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17"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82DF-5CE9-7ECA-69ED-BD31D036B5DD}"/>
              </a:ext>
            </a:extLst>
          </p:cNvPr>
          <p:cNvSpPr>
            <a:spLocks noGrp="1"/>
          </p:cNvSpPr>
          <p:nvPr>
            <p:ph type="title"/>
          </p:nvPr>
        </p:nvSpPr>
        <p:spPr/>
        <p:txBody>
          <a:bodyPr/>
          <a:lstStyle/>
          <a:p>
            <a:r>
              <a:rPr lang="en-NZ"/>
              <a:t>Removal of Purchase Rules</a:t>
            </a:r>
          </a:p>
        </p:txBody>
      </p:sp>
      <p:sp>
        <p:nvSpPr>
          <p:cNvPr id="3" name="Content Placeholder 2">
            <a:extLst>
              <a:ext uri="{FF2B5EF4-FFF2-40B4-BE49-F238E27FC236}">
                <a16:creationId xmlns:a16="http://schemas.microsoft.com/office/drawing/2014/main" id="{C66BAA3C-4101-C921-46FD-D7AC7D6E3FE1}"/>
              </a:ext>
            </a:extLst>
          </p:cNvPr>
          <p:cNvSpPr>
            <a:spLocks noGrp="1"/>
          </p:cNvSpPr>
          <p:nvPr>
            <p:ph idx="1"/>
          </p:nvPr>
        </p:nvSpPr>
        <p:spPr>
          <a:xfrm>
            <a:off x="233180" y="1071242"/>
            <a:ext cx="11725639" cy="4715516"/>
          </a:xfrm>
        </p:spPr>
        <p:txBody>
          <a:bodyPr/>
          <a:lstStyle/>
          <a:p>
            <a:r>
              <a:rPr lang="en-NZ" sz="2400"/>
              <a:t>Flexible funding follows the approved funding plan</a:t>
            </a:r>
          </a:p>
          <a:p>
            <a:r>
              <a:rPr lang="en-NZ" sz="2400"/>
              <a:t>Plan funding use</a:t>
            </a:r>
          </a:p>
          <a:p>
            <a:r>
              <a:rPr lang="en-NZ" sz="2400"/>
              <a:t>Purposes and intention of funding</a:t>
            </a:r>
          </a:p>
          <a:p>
            <a:endParaRPr lang="en-NZ" sz="2400"/>
          </a:p>
          <a:p>
            <a:pPr marL="0" indent="0">
              <a:buNone/>
            </a:pPr>
            <a:r>
              <a:rPr lang="en-NZ" sz="4400" b="1"/>
              <a:t>Prior Approval</a:t>
            </a:r>
          </a:p>
          <a:p>
            <a:r>
              <a:rPr lang="en-NZ" sz="2400">
                <a:latin typeface="+mn-lt"/>
              </a:rPr>
              <a:t>Equipment </a:t>
            </a:r>
          </a:p>
          <a:p>
            <a:r>
              <a:rPr lang="en-NZ" sz="2400">
                <a:latin typeface="+mn-lt"/>
              </a:rPr>
              <a:t>Complementary therapies</a:t>
            </a:r>
          </a:p>
          <a:p>
            <a:r>
              <a:rPr lang="en-NZ" sz="2400">
                <a:latin typeface="+mn-lt"/>
              </a:rPr>
              <a:t>Overseas travel</a:t>
            </a:r>
          </a:p>
          <a:p>
            <a:r>
              <a:rPr lang="en-NZ" sz="2400">
                <a:latin typeface="+mn-lt"/>
              </a:rPr>
              <a:t>Repeat purchases of similar items</a:t>
            </a:r>
          </a:p>
          <a:p>
            <a:r>
              <a:rPr lang="en-NZ" sz="2400">
                <a:latin typeface="+mn-lt"/>
              </a:rPr>
              <a:t>Purchases of items above specified value</a:t>
            </a:r>
          </a:p>
        </p:txBody>
      </p:sp>
    </p:spTree>
    <p:extLst>
      <p:ext uri="{BB962C8B-B14F-4D97-AF65-F5344CB8AC3E}">
        <p14:creationId xmlns:p14="http://schemas.microsoft.com/office/powerpoint/2010/main" val="1047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A5-D91B-6BC9-858C-4500A69FF009}"/>
              </a:ext>
            </a:extLst>
          </p:cNvPr>
          <p:cNvSpPr>
            <a:spLocks noGrp="1"/>
          </p:cNvSpPr>
          <p:nvPr>
            <p:ph type="title"/>
          </p:nvPr>
        </p:nvSpPr>
        <p:spPr/>
        <p:txBody>
          <a:bodyPr/>
          <a:lstStyle/>
          <a:p>
            <a:r>
              <a:rPr lang="en-NZ"/>
              <a:t>Nau </a:t>
            </a:r>
            <a:r>
              <a:rPr lang="en-NZ" err="1"/>
              <a:t>mai</a:t>
            </a:r>
            <a:r>
              <a:rPr lang="en-NZ"/>
              <a:t>, </a:t>
            </a:r>
            <a:r>
              <a:rPr lang="en-NZ" err="1"/>
              <a:t>haere</a:t>
            </a:r>
            <a:r>
              <a:rPr lang="en-NZ"/>
              <a:t> </a:t>
            </a:r>
            <a:r>
              <a:rPr lang="en-NZ" err="1"/>
              <a:t>mai</a:t>
            </a:r>
            <a:endParaRPr lang="en-NZ"/>
          </a:p>
        </p:txBody>
      </p:sp>
      <p:sp>
        <p:nvSpPr>
          <p:cNvPr id="3" name="Content Placeholder 2">
            <a:extLst>
              <a:ext uri="{FF2B5EF4-FFF2-40B4-BE49-F238E27FC236}">
                <a16:creationId xmlns:a16="http://schemas.microsoft.com/office/drawing/2014/main" id="{86F7A7D8-1032-CBC9-7CD5-E81FBDE14BD2}"/>
              </a:ext>
            </a:extLst>
          </p:cNvPr>
          <p:cNvSpPr>
            <a:spLocks noGrp="1"/>
          </p:cNvSpPr>
          <p:nvPr>
            <p:ph idx="1"/>
          </p:nvPr>
        </p:nvSpPr>
        <p:spPr>
          <a:xfrm>
            <a:off x="239349" y="1203754"/>
            <a:ext cx="6310307" cy="4715516"/>
          </a:xfrm>
        </p:spPr>
        <p:txBody>
          <a:bodyPr/>
          <a:lstStyle/>
          <a:p>
            <a:pPr marL="0" indent="0">
              <a:buNone/>
            </a:pPr>
            <a:r>
              <a:rPr lang="en-NZ" sz="2400" b="1"/>
              <a:t>Presenter:</a:t>
            </a:r>
            <a:r>
              <a:rPr lang="en-NZ" sz="2400"/>
              <a:t> </a:t>
            </a:r>
          </a:p>
          <a:p>
            <a:pPr marL="0" indent="0">
              <a:buNone/>
            </a:pPr>
            <a:r>
              <a:rPr lang="en-NZ" sz="2400"/>
              <a:t>Clare Kirby, </a:t>
            </a:r>
            <a:r>
              <a:rPr lang="en-NZ" sz="1800" i="1"/>
              <a:t>Training Facilitator &amp; Workstream Lead</a:t>
            </a:r>
          </a:p>
          <a:p>
            <a:pPr marL="0" indent="0">
              <a:buNone/>
            </a:pPr>
            <a:endParaRPr lang="en-NZ" sz="2400" b="1"/>
          </a:p>
          <a:p>
            <a:pPr marL="0" indent="0">
              <a:buNone/>
            </a:pPr>
            <a:r>
              <a:rPr lang="en-NZ" sz="2400" b="1"/>
              <a:t>With support from: </a:t>
            </a:r>
          </a:p>
          <a:p>
            <a:pPr marL="0" indent="0">
              <a:buNone/>
            </a:pPr>
            <a:r>
              <a:rPr lang="en-NZ" sz="2400"/>
              <a:t>Peggy Aerts</a:t>
            </a:r>
          </a:p>
          <a:p>
            <a:pPr marL="0" indent="0">
              <a:buNone/>
            </a:pPr>
            <a:r>
              <a:rPr lang="en-NZ" sz="2400"/>
              <a:t>Sally Clayton</a:t>
            </a:r>
          </a:p>
          <a:p>
            <a:pPr marL="0" indent="0">
              <a:buNone/>
            </a:pPr>
            <a:r>
              <a:rPr lang="en-NZ" sz="2400"/>
              <a:t>Anna Grenfell</a:t>
            </a:r>
          </a:p>
          <a:p>
            <a:pPr marL="0" indent="0">
              <a:buNone/>
            </a:pPr>
            <a:r>
              <a:rPr lang="en-NZ" sz="2400"/>
              <a:t>Kristen D’Silva</a:t>
            </a:r>
          </a:p>
          <a:p>
            <a:pPr marL="0" indent="0">
              <a:buNone/>
            </a:pPr>
            <a:r>
              <a:rPr lang="en-NZ" sz="2400"/>
              <a:t>Amber Carline</a:t>
            </a:r>
            <a:endParaRPr lang="en-NZ" sz="1800" i="1"/>
          </a:p>
          <a:p>
            <a:pPr marL="0" indent="0">
              <a:buNone/>
            </a:pPr>
            <a:r>
              <a:rPr lang="en-NZ" sz="2400"/>
              <a:t>IF Host Working Group</a:t>
            </a:r>
          </a:p>
        </p:txBody>
      </p:sp>
    </p:spTree>
    <p:extLst>
      <p:ext uri="{BB962C8B-B14F-4D97-AF65-F5344CB8AC3E}">
        <p14:creationId xmlns:p14="http://schemas.microsoft.com/office/powerpoint/2010/main" val="139527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C5D9-FAD8-33BD-9170-10C71B2D948C}"/>
              </a:ext>
            </a:extLst>
          </p:cNvPr>
          <p:cNvSpPr>
            <a:spLocks noGrp="1"/>
          </p:cNvSpPr>
          <p:nvPr>
            <p:ph type="title"/>
          </p:nvPr>
        </p:nvSpPr>
        <p:spPr/>
        <p:txBody>
          <a:bodyPr/>
          <a:lstStyle/>
          <a:p>
            <a:r>
              <a:rPr lang="en-NZ"/>
              <a:t>Consider Wellbeing of Carers</a:t>
            </a:r>
          </a:p>
        </p:txBody>
      </p:sp>
      <p:sp>
        <p:nvSpPr>
          <p:cNvPr id="3" name="Content Placeholder 2">
            <a:extLst>
              <a:ext uri="{FF2B5EF4-FFF2-40B4-BE49-F238E27FC236}">
                <a16:creationId xmlns:a16="http://schemas.microsoft.com/office/drawing/2014/main" id="{BC8EDE8E-DA77-D127-2D32-789F69C1852B}"/>
              </a:ext>
            </a:extLst>
          </p:cNvPr>
          <p:cNvSpPr>
            <a:spLocks noGrp="1"/>
          </p:cNvSpPr>
          <p:nvPr>
            <p:ph idx="1"/>
          </p:nvPr>
        </p:nvSpPr>
        <p:spPr/>
        <p:txBody>
          <a:bodyPr/>
          <a:lstStyle/>
          <a:p>
            <a:r>
              <a:rPr lang="en-NZ"/>
              <a:t>Respite</a:t>
            </a:r>
          </a:p>
          <a:p>
            <a:r>
              <a:rPr lang="en-NZ"/>
              <a:t>Emotional and Social Support</a:t>
            </a:r>
          </a:p>
          <a:p>
            <a:r>
              <a:rPr lang="en-NZ"/>
              <a:t>Sustainability</a:t>
            </a:r>
          </a:p>
          <a:p>
            <a:r>
              <a:rPr lang="en-NZ"/>
              <a:t>Perspective</a:t>
            </a:r>
          </a:p>
          <a:p>
            <a:r>
              <a:rPr lang="en-NZ"/>
              <a:t>Safety</a:t>
            </a:r>
          </a:p>
          <a:p>
            <a:r>
              <a:rPr lang="en-NZ"/>
              <a:t>Practical Support</a:t>
            </a:r>
          </a:p>
          <a:p>
            <a:endParaRPr lang="en-NZ"/>
          </a:p>
        </p:txBody>
      </p:sp>
    </p:spTree>
    <p:extLst>
      <p:ext uri="{BB962C8B-B14F-4D97-AF65-F5344CB8AC3E}">
        <p14:creationId xmlns:p14="http://schemas.microsoft.com/office/powerpoint/2010/main" val="25782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9B1ABCD-DEA8-FF45-62EB-9A48AFAEACED}"/>
              </a:ext>
            </a:extLst>
          </p:cNvPr>
          <p:cNvPicPr>
            <a:picLocks noGrp="1" noChangeAspect="1"/>
          </p:cNvPicPr>
          <p:nvPr>
            <p:ph idx="1"/>
          </p:nvPr>
        </p:nvPicPr>
        <p:blipFill>
          <a:blip r:embed="rId3"/>
          <a:stretch>
            <a:fillRect/>
          </a:stretch>
        </p:blipFill>
        <p:spPr>
          <a:xfrm>
            <a:off x="239713" y="1744555"/>
            <a:ext cx="11725275" cy="3634003"/>
          </a:xfrm>
        </p:spPr>
      </p:pic>
      <p:sp>
        <p:nvSpPr>
          <p:cNvPr id="2" name="Title 1">
            <a:extLst>
              <a:ext uri="{FF2B5EF4-FFF2-40B4-BE49-F238E27FC236}">
                <a16:creationId xmlns:a16="http://schemas.microsoft.com/office/drawing/2014/main" id="{85334F05-22A9-E130-9C5A-4FF15A00725B}"/>
              </a:ext>
            </a:extLst>
          </p:cNvPr>
          <p:cNvSpPr>
            <a:spLocks noGrp="1"/>
          </p:cNvSpPr>
          <p:nvPr>
            <p:ph type="title"/>
          </p:nvPr>
        </p:nvSpPr>
        <p:spPr/>
        <p:txBody>
          <a:bodyPr/>
          <a:lstStyle/>
          <a:p>
            <a:r>
              <a:rPr lang="en-NZ"/>
              <a:t>Overview of My DSS Funding Plan</a:t>
            </a:r>
          </a:p>
        </p:txBody>
      </p:sp>
      <p:sp>
        <p:nvSpPr>
          <p:cNvPr id="6" name="Oval 5">
            <a:extLst>
              <a:ext uri="{FF2B5EF4-FFF2-40B4-BE49-F238E27FC236}">
                <a16:creationId xmlns:a16="http://schemas.microsoft.com/office/drawing/2014/main" id="{7C901A75-6242-067E-5067-8EFD2AD31150}"/>
              </a:ext>
            </a:extLst>
          </p:cNvPr>
          <p:cNvSpPr/>
          <p:nvPr/>
        </p:nvSpPr>
        <p:spPr>
          <a:xfrm>
            <a:off x="1385794" y="2569568"/>
            <a:ext cx="2092512" cy="2808990"/>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C0644A62-D6E2-83A2-3AA0-CE30FC2870ED}"/>
              </a:ext>
            </a:extLst>
          </p:cNvPr>
          <p:cNvSpPr/>
          <p:nvPr/>
        </p:nvSpPr>
        <p:spPr>
          <a:xfrm>
            <a:off x="0" y="374654"/>
            <a:ext cx="12192000" cy="556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a:extLst>
              <a:ext uri="{FF2B5EF4-FFF2-40B4-BE49-F238E27FC236}">
                <a16:creationId xmlns:a16="http://schemas.microsoft.com/office/drawing/2014/main" id="{D0203BA8-5C98-8B5A-6D89-2C07E577BFFD}"/>
              </a:ext>
            </a:extLst>
          </p:cNvPr>
          <p:cNvPicPr>
            <a:picLocks noChangeAspect="1"/>
          </p:cNvPicPr>
          <p:nvPr/>
        </p:nvPicPr>
        <p:blipFill>
          <a:blip r:embed="rId4"/>
          <a:stretch>
            <a:fillRect/>
          </a:stretch>
        </p:blipFill>
        <p:spPr>
          <a:xfrm>
            <a:off x="3201953" y="167390"/>
            <a:ext cx="5992061" cy="6315956"/>
          </a:xfrm>
          <a:prstGeom prst="rect">
            <a:avLst/>
          </a:prstGeom>
        </p:spPr>
      </p:pic>
      <p:sp>
        <p:nvSpPr>
          <p:cNvPr id="9" name="Oval 8">
            <a:extLst>
              <a:ext uri="{FF2B5EF4-FFF2-40B4-BE49-F238E27FC236}">
                <a16:creationId xmlns:a16="http://schemas.microsoft.com/office/drawing/2014/main" id="{EE70F9C8-E00A-32E4-3548-50A8E1967C22}"/>
              </a:ext>
            </a:extLst>
          </p:cNvPr>
          <p:cNvSpPr/>
          <p:nvPr/>
        </p:nvSpPr>
        <p:spPr>
          <a:xfrm>
            <a:off x="2223247" y="0"/>
            <a:ext cx="3281082" cy="6483346"/>
          </a:xfrm>
          <a:prstGeom prst="ellipse">
            <a:avLst/>
          </a:prstGeom>
          <a:noFill/>
          <a:ln w="28575">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a16="http://schemas.microsoft.com/office/drawing/2014/main" id="{FC71B1D5-187F-654A-F6D1-F809C1BBA4EE}"/>
              </a:ext>
            </a:extLst>
          </p:cNvPr>
          <p:cNvSpPr/>
          <p:nvPr/>
        </p:nvSpPr>
        <p:spPr>
          <a:xfrm>
            <a:off x="3717655" y="0"/>
            <a:ext cx="5264980" cy="6858000"/>
          </a:xfrm>
          <a:prstGeom prst="ellipse">
            <a:avLst/>
          </a:prstGeom>
          <a:noFill/>
          <a:ln w="28575">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Right 10">
            <a:extLst>
              <a:ext uri="{FF2B5EF4-FFF2-40B4-BE49-F238E27FC236}">
                <a16:creationId xmlns:a16="http://schemas.microsoft.com/office/drawing/2014/main" id="{2CD12AC1-D1A7-A2B6-7204-3AC3AECF24E1}"/>
              </a:ext>
            </a:extLst>
          </p:cNvPr>
          <p:cNvSpPr/>
          <p:nvPr/>
        </p:nvSpPr>
        <p:spPr>
          <a:xfrm>
            <a:off x="2448945" y="429932"/>
            <a:ext cx="673906" cy="431055"/>
          </a:xfrm>
          <a:prstGeom prst="rightArrow">
            <a:avLst/>
          </a:prstGeom>
          <a:solidFill>
            <a:srgbClr val="D61A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Arrow: Right 12">
            <a:extLst>
              <a:ext uri="{FF2B5EF4-FFF2-40B4-BE49-F238E27FC236}">
                <a16:creationId xmlns:a16="http://schemas.microsoft.com/office/drawing/2014/main" id="{824D7C2C-C8A3-96BB-4718-71AC5D8B199B}"/>
              </a:ext>
            </a:extLst>
          </p:cNvPr>
          <p:cNvSpPr/>
          <p:nvPr/>
        </p:nvSpPr>
        <p:spPr>
          <a:xfrm>
            <a:off x="2488496" y="1245605"/>
            <a:ext cx="673906" cy="431055"/>
          </a:xfrm>
          <a:prstGeom prst="rightArrow">
            <a:avLst/>
          </a:prstGeom>
          <a:solidFill>
            <a:srgbClr val="D61A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Arrow: Right 13">
            <a:extLst>
              <a:ext uri="{FF2B5EF4-FFF2-40B4-BE49-F238E27FC236}">
                <a16:creationId xmlns:a16="http://schemas.microsoft.com/office/drawing/2014/main" id="{CE3756A7-513E-D3EC-E422-40EF11E20CA1}"/>
              </a:ext>
            </a:extLst>
          </p:cNvPr>
          <p:cNvSpPr/>
          <p:nvPr/>
        </p:nvSpPr>
        <p:spPr>
          <a:xfrm>
            <a:off x="2524437" y="1622872"/>
            <a:ext cx="673906" cy="431055"/>
          </a:xfrm>
          <a:prstGeom prst="rightArrow">
            <a:avLst/>
          </a:prstGeom>
          <a:solidFill>
            <a:srgbClr val="D61A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454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4" presetClass="exit" presetSubtype="10" fill="hold" grpId="1" nodeType="afterEffect">
                                  <p:stCondLst>
                                    <p:cond delay="2500"/>
                                  </p:stCondLst>
                                  <p:childTnLst>
                                    <p:animEffect transition="out" filter="randombar(horizontal)">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4" presetClass="exit" presetSubtype="10" fill="hold" grpId="1" nodeType="afterEffect">
                                  <p:stCondLst>
                                    <p:cond delay="2500"/>
                                  </p:stCondLst>
                                  <p:childTnLst>
                                    <p:animEffect transition="out" filter="randombar(horizontal)">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4" presetClass="exit" presetSubtype="10" fill="hold" grpId="1" nodeType="afterEffect">
                                  <p:stCondLst>
                                    <p:cond delay="1500"/>
                                  </p:stCondLst>
                                  <p:childTnLst>
                                    <p:animEffect transition="out" filter="randombar(horizont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4" presetClass="exit" presetSubtype="10" fill="hold" grpId="1" nodeType="afterEffect">
                                  <p:stCondLst>
                                    <p:cond delay="1500"/>
                                  </p:stCondLst>
                                  <p:childTnLst>
                                    <p:animEffect transition="out" filter="randombar(horizontal)">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14" presetClass="exit" presetSubtype="10" fill="hold" grpId="1" nodeType="afterEffect">
                                  <p:stCondLst>
                                    <p:cond delay="1500"/>
                                  </p:stCondLst>
                                  <p:childTnLst>
                                    <p:animEffect transition="out" filter="randombar(horizontal)">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F82B-F17A-3E3A-769F-98E418AF6C31}"/>
              </a:ext>
            </a:extLst>
          </p:cNvPr>
          <p:cNvSpPr>
            <a:spLocks noGrp="1"/>
          </p:cNvSpPr>
          <p:nvPr>
            <p:ph type="title"/>
          </p:nvPr>
        </p:nvSpPr>
        <p:spPr/>
        <p:txBody>
          <a:bodyPr/>
          <a:lstStyle/>
          <a:p>
            <a:endParaRPr lang="en-NZ"/>
          </a:p>
        </p:txBody>
      </p:sp>
      <p:pic>
        <p:nvPicPr>
          <p:cNvPr id="5" name="Content Placeholder 4">
            <a:extLst>
              <a:ext uri="{FF2B5EF4-FFF2-40B4-BE49-F238E27FC236}">
                <a16:creationId xmlns:a16="http://schemas.microsoft.com/office/drawing/2014/main" id="{DCC633D7-B220-3C57-68D4-33646CDD9182}"/>
              </a:ext>
            </a:extLst>
          </p:cNvPr>
          <p:cNvPicPr>
            <a:picLocks noGrp="1" noChangeAspect="1"/>
          </p:cNvPicPr>
          <p:nvPr>
            <p:ph idx="1"/>
          </p:nvPr>
        </p:nvPicPr>
        <p:blipFill>
          <a:blip r:embed="rId3"/>
          <a:stretch>
            <a:fillRect/>
          </a:stretch>
        </p:blipFill>
        <p:spPr>
          <a:xfrm>
            <a:off x="239347" y="64301"/>
            <a:ext cx="11713303" cy="3112927"/>
          </a:xfrm>
          <a:ln>
            <a:solidFill>
              <a:srgbClr val="1F588C"/>
            </a:solidFill>
          </a:ln>
        </p:spPr>
      </p:pic>
      <p:pic>
        <p:nvPicPr>
          <p:cNvPr id="9" name="Picture 8">
            <a:extLst>
              <a:ext uri="{FF2B5EF4-FFF2-40B4-BE49-F238E27FC236}">
                <a16:creationId xmlns:a16="http://schemas.microsoft.com/office/drawing/2014/main" id="{F7455DAD-1421-96DD-A824-3BA1B3BE2996}"/>
              </a:ext>
            </a:extLst>
          </p:cNvPr>
          <p:cNvPicPr>
            <a:picLocks noChangeAspect="1"/>
          </p:cNvPicPr>
          <p:nvPr/>
        </p:nvPicPr>
        <p:blipFill>
          <a:blip r:embed="rId4"/>
          <a:stretch>
            <a:fillRect/>
          </a:stretch>
        </p:blipFill>
        <p:spPr>
          <a:xfrm>
            <a:off x="239349" y="3225037"/>
            <a:ext cx="11725639" cy="3568662"/>
          </a:xfrm>
          <a:prstGeom prst="rect">
            <a:avLst/>
          </a:prstGeom>
          <a:ln>
            <a:solidFill>
              <a:srgbClr val="2A602F"/>
            </a:solidFill>
          </a:ln>
        </p:spPr>
      </p:pic>
      <p:sp>
        <p:nvSpPr>
          <p:cNvPr id="10" name="Oval 9">
            <a:extLst>
              <a:ext uri="{FF2B5EF4-FFF2-40B4-BE49-F238E27FC236}">
                <a16:creationId xmlns:a16="http://schemas.microsoft.com/office/drawing/2014/main" id="{3481226E-AC10-B3E4-7202-8BE40B490047}"/>
              </a:ext>
            </a:extLst>
          </p:cNvPr>
          <p:cNvSpPr/>
          <p:nvPr/>
        </p:nvSpPr>
        <p:spPr>
          <a:xfrm>
            <a:off x="10830994" y="5540188"/>
            <a:ext cx="1121656" cy="1094410"/>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337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EDDB-6100-0FD7-7127-50A7252691EA}"/>
            </a:ext>
          </a:extLst>
        </p:cNvPr>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6DD4340A-0652-3D76-FBC7-575994A31954}"/>
              </a:ext>
            </a:extLst>
          </p:cNvPr>
          <p:cNvPicPr>
            <a:picLocks noGrp="1" noChangeAspect="1"/>
          </p:cNvPicPr>
          <p:nvPr>
            <p:ph idx="1"/>
          </p:nvPr>
        </p:nvPicPr>
        <p:blipFill>
          <a:blip r:embed="rId3"/>
          <a:stretch>
            <a:fillRect/>
          </a:stretch>
        </p:blipFill>
        <p:spPr>
          <a:xfrm>
            <a:off x="233362" y="2111143"/>
            <a:ext cx="11725275" cy="3662121"/>
          </a:xfrm>
        </p:spPr>
      </p:pic>
      <p:sp>
        <p:nvSpPr>
          <p:cNvPr id="2" name="Title 1">
            <a:extLst>
              <a:ext uri="{FF2B5EF4-FFF2-40B4-BE49-F238E27FC236}">
                <a16:creationId xmlns:a16="http://schemas.microsoft.com/office/drawing/2014/main" id="{C9A57F39-3221-B9F9-F1DC-F2CF1EB2FEF7}"/>
              </a:ext>
            </a:extLst>
          </p:cNvPr>
          <p:cNvSpPr>
            <a:spLocks noGrp="1"/>
          </p:cNvSpPr>
          <p:nvPr>
            <p:ph type="title"/>
          </p:nvPr>
        </p:nvSpPr>
        <p:spPr/>
        <p:txBody>
          <a:bodyPr/>
          <a:lstStyle/>
          <a:p>
            <a:r>
              <a:rPr lang="en-NZ"/>
              <a:t>Overview of My DSS Funding Plan</a:t>
            </a:r>
          </a:p>
        </p:txBody>
      </p:sp>
      <p:sp>
        <p:nvSpPr>
          <p:cNvPr id="7" name="Oval 6">
            <a:extLst>
              <a:ext uri="{FF2B5EF4-FFF2-40B4-BE49-F238E27FC236}">
                <a16:creationId xmlns:a16="http://schemas.microsoft.com/office/drawing/2014/main" id="{C02BEA9E-11EE-30C6-43AA-CCD5E9C00315}"/>
              </a:ext>
            </a:extLst>
          </p:cNvPr>
          <p:cNvSpPr/>
          <p:nvPr/>
        </p:nvSpPr>
        <p:spPr>
          <a:xfrm>
            <a:off x="2922494" y="2904565"/>
            <a:ext cx="1954306"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extLst>
              <a:ext uri="{FF2B5EF4-FFF2-40B4-BE49-F238E27FC236}">
                <a16:creationId xmlns:a16="http://schemas.microsoft.com/office/drawing/2014/main" id="{EA3F76F7-1762-DAF8-4B90-66987C41B723}"/>
              </a:ext>
            </a:extLst>
          </p:cNvPr>
          <p:cNvSpPr/>
          <p:nvPr/>
        </p:nvSpPr>
        <p:spPr>
          <a:xfrm>
            <a:off x="5929406" y="2904565"/>
            <a:ext cx="1286576"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a:extLst>
              <a:ext uri="{FF2B5EF4-FFF2-40B4-BE49-F238E27FC236}">
                <a16:creationId xmlns:a16="http://schemas.microsoft.com/office/drawing/2014/main" id="{DF3CF32B-76BC-F318-F614-D452BA8466A3}"/>
              </a:ext>
            </a:extLst>
          </p:cNvPr>
          <p:cNvSpPr/>
          <p:nvPr/>
        </p:nvSpPr>
        <p:spPr>
          <a:xfrm>
            <a:off x="6631782" y="2904564"/>
            <a:ext cx="1138939"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a16="http://schemas.microsoft.com/office/drawing/2014/main" id="{5026EEFA-2112-74C9-37A8-FA6EB9D9062B}"/>
              </a:ext>
            </a:extLst>
          </p:cNvPr>
          <p:cNvSpPr/>
          <p:nvPr/>
        </p:nvSpPr>
        <p:spPr>
          <a:xfrm>
            <a:off x="7343681" y="2904564"/>
            <a:ext cx="1181103"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a:extLst>
              <a:ext uri="{FF2B5EF4-FFF2-40B4-BE49-F238E27FC236}">
                <a16:creationId xmlns:a16="http://schemas.microsoft.com/office/drawing/2014/main" id="{45D9604F-BB54-29AA-6AF1-C9693FBD3FDC}"/>
              </a:ext>
            </a:extLst>
          </p:cNvPr>
          <p:cNvSpPr/>
          <p:nvPr/>
        </p:nvSpPr>
        <p:spPr>
          <a:xfrm>
            <a:off x="8161337" y="2904563"/>
            <a:ext cx="1181104"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0835EC29-9D49-7751-5B38-ED2762F20CBC}"/>
              </a:ext>
            </a:extLst>
          </p:cNvPr>
          <p:cNvSpPr/>
          <p:nvPr/>
        </p:nvSpPr>
        <p:spPr>
          <a:xfrm>
            <a:off x="9860755" y="2904562"/>
            <a:ext cx="1414465"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id="{DDCFBBA5-4462-6308-B23C-673F600910F0}"/>
              </a:ext>
            </a:extLst>
          </p:cNvPr>
          <p:cNvSpPr/>
          <p:nvPr/>
        </p:nvSpPr>
        <p:spPr>
          <a:xfrm>
            <a:off x="10678412" y="2904559"/>
            <a:ext cx="1407924"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Oval 2">
            <a:extLst>
              <a:ext uri="{FF2B5EF4-FFF2-40B4-BE49-F238E27FC236}">
                <a16:creationId xmlns:a16="http://schemas.microsoft.com/office/drawing/2014/main" id="{21DB6410-EE55-7988-623D-C000324A1AF1}"/>
              </a:ext>
            </a:extLst>
          </p:cNvPr>
          <p:cNvSpPr/>
          <p:nvPr/>
        </p:nvSpPr>
        <p:spPr>
          <a:xfrm>
            <a:off x="9106692" y="2904558"/>
            <a:ext cx="1181104" cy="2868706"/>
          </a:xfrm>
          <a:prstGeom prst="ellipse">
            <a:avLst/>
          </a:prstGeom>
          <a:noFill/>
          <a:ln w="57150">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138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100"/>
                                        <p:tgtEl>
                                          <p:spTgt spid="9"/>
                                        </p:tgtEl>
                                      </p:cBhvr>
                                    </p:animEffect>
                                    <p:set>
                                      <p:cBhvr>
                                        <p:cTn id="38" dur="1" fill="hold">
                                          <p:stCondLst>
                                            <p:cond delay="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1" nodeType="clickEffect">
                                  <p:stCondLst>
                                    <p:cond delay="0"/>
                                  </p:stCondLst>
                                  <p:childTnLst>
                                    <p:animEffect transition="out" filter="randombar(horizontal)">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xit" presetSubtype="10" fill="hold" grpId="1" nodeType="clickEffect">
                                  <p:stCondLst>
                                    <p:cond delay="0"/>
                                  </p:stCondLst>
                                  <p:childTnLst>
                                    <p:animEffect transition="out" filter="randombar(horizontal)">
                                      <p:cBhvr>
                                        <p:cTn id="73" dur="500"/>
                                        <p:tgtEl>
                                          <p:spTgt spid="3"/>
                                        </p:tgtEl>
                                      </p:cBhvr>
                                    </p:animEffect>
                                    <p:set>
                                      <p:cBhvr>
                                        <p:cTn id="74" dur="1" fill="hold">
                                          <p:stCondLst>
                                            <p:cond delay="499"/>
                                          </p:stCondLst>
                                        </p:cTn>
                                        <p:tgtEl>
                                          <p:spTgt spid="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4" presetClass="exit" presetSubtype="10" fill="hold" grpId="1" nodeType="clickEffect">
                                  <p:stCondLst>
                                    <p:cond delay="0"/>
                                  </p:stCondLst>
                                  <p:childTnLst>
                                    <p:animEffect transition="out" filter="randombar(horizontal)">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xit" presetSubtype="10" fill="hold" grpId="1" nodeType="clickEffect">
                                  <p:stCondLst>
                                    <p:cond delay="0"/>
                                  </p:stCondLst>
                                  <p:childTnLst>
                                    <p:animEffect transition="out" filter="randombar(horizontal)">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5128-817B-EA14-85E6-BC40DFB60F0D}"/>
              </a:ext>
            </a:extLst>
          </p:cNvPr>
          <p:cNvSpPr>
            <a:spLocks noGrp="1"/>
          </p:cNvSpPr>
          <p:nvPr>
            <p:ph type="title"/>
          </p:nvPr>
        </p:nvSpPr>
        <p:spPr/>
        <p:txBody>
          <a:bodyPr/>
          <a:lstStyle/>
          <a:p>
            <a:r>
              <a:rPr lang="en-NZ"/>
              <a:t>Office Use Only</a:t>
            </a:r>
          </a:p>
        </p:txBody>
      </p:sp>
      <p:pic>
        <p:nvPicPr>
          <p:cNvPr id="5" name="Picture 4">
            <a:extLst>
              <a:ext uri="{FF2B5EF4-FFF2-40B4-BE49-F238E27FC236}">
                <a16:creationId xmlns:a16="http://schemas.microsoft.com/office/drawing/2014/main" id="{0B13CCC8-64D2-2786-3E46-C11A3BFD337E}"/>
              </a:ext>
            </a:extLst>
          </p:cNvPr>
          <p:cNvPicPr>
            <a:picLocks noChangeAspect="1"/>
          </p:cNvPicPr>
          <p:nvPr/>
        </p:nvPicPr>
        <p:blipFill>
          <a:blip r:embed="rId3"/>
          <a:stretch>
            <a:fillRect/>
          </a:stretch>
        </p:blipFill>
        <p:spPr>
          <a:xfrm>
            <a:off x="818727" y="1022726"/>
            <a:ext cx="6058746" cy="4982270"/>
          </a:xfrm>
          <a:prstGeom prst="rect">
            <a:avLst/>
          </a:prstGeom>
        </p:spPr>
      </p:pic>
      <p:sp>
        <p:nvSpPr>
          <p:cNvPr id="6" name="TextBox 5">
            <a:extLst>
              <a:ext uri="{FF2B5EF4-FFF2-40B4-BE49-F238E27FC236}">
                <a16:creationId xmlns:a16="http://schemas.microsoft.com/office/drawing/2014/main" id="{4CF6AE5F-626E-7190-A7CF-9E15E48D3B3E}"/>
              </a:ext>
            </a:extLst>
          </p:cNvPr>
          <p:cNvSpPr txBox="1"/>
          <p:nvPr/>
        </p:nvSpPr>
        <p:spPr>
          <a:xfrm>
            <a:off x="7758112" y="2043471"/>
            <a:ext cx="4433888" cy="830997"/>
          </a:xfrm>
          <a:prstGeom prst="rect">
            <a:avLst/>
          </a:prstGeom>
          <a:noFill/>
        </p:spPr>
        <p:txBody>
          <a:bodyPr wrap="square" rtlCol="0">
            <a:spAutoFit/>
          </a:bodyPr>
          <a:lstStyle/>
          <a:p>
            <a:pPr marL="342900" indent="-342900">
              <a:buFont typeface="Arial" panose="020B0604020202020204" pitchFamily="34" charset="0"/>
              <a:buChar char="•"/>
            </a:pPr>
            <a:r>
              <a:rPr lang="en-NZ" sz="2400"/>
              <a:t>Actual v’s planned spend</a:t>
            </a:r>
          </a:p>
          <a:p>
            <a:pPr marL="342900" indent="-342900">
              <a:buFont typeface="Arial" panose="020B0604020202020204" pitchFamily="34" charset="0"/>
              <a:buChar char="•"/>
            </a:pPr>
            <a:r>
              <a:rPr lang="en-NZ" sz="2400"/>
              <a:t>Track other agency funding</a:t>
            </a:r>
          </a:p>
        </p:txBody>
      </p:sp>
      <p:sp>
        <p:nvSpPr>
          <p:cNvPr id="11" name="Oval 10">
            <a:extLst>
              <a:ext uri="{FF2B5EF4-FFF2-40B4-BE49-F238E27FC236}">
                <a16:creationId xmlns:a16="http://schemas.microsoft.com/office/drawing/2014/main" id="{41689AA3-BAEB-20F4-5503-2969A96097C2}"/>
              </a:ext>
            </a:extLst>
          </p:cNvPr>
          <p:cNvSpPr/>
          <p:nvPr/>
        </p:nvSpPr>
        <p:spPr>
          <a:xfrm>
            <a:off x="2654300" y="1941871"/>
            <a:ext cx="1562100" cy="64807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C60AA6C8-BFBA-321E-003E-9657429DF577}"/>
              </a:ext>
            </a:extLst>
          </p:cNvPr>
          <p:cNvSpPr/>
          <p:nvPr/>
        </p:nvSpPr>
        <p:spPr>
          <a:xfrm>
            <a:off x="1092200" y="1902914"/>
            <a:ext cx="1562100" cy="64807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id="{48E61389-F87A-70EF-BE6B-69B09300672C}"/>
              </a:ext>
            </a:extLst>
          </p:cNvPr>
          <p:cNvSpPr/>
          <p:nvPr/>
        </p:nvSpPr>
        <p:spPr>
          <a:xfrm>
            <a:off x="4315989" y="1902914"/>
            <a:ext cx="1562100" cy="64807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a:extLst>
              <a:ext uri="{FF2B5EF4-FFF2-40B4-BE49-F238E27FC236}">
                <a16:creationId xmlns:a16="http://schemas.microsoft.com/office/drawing/2014/main" id="{0804D98B-3D32-09BA-F4AD-666563DB71E9}"/>
              </a:ext>
            </a:extLst>
          </p:cNvPr>
          <p:cNvSpPr/>
          <p:nvPr/>
        </p:nvSpPr>
        <p:spPr>
          <a:xfrm>
            <a:off x="5977678" y="1896378"/>
            <a:ext cx="781050" cy="64807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032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1" nodeType="clickEffect">
                                  <p:stCondLst>
                                    <p:cond delay="0"/>
                                  </p:stCondLst>
                                  <p:childTnLst>
                                    <p:animEffect transition="out" filter="randombar(horizontal)">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E83D-A4BD-7436-5F00-790F44C98880}"/>
              </a:ext>
            </a:extLst>
          </p:cNvPr>
          <p:cNvSpPr>
            <a:spLocks noGrp="1"/>
          </p:cNvSpPr>
          <p:nvPr>
            <p:ph type="title"/>
          </p:nvPr>
        </p:nvSpPr>
        <p:spPr/>
        <p:txBody>
          <a:bodyPr/>
          <a:lstStyle/>
          <a:p>
            <a:r>
              <a:rPr lang="en-NZ"/>
              <a:t>Guidance for Supporting Plan Implementation</a:t>
            </a:r>
          </a:p>
        </p:txBody>
      </p:sp>
      <p:sp>
        <p:nvSpPr>
          <p:cNvPr id="3" name="Content Placeholder 2">
            <a:extLst>
              <a:ext uri="{FF2B5EF4-FFF2-40B4-BE49-F238E27FC236}">
                <a16:creationId xmlns:a16="http://schemas.microsoft.com/office/drawing/2014/main" id="{A4118E7C-5E95-2E4B-0C1F-FC7CFD5B6D1C}"/>
              </a:ext>
            </a:extLst>
          </p:cNvPr>
          <p:cNvSpPr>
            <a:spLocks noGrp="1"/>
          </p:cNvSpPr>
          <p:nvPr>
            <p:ph idx="1"/>
          </p:nvPr>
        </p:nvSpPr>
        <p:spPr/>
        <p:txBody>
          <a:bodyPr/>
          <a:lstStyle/>
          <a:p>
            <a:r>
              <a:rPr lang="en-NZ" sz="2400"/>
              <a:t>Planning with the person/agent</a:t>
            </a:r>
          </a:p>
          <a:p>
            <a:r>
              <a:rPr lang="en-NZ" sz="2400"/>
              <a:t>Flexible planning approaches</a:t>
            </a:r>
          </a:p>
          <a:p>
            <a:r>
              <a:rPr lang="en-NZ" sz="2400"/>
              <a:t>Roles &amp; involvement</a:t>
            </a:r>
          </a:p>
          <a:p>
            <a:r>
              <a:rPr lang="en-NZ" sz="2400"/>
              <a:t>Checking alignment with the funding plan</a:t>
            </a:r>
          </a:p>
          <a:p>
            <a:r>
              <a:rPr lang="en-NZ" sz="2400"/>
              <a:t>Maintaining choice &amp; control</a:t>
            </a:r>
          </a:p>
          <a:p>
            <a:r>
              <a:rPr lang="en-NZ" sz="2400"/>
              <a:t>Examples of guidance you may provide</a:t>
            </a:r>
          </a:p>
          <a:p>
            <a:r>
              <a:rPr lang="en-NZ" sz="2400"/>
              <a:t>Discussing possible consequences of choices</a:t>
            </a:r>
          </a:p>
        </p:txBody>
      </p:sp>
    </p:spTree>
    <p:extLst>
      <p:ext uri="{BB962C8B-B14F-4D97-AF65-F5344CB8AC3E}">
        <p14:creationId xmlns:p14="http://schemas.microsoft.com/office/powerpoint/2010/main" val="30492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88CD5-5862-8E2B-D2EF-BD3D723D7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CD5F2-0520-A059-E525-34DB506D616F}"/>
              </a:ext>
            </a:extLst>
          </p:cNvPr>
          <p:cNvSpPr>
            <a:spLocks noGrp="1"/>
          </p:cNvSpPr>
          <p:nvPr>
            <p:ph type="ctrTitle"/>
          </p:nvPr>
        </p:nvSpPr>
        <p:spPr/>
        <p:txBody>
          <a:bodyPr/>
          <a:lstStyle/>
          <a:p>
            <a:r>
              <a:rPr lang="en-NZ"/>
              <a:t>5 Minute Break</a:t>
            </a:r>
          </a:p>
        </p:txBody>
      </p:sp>
    </p:spTree>
    <p:extLst>
      <p:ext uri="{BB962C8B-B14F-4D97-AF65-F5344CB8AC3E}">
        <p14:creationId xmlns:p14="http://schemas.microsoft.com/office/powerpoint/2010/main" val="256376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1A65-C5F9-B452-88CF-CCC4F5DFB069}"/>
              </a:ext>
            </a:extLst>
          </p:cNvPr>
          <p:cNvSpPr>
            <a:spLocks noGrp="1"/>
          </p:cNvSpPr>
          <p:nvPr>
            <p:ph type="ctrTitle"/>
          </p:nvPr>
        </p:nvSpPr>
        <p:spPr>
          <a:xfrm>
            <a:off x="334963" y="890357"/>
            <a:ext cx="4752926" cy="1734167"/>
          </a:xfrm>
        </p:spPr>
        <p:txBody>
          <a:bodyPr/>
          <a:lstStyle/>
          <a:p>
            <a:r>
              <a:rPr lang="en-NZ"/>
              <a:t>Host Tier Framework</a:t>
            </a:r>
          </a:p>
        </p:txBody>
      </p:sp>
      <p:sp>
        <p:nvSpPr>
          <p:cNvPr id="3" name="Subtitle 2">
            <a:extLst>
              <a:ext uri="{FF2B5EF4-FFF2-40B4-BE49-F238E27FC236}">
                <a16:creationId xmlns:a16="http://schemas.microsoft.com/office/drawing/2014/main" id="{DBAA103A-5C26-703B-E332-E745C8A75CF0}"/>
              </a:ext>
            </a:extLst>
          </p:cNvPr>
          <p:cNvSpPr>
            <a:spLocks noGrp="1"/>
          </p:cNvSpPr>
          <p:nvPr>
            <p:ph type="subTitle" idx="1"/>
          </p:nvPr>
        </p:nvSpPr>
        <p:spPr>
          <a:xfrm>
            <a:off x="334963" y="2609716"/>
            <a:ext cx="4752926" cy="1273350"/>
          </a:xfrm>
        </p:spPr>
        <p:txBody>
          <a:bodyPr/>
          <a:lstStyle/>
          <a:p>
            <a:endParaRPr lang="en-NZ"/>
          </a:p>
        </p:txBody>
      </p:sp>
      <p:pic>
        <p:nvPicPr>
          <p:cNvPr id="6" name="Content Placeholder 5">
            <a:extLst>
              <a:ext uri="{FF2B5EF4-FFF2-40B4-BE49-F238E27FC236}">
                <a16:creationId xmlns:a16="http://schemas.microsoft.com/office/drawing/2014/main" id="{7452E87C-3ABF-E80A-B30E-F71BD17B34EB}"/>
              </a:ext>
            </a:extLst>
          </p:cNvPr>
          <p:cNvPicPr>
            <a:picLocks noGrp="1" noChangeAspect="1"/>
          </p:cNvPicPr>
          <p:nvPr>
            <p:ph idx="10"/>
          </p:nvPr>
        </p:nvPicPr>
        <p:blipFill>
          <a:blip r:embed="rId3"/>
          <a:stretch>
            <a:fillRect/>
          </a:stretch>
        </p:blipFill>
        <p:spPr>
          <a:xfrm>
            <a:off x="6918960" y="165150"/>
            <a:ext cx="4020689" cy="2861700"/>
          </a:xfrm>
        </p:spPr>
      </p:pic>
      <p:sp>
        <p:nvSpPr>
          <p:cNvPr id="7" name="Rectangle 6">
            <a:extLst>
              <a:ext uri="{FF2B5EF4-FFF2-40B4-BE49-F238E27FC236}">
                <a16:creationId xmlns:a16="http://schemas.microsoft.com/office/drawing/2014/main" id="{524D0A1D-9045-0D9F-72B7-484ECE1FF5D1}"/>
              </a:ext>
            </a:extLst>
          </p:cNvPr>
          <p:cNvSpPr/>
          <p:nvPr/>
        </p:nvSpPr>
        <p:spPr>
          <a:xfrm>
            <a:off x="8519160" y="1624770"/>
            <a:ext cx="1432560" cy="731520"/>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40356308-F3B0-5411-4F87-5E3A8365B106}"/>
              </a:ext>
            </a:extLst>
          </p:cNvPr>
          <p:cNvPicPr>
            <a:picLocks noChangeAspect="1"/>
          </p:cNvPicPr>
          <p:nvPr/>
        </p:nvPicPr>
        <p:blipFill>
          <a:blip r:embed="rId4"/>
          <a:stretch>
            <a:fillRect/>
          </a:stretch>
        </p:blipFill>
        <p:spPr>
          <a:xfrm>
            <a:off x="6849914" y="3246120"/>
            <a:ext cx="4089735" cy="2712720"/>
          </a:xfrm>
          <a:prstGeom prst="rect">
            <a:avLst/>
          </a:prstGeom>
        </p:spPr>
      </p:pic>
      <p:sp>
        <p:nvSpPr>
          <p:cNvPr id="10" name="Rectangle 9">
            <a:extLst>
              <a:ext uri="{FF2B5EF4-FFF2-40B4-BE49-F238E27FC236}">
                <a16:creationId xmlns:a16="http://schemas.microsoft.com/office/drawing/2014/main" id="{678495F1-0917-EBF6-1FBF-A89571B29EC4}"/>
              </a:ext>
            </a:extLst>
          </p:cNvPr>
          <p:cNvSpPr/>
          <p:nvPr/>
        </p:nvSpPr>
        <p:spPr>
          <a:xfrm>
            <a:off x="8625840" y="3684660"/>
            <a:ext cx="1432560" cy="1588380"/>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5466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609-0720-6EED-1174-1D129953A6E3}"/>
              </a:ext>
            </a:extLst>
          </p:cNvPr>
          <p:cNvSpPr>
            <a:spLocks noGrp="1"/>
          </p:cNvSpPr>
          <p:nvPr>
            <p:ph type="title"/>
          </p:nvPr>
        </p:nvSpPr>
        <p:spPr/>
        <p:txBody>
          <a:bodyPr/>
          <a:lstStyle/>
          <a:p>
            <a:r>
              <a:rPr lang="en-NZ"/>
              <a:t>Introduction</a:t>
            </a:r>
          </a:p>
        </p:txBody>
      </p:sp>
      <p:sp>
        <p:nvSpPr>
          <p:cNvPr id="3" name="Content Placeholder 2">
            <a:extLst>
              <a:ext uri="{FF2B5EF4-FFF2-40B4-BE49-F238E27FC236}">
                <a16:creationId xmlns:a16="http://schemas.microsoft.com/office/drawing/2014/main" id="{7D72D3A8-2697-AA67-4602-8A55496AE6BE}"/>
              </a:ext>
            </a:extLst>
          </p:cNvPr>
          <p:cNvSpPr>
            <a:spLocks noGrp="1"/>
          </p:cNvSpPr>
          <p:nvPr>
            <p:ph idx="1"/>
          </p:nvPr>
        </p:nvSpPr>
        <p:spPr/>
        <p:txBody>
          <a:bodyPr/>
          <a:lstStyle/>
          <a:p>
            <a:r>
              <a:rPr lang="en-NZ" sz="2400"/>
              <a:t>Right level of guidance</a:t>
            </a:r>
          </a:p>
          <a:p>
            <a:r>
              <a:rPr lang="en-NZ" sz="2400"/>
              <a:t>Shared accountability for funding</a:t>
            </a:r>
          </a:p>
          <a:p>
            <a:r>
              <a:rPr lang="en-NZ" sz="2400"/>
              <a:t>Spending aligns to plan</a:t>
            </a:r>
          </a:p>
          <a:p>
            <a:r>
              <a:rPr lang="en-NZ" sz="2400"/>
              <a:t>Budget meets yearly needs</a:t>
            </a:r>
          </a:p>
          <a:p>
            <a:r>
              <a:rPr lang="en-NZ" sz="2400"/>
              <a:t>Guidance varies by person</a:t>
            </a:r>
          </a:p>
        </p:txBody>
      </p:sp>
    </p:spTree>
    <p:extLst>
      <p:ext uri="{BB962C8B-B14F-4D97-AF65-F5344CB8AC3E}">
        <p14:creationId xmlns:p14="http://schemas.microsoft.com/office/powerpoint/2010/main" val="4714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2575-D6E8-D435-F425-570C4235C9D1}"/>
              </a:ext>
            </a:extLst>
          </p:cNvPr>
          <p:cNvSpPr>
            <a:spLocks noGrp="1"/>
          </p:cNvSpPr>
          <p:nvPr>
            <p:ph type="title"/>
          </p:nvPr>
        </p:nvSpPr>
        <p:spPr/>
        <p:txBody>
          <a:bodyPr/>
          <a:lstStyle/>
          <a:p>
            <a:r>
              <a:rPr lang="en-NZ"/>
              <a:t>Host Tier Matrix</a:t>
            </a:r>
          </a:p>
        </p:txBody>
      </p:sp>
      <p:sp>
        <p:nvSpPr>
          <p:cNvPr id="3" name="Content Placeholder 2">
            <a:extLst>
              <a:ext uri="{FF2B5EF4-FFF2-40B4-BE49-F238E27FC236}">
                <a16:creationId xmlns:a16="http://schemas.microsoft.com/office/drawing/2014/main" id="{F209FB74-BA78-E87D-CAC8-8334858CED83}"/>
              </a:ext>
            </a:extLst>
          </p:cNvPr>
          <p:cNvSpPr>
            <a:spLocks noGrp="1"/>
          </p:cNvSpPr>
          <p:nvPr>
            <p:ph idx="1"/>
          </p:nvPr>
        </p:nvSpPr>
        <p:spPr/>
        <p:txBody>
          <a:bodyPr/>
          <a:lstStyle/>
          <a:p>
            <a:r>
              <a:rPr lang="en-NZ" sz="2400"/>
              <a:t>Tier assigned at assessment</a:t>
            </a:r>
          </a:p>
          <a:p>
            <a:r>
              <a:rPr lang="en-NZ" sz="2400"/>
              <a:t>Tier communicated to all</a:t>
            </a:r>
          </a:p>
          <a:p>
            <a:r>
              <a:rPr lang="en-NZ" sz="2400"/>
              <a:t>Tool guides tier decisions</a:t>
            </a:r>
          </a:p>
        </p:txBody>
      </p:sp>
      <p:pic>
        <p:nvPicPr>
          <p:cNvPr id="5" name="Picture 4">
            <a:extLst>
              <a:ext uri="{FF2B5EF4-FFF2-40B4-BE49-F238E27FC236}">
                <a16:creationId xmlns:a16="http://schemas.microsoft.com/office/drawing/2014/main" id="{AA77397A-EFF4-AB02-B63C-4B3075244688}"/>
              </a:ext>
            </a:extLst>
          </p:cNvPr>
          <p:cNvPicPr>
            <a:picLocks noChangeAspect="1"/>
          </p:cNvPicPr>
          <p:nvPr/>
        </p:nvPicPr>
        <p:blipFill>
          <a:blip r:embed="rId3"/>
          <a:stretch>
            <a:fillRect/>
          </a:stretch>
        </p:blipFill>
        <p:spPr>
          <a:xfrm>
            <a:off x="1998890" y="2673725"/>
            <a:ext cx="7676111" cy="3245545"/>
          </a:xfrm>
          <a:prstGeom prst="rect">
            <a:avLst/>
          </a:prstGeom>
        </p:spPr>
      </p:pic>
      <p:sp>
        <p:nvSpPr>
          <p:cNvPr id="6" name="Oval 5">
            <a:extLst>
              <a:ext uri="{FF2B5EF4-FFF2-40B4-BE49-F238E27FC236}">
                <a16:creationId xmlns:a16="http://schemas.microsoft.com/office/drawing/2014/main" id="{D2E9D1EB-F87F-68A7-A8E0-591613536A12}"/>
              </a:ext>
            </a:extLst>
          </p:cNvPr>
          <p:cNvSpPr/>
          <p:nvPr/>
        </p:nvSpPr>
        <p:spPr>
          <a:xfrm>
            <a:off x="3383280" y="2331720"/>
            <a:ext cx="2617470" cy="3688568"/>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72A37382-4464-351F-805E-6F4565CC7742}"/>
              </a:ext>
            </a:extLst>
          </p:cNvPr>
          <p:cNvPicPr>
            <a:picLocks noChangeAspect="1"/>
          </p:cNvPicPr>
          <p:nvPr/>
        </p:nvPicPr>
        <p:blipFill>
          <a:blip r:embed="rId4"/>
          <a:stretch>
            <a:fillRect/>
          </a:stretch>
        </p:blipFill>
        <p:spPr>
          <a:xfrm>
            <a:off x="5388426" y="2206484"/>
            <a:ext cx="2639797" cy="3712786"/>
          </a:xfrm>
          <a:prstGeom prst="rect">
            <a:avLst/>
          </a:prstGeom>
        </p:spPr>
      </p:pic>
      <p:pic>
        <p:nvPicPr>
          <p:cNvPr id="8" name="Picture 7">
            <a:extLst>
              <a:ext uri="{FF2B5EF4-FFF2-40B4-BE49-F238E27FC236}">
                <a16:creationId xmlns:a16="http://schemas.microsoft.com/office/drawing/2014/main" id="{5774BB12-8586-5D31-7B53-5FE5A21D2DCD}"/>
              </a:ext>
            </a:extLst>
          </p:cNvPr>
          <p:cNvPicPr>
            <a:picLocks noChangeAspect="1"/>
          </p:cNvPicPr>
          <p:nvPr/>
        </p:nvPicPr>
        <p:blipFill>
          <a:blip r:embed="rId4"/>
          <a:stretch>
            <a:fillRect/>
          </a:stretch>
        </p:blipFill>
        <p:spPr>
          <a:xfrm>
            <a:off x="7415898" y="2180994"/>
            <a:ext cx="2639797" cy="3712786"/>
          </a:xfrm>
          <a:prstGeom prst="rect">
            <a:avLst/>
          </a:prstGeom>
        </p:spPr>
      </p:pic>
      <p:sp>
        <p:nvSpPr>
          <p:cNvPr id="9" name="Oval 8">
            <a:extLst>
              <a:ext uri="{FF2B5EF4-FFF2-40B4-BE49-F238E27FC236}">
                <a16:creationId xmlns:a16="http://schemas.microsoft.com/office/drawing/2014/main" id="{0521E2B8-2EFC-CAD2-4C50-3CBA6D775241}"/>
              </a:ext>
            </a:extLst>
          </p:cNvPr>
          <p:cNvSpPr/>
          <p:nvPr/>
        </p:nvSpPr>
        <p:spPr>
          <a:xfrm>
            <a:off x="1618196" y="5427008"/>
            <a:ext cx="7779026" cy="682110"/>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757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nodeType="clickEffect">
                                  <p:stCondLst>
                                    <p:cond delay="0"/>
                                  </p:stCondLst>
                                  <p:childTnLst>
                                    <p:animEffect transition="out" filter="randombar(horizontal)">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xit" presetSubtype="10" fill="hold" grpId="1" nodeType="clickEffect">
                                  <p:stCondLst>
                                    <p:cond delay="0"/>
                                  </p:stCondLst>
                                  <p:childTnLst>
                                    <p:animEffect transition="out" filter="randombar(horizontal)">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9131-E062-BCAB-3866-16B948682B6F}"/>
              </a:ext>
            </a:extLst>
          </p:cNvPr>
          <p:cNvSpPr>
            <a:spLocks noGrp="1"/>
          </p:cNvSpPr>
          <p:nvPr>
            <p:ph type="title"/>
          </p:nvPr>
        </p:nvSpPr>
        <p:spPr/>
        <p:txBody>
          <a:bodyPr/>
          <a:lstStyle/>
          <a:p>
            <a:r>
              <a:rPr lang="en-NZ"/>
              <a:t>Today’s timetable</a:t>
            </a:r>
          </a:p>
        </p:txBody>
      </p:sp>
      <p:graphicFrame>
        <p:nvGraphicFramePr>
          <p:cNvPr id="6" name="Content Placeholder 5">
            <a:extLst>
              <a:ext uri="{FF2B5EF4-FFF2-40B4-BE49-F238E27FC236}">
                <a16:creationId xmlns:a16="http://schemas.microsoft.com/office/drawing/2014/main" id="{2F0E3AC1-6896-1CA1-28A8-C03A8DC8CACF}"/>
              </a:ext>
            </a:extLst>
          </p:cNvPr>
          <p:cNvGraphicFramePr>
            <a:graphicFrameLocks noGrp="1"/>
          </p:cNvGraphicFramePr>
          <p:nvPr>
            <p:ph idx="1"/>
            <p:extLst>
              <p:ext uri="{D42A27DB-BD31-4B8C-83A1-F6EECF244321}">
                <p14:modId xmlns:p14="http://schemas.microsoft.com/office/powerpoint/2010/main" val="4144161300"/>
              </p:ext>
            </p:extLst>
          </p:nvPr>
        </p:nvGraphicFramePr>
        <p:xfrm>
          <a:off x="239713" y="1203325"/>
          <a:ext cx="11725274" cy="4079240"/>
        </p:xfrm>
        <a:graphic>
          <a:graphicData uri="http://schemas.openxmlformats.org/drawingml/2006/table">
            <a:tbl>
              <a:tblPr firstRow="1" bandRow="1">
                <a:tableStyleId>{3B4B98B0-60AC-42C2-AFA5-B58CD77FA1E5}</a:tableStyleId>
              </a:tblPr>
              <a:tblGrid>
                <a:gridCol w="5862637">
                  <a:extLst>
                    <a:ext uri="{9D8B030D-6E8A-4147-A177-3AD203B41FA5}">
                      <a16:colId xmlns:a16="http://schemas.microsoft.com/office/drawing/2014/main" val="2383328030"/>
                    </a:ext>
                  </a:extLst>
                </a:gridCol>
                <a:gridCol w="5862637">
                  <a:extLst>
                    <a:ext uri="{9D8B030D-6E8A-4147-A177-3AD203B41FA5}">
                      <a16:colId xmlns:a16="http://schemas.microsoft.com/office/drawing/2014/main" val="3635378940"/>
                    </a:ext>
                  </a:extLst>
                </a:gridCol>
              </a:tblGrid>
              <a:tr h="370840">
                <a:tc>
                  <a:txBody>
                    <a:bodyPr/>
                    <a:lstStyle/>
                    <a:p>
                      <a:r>
                        <a:rPr lang="en-NZ"/>
                        <a:t>Welcome &amp; Introduction</a:t>
                      </a:r>
                    </a:p>
                  </a:txBody>
                  <a:tcPr/>
                </a:tc>
                <a:tc>
                  <a:txBody>
                    <a:bodyPr/>
                    <a:lstStyle/>
                    <a:p>
                      <a:r>
                        <a:rPr lang="en-NZ"/>
                        <a:t>9.15am start</a:t>
                      </a:r>
                    </a:p>
                  </a:txBody>
                  <a:tcPr/>
                </a:tc>
                <a:extLst>
                  <a:ext uri="{0D108BD9-81ED-4DB2-BD59-A6C34878D82A}">
                    <a16:rowId xmlns:a16="http://schemas.microsoft.com/office/drawing/2014/main" val="1140595304"/>
                  </a:ext>
                </a:extLst>
              </a:tr>
              <a:tr h="370840">
                <a:tc>
                  <a:txBody>
                    <a:bodyPr/>
                    <a:lstStyle/>
                    <a:p>
                      <a:r>
                        <a:rPr lang="en-NZ"/>
                        <a:t>Session 1 - Overview</a:t>
                      </a:r>
                    </a:p>
                  </a:txBody>
                  <a:tcPr/>
                </a:tc>
                <a:tc>
                  <a:txBody>
                    <a:bodyPr/>
                    <a:lstStyle/>
                    <a:p>
                      <a:r>
                        <a:rPr lang="en-NZ"/>
                        <a:t>09.20 – 09.45</a:t>
                      </a:r>
                    </a:p>
                  </a:txBody>
                  <a:tcPr/>
                </a:tc>
                <a:extLst>
                  <a:ext uri="{0D108BD9-81ED-4DB2-BD59-A6C34878D82A}">
                    <a16:rowId xmlns:a16="http://schemas.microsoft.com/office/drawing/2014/main" val="2604723521"/>
                  </a:ext>
                </a:extLst>
              </a:tr>
              <a:tr h="370840">
                <a:tc>
                  <a:txBody>
                    <a:bodyPr/>
                    <a:lstStyle/>
                    <a:p>
                      <a:r>
                        <a:rPr lang="en-NZ"/>
                        <a:t>Session 2 - Roles &amp; Responsibilities</a:t>
                      </a:r>
                    </a:p>
                  </a:txBody>
                  <a:tcPr/>
                </a:tc>
                <a:tc>
                  <a:txBody>
                    <a:bodyPr/>
                    <a:lstStyle/>
                    <a:p>
                      <a:r>
                        <a:rPr lang="en-NZ"/>
                        <a:t>09.45 – 10.00</a:t>
                      </a:r>
                    </a:p>
                  </a:txBody>
                  <a:tcPr/>
                </a:tc>
                <a:extLst>
                  <a:ext uri="{0D108BD9-81ED-4DB2-BD59-A6C34878D82A}">
                    <a16:rowId xmlns:a16="http://schemas.microsoft.com/office/drawing/2014/main" val="1538444222"/>
                  </a:ext>
                </a:extLst>
              </a:tr>
              <a:tr h="370840">
                <a:tc>
                  <a:txBody>
                    <a:bodyPr/>
                    <a:lstStyle/>
                    <a:p>
                      <a:r>
                        <a:rPr lang="en-NZ"/>
                        <a:t>10 minute break</a:t>
                      </a:r>
                    </a:p>
                  </a:txBody>
                  <a:tcPr/>
                </a:tc>
                <a:tc>
                  <a:txBody>
                    <a:bodyPr/>
                    <a:lstStyle/>
                    <a:p>
                      <a:r>
                        <a:rPr lang="en-NZ"/>
                        <a:t>10.00 – 10.10</a:t>
                      </a:r>
                    </a:p>
                  </a:txBody>
                  <a:tcPr/>
                </a:tc>
                <a:extLst>
                  <a:ext uri="{0D108BD9-81ED-4DB2-BD59-A6C34878D82A}">
                    <a16:rowId xmlns:a16="http://schemas.microsoft.com/office/drawing/2014/main" val="3847765468"/>
                  </a:ext>
                </a:extLst>
              </a:tr>
              <a:tr h="370840">
                <a:tc>
                  <a:txBody>
                    <a:bodyPr/>
                    <a:lstStyle/>
                    <a:p>
                      <a:r>
                        <a:rPr lang="en-NZ"/>
                        <a:t>Session 3 – My DSS Funding Plan</a:t>
                      </a:r>
                    </a:p>
                  </a:txBody>
                  <a:tcPr/>
                </a:tc>
                <a:tc>
                  <a:txBody>
                    <a:bodyPr/>
                    <a:lstStyle/>
                    <a:p>
                      <a:r>
                        <a:rPr lang="en-NZ"/>
                        <a:t>10.15 – 11.00</a:t>
                      </a:r>
                    </a:p>
                  </a:txBody>
                  <a:tcPr/>
                </a:tc>
                <a:extLst>
                  <a:ext uri="{0D108BD9-81ED-4DB2-BD59-A6C34878D82A}">
                    <a16:rowId xmlns:a16="http://schemas.microsoft.com/office/drawing/2014/main" val="667227133"/>
                  </a:ext>
                </a:extLst>
              </a:tr>
              <a:tr h="370840">
                <a:tc>
                  <a:txBody>
                    <a:bodyPr/>
                    <a:lstStyle/>
                    <a:p>
                      <a:r>
                        <a:rPr lang="en-NZ"/>
                        <a:t>5 minute break</a:t>
                      </a:r>
                    </a:p>
                  </a:txBody>
                  <a:tcPr/>
                </a:tc>
                <a:tc>
                  <a:txBody>
                    <a:bodyPr/>
                    <a:lstStyle/>
                    <a:p>
                      <a:r>
                        <a:rPr lang="en-NZ"/>
                        <a:t>11.00 – 11.05</a:t>
                      </a:r>
                    </a:p>
                  </a:txBody>
                  <a:tcPr/>
                </a:tc>
                <a:extLst>
                  <a:ext uri="{0D108BD9-81ED-4DB2-BD59-A6C34878D82A}">
                    <a16:rowId xmlns:a16="http://schemas.microsoft.com/office/drawing/2014/main" val="3476019565"/>
                  </a:ext>
                </a:extLst>
              </a:tr>
              <a:tr h="370840">
                <a:tc>
                  <a:txBody>
                    <a:bodyPr/>
                    <a:lstStyle/>
                    <a:p>
                      <a:r>
                        <a:rPr lang="en-NZ"/>
                        <a:t>Session 4 – Host Tier Framework</a:t>
                      </a:r>
                    </a:p>
                  </a:txBody>
                  <a:tcPr/>
                </a:tc>
                <a:tc>
                  <a:txBody>
                    <a:bodyPr/>
                    <a:lstStyle/>
                    <a:p>
                      <a:r>
                        <a:rPr lang="en-NZ"/>
                        <a:t>11.05 – 12.30</a:t>
                      </a:r>
                    </a:p>
                  </a:txBody>
                  <a:tcPr/>
                </a:tc>
                <a:extLst>
                  <a:ext uri="{0D108BD9-81ED-4DB2-BD59-A6C34878D82A}">
                    <a16:rowId xmlns:a16="http://schemas.microsoft.com/office/drawing/2014/main" val="2697045716"/>
                  </a:ext>
                </a:extLst>
              </a:tr>
              <a:tr h="370840">
                <a:tc>
                  <a:txBody>
                    <a:bodyPr/>
                    <a:lstStyle/>
                    <a:p>
                      <a:r>
                        <a:rPr lang="en-NZ"/>
                        <a:t>Lunch break – 30 minutes</a:t>
                      </a:r>
                    </a:p>
                  </a:txBody>
                  <a:tcPr/>
                </a:tc>
                <a:tc>
                  <a:txBody>
                    <a:bodyPr/>
                    <a:lstStyle/>
                    <a:p>
                      <a:r>
                        <a:rPr lang="en-NZ"/>
                        <a:t>12.30 – 13.00</a:t>
                      </a:r>
                    </a:p>
                  </a:txBody>
                  <a:tcPr/>
                </a:tc>
                <a:extLst>
                  <a:ext uri="{0D108BD9-81ED-4DB2-BD59-A6C34878D82A}">
                    <a16:rowId xmlns:a16="http://schemas.microsoft.com/office/drawing/2014/main" val="3725813602"/>
                  </a:ext>
                </a:extLst>
              </a:tr>
              <a:tr h="370840">
                <a:tc>
                  <a:txBody>
                    <a:bodyPr/>
                    <a:lstStyle/>
                    <a:p>
                      <a:r>
                        <a:rPr lang="en-NZ"/>
                        <a:t>Session 5 – Feedback Loop</a:t>
                      </a:r>
                    </a:p>
                  </a:txBody>
                  <a:tcPr/>
                </a:tc>
                <a:tc>
                  <a:txBody>
                    <a:bodyPr/>
                    <a:lstStyle/>
                    <a:p>
                      <a:r>
                        <a:rPr lang="en-NZ"/>
                        <a:t>13.00 – 13.15</a:t>
                      </a:r>
                    </a:p>
                  </a:txBody>
                  <a:tcPr/>
                </a:tc>
                <a:extLst>
                  <a:ext uri="{0D108BD9-81ED-4DB2-BD59-A6C34878D82A}">
                    <a16:rowId xmlns:a16="http://schemas.microsoft.com/office/drawing/2014/main" val="1939191060"/>
                  </a:ext>
                </a:extLst>
              </a:tr>
              <a:tr h="370840">
                <a:tc>
                  <a:txBody>
                    <a:bodyPr/>
                    <a:lstStyle/>
                    <a:p>
                      <a:r>
                        <a:rPr lang="en-NZ"/>
                        <a:t>Session 6 – Person Directed Conversations</a:t>
                      </a:r>
                    </a:p>
                  </a:txBody>
                  <a:tcPr/>
                </a:tc>
                <a:tc>
                  <a:txBody>
                    <a:bodyPr/>
                    <a:lstStyle/>
                    <a:p>
                      <a:r>
                        <a:rPr lang="en-NZ"/>
                        <a:t>13.15 – 14.15</a:t>
                      </a:r>
                    </a:p>
                  </a:txBody>
                  <a:tcPr/>
                </a:tc>
                <a:extLst>
                  <a:ext uri="{0D108BD9-81ED-4DB2-BD59-A6C34878D82A}">
                    <a16:rowId xmlns:a16="http://schemas.microsoft.com/office/drawing/2014/main" val="2201375421"/>
                  </a:ext>
                </a:extLst>
              </a:tr>
              <a:tr h="370840">
                <a:tc>
                  <a:txBody>
                    <a:bodyPr/>
                    <a:lstStyle/>
                    <a:p>
                      <a:r>
                        <a:rPr lang="en-NZ"/>
                        <a:t>Wrap up</a:t>
                      </a:r>
                    </a:p>
                  </a:txBody>
                  <a:tcPr/>
                </a:tc>
                <a:tc>
                  <a:txBody>
                    <a:bodyPr/>
                    <a:lstStyle/>
                    <a:p>
                      <a:r>
                        <a:rPr lang="en-NZ"/>
                        <a:t>14.15 - 14.30</a:t>
                      </a:r>
                    </a:p>
                  </a:txBody>
                  <a:tcPr/>
                </a:tc>
                <a:extLst>
                  <a:ext uri="{0D108BD9-81ED-4DB2-BD59-A6C34878D82A}">
                    <a16:rowId xmlns:a16="http://schemas.microsoft.com/office/drawing/2014/main" val="202486859"/>
                  </a:ext>
                </a:extLst>
              </a:tr>
            </a:tbl>
          </a:graphicData>
        </a:graphic>
      </p:graphicFrame>
    </p:spTree>
    <p:extLst>
      <p:ext uri="{BB962C8B-B14F-4D97-AF65-F5344CB8AC3E}">
        <p14:creationId xmlns:p14="http://schemas.microsoft.com/office/powerpoint/2010/main" val="1124630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C906-3B0C-B600-9EA1-9C90EF0E4E34}"/>
              </a:ext>
            </a:extLst>
          </p:cNvPr>
          <p:cNvSpPr>
            <a:spLocks noGrp="1"/>
          </p:cNvSpPr>
          <p:nvPr>
            <p:ph type="title"/>
          </p:nvPr>
        </p:nvSpPr>
        <p:spPr/>
        <p:txBody>
          <a:bodyPr/>
          <a:lstStyle/>
          <a:p>
            <a:r>
              <a:rPr lang="en-NZ"/>
              <a:t>Host Tier Allocation Tool Walkthrough</a:t>
            </a:r>
          </a:p>
        </p:txBody>
      </p:sp>
      <p:sp>
        <p:nvSpPr>
          <p:cNvPr id="3" name="Rectangle 1">
            <a:extLst>
              <a:ext uri="{FF2B5EF4-FFF2-40B4-BE49-F238E27FC236}">
                <a16:creationId xmlns:a16="http://schemas.microsoft.com/office/drawing/2014/main" id="{44680845-2164-29C8-0A4A-40B649518806}"/>
              </a:ext>
            </a:extLst>
          </p:cNvPr>
          <p:cNvSpPr>
            <a:spLocks noGrp="1" noChangeArrowheads="1"/>
          </p:cNvSpPr>
          <p:nvPr>
            <p:ph idx="1"/>
          </p:nvPr>
        </p:nvSpPr>
        <p:spPr bwMode="auto">
          <a:xfrm>
            <a:off x="239713" y="3376613"/>
            <a:ext cx="11725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3"/>
              </a:rPr>
              <a:t>Tier Tool Walkthrough (+Transcript) 17.3.2026.mp4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483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60C1-FDA8-3904-5BF0-108119B987BD}"/>
              </a:ext>
            </a:extLst>
          </p:cNvPr>
          <p:cNvSpPr>
            <a:spLocks noGrp="1"/>
          </p:cNvSpPr>
          <p:nvPr>
            <p:ph type="title"/>
          </p:nvPr>
        </p:nvSpPr>
        <p:spPr/>
        <p:txBody>
          <a:bodyPr/>
          <a:lstStyle/>
          <a:p>
            <a:r>
              <a:rPr lang="en-NZ"/>
              <a:t>Activity #1: Understanding the Host Tier Allocation Tool</a:t>
            </a:r>
          </a:p>
        </p:txBody>
      </p:sp>
      <p:sp>
        <p:nvSpPr>
          <p:cNvPr id="3" name="Content Placeholder 2">
            <a:extLst>
              <a:ext uri="{FF2B5EF4-FFF2-40B4-BE49-F238E27FC236}">
                <a16:creationId xmlns:a16="http://schemas.microsoft.com/office/drawing/2014/main" id="{C147C2FB-8B99-1324-5ABC-E64E2FE7355B}"/>
              </a:ext>
            </a:extLst>
          </p:cNvPr>
          <p:cNvSpPr>
            <a:spLocks noGrp="1"/>
          </p:cNvSpPr>
          <p:nvPr>
            <p:ph idx="1"/>
          </p:nvPr>
        </p:nvSpPr>
        <p:spPr>
          <a:xfrm>
            <a:off x="233180" y="1644109"/>
            <a:ext cx="11725639" cy="4715516"/>
          </a:xfrm>
        </p:spPr>
        <p:txBody>
          <a:bodyPr/>
          <a:lstStyle/>
          <a:p>
            <a:r>
              <a:rPr lang="en-NZ" sz="2400"/>
              <a:t>Understand the logic behind tier decisions</a:t>
            </a:r>
          </a:p>
          <a:p>
            <a:endParaRPr lang="en-NZ" sz="2400"/>
          </a:p>
          <a:p>
            <a:r>
              <a:rPr lang="en-NZ" sz="2400"/>
              <a:t>IF Hosts won’t be applying the tool in real life – NASCs/EGL sites will</a:t>
            </a:r>
          </a:p>
          <a:p>
            <a:endParaRPr lang="en-NZ" sz="2400"/>
          </a:p>
          <a:p>
            <a:r>
              <a:rPr lang="en-NZ" sz="2400"/>
              <a:t>Present back to the wider group:</a:t>
            </a:r>
          </a:p>
          <a:p>
            <a:pPr marL="0" indent="0">
              <a:buNone/>
            </a:pPr>
            <a:endParaRPr lang="en-NZ" sz="2400"/>
          </a:p>
          <a:p>
            <a:pPr lvl="1" indent="-342900">
              <a:spcBef>
                <a:spcPts val="0"/>
              </a:spcBef>
              <a:buFont typeface="Wingdings" panose="05000000000000000000" pitchFamily="2" charset="2"/>
              <a:buChar char="Ø"/>
              <a:defRPr/>
            </a:pPr>
            <a:r>
              <a:rPr lang="en-US" sz="2400"/>
              <a:t>Key factors influencing tier decision </a:t>
            </a:r>
          </a:p>
          <a:p>
            <a:pPr lvl="1" indent="-342900">
              <a:spcBef>
                <a:spcPts val="0"/>
              </a:spcBef>
              <a:buFont typeface="Wingdings" panose="05000000000000000000" pitchFamily="2" charset="2"/>
              <a:buChar char="Ø"/>
              <a:defRPr/>
            </a:pPr>
            <a:r>
              <a:rPr lang="en-US" sz="2400"/>
              <a:t>Any assumptions you had to make </a:t>
            </a:r>
          </a:p>
          <a:p>
            <a:pPr lvl="1" indent="-342900">
              <a:spcBef>
                <a:spcPts val="0"/>
              </a:spcBef>
              <a:buFont typeface="Wingdings" panose="05000000000000000000" pitchFamily="2" charset="2"/>
              <a:buChar char="Ø"/>
              <a:defRPr/>
            </a:pPr>
            <a:r>
              <a:rPr lang="en-US" sz="2400"/>
              <a:t>Areas of uncertainty or interpretation </a:t>
            </a:r>
          </a:p>
          <a:p>
            <a:pPr lvl="1" indent="-342900">
              <a:spcBef>
                <a:spcPts val="0"/>
              </a:spcBef>
              <a:buFont typeface="Wingdings" panose="05000000000000000000" pitchFamily="2" charset="2"/>
              <a:buChar char="Ø"/>
              <a:defRPr/>
            </a:pPr>
            <a:r>
              <a:rPr lang="en-US" sz="2400"/>
              <a:t>Anything that sparked discussion </a:t>
            </a:r>
          </a:p>
          <a:p>
            <a:pPr lvl="1" indent="-342900">
              <a:spcBef>
                <a:spcPts val="0"/>
              </a:spcBef>
              <a:buFont typeface="Wingdings" panose="05000000000000000000" pitchFamily="2" charset="2"/>
              <a:buChar char="Ø"/>
              <a:defRPr/>
            </a:pPr>
            <a:r>
              <a:rPr lang="en-US" sz="2400"/>
              <a:t>Your final tier level</a:t>
            </a:r>
          </a:p>
          <a:p>
            <a:pPr lvl="1">
              <a:buFont typeface="Wingdings" panose="05000000000000000000" pitchFamily="2" charset="2"/>
              <a:buChar char="Ø"/>
            </a:pPr>
            <a:endParaRPr lang="en-NZ" sz="2400"/>
          </a:p>
          <a:p>
            <a:pPr lvl="1">
              <a:buFont typeface="Wingdings" panose="05000000000000000000" pitchFamily="2" charset="2"/>
              <a:buChar char="Ø"/>
            </a:pPr>
            <a:endParaRPr lang="en-NZ" sz="2400"/>
          </a:p>
          <a:p>
            <a:endParaRPr lang="en-NZ" sz="2400"/>
          </a:p>
        </p:txBody>
      </p:sp>
    </p:spTree>
    <p:extLst>
      <p:ext uri="{BB962C8B-B14F-4D97-AF65-F5344CB8AC3E}">
        <p14:creationId xmlns:p14="http://schemas.microsoft.com/office/powerpoint/2010/main" val="38016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6818-2EF9-D59D-D269-F60B2414F6AE}"/>
              </a:ext>
            </a:extLst>
          </p:cNvPr>
          <p:cNvSpPr>
            <a:spLocks noGrp="1"/>
          </p:cNvSpPr>
          <p:nvPr>
            <p:ph type="title"/>
          </p:nvPr>
        </p:nvSpPr>
        <p:spPr/>
        <p:txBody>
          <a:bodyPr/>
          <a:lstStyle/>
          <a:p>
            <a:r>
              <a:rPr lang="en-NZ"/>
              <a:t>Host Tier Review</a:t>
            </a:r>
          </a:p>
        </p:txBody>
      </p:sp>
      <p:sp>
        <p:nvSpPr>
          <p:cNvPr id="3" name="Content Placeholder 2">
            <a:extLst>
              <a:ext uri="{FF2B5EF4-FFF2-40B4-BE49-F238E27FC236}">
                <a16:creationId xmlns:a16="http://schemas.microsoft.com/office/drawing/2014/main" id="{974CC646-B303-AB0A-4A61-08C5A086CCC1}"/>
              </a:ext>
            </a:extLst>
          </p:cNvPr>
          <p:cNvSpPr>
            <a:spLocks noGrp="1"/>
          </p:cNvSpPr>
          <p:nvPr>
            <p:ph idx="1"/>
          </p:nvPr>
        </p:nvSpPr>
        <p:spPr>
          <a:xfrm>
            <a:off x="239349" y="1203754"/>
            <a:ext cx="11725639" cy="1208142"/>
          </a:xfrm>
        </p:spPr>
        <p:txBody>
          <a:bodyPr lIns="91440" tIns="45720" rIns="91440" bIns="45720" anchor="t"/>
          <a:lstStyle/>
          <a:p>
            <a:r>
              <a:rPr lang="en-NZ" sz="2400" b="1">
                <a:ea typeface="Verdana"/>
              </a:rPr>
              <a:t>New</a:t>
            </a:r>
            <a:r>
              <a:rPr lang="en-NZ" sz="2400">
                <a:ea typeface="Verdana"/>
              </a:rPr>
              <a:t> to flexible funding – allocated tier from April</a:t>
            </a:r>
          </a:p>
          <a:p>
            <a:r>
              <a:rPr lang="en-NZ" sz="2400" b="1">
                <a:ea typeface="Verdana"/>
              </a:rPr>
              <a:t>Already using </a:t>
            </a:r>
            <a:r>
              <a:rPr lang="en-NZ" sz="2400">
                <a:ea typeface="Verdana"/>
              </a:rPr>
              <a:t>flexible funding –initial tier allocation</a:t>
            </a:r>
          </a:p>
          <a:p>
            <a:r>
              <a:rPr lang="en-NZ" sz="2400"/>
              <a:t>Feedback loop</a:t>
            </a:r>
          </a:p>
          <a:p>
            <a:r>
              <a:rPr lang="en-NZ" sz="2400"/>
              <a:t>Provide tier feedback to NASC/EGL site 4 – 6 weeks prior to review</a:t>
            </a:r>
          </a:p>
          <a:p>
            <a:r>
              <a:rPr lang="en-NZ" sz="2400"/>
              <a:t>NASC/EGL site relies on Host information provided</a:t>
            </a:r>
          </a:p>
          <a:p>
            <a:endParaRPr lang="en-NZ" sz="2400"/>
          </a:p>
          <a:p>
            <a:endParaRPr lang="en-NZ" sz="2400"/>
          </a:p>
          <a:p>
            <a:endParaRPr lang="en-NZ" sz="2400"/>
          </a:p>
          <a:p>
            <a:endParaRPr lang="en-NZ" sz="2400"/>
          </a:p>
          <a:p>
            <a:pPr marL="0" indent="0">
              <a:buNone/>
            </a:pPr>
            <a:endParaRPr lang="en-NZ" sz="2400"/>
          </a:p>
        </p:txBody>
      </p:sp>
    </p:spTree>
    <p:extLst>
      <p:ext uri="{BB962C8B-B14F-4D97-AF65-F5344CB8AC3E}">
        <p14:creationId xmlns:p14="http://schemas.microsoft.com/office/powerpoint/2010/main" val="8215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141786-B59D-03BF-1751-60D8FE322B95}"/>
              </a:ext>
            </a:extLst>
          </p:cNvPr>
          <p:cNvSpPr txBox="1">
            <a:spLocks/>
          </p:cNvSpPr>
          <p:nvPr/>
        </p:nvSpPr>
        <p:spPr>
          <a:xfrm>
            <a:off x="239349" y="427309"/>
            <a:ext cx="11725639" cy="648072"/>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r>
              <a:rPr lang="en-NZ"/>
              <a:t>Tier Changes</a:t>
            </a:r>
          </a:p>
        </p:txBody>
      </p:sp>
      <p:sp>
        <p:nvSpPr>
          <p:cNvPr id="6" name="TextBox 5">
            <a:extLst>
              <a:ext uri="{FF2B5EF4-FFF2-40B4-BE49-F238E27FC236}">
                <a16:creationId xmlns:a16="http://schemas.microsoft.com/office/drawing/2014/main" id="{F2AD02B6-41E3-0507-F39B-955671CBCD6F}"/>
              </a:ext>
            </a:extLst>
          </p:cNvPr>
          <p:cNvSpPr txBox="1"/>
          <p:nvPr/>
        </p:nvSpPr>
        <p:spPr>
          <a:xfrm>
            <a:off x="146584" y="1480929"/>
            <a:ext cx="10681252" cy="4031873"/>
          </a:xfrm>
          <a:prstGeom prst="rect">
            <a:avLst/>
          </a:prstGeom>
          <a:noFill/>
        </p:spPr>
        <p:txBody>
          <a:bodyPr wrap="square" rtlCol="0">
            <a:spAutoFit/>
          </a:bodyPr>
          <a:lstStyle/>
          <a:p>
            <a:pPr marL="342000" indent="-342000">
              <a:spcBef>
                <a:spcPts val="576"/>
              </a:spcBef>
              <a:buFont typeface="Arial" panose="020B0604020202020204" pitchFamily="34" charset="0"/>
              <a:buChar char="•"/>
            </a:pPr>
            <a:r>
              <a:rPr lang="en-NZ" sz="2400"/>
              <a:t>Clarity and implementation of the plan</a:t>
            </a:r>
          </a:p>
          <a:p>
            <a:pPr marL="342000" indent="-342000">
              <a:spcBef>
                <a:spcPts val="576"/>
              </a:spcBef>
              <a:buFont typeface="Arial" panose="020B0604020202020204" pitchFamily="34" charset="0"/>
              <a:buChar char="•"/>
            </a:pPr>
            <a:r>
              <a:rPr lang="en-NZ" sz="2400"/>
              <a:t>Spending aligns with the plan</a:t>
            </a:r>
          </a:p>
          <a:p>
            <a:pPr marL="342000" indent="-342000">
              <a:spcBef>
                <a:spcPts val="576"/>
              </a:spcBef>
              <a:buFont typeface="Arial" panose="020B0604020202020204" pitchFamily="34" charset="0"/>
              <a:buChar char="•"/>
            </a:pPr>
            <a:r>
              <a:rPr lang="en-NZ" sz="2400"/>
              <a:t>Records accurate and consistently supplied</a:t>
            </a:r>
          </a:p>
          <a:p>
            <a:pPr marL="342000" indent="-342000">
              <a:spcBef>
                <a:spcPts val="576"/>
              </a:spcBef>
              <a:buFont typeface="Arial" panose="020B0604020202020204" pitchFamily="34" charset="0"/>
              <a:buChar char="•"/>
            </a:pPr>
            <a:r>
              <a:rPr lang="en-NZ" sz="2400"/>
              <a:t>Understand pre-engagement purchase requirements</a:t>
            </a:r>
          </a:p>
          <a:p>
            <a:pPr marL="342000" indent="-342000">
              <a:spcBef>
                <a:spcPts val="576"/>
              </a:spcBef>
              <a:buFont typeface="Arial" panose="020B0604020202020204" pitchFamily="34" charset="0"/>
              <a:buChar char="•"/>
            </a:pPr>
            <a:r>
              <a:rPr lang="en-NZ" sz="2400"/>
              <a:t>Understand prior-approval documentation requirements</a:t>
            </a:r>
          </a:p>
          <a:p>
            <a:pPr marL="342000" indent="-342000">
              <a:spcBef>
                <a:spcPts val="576"/>
              </a:spcBef>
              <a:buFont typeface="Arial" panose="020B0604020202020204" pitchFamily="34" charset="0"/>
              <a:buChar char="•"/>
            </a:pPr>
            <a:r>
              <a:rPr lang="en-NZ" sz="2400"/>
              <a:t>Spend matches available funds</a:t>
            </a:r>
          </a:p>
          <a:p>
            <a:pPr marL="342000" indent="-342000">
              <a:spcBef>
                <a:spcPts val="576"/>
              </a:spcBef>
              <a:buFont typeface="Arial" panose="020B0604020202020204" pitchFamily="34" charset="0"/>
              <a:buChar char="•"/>
            </a:pPr>
            <a:r>
              <a:rPr lang="en-NZ" sz="2400"/>
              <a:t>Responsible employer</a:t>
            </a:r>
          </a:p>
          <a:p>
            <a:pPr marL="342000" indent="-342000">
              <a:spcBef>
                <a:spcPts val="576"/>
              </a:spcBef>
              <a:buFont typeface="Arial" panose="020B0604020202020204" pitchFamily="34" charset="0"/>
              <a:buChar char="•"/>
            </a:pPr>
            <a:r>
              <a:rPr lang="en-NZ" sz="2400"/>
              <a:t>Engagement and responsiveness to Host</a:t>
            </a:r>
          </a:p>
          <a:p>
            <a:pPr marL="342000" indent="-342000">
              <a:spcBef>
                <a:spcPts val="576"/>
              </a:spcBef>
              <a:buFont typeface="Arial" panose="020B0604020202020204" pitchFamily="34" charset="0"/>
              <a:buChar char="•"/>
            </a:pPr>
            <a:r>
              <a:rPr lang="en-NZ" sz="2400"/>
              <a:t>Safeguarding or financial concerns</a:t>
            </a:r>
          </a:p>
        </p:txBody>
      </p:sp>
    </p:spTree>
    <p:extLst>
      <p:ext uri="{BB962C8B-B14F-4D97-AF65-F5344CB8AC3E}">
        <p14:creationId xmlns:p14="http://schemas.microsoft.com/office/powerpoint/2010/main" val="25723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4C7B-DE3A-C936-A075-F04ACD8E8419}"/>
              </a:ext>
            </a:extLst>
          </p:cNvPr>
          <p:cNvSpPr>
            <a:spLocks noGrp="1"/>
          </p:cNvSpPr>
          <p:nvPr>
            <p:ph type="title"/>
          </p:nvPr>
        </p:nvSpPr>
        <p:spPr/>
        <p:txBody>
          <a:bodyPr/>
          <a:lstStyle/>
          <a:p>
            <a:r>
              <a:rPr lang="en-NZ"/>
              <a:t>Talking About Tiers</a:t>
            </a:r>
          </a:p>
        </p:txBody>
      </p:sp>
      <p:sp>
        <p:nvSpPr>
          <p:cNvPr id="4" name="Rectangle 3">
            <a:extLst>
              <a:ext uri="{FF2B5EF4-FFF2-40B4-BE49-F238E27FC236}">
                <a16:creationId xmlns:a16="http://schemas.microsoft.com/office/drawing/2014/main" id="{B563AF0A-C8E3-E233-257A-88368E92EF32}"/>
              </a:ext>
            </a:extLst>
          </p:cNvPr>
          <p:cNvSpPr/>
          <p:nvPr/>
        </p:nvSpPr>
        <p:spPr>
          <a:xfrm>
            <a:off x="196912" y="1391478"/>
            <a:ext cx="2173731" cy="4306957"/>
          </a:xfrm>
          <a:prstGeom prst="rect">
            <a:avLst/>
          </a:prstGeom>
          <a:noFill/>
          <a:ln w="38100">
            <a:solidFill>
              <a:srgbClr val="1F58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CE1CBEDB-85EB-3652-F0A1-2E436B2047CF}"/>
              </a:ext>
            </a:extLst>
          </p:cNvPr>
          <p:cNvPicPr>
            <a:picLocks noChangeAspect="1"/>
          </p:cNvPicPr>
          <p:nvPr/>
        </p:nvPicPr>
        <p:blipFill>
          <a:blip r:embed="rId3"/>
          <a:stretch>
            <a:fillRect/>
          </a:stretch>
        </p:blipFill>
        <p:spPr>
          <a:xfrm>
            <a:off x="2901895" y="1391478"/>
            <a:ext cx="2202977" cy="4346825"/>
          </a:xfrm>
          <a:prstGeom prst="rect">
            <a:avLst/>
          </a:prstGeom>
          <a:ln>
            <a:noFill/>
          </a:ln>
        </p:spPr>
      </p:pic>
      <p:pic>
        <p:nvPicPr>
          <p:cNvPr id="6" name="Picture 5">
            <a:extLst>
              <a:ext uri="{FF2B5EF4-FFF2-40B4-BE49-F238E27FC236}">
                <a16:creationId xmlns:a16="http://schemas.microsoft.com/office/drawing/2014/main" id="{3485E926-58F7-5C0D-FE07-267EDE42E1BD}"/>
              </a:ext>
            </a:extLst>
          </p:cNvPr>
          <p:cNvPicPr>
            <a:picLocks noChangeAspect="1"/>
          </p:cNvPicPr>
          <p:nvPr/>
        </p:nvPicPr>
        <p:blipFill>
          <a:blip r:embed="rId3"/>
          <a:stretch>
            <a:fillRect/>
          </a:stretch>
        </p:blipFill>
        <p:spPr>
          <a:xfrm>
            <a:off x="5536397" y="1391478"/>
            <a:ext cx="2544793" cy="4346825"/>
          </a:xfrm>
          <a:prstGeom prst="rect">
            <a:avLst/>
          </a:prstGeom>
        </p:spPr>
      </p:pic>
      <p:pic>
        <p:nvPicPr>
          <p:cNvPr id="7" name="Picture 6">
            <a:extLst>
              <a:ext uri="{FF2B5EF4-FFF2-40B4-BE49-F238E27FC236}">
                <a16:creationId xmlns:a16="http://schemas.microsoft.com/office/drawing/2014/main" id="{1890DCEB-52D0-9402-8B50-8ACEE3487926}"/>
              </a:ext>
            </a:extLst>
          </p:cNvPr>
          <p:cNvPicPr>
            <a:picLocks noChangeAspect="1"/>
          </p:cNvPicPr>
          <p:nvPr/>
        </p:nvPicPr>
        <p:blipFill>
          <a:blip r:embed="rId3"/>
          <a:stretch>
            <a:fillRect/>
          </a:stretch>
        </p:blipFill>
        <p:spPr>
          <a:xfrm>
            <a:off x="8554342" y="1371543"/>
            <a:ext cx="3440746" cy="4346825"/>
          </a:xfrm>
          <a:prstGeom prst="rect">
            <a:avLst/>
          </a:prstGeom>
        </p:spPr>
      </p:pic>
      <p:sp>
        <p:nvSpPr>
          <p:cNvPr id="8" name="TextBox 7">
            <a:extLst>
              <a:ext uri="{FF2B5EF4-FFF2-40B4-BE49-F238E27FC236}">
                <a16:creationId xmlns:a16="http://schemas.microsoft.com/office/drawing/2014/main" id="{2170CAAC-5368-F001-13F5-2D7F72C84133}"/>
              </a:ext>
            </a:extLst>
          </p:cNvPr>
          <p:cNvSpPr txBox="1"/>
          <p:nvPr/>
        </p:nvSpPr>
        <p:spPr>
          <a:xfrm>
            <a:off x="-16760" y="1511817"/>
            <a:ext cx="2634502" cy="369332"/>
          </a:xfrm>
          <a:prstGeom prst="rect">
            <a:avLst/>
          </a:prstGeom>
          <a:noFill/>
        </p:spPr>
        <p:txBody>
          <a:bodyPr wrap="square" rtlCol="0">
            <a:spAutoFit/>
          </a:bodyPr>
          <a:lstStyle/>
          <a:p>
            <a:pPr algn="ctr"/>
            <a:r>
              <a:rPr lang="en-NZ" b="1"/>
              <a:t>Tier 1</a:t>
            </a:r>
          </a:p>
        </p:txBody>
      </p:sp>
      <p:sp>
        <p:nvSpPr>
          <p:cNvPr id="9" name="TextBox 8">
            <a:extLst>
              <a:ext uri="{FF2B5EF4-FFF2-40B4-BE49-F238E27FC236}">
                <a16:creationId xmlns:a16="http://schemas.microsoft.com/office/drawing/2014/main" id="{00D12120-5F20-B461-4D75-111BAEF8E834}"/>
              </a:ext>
            </a:extLst>
          </p:cNvPr>
          <p:cNvSpPr txBox="1"/>
          <p:nvPr/>
        </p:nvSpPr>
        <p:spPr>
          <a:xfrm>
            <a:off x="2686132" y="1489796"/>
            <a:ext cx="2634502" cy="369332"/>
          </a:xfrm>
          <a:prstGeom prst="rect">
            <a:avLst/>
          </a:prstGeom>
          <a:noFill/>
        </p:spPr>
        <p:txBody>
          <a:bodyPr wrap="square" rtlCol="0">
            <a:spAutoFit/>
          </a:bodyPr>
          <a:lstStyle/>
          <a:p>
            <a:pPr algn="ctr"/>
            <a:r>
              <a:rPr lang="en-NZ" b="1"/>
              <a:t>Tier 2</a:t>
            </a:r>
          </a:p>
        </p:txBody>
      </p:sp>
      <p:sp>
        <p:nvSpPr>
          <p:cNvPr id="10" name="TextBox 9">
            <a:extLst>
              <a:ext uri="{FF2B5EF4-FFF2-40B4-BE49-F238E27FC236}">
                <a16:creationId xmlns:a16="http://schemas.microsoft.com/office/drawing/2014/main" id="{EB4E19F1-2DC1-0A88-2C28-71A742ED3E4B}"/>
              </a:ext>
            </a:extLst>
          </p:cNvPr>
          <p:cNvSpPr txBox="1"/>
          <p:nvPr/>
        </p:nvSpPr>
        <p:spPr>
          <a:xfrm>
            <a:off x="5362261" y="1489796"/>
            <a:ext cx="2640799" cy="369332"/>
          </a:xfrm>
          <a:prstGeom prst="rect">
            <a:avLst/>
          </a:prstGeom>
          <a:noFill/>
        </p:spPr>
        <p:txBody>
          <a:bodyPr wrap="square" rtlCol="0">
            <a:spAutoFit/>
          </a:bodyPr>
          <a:lstStyle/>
          <a:p>
            <a:pPr algn="ctr"/>
            <a:r>
              <a:rPr lang="en-NZ" b="1"/>
              <a:t>Tier 3</a:t>
            </a:r>
          </a:p>
        </p:txBody>
      </p:sp>
      <p:sp>
        <p:nvSpPr>
          <p:cNvPr id="11" name="TextBox 10">
            <a:extLst>
              <a:ext uri="{FF2B5EF4-FFF2-40B4-BE49-F238E27FC236}">
                <a16:creationId xmlns:a16="http://schemas.microsoft.com/office/drawing/2014/main" id="{2573E419-10F7-593D-1D1C-EFF59A54D6F1}"/>
              </a:ext>
            </a:extLst>
          </p:cNvPr>
          <p:cNvSpPr txBox="1"/>
          <p:nvPr/>
        </p:nvSpPr>
        <p:spPr>
          <a:xfrm>
            <a:off x="8900862" y="1503574"/>
            <a:ext cx="2634357" cy="369332"/>
          </a:xfrm>
          <a:prstGeom prst="rect">
            <a:avLst/>
          </a:prstGeom>
          <a:noFill/>
        </p:spPr>
        <p:txBody>
          <a:bodyPr wrap="square" rtlCol="0">
            <a:spAutoFit/>
          </a:bodyPr>
          <a:lstStyle/>
          <a:p>
            <a:pPr algn="ctr"/>
            <a:r>
              <a:rPr lang="en-NZ" b="1"/>
              <a:t>Tier 4</a:t>
            </a:r>
          </a:p>
        </p:txBody>
      </p:sp>
      <p:sp>
        <p:nvSpPr>
          <p:cNvPr id="12" name="TextBox 11">
            <a:extLst>
              <a:ext uri="{FF2B5EF4-FFF2-40B4-BE49-F238E27FC236}">
                <a16:creationId xmlns:a16="http://schemas.microsoft.com/office/drawing/2014/main" id="{E7491337-19E4-242D-6B66-43AAE6615BA2}"/>
              </a:ext>
            </a:extLst>
          </p:cNvPr>
          <p:cNvSpPr txBox="1"/>
          <p:nvPr/>
        </p:nvSpPr>
        <p:spPr>
          <a:xfrm>
            <a:off x="239349" y="1895061"/>
            <a:ext cx="2202977" cy="3693319"/>
          </a:xfrm>
          <a:prstGeom prst="rect">
            <a:avLst/>
          </a:prstGeom>
          <a:noFill/>
        </p:spPr>
        <p:txBody>
          <a:bodyPr wrap="square" rtlCol="0">
            <a:spAutoFit/>
          </a:bodyPr>
          <a:lstStyle/>
          <a:p>
            <a:pPr marL="285750" indent="-285750">
              <a:buFont typeface="Arial" panose="020B0604020202020204" pitchFamily="34" charset="0"/>
              <a:buChar char="•"/>
            </a:pPr>
            <a:r>
              <a:rPr lang="en-NZ"/>
              <a:t>Rarely need guidance from host</a:t>
            </a:r>
          </a:p>
          <a:p>
            <a:pPr marL="285750" indent="-285750">
              <a:buFont typeface="Arial" panose="020B0604020202020204" pitchFamily="34" charset="0"/>
              <a:buChar char="•"/>
            </a:pPr>
            <a:r>
              <a:rPr lang="en-NZ"/>
              <a:t>Experienced in managing hosted FF</a:t>
            </a:r>
          </a:p>
          <a:p>
            <a:pPr marL="285750" indent="-285750">
              <a:buFont typeface="Arial" panose="020B0604020202020204" pitchFamily="34" charset="0"/>
              <a:buChar char="•"/>
            </a:pPr>
            <a:r>
              <a:rPr lang="en-NZ"/>
              <a:t>Confident &amp; skilled</a:t>
            </a:r>
          </a:p>
          <a:p>
            <a:pPr marL="285750" indent="-285750">
              <a:buFont typeface="Arial" panose="020B0604020202020204" pitchFamily="34" charset="0"/>
              <a:buChar char="•"/>
            </a:pPr>
            <a:r>
              <a:rPr lang="en-NZ"/>
              <a:t>Meet responsibilities</a:t>
            </a:r>
          </a:p>
          <a:p>
            <a:pPr marL="285750" indent="-285750">
              <a:buFont typeface="Arial" panose="020B0604020202020204" pitchFamily="34" charset="0"/>
              <a:buChar char="•"/>
            </a:pPr>
            <a:r>
              <a:rPr lang="en-NZ"/>
              <a:t>Self verify claims</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Yearly contact</a:t>
            </a:r>
          </a:p>
        </p:txBody>
      </p:sp>
      <p:sp>
        <p:nvSpPr>
          <p:cNvPr id="13" name="TextBox 12">
            <a:extLst>
              <a:ext uri="{FF2B5EF4-FFF2-40B4-BE49-F238E27FC236}">
                <a16:creationId xmlns:a16="http://schemas.microsoft.com/office/drawing/2014/main" id="{AE4D2F8D-0414-AA8E-3578-9B99D1A8D8CE}"/>
              </a:ext>
            </a:extLst>
          </p:cNvPr>
          <p:cNvSpPr txBox="1"/>
          <p:nvPr/>
        </p:nvSpPr>
        <p:spPr>
          <a:xfrm>
            <a:off x="2989575" y="1895061"/>
            <a:ext cx="2202977" cy="3416320"/>
          </a:xfrm>
          <a:prstGeom prst="rect">
            <a:avLst/>
          </a:prstGeom>
          <a:noFill/>
        </p:spPr>
        <p:txBody>
          <a:bodyPr wrap="square" rtlCol="0">
            <a:spAutoFit/>
          </a:bodyPr>
          <a:lstStyle/>
          <a:p>
            <a:pPr marL="285750" indent="-285750">
              <a:buFont typeface="Arial" panose="020B0604020202020204" pitchFamily="34" charset="0"/>
              <a:buChar char="•"/>
            </a:pPr>
            <a:r>
              <a:rPr lang="en-NZ"/>
              <a:t>Needs some guidance from host</a:t>
            </a:r>
          </a:p>
          <a:p>
            <a:pPr marL="285750" indent="-285750">
              <a:buFont typeface="Arial" panose="020B0604020202020204" pitchFamily="34" charset="0"/>
              <a:buChar char="•"/>
            </a:pPr>
            <a:r>
              <a:rPr lang="en-NZ"/>
              <a:t>Have some experience</a:t>
            </a:r>
          </a:p>
          <a:p>
            <a:pPr marL="285750" indent="-285750">
              <a:buFont typeface="Arial" panose="020B0604020202020204" pitchFamily="34" charset="0"/>
              <a:buChar char="•"/>
            </a:pPr>
            <a:r>
              <a:rPr lang="en-NZ"/>
              <a:t>Mostly confident</a:t>
            </a:r>
          </a:p>
          <a:p>
            <a:pPr marL="285750" indent="-285750">
              <a:buFont typeface="Arial" panose="020B0604020202020204" pitchFamily="34" charset="0"/>
              <a:buChar char="•"/>
            </a:pPr>
            <a:r>
              <a:rPr lang="en-NZ"/>
              <a:t>Building skills in managing hosted FF</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6 monthly contact</a:t>
            </a:r>
          </a:p>
        </p:txBody>
      </p:sp>
      <p:sp>
        <p:nvSpPr>
          <p:cNvPr id="16" name="TextBox 15">
            <a:extLst>
              <a:ext uri="{FF2B5EF4-FFF2-40B4-BE49-F238E27FC236}">
                <a16:creationId xmlns:a16="http://schemas.microsoft.com/office/drawing/2014/main" id="{9C1275F2-F1B4-DB0B-45F2-7ED52732716F}"/>
              </a:ext>
            </a:extLst>
          </p:cNvPr>
          <p:cNvSpPr txBox="1"/>
          <p:nvPr/>
        </p:nvSpPr>
        <p:spPr>
          <a:xfrm>
            <a:off x="8554342" y="1895061"/>
            <a:ext cx="3679285" cy="4247317"/>
          </a:xfrm>
          <a:prstGeom prst="rect">
            <a:avLst/>
          </a:prstGeom>
          <a:noFill/>
        </p:spPr>
        <p:txBody>
          <a:bodyPr wrap="square" rtlCol="0">
            <a:spAutoFit/>
          </a:bodyPr>
          <a:lstStyle/>
          <a:p>
            <a:pPr marL="285750" indent="-285750">
              <a:buFont typeface="Arial" panose="020B0604020202020204" pitchFamily="34" charset="0"/>
              <a:buChar char="•"/>
            </a:pPr>
            <a:r>
              <a:rPr lang="en-NZ"/>
              <a:t>Frequent &amp; high level of guidance</a:t>
            </a:r>
          </a:p>
          <a:p>
            <a:pPr marL="285750" indent="-285750">
              <a:buFont typeface="Arial" panose="020B0604020202020204" pitchFamily="34" charset="0"/>
              <a:buChar char="•"/>
            </a:pPr>
            <a:r>
              <a:rPr lang="en-NZ"/>
              <a:t>Could have used FF for purposes not in plan</a:t>
            </a:r>
          </a:p>
          <a:p>
            <a:pPr marL="285750" indent="-285750">
              <a:buFont typeface="Arial" panose="020B0604020202020204" pitchFamily="34" charset="0"/>
              <a:buChar char="•"/>
            </a:pPr>
            <a:r>
              <a:rPr lang="en-NZ"/>
              <a:t>Audited with fraudulent findings</a:t>
            </a:r>
          </a:p>
          <a:p>
            <a:pPr marL="285750" indent="-285750">
              <a:buFont typeface="Arial" panose="020B0604020202020204" pitchFamily="34" charset="0"/>
              <a:buChar char="•"/>
            </a:pPr>
            <a:r>
              <a:rPr lang="en-NZ"/>
              <a:t>Currently under audit – case-by-case &amp; escalate to DSS</a:t>
            </a:r>
          </a:p>
          <a:p>
            <a:pPr marL="285750" indent="-285750">
              <a:buFont typeface="Arial" panose="020B0604020202020204" pitchFamily="34" charset="0"/>
              <a:buChar char="•"/>
            </a:pPr>
            <a:r>
              <a:rPr lang="en-NZ"/>
              <a:t>Used budget early in past</a:t>
            </a:r>
          </a:p>
          <a:p>
            <a:pPr marL="285750" indent="-285750">
              <a:buFont typeface="Arial" panose="020B0604020202020204" pitchFamily="34" charset="0"/>
              <a:buChar char="•"/>
            </a:pPr>
            <a:r>
              <a:rPr lang="en-NZ"/>
              <a:t>Safeguarding concerns</a:t>
            </a:r>
          </a:p>
          <a:p>
            <a:pPr marL="285750" indent="-285750">
              <a:buFont typeface="Arial" panose="020B0604020202020204" pitchFamily="34" charset="0"/>
              <a:buChar char="•"/>
            </a:pPr>
            <a:r>
              <a:rPr lang="en-NZ"/>
              <a:t>Significant coaching required</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Monthly contact</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endParaRPr lang="en-NZ"/>
          </a:p>
        </p:txBody>
      </p:sp>
      <p:sp>
        <p:nvSpPr>
          <p:cNvPr id="17" name="TextBox 16">
            <a:extLst>
              <a:ext uri="{FF2B5EF4-FFF2-40B4-BE49-F238E27FC236}">
                <a16:creationId xmlns:a16="http://schemas.microsoft.com/office/drawing/2014/main" id="{ADD82C5E-1BE9-DEC4-163C-D0B8E41E7B27}"/>
              </a:ext>
            </a:extLst>
          </p:cNvPr>
          <p:cNvSpPr txBox="1"/>
          <p:nvPr/>
        </p:nvSpPr>
        <p:spPr>
          <a:xfrm>
            <a:off x="5564441" y="1895061"/>
            <a:ext cx="2516749" cy="3416320"/>
          </a:xfrm>
          <a:prstGeom prst="rect">
            <a:avLst/>
          </a:prstGeom>
          <a:noFill/>
        </p:spPr>
        <p:txBody>
          <a:bodyPr wrap="square" rtlCol="0">
            <a:spAutoFit/>
          </a:bodyPr>
          <a:lstStyle/>
          <a:p>
            <a:pPr marL="285750" indent="-285750">
              <a:buFont typeface="Arial" panose="020B0604020202020204" pitchFamily="34" charset="0"/>
              <a:buChar char="•"/>
            </a:pPr>
            <a:r>
              <a:rPr lang="en-NZ"/>
              <a:t>Regular guidance from host</a:t>
            </a:r>
          </a:p>
          <a:p>
            <a:pPr marL="285750" indent="-285750">
              <a:buFont typeface="Arial" panose="020B0604020202020204" pitchFamily="34" charset="0"/>
              <a:buChar char="•"/>
            </a:pPr>
            <a:r>
              <a:rPr lang="en-NZ"/>
              <a:t>New to hosted FF</a:t>
            </a:r>
          </a:p>
          <a:p>
            <a:pPr marL="285750" indent="-285750">
              <a:buFont typeface="Arial" panose="020B0604020202020204" pitchFamily="34" charset="0"/>
              <a:buChar char="•"/>
            </a:pPr>
            <a:r>
              <a:rPr lang="en-NZ"/>
              <a:t>Meet some of responsibilities </a:t>
            </a:r>
          </a:p>
          <a:p>
            <a:pPr marL="285750" indent="-285750">
              <a:buFont typeface="Arial" panose="020B0604020202020204" pitchFamily="34" charset="0"/>
              <a:buChar char="•"/>
            </a:pPr>
            <a:r>
              <a:rPr lang="en-NZ"/>
              <a:t>Need guidance in making plan happen</a:t>
            </a:r>
          </a:p>
          <a:p>
            <a:pPr marL="285750" indent="-285750">
              <a:buFont typeface="Arial" panose="020B0604020202020204" pitchFamily="34" charset="0"/>
              <a:buChar char="•"/>
            </a:pPr>
            <a:r>
              <a:rPr lang="en-NZ"/>
              <a:t>Building confidence &amp; skills</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3 monthly contact</a:t>
            </a:r>
          </a:p>
        </p:txBody>
      </p:sp>
    </p:spTree>
    <p:extLst>
      <p:ext uri="{BB962C8B-B14F-4D97-AF65-F5344CB8AC3E}">
        <p14:creationId xmlns:p14="http://schemas.microsoft.com/office/powerpoint/2010/main" val="14553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P spid="13"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E413-80FC-9D25-433A-2B5579910C4F}"/>
              </a:ext>
            </a:extLst>
          </p:cNvPr>
          <p:cNvSpPr>
            <a:spLocks noGrp="1"/>
          </p:cNvSpPr>
          <p:nvPr>
            <p:ph type="title"/>
          </p:nvPr>
        </p:nvSpPr>
        <p:spPr/>
        <p:txBody>
          <a:bodyPr/>
          <a:lstStyle/>
          <a:p>
            <a:r>
              <a:rPr lang="en-NZ"/>
              <a:t>Activity #2: Managing Claims</a:t>
            </a:r>
          </a:p>
        </p:txBody>
      </p:sp>
      <p:sp>
        <p:nvSpPr>
          <p:cNvPr id="3" name="Content Placeholder 2">
            <a:extLst>
              <a:ext uri="{FF2B5EF4-FFF2-40B4-BE49-F238E27FC236}">
                <a16:creationId xmlns:a16="http://schemas.microsoft.com/office/drawing/2014/main" id="{DE6284D4-8B14-EAA5-53EE-06F7CDD15070}"/>
              </a:ext>
            </a:extLst>
          </p:cNvPr>
          <p:cNvSpPr>
            <a:spLocks noGrp="1"/>
          </p:cNvSpPr>
          <p:nvPr>
            <p:ph idx="1"/>
          </p:nvPr>
        </p:nvSpPr>
        <p:spPr/>
        <p:txBody>
          <a:bodyPr/>
          <a:lstStyle/>
          <a:p>
            <a:r>
              <a:rPr lang="en-NZ" sz="2400"/>
              <a:t>Claims process unchanged for tier 2, 3 or 4</a:t>
            </a:r>
          </a:p>
          <a:p>
            <a:endParaRPr lang="en-NZ" sz="2400"/>
          </a:p>
          <a:p>
            <a:r>
              <a:rPr lang="en-NZ" sz="2400"/>
              <a:t>Tier 1 self-verification</a:t>
            </a:r>
          </a:p>
          <a:p>
            <a:endParaRPr lang="en-NZ" sz="2400"/>
          </a:p>
          <a:p>
            <a:r>
              <a:rPr lang="en-NZ" sz="2400"/>
              <a:t>Self-verification will require coaching</a:t>
            </a:r>
          </a:p>
          <a:p>
            <a:endParaRPr lang="en-NZ" sz="2400"/>
          </a:p>
          <a:p>
            <a:r>
              <a:rPr lang="en-NZ" sz="2400"/>
              <a:t>Self-verification activity</a:t>
            </a:r>
          </a:p>
        </p:txBody>
      </p:sp>
    </p:spTree>
    <p:extLst>
      <p:ext uri="{BB962C8B-B14F-4D97-AF65-F5344CB8AC3E}">
        <p14:creationId xmlns:p14="http://schemas.microsoft.com/office/powerpoint/2010/main" val="6898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9F90-0CAE-9CCA-ECED-DB0AAA9DB2D1}"/>
              </a:ext>
            </a:extLst>
          </p:cNvPr>
          <p:cNvSpPr>
            <a:spLocks noGrp="1"/>
          </p:cNvSpPr>
          <p:nvPr>
            <p:ph type="ctrTitle"/>
          </p:nvPr>
        </p:nvSpPr>
        <p:spPr/>
        <p:txBody>
          <a:bodyPr/>
          <a:lstStyle/>
          <a:p>
            <a:r>
              <a:rPr lang="en-NZ"/>
              <a:t>Lunch Break</a:t>
            </a:r>
          </a:p>
        </p:txBody>
      </p:sp>
      <p:sp>
        <p:nvSpPr>
          <p:cNvPr id="3" name="Subtitle 2">
            <a:extLst>
              <a:ext uri="{FF2B5EF4-FFF2-40B4-BE49-F238E27FC236}">
                <a16:creationId xmlns:a16="http://schemas.microsoft.com/office/drawing/2014/main" id="{846168FA-7A66-CDD1-819B-3AA5563C644E}"/>
              </a:ext>
            </a:extLst>
          </p:cNvPr>
          <p:cNvSpPr>
            <a:spLocks noGrp="1"/>
          </p:cNvSpPr>
          <p:nvPr>
            <p:ph type="subTitle" idx="1"/>
          </p:nvPr>
        </p:nvSpPr>
        <p:spPr/>
        <p:txBody>
          <a:bodyPr/>
          <a:lstStyle/>
          <a:p>
            <a:r>
              <a:rPr lang="en-NZ"/>
              <a:t>30 Minutes</a:t>
            </a:r>
          </a:p>
        </p:txBody>
      </p:sp>
    </p:spTree>
    <p:extLst>
      <p:ext uri="{BB962C8B-B14F-4D97-AF65-F5344CB8AC3E}">
        <p14:creationId xmlns:p14="http://schemas.microsoft.com/office/powerpoint/2010/main" val="423210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B4BD-6CCD-DF62-D8FA-E9F5A0E11198}"/>
              </a:ext>
            </a:extLst>
          </p:cNvPr>
          <p:cNvSpPr>
            <a:spLocks noGrp="1"/>
          </p:cNvSpPr>
          <p:nvPr>
            <p:ph type="ctrTitle"/>
          </p:nvPr>
        </p:nvSpPr>
        <p:spPr/>
        <p:txBody>
          <a:bodyPr/>
          <a:lstStyle/>
          <a:p>
            <a:r>
              <a:rPr lang="en-NZ"/>
              <a:t>Feedback loop</a:t>
            </a:r>
          </a:p>
        </p:txBody>
      </p:sp>
    </p:spTree>
    <p:extLst>
      <p:ext uri="{BB962C8B-B14F-4D97-AF65-F5344CB8AC3E}">
        <p14:creationId xmlns:p14="http://schemas.microsoft.com/office/powerpoint/2010/main" val="2289350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1A3-F429-769F-1A6C-FB43762F04B2}"/>
              </a:ext>
            </a:extLst>
          </p:cNvPr>
          <p:cNvSpPr>
            <a:spLocks noGrp="1"/>
          </p:cNvSpPr>
          <p:nvPr>
            <p:ph type="title"/>
          </p:nvPr>
        </p:nvSpPr>
        <p:spPr/>
        <p:txBody>
          <a:bodyPr/>
          <a:lstStyle/>
          <a:p>
            <a:r>
              <a:rPr lang="en-NZ"/>
              <a:t>Feedback Loop</a:t>
            </a:r>
          </a:p>
        </p:txBody>
      </p:sp>
      <p:sp>
        <p:nvSpPr>
          <p:cNvPr id="6" name="TextBox 5">
            <a:extLst>
              <a:ext uri="{FF2B5EF4-FFF2-40B4-BE49-F238E27FC236}">
                <a16:creationId xmlns:a16="http://schemas.microsoft.com/office/drawing/2014/main" id="{CF907CE5-0DF9-8026-3608-137926F0F2A6}"/>
              </a:ext>
            </a:extLst>
          </p:cNvPr>
          <p:cNvSpPr txBox="1"/>
          <p:nvPr/>
        </p:nvSpPr>
        <p:spPr>
          <a:xfrm>
            <a:off x="7360920" y="1348740"/>
            <a:ext cx="4604068" cy="3785652"/>
          </a:xfrm>
          <a:prstGeom prst="rect">
            <a:avLst/>
          </a:prstGeom>
          <a:noFill/>
        </p:spPr>
        <p:txBody>
          <a:bodyPr wrap="square" rtlCol="0">
            <a:spAutoFit/>
          </a:bodyPr>
          <a:lstStyle/>
          <a:p>
            <a:pPr marL="342900" indent="-342900">
              <a:buFont typeface="Arial" panose="020B0604020202020204" pitchFamily="34" charset="0"/>
              <a:buChar char="•"/>
            </a:pPr>
            <a:r>
              <a:rPr lang="en-NZ" sz="2400"/>
              <a:t>Provide timely feedback</a:t>
            </a:r>
          </a:p>
          <a:p>
            <a:pPr marL="342900" indent="-342900">
              <a:buFont typeface="Arial" panose="020B0604020202020204" pitchFamily="34" charset="0"/>
              <a:buChar char="•"/>
            </a:pPr>
            <a:r>
              <a:rPr lang="en-NZ" sz="2400"/>
              <a:t>Summarising:</a:t>
            </a:r>
          </a:p>
          <a:p>
            <a:pPr marL="800100" lvl="1" indent="-342900">
              <a:buFont typeface="Wingdings" panose="05000000000000000000" pitchFamily="2" charset="2"/>
              <a:buChar char="ü"/>
            </a:pPr>
            <a:r>
              <a:rPr lang="en-NZ" sz="2400"/>
              <a:t>Use aligned to purpose</a:t>
            </a:r>
          </a:p>
          <a:p>
            <a:pPr marL="800100" lvl="1" indent="-342900">
              <a:buFont typeface="Wingdings" panose="05000000000000000000" pitchFamily="2" charset="2"/>
              <a:buChar char="ü"/>
            </a:pPr>
            <a:r>
              <a:rPr lang="en-NZ" sz="2400"/>
              <a:t>Outcomes achieved this period</a:t>
            </a:r>
          </a:p>
          <a:p>
            <a:pPr marL="800100" lvl="1" indent="-342900">
              <a:buFont typeface="Wingdings" panose="05000000000000000000" pitchFamily="2" charset="2"/>
              <a:buChar char="ü"/>
            </a:pPr>
            <a:r>
              <a:rPr lang="en-NZ" sz="2400"/>
              <a:t>Funding spent</a:t>
            </a:r>
          </a:p>
          <a:p>
            <a:pPr marL="800100" lvl="1" indent="-342900">
              <a:buFont typeface="Wingdings" panose="05000000000000000000" pitchFamily="2" charset="2"/>
              <a:buChar char="ü"/>
            </a:pPr>
            <a:r>
              <a:rPr lang="en-NZ" sz="2400"/>
              <a:t>Tier level appropriateness</a:t>
            </a:r>
          </a:p>
          <a:p>
            <a:pPr marL="342900" indent="-342900">
              <a:buFont typeface="Arial" panose="020B0604020202020204" pitchFamily="34" charset="0"/>
              <a:buChar char="•"/>
            </a:pPr>
            <a:r>
              <a:rPr lang="en-NZ" sz="2400"/>
              <a:t>Request reassessment when needed</a:t>
            </a:r>
          </a:p>
          <a:p>
            <a:pPr marL="342900" indent="-342900">
              <a:buFont typeface="Arial" panose="020B0604020202020204" pitchFamily="34" charset="0"/>
              <a:buChar char="•"/>
            </a:pPr>
            <a:r>
              <a:rPr lang="en-NZ" sz="2400"/>
              <a:t>Provide early summary</a:t>
            </a:r>
          </a:p>
        </p:txBody>
      </p:sp>
      <p:sp>
        <p:nvSpPr>
          <p:cNvPr id="3" name="Rectangle: Rounded Corners 2">
            <a:extLst>
              <a:ext uri="{FF2B5EF4-FFF2-40B4-BE49-F238E27FC236}">
                <a16:creationId xmlns:a16="http://schemas.microsoft.com/office/drawing/2014/main" id="{0FDA1AA0-E405-EA08-EEEB-8C460327EE76}"/>
              </a:ext>
            </a:extLst>
          </p:cNvPr>
          <p:cNvSpPr/>
          <p:nvPr/>
        </p:nvSpPr>
        <p:spPr>
          <a:xfrm>
            <a:off x="227012" y="2560320"/>
            <a:ext cx="2439988" cy="868680"/>
          </a:xfrm>
          <a:prstGeom prst="roundRect">
            <a:avLst/>
          </a:prstGeom>
          <a:solidFill>
            <a:srgbClr val="5F3A7A"/>
          </a:solid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chemeClr val="bg1"/>
                </a:solidFill>
              </a:rPr>
              <a:t>NASC/EGL site</a:t>
            </a:r>
          </a:p>
        </p:txBody>
      </p:sp>
      <p:sp>
        <p:nvSpPr>
          <p:cNvPr id="4" name="Rectangle: Rounded Corners 3">
            <a:extLst>
              <a:ext uri="{FF2B5EF4-FFF2-40B4-BE49-F238E27FC236}">
                <a16:creationId xmlns:a16="http://schemas.microsoft.com/office/drawing/2014/main" id="{883CA146-518C-9C3F-0590-2F63506A6483}"/>
              </a:ext>
            </a:extLst>
          </p:cNvPr>
          <p:cNvSpPr/>
          <p:nvPr/>
        </p:nvSpPr>
        <p:spPr>
          <a:xfrm>
            <a:off x="4143692" y="2601979"/>
            <a:ext cx="2439988" cy="8686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chemeClr val="bg1"/>
                </a:solidFill>
              </a:rPr>
              <a:t>Host</a:t>
            </a:r>
          </a:p>
        </p:txBody>
      </p:sp>
      <p:sp>
        <p:nvSpPr>
          <p:cNvPr id="8" name="Arrow: Curved Down 7">
            <a:extLst>
              <a:ext uri="{FF2B5EF4-FFF2-40B4-BE49-F238E27FC236}">
                <a16:creationId xmlns:a16="http://schemas.microsoft.com/office/drawing/2014/main" id="{B7D0BE1E-1223-C9DE-AD9D-BD0E2B96F347}"/>
              </a:ext>
            </a:extLst>
          </p:cNvPr>
          <p:cNvSpPr/>
          <p:nvPr/>
        </p:nvSpPr>
        <p:spPr>
          <a:xfrm>
            <a:off x="1463040" y="1348368"/>
            <a:ext cx="3749040" cy="1044312"/>
          </a:xfrm>
          <a:prstGeom prst="curvedDownArrow">
            <a:avLst/>
          </a:prstGeom>
          <a:solidFill>
            <a:srgbClr val="D61A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 name="Arrow: Curved Down 9">
            <a:extLst>
              <a:ext uri="{FF2B5EF4-FFF2-40B4-BE49-F238E27FC236}">
                <a16:creationId xmlns:a16="http://schemas.microsoft.com/office/drawing/2014/main" id="{0DFA7523-FAF9-07A5-A459-F35A305766D0}"/>
              </a:ext>
            </a:extLst>
          </p:cNvPr>
          <p:cNvSpPr/>
          <p:nvPr/>
        </p:nvSpPr>
        <p:spPr>
          <a:xfrm rot="10800000">
            <a:off x="1447006" y="3679958"/>
            <a:ext cx="3749040" cy="1044312"/>
          </a:xfrm>
          <a:prstGeom prst="curvedDownArrow">
            <a:avLst/>
          </a:prstGeom>
          <a:solidFill>
            <a:srgbClr val="D61A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370225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1000"/>
                                        <p:tgtEl>
                                          <p:spTgt spid="6">
                                            <p:txEl>
                                              <p:pRg st="2" end="2"/>
                                            </p:txEl>
                                          </p:spTgt>
                                        </p:tgtEl>
                                      </p:cBhvr>
                                    </p:animEffect>
                                    <p:anim calcmode="lin" valueType="num">
                                      <p:cBhvr>
                                        <p:cTn id="4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anim calcmode="lin" valueType="num">
                                      <p:cBhvr>
                                        <p:cTn id="4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1000"/>
                                        <p:tgtEl>
                                          <p:spTgt spid="6">
                                            <p:txEl>
                                              <p:pRg st="4" end="4"/>
                                            </p:txEl>
                                          </p:spTgt>
                                        </p:tgtEl>
                                      </p:cBhvr>
                                    </p:animEffect>
                                    <p:anim calcmode="lin" valueType="num">
                                      <p:cBhvr>
                                        <p:cTn id="5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fade">
                                      <p:cBhvr>
                                        <p:cTn id="59" dur="1000"/>
                                        <p:tgtEl>
                                          <p:spTgt spid="6">
                                            <p:txEl>
                                              <p:pRg st="5" end="5"/>
                                            </p:txEl>
                                          </p:spTgt>
                                        </p:tgtEl>
                                      </p:cBhvr>
                                    </p:animEffect>
                                    <p:anim calcmode="lin" valueType="num">
                                      <p:cBhvr>
                                        <p:cTn id="6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fade">
                                      <p:cBhvr>
                                        <p:cTn id="65" dur="1000"/>
                                        <p:tgtEl>
                                          <p:spTgt spid="6">
                                            <p:txEl>
                                              <p:pRg st="6" end="6"/>
                                            </p:txEl>
                                          </p:spTgt>
                                        </p:tgtEl>
                                      </p:cBhvr>
                                    </p:animEffect>
                                    <p:anim calcmode="lin" valueType="num">
                                      <p:cBhvr>
                                        <p:cTn id="6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42" presetClass="entr" presetSubtype="0" fill="hold" nodeType="after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1000"/>
                                        <p:tgtEl>
                                          <p:spTgt spid="6">
                                            <p:txEl>
                                              <p:pRg st="7" end="7"/>
                                            </p:txEl>
                                          </p:spTgt>
                                        </p:tgtEl>
                                      </p:cBhvr>
                                    </p:animEffect>
                                    <p:anim calcmode="lin" valueType="num">
                                      <p:cBhvr>
                                        <p:cTn id="7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CE5D-FD89-F708-8BB4-6720230B5E40}"/>
              </a:ext>
            </a:extLst>
          </p:cNvPr>
          <p:cNvSpPr>
            <a:spLocks noGrp="1"/>
          </p:cNvSpPr>
          <p:nvPr>
            <p:ph type="title"/>
          </p:nvPr>
        </p:nvSpPr>
        <p:spPr/>
        <p:txBody>
          <a:bodyPr/>
          <a:lstStyle/>
          <a:p>
            <a:r>
              <a:rPr lang="en-NZ"/>
              <a:t>Escalation Pathway</a:t>
            </a:r>
          </a:p>
        </p:txBody>
      </p:sp>
      <p:sp>
        <p:nvSpPr>
          <p:cNvPr id="3" name="Content Placeholder 2">
            <a:extLst>
              <a:ext uri="{FF2B5EF4-FFF2-40B4-BE49-F238E27FC236}">
                <a16:creationId xmlns:a16="http://schemas.microsoft.com/office/drawing/2014/main" id="{112BE6A7-7F03-928F-7BBA-2DD86CB198B2}"/>
              </a:ext>
            </a:extLst>
          </p:cNvPr>
          <p:cNvSpPr>
            <a:spLocks noGrp="1"/>
          </p:cNvSpPr>
          <p:nvPr>
            <p:ph idx="1"/>
          </p:nvPr>
        </p:nvSpPr>
        <p:spPr/>
        <p:txBody>
          <a:bodyPr/>
          <a:lstStyle/>
          <a:p>
            <a:r>
              <a:rPr lang="en-NZ"/>
              <a:t>Budget non-compliance</a:t>
            </a:r>
          </a:p>
          <a:p>
            <a:r>
              <a:rPr lang="en-NZ"/>
              <a:t>Dispute handling</a:t>
            </a:r>
          </a:p>
          <a:p>
            <a:r>
              <a:rPr lang="en-NZ"/>
              <a:t>Escalating complaints</a:t>
            </a:r>
          </a:p>
          <a:p>
            <a:r>
              <a:rPr lang="en-NZ"/>
              <a:t>Suspected fraudulent use of funding</a:t>
            </a:r>
          </a:p>
        </p:txBody>
      </p:sp>
    </p:spTree>
    <p:extLst>
      <p:ext uri="{BB962C8B-B14F-4D97-AF65-F5344CB8AC3E}">
        <p14:creationId xmlns:p14="http://schemas.microsoft.com/office/powerpoint/2010/main" val="37158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6A14-814C-1CDE-96CB-663688E48EFA}"/>
              </a:ext>
            </a:extLst>
          </p:cNvPr>
          <p:cNvSpPr>
            <a:spLocks noGrp="1"/>
          </p:cNvSpPr>
          <p:nvPr>
            <p:ph type="title"/>
          </p:nvPr>
        </p:nvSpPr>
        <p:spPr/>
        <p:txBody>
          <a:bodyPr/>
          <a:lstStyle/>
          <a:p>
            <a:r>
              <a:rPr lang="en-NZ"/>
              <a:t>Train The Trainer – Manawanui &amp; Access</a:t>
            </a:r>
          </a:p>
        </p:txBody>
      </p:sp>
      <p:sp>
        <p:nvSpPr>
          <p:cNvPr id="4" name="Content Placeholder 2">
            <a:extLst>
              <a:ext uri="{FF2B5EF4-FFF2-40B4-BE49-F238E27FC236}">
                <a16:creationId xmlns:a16="http://schemas.microsoft.com/office/drawing/2014/main" id="{B4D07907-EC63-6898-B282-11917765C6DF}"/>
              </a:ext>
            </a:extLst>
          </p:cNvPr>
          <p:cNvSpPr>
            <a:spLocks noGrp="1"/>
          </p:cNvSpPr>
          <p:nvPr>
            <p:ph idx="1"/>
          </p:nvPr>
        </p:nvSpPr>
        <p:spPr>
          <a:xfrm>
            <a:off x="239713" y="1203325"/>
            <a:ext cx="11725275" cy="4716463"/>
          </a:xfrm>
        </p:spPr>
        <p:txBody>
          <a:bodyPr vert="horz" lIns="91440" tIns="45720" rIns="91440" bIns="45720" rtlCol="0" anchor="t">
            <a:noAutofit/>
          </a:bodyPr>
          <a:lstStyle/>
          <a:p>
            <a:pPr marL="0" indent="0" fontAlgn="t">
              <a:buNone/>
            </a:pPr>
            <a:endParaRPr lang="en-US" sz="2000" i="1">
              <a:latin typeface="Roboto" panose="02000000000000000000" pitchFamily="2" charset="0"/>
              <a:ea typeface="Roboto" panose="02000000000000000000" pitchFamily="2" charset="0"/>
              <a:cs typeface="Roboto" panose="02000000000000000000" pitchFamily="2" charset="0"/>
            </a:endParaRPr>
          </a:p>
          <a:p>
            <a:pPr marL="0" indent="0" fontAlgn="t">
              <a:spcAft>
                <a:spcPts val="1200"/>
              </a:spcAft>
              <a:buNone/>
            </a:pPr>
            <a:endParaRPr lang="en-NZ" sz="2000">
              <a:latin typeface="Roboto" panose="02000000000000000000" pitchFamily="2" charset="0"/>
              <a:ea typeface="Roboto" panose="02000000000000000000" pitchFamily="2" charset="0"/>
              <a:cs typeface="Roboto" panose="02000000000000000000" pitchFamily="2" charset="0"/>
            </a:endParaRPr>
          </a:p>
          <a:p>
            <a:pPr fontAlgn="t">
              <a:spcAft>
                <a:spcPts val="1200"/>
              </a:spcAft>
            </a:pPr>
            <a:r>
              <a:rPr lang="en-NZ" sz="2400">
                <a:latin typeface="Roboto" panose="02000000000000000000" pitchFamily="2" charset="0"/>
                <a:ea typeface="Roboto" panose="02000000000000000000" pitchFamily="2" charset="0"/>
                <a:cs typeface="Roboto" panose="02000000000000000000" pitchFamily="2" charset="0"/>
              </a:rPr>
              <a:t>This is designed to enable you to: </a:t>
            </a:r>
          </a:p>
          <a:p>
            <a:pPr lvl="1" fontAlgn="t">
              <a:spcAft>
                <a:spcPts val="12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Understand the main improvements and their implications</a:t>
            </a:r>
          </a:p>
          <a:p>
            <a:pPr lvl="1" fontAlgn="t">
              <a:spcAft>
                <a:spcPts val="12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Explain and follow the new hosted flexible funding processes</a:t>
            </a:r>
          </a:p>
          <a:p>
            <a:pPr lvl="1" fontAlgn="t">
              <a:spcAft>
                <a:spcPts val="12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Support your staff in applying new processes and tools effectively</a:t>
            </a:r>
          </a:p>
          <a:p>
            <a:pPr marL="0" indent="0" fontAlgn="t">
              <a:buNone/>
            </a:pPr>
            <a:endParaRPr lang="en-NZ" sz="20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921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0D00-A1B8-5FEB-E64E-AF71C227BF40}"/>
              </a:ext>
            </a:extLst>
          </p:cNvPr>
          <p:cNvSpPr>
            <a:spLocks noGrp="1"/>
          </p:cNvSpPr>
          <p:nvPr>
            <p:ph type="ctrTitle"/>
          </p:nvPr>
        </p:nvSpPr>
        <p:spPr>
          <a:xfrm>
            <a:off x="380683" y="760404"/>
            <a:ext cx="5061123" cy="1798579"/>
          </a:xfrm>
        </p:spPr>
        <p:txBody>
          <a:bodyPr/>
          <a:lstStyle/>
          <a:p>
            <a:r>
              <a:rPr lang="en-NZ"/>
              <a:t>Person Directed Conversations</a:t>
            </a:r>
          </a:p>
        </p:txBody>
      </p:sp>
    </p:spTree>
    <p:extLst>
      <p:ext uri="{BB962C8B-B14F-4D97-AF65-F5344CB8AC3E}">
        <p14:creationId xmlns:p14="http://schemas.microsoft.com/office/powerpoint/2010/main" val="2459291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E32A-DC56-1AEB-B74A-99A6F51E7D2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45773C7-EE26-A846-0606-1587A103D608}"/>
              </a:ext>
            </a:extLst>
          </p:cNvPr>
          <p:cNvPicPr>
            <a:picLocks noChangeAspect="1"/>
          </p:cNvPicPr>
          <p:nvPr/>
        </p:nvPicPr>
        <p:blipFill>
          <a:blip r:embed="rId3"/>
          <a:stretch>
            <a:fillRect/>
          </a:stretch>
        </p:blipFill>
        <p:spPr>
          <a:xfrm>
            <a:off x="314102" y="5097130"/>
            <a:ext cx="11713302" cy="1470212"/>
          </a:xfrm>
          <a:prstGeom prst="rect">
            <a:avLst/>
          </a:prstGeom>
        </p:spPr>
      </p:pic>
      <p:sp>
        <p:nvSpPr>
          <p:cNvPr id="2" name="Title 1">
            <a:extLst>
              <a:ext uri="{FF2B5EF4-FFF2-40B4-BE49-F238E27FC236}">
                <a16:creationId xmlns:a16="http://schemas.microsoft.com/office/drawing/2014/main" id="{18C89AA1-8B8A-872C-460D-B42E00F3858C}"/>
              </a:ext>
            </a:extLst>
          </p:cNvPr>
          <p:cNvSpPr>
            <a:spLocks noGrp="1"/>
          </p:cNvSpPr>
          <p:nvPr>
            <p:ph type="title"/>
          </p:nvPr>
        </p:nvSpPr>
        <p:spPr>
          <a:xfrm>
            <a:off x="0" y="290658"/>
            <a:ext cx="12341506" cy="648072"/>
          </a:xfrm>
        </p:spPr>
        <p:txBody>
          <a:bodyPr/>
          <a:lstStyle/>
          <a:p>
            <a:r>
              <a:rPr lang="en-NZ"/>
              <a:t>Self Determination</a:t>
            </a:r>
          </a:p>
        </p:txBody>
      </p:sp>
      <p:sp>
        <p:nvSpPr>
          <p:cNvPr id="3" name="Content Placeholder 2">
            <a:extLst>
              <a:ext uri="{FF2B5EF4-FFF2-40B4-BE49-F238E27FC236}">
                <a16:creationId xmlns:a16="http://schemas.microsoft.com/office/drawing/2014/main" id="{95352E0B-A3EE-E0A3-21F6-3DF8B7DAC02B}"/>
              </a:ext>
            </a:extLst>
          </p:cNvPr>
          <p:cNvSpPr>
            <a:spLocks noGrp="1"/>
          </p:cNvSpPr>
          <p:nvPr>
            <p:ph idx="1"/>
          </p:nvPr>
        </p:nvSpPr>
        <p:spPr>
          <a:xfrm>
            <a:off x="182200" y="1174633"/>
            <a:ext cx="7017484" cy="3762693"/>
          </a:xfrm>
        </p:spPr>
        <p:txBody>
          <a:bodyPr/>
          <a:lstStyle/>
          <a:p>
            <a:pPr marL="0" indent="0">
              <a:buNone/>
            </a:pPr>
            <a:r>
              <a:rPr lang="en-US" sz="2400" b="1"/>
              <a:t>Disabled people:</a:t>
            </a:r>
          </a:p>
          <a:p>
            <a:r>
              <a:rPr lang="en-US" sz="2400"/>
              <a:t>Have the right to have their voice heard</a:t>
            </a:r>
          </a:p>
          <a:p>
            <a:r>
              <a:rPr lang="en-US" sz="2400"/>
              <a:t>Preferences </a:t>
            </a:r>
            <a:r>
              <a:rPr lang="en-US" sz="2400" err="1"/>
              <a:t>honoured</a:t>
            </a:r>
            <a:endParaRPr lang="en-US" sz="2400"/>
          </a:p>
          <a:p>
            <a:r>
              <a:rPr lang="en-US" sz="2400"/>
              <a:t>Are central decision-makers</a:t>
            </a:r>
          </a:p>
          <a:p>
            <a:r>
              <a:rPr lang="en-US" sz="2400"/>
              <a:t>Will and preference</a:t>
            </a:r>
          </a:p>
          <a:p>
            <a:pPr marL="285750" indent="-285750"/>
            <a:r>
              <a:rPr lang="en-NZ" sz="2400"/>
              <a:t>Understand what a person truly wants</a:t>
            </a:r>
          </a:p>
          <a:p>
            <a:pPr marL="285750" indent="-285750"/>
            <a:r>
              <a:rPr lang="en-NZ" sz="2400"/>
              <a:t>Express choice and control</a:t>
            </a:r>
          </a:p>
          <a:p>
            <a:pPr marL="285750" indent="-285750"/>
            <a:r>
              <a:rPr lang="en-NZ" sz="2400"/>
              <a:t>Communicate differently across different settings</a:t>
            </a:r>
          </a:p>
          <a:p>
            <a:endParaRPr lang="en-US" sz="2400"/>
          </a:p>
          <a:p>
            <a:endParaRPr lang="en-US" sz="2400"/>
          </a:p>
          <a:p>
            <a:pPr marL="0" indent="0">
              <a:buNone/>
            </a:pPr>
            <a:endParaRPr lang="en-NZ" sz="2400"/>
          </a:p>
          <a:p>
            <a:endParaRPr lang="en-NZ" sz="2400"/>
          </a:p>
        </p:txBody>
      </p:sp>
      <p:sp>
        <p:nvSpPr>
          <p:cNvPr id="8" name="TextBox 7">
            <a:extLst>
              <a:ext uri="{FF2B5EF4-FFF2-40B4-BE49-F238E27FC236}">
                <a16:creationId xmlns:a16="http://schemas.microsoft.com/office/drawing/2014/main" id="{E01597D5-D58C-8DA4-FF05-5F60AB8B3664}"/>
              </a:ext>
            </a:extLst>
          </p:cNvPr>
          <p:cNvSpPr txBox="1"/>
          <p:nvPr/>
        </p:nvSpPr>
        <p:spPr>
          <a:xfrm>
            <a:off x="526120" y="5416737"/>
            <a:ext cx="11289265" cy="830997"/>
          </a:xfrm>
          <a:prstGeom prst="rect">
            <a:avLst/>
          </a:prstGeom>
          <a:noFill/>
        </p:spPr>
        <p:txBody>
          <a:bodyPr wrap="square">
            <a:spAutoFit/>
          </a:bodyPr>
          <a:lstStyle/>
          <a:p>
            <a:pPr marL="0" indent="0" algn="ctr">
              <a:buNone/>
            </a:pPr>
            <a:r>
              <a:rPr lang="en-NZ" sz="2400" b="1" i="1">
                <a:solidFill>
                  <a:schemeClr val="bg1"/>
                </a:solidFill>
              </a:rPr>
              <a:t>The principles of Enabling Good Lives should be considered the foundation of planning &amp; decision making</a:t>
            </a:r>
            <a:endParaRPr lang="en-NZ" sz="2400"/>
          </a:p>
        </p:txBody>
      </p:sp>
    </p:spTree>
    <p:extLst>
      <p:ext uri="{BB962C8B-B14F-4D97-AF65-F5344CB8AC3E}">
        <p14:creationId xmlns:p14="http://schemas.microsoft.com/office/powerpoint/2010/main" val="8889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B47D-87DC-36FA-1532-730D22F386F3}"/>
              </a:ext>
            </a:extLst>
          </p:cNvPr>
          <p:cNvSpPr>
            <a:spLocks noGrp="1"/>
          </p:cNvSpPr>
          <p:nvPr>
            <p:ph type="title"/>
          </p:nvPr>
        </p:nvSpPr>
        <p:spPr/>
        <p:txBody>
          <a:bodyPr/>
          <a:lstStyle/>
          <a:p>
            <a:r>
              <a:rPr lang="en-NZ"/>
              <a:t>Activity #3: How We Think About…</a:t>
            </a:r>
          </a:p>
        </p:txBody>
      </p:sp>
      <p:sp>
        <p:nvSpPr>
          <p:cNvPr id="3" name="Content Placeholder 2">
            <a:extLst>
              <a:ext uri="{FF2B5EF4-FFF2-40B4-BE49-F238E27FC236}">
                <a16:creationId xmlns:a16="http://schemas.microsoft.com/office/drawing/2014/main" id="{DE4C6176-42C8-D06F-751D-66ED8EBEA8AC}"/>
              </a:ext>
            </a:extLst>
          </p:cNvPr>
          <p:cNvSpPr>
            <a:spLocks noGrp="1"/>
          </p:cNvSpPr>
          <p:nvPr>
            <p:ph idx="1"/>
          </p:nvPr>
        </p:nvSpPr>
        <p:spPr/>
        <p:txBody>
          <a:bodyPr/>
          <a:lstStyle/>
          <a:p>
            <a:pPr marL="514350" indent="-514350">
              <a:buFont typeface="+mj-lt"/>
              <a:buAutoNum type="arabicPeriod"/>
            </a:pPr>
            <a:r>
              <a:rPr lang="en-NZ" sz="2400"/>
              <a:t>What is the purpose of developing the “How we think about…” resource?</a:t>
            </a:r>
          </a:p>
          <a:p>
            <a:pPr marL="514350" indent="-514350">
              <a:buFont typeface="+mj-lt"/>
              <a:buAutoNum type="arabicPeriod"/>
            </a:pPr>
            <a:endParaRPr lang="en-NZ" sz="2400"/>
          </a:p>
          <a:p>
            <a:pPr marL="514350" indent="-514350">
              <a:buFont typeface="+mj-lt"/>
              <a:buAutoNum type="arabicPeriod"/>
            </a:pPr>
            <a:r>
              <a:rPr lang="en-NZ" sz="2400"/>
              <a:t>What is it NOT?</a:t>
            </a:r>
          </a:p>
          <a:p>
            <a:pPr marL="514350" indent="-514350">
              <a:buFont typeface="+mj-lt"/>
              <a:buAutoNum type="arabicPeriod"/>
            </a:pPr>
            <a:endParaRPr lang="en-NZ" sz="2400"/>
          </a:p>
          <a:p>
            <a:pPr marL="514350" indent="-514350">
              <a:buFont typeface="+mj-lt"/>
              <a:buAutoNum type="arabicPeriod"/>
            </a:pPr>
            <a:r>
              <a:rPr lang="en-NZ" sz="2400"/>
              <a:t>What can flexible funding be used for?</a:t>
            </a:r>
          </a:p>
          <a:p>
            <a:pPr marL="514350" indent="-514350">
              <a:buFont typeface="+mj-lt"/>
              <a:buAutoNum type="arabicPeriod"/>
            </a:pPr>
            <a:endParaRPr lang="en-NZ" sz="2400"/>
          </a:p>
          <a:p>
            <a:pPr marL="514350" indent="-514350">
              <a:buFont typeface="+mj-lt"/>
              <a:buAutoNum type="arabicPeriod"/>
            </a:pPr>
            <a:r>
              <a:rPr lang="en-NZ" sz="2400"/>
              <a:t>What are the things you would discuss with a person/carer if they were looking to use funding for certain purposes ( e.g. travel overseas, equipment, technology, support staff)</a:t>
            </a:r>
          </a:p>
          <a:p>
            <a:pPr marL="514350" indent="-514350">
              <a:buFont typeface="+mj-lt"/>
              <a:buAutoNum type="arabicPeriod"/>
            </a:pPr>
            <a:endParaRPr lang="en-NZ" sz="2400"/>
          </a:p>
          <a:p>
            <a:pPr marL="514350" indent="-514350">
              <a:buFont typeface="+mj-lt"/>
              <a:buAutoNum type="arabicPeriod"/>
            </a:pPr>
            <a:r>
              <a:rPr lang="en-NZ" sz="2400"/>
              <a:t>When might equipment or assistive technology be considered?</a:t>
            </a:r>
          </a:p>
          <a:p>
            <a:pPr marL="0" indent="0">
              <a:buNone/>
            </a:pPr>
            <a:endParaRPr lang="en-NZ" sz="2400"/>
          </a:p>
          <a:p>
            <a:pPr marL="514350" indent="-514350">
              <a:buFont typeface="+mj-lt"/>
              <a:buAutoNum type="arabicPeriod"/>
            </a:pPr>
            <a:endParaRPr lang="en-NZ" sz="2400"/>
          </a:p>
          <a:p>
            <a:pPr marL="514350" indent="-514350">
              <a:buFont typeface="+mj-lt"/>
              <a:buAutoNum type="arabicPeriod"/>
            </a:pPr>
            <a:endParaRPr lang="en-NZ" sz="2400"/>
          </a:p>
          <a:p>
            <a:pPr marL="514350" indent="-514350">
              <a:buFont typeface="+mj-lt"/>
              <a:buAutoNum type="arabicPeriod"/>
            </a:pPr>
            <a:endParaRPr lang="en-NZ" sz="2400"/>
          </a:p>
          <a:p>
            <a:pPr marL="514350" indent="-514350">
              <a:buFont typeface="+mj-lt"/>
              <a:buAutoNum type="arabicPeriod"/>
            </a:pPr>
            <a:endParaRPr lang="en-NZ" sz="2400"/>
          </a:p>
          <a:p>
            <a:pPr marL="514350" indent="-514350">
              <a:buFont typeface="+mj-lt"/>
              <a:buAutoNum type="arabicPeriod"/>
            </a:pPr>
            <a:endParaRPr lang="en-NZ" sz="2400"/>
          </a:p>
          <a:p>
            <a:pPr marL="514350" indent="-514350">
              <a:buFont typeface="+mj-lt"/>
              <a:buAutoNum type="arabicPeriod"/>
            </a:pPr>
            <a:endParaRPr lang="en-NZ" sz="2400"/>
          </a:p>
        </p:txBody>
      </p:sp>
    </p:spTree>
    <p:extLst>
      <p:ext uri="{BB962C8B-B14F-4D97-AF65-F5344CB8AC3E}">
        <p14:creationId xmlns:p14="http://schemas.microsoft.com/office/powerpoint/2010/main" val="32409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3C57-5803-E27F-11A2-F892FD7CEE14}"/>
              </a:ext>
            </a:extLst>
          </p:cNvPr>
          <p:cNvSpPr>
            <a:spLocks noGrp="1"/>
          </p:cNvSpPr>
          <p:nvPr>
            <p:ph type="title"/>
          </p:nvPr>
        </p:nvSpPr>
        <p:spPr/>
        <p:txBody>
          <a:bodyPr/>
          <a:lstStyle/>
          <a:p>
            <a:r>
              <a:rPr lang="en-NZ"/>
              <a:t>How We Think About…</a:t>
            </a:r>
          </a:p>
        </p:txBody>
      </p:sp>
      <p:sp>
        <p:nvSpPr>
          <p:cNvPr id="3" name="Content Placeholder 2">
            <a:extLst>
              <a:ext uri="{FF2B5EF4-FFF2-40B4-BE49-F238E27FC236}">
                <a16:creationId xmlns:a16="http://schemas.microsoft.com/office/drawing/2014/main" id="{0C66B88A-A659-4968-8699-8DB3FB745F10}"/>
              </a:ext>
            </a:extLst>
          </p:cNvPr>
          <p:cNvSpPr>
            <a:spLocks noGrp="1"/>
          </p:cNvSpPr>
          <p:nvPr>
            <p:ph idx="1"/>
          </p:nvPr>
        </p:nvSpPr>
        <p:spPr/>
        <p:txBody>
          <a:bodyPr/>
          <a:lstStyle/>
          <a:p>
            <a:pPr marL="514350" indent="-514350">
              <a:buFont typeface="+mj-lt"/>
              <a:buAutoNum type="arabicPeriod" startAt="6"/>
            </a:pPr>
            <a:r>
              <a:rPr lang="en-NZ" sz="2400"/>
              <a:t>When would you discuss and consider the equipment or assistive technology further?</a:t>
            </a:r>
          </a:p>
          <a:p>
            <a:pPr marL="514350" indent="-514350">
              <a:buFont typeface="+mj-lt"/>
              <a:buAutoNum type="arabicPeriod" startAt="6"/>
            </a:pPr>
            <a:endParaRPr lang="en-NZ" sz="2400"/>
          </a:p>
          <a:p>
            <a:pPr marL="514350" indent="-514350">
              <a:buFont typeface="+mj-lt"/>
              <a:buAutoNum type="arabicPeriod" startAt="6"/>
            </a:pPr>
            <a:r>
              <a:rPr lang="en-NZ" sz="2400"/>
              <a:t>When would you be more confident that overseas travel could be funded?</a:t>
            </a:r>
          </a:p>
          <a:p>
            <a:pPr marL="514350" indent="-514350">
              <a:buFont typeface="+mj-lt"/>
              <a:buAutoNum type="arabicPeriod" startAt="6"/>
            </a:pPr>
            <a:endParaRPr lang="en-NZ" sz="2400"/>
          </a:p>
          <a:p>
            <a:pPr marL="514350" indent="-514350">
              <a:buFont typeface="+mj-lt"/>
              <a:buAutoNum type="arabicPeriod" startAt="6"/>
            </a:pPr>
            <a:r>
              <a:rPr lang="en-NZ" sz="2400"/>
              <a:t>What is the $ threshold requiring prior approval for a person in tier 3?</a:t>
            </a:r>
          </a:p>
          <a:p>
            <a:pPr marL="514350" indent="-514350">
              <a:buFont typeface="+mj-lt"/>
              <a:buAutoNum type="arabicPeriod" startAt="6"/>
            </a:pPr>
            <a:endParaRPr lang="en-NZ" sz="2400"/>
          </a:p>
          <a:p>
            <a:pPr marL="514350" indent="-514350">
              <a:buFont typeface="+mj-lt"/>
              <a:buAutoNum type="arabicPeriod" startAt="9"/>
            </a:pPr>
            <a:r>
              <a:rPr lang="en-NZ" sz="2400"/>
              <a:t>What things could you ask to discuss the </a:t>
            </a:r>
            <a:r>
              <a:rPr lang="en-NZ" sz="2400" b="1"/>
              <a:t>purpose</a:t>
            </a:r>
            <a:r>
              <a:rPr lang="en-NZ" sz="2400"/>
              <a:t> of funding with a person/agent when it comes to a purchase over $1500 on tier 2 ?</a:t>
            </a:r>
          </a:p>
          <a:p>
            <a:pPr marL="514350" indent="-514350">
              <a:buFont typeface="+mj-lt"/>
              <a:buAutoNum type="arabicPeriod" startAt="9"/>
            </a:pPr>
            <a:endParaRPr lang="en-NZ" sz="2400"/>
          </a:p>
          <a:p>
            <a:pPr marL="514350" indent="-514350">
              <a:buFont typeface="+mj-lt"/>
              <a:buAutoNum type="arabicPeriod" startAt="9"/>
            </a:pPr>
            <a:r>
              <a:rPr lang="en-US" sz="2400"/>
              <a:t>When would it be relevant to approve funding for complementary therapies?</a:t>
            </a:r>
          </a:p>
          <a:p>
            <a:pPr marL="514350" indent="-514350">
              <a:buFont typeface="+mj-lt"/>
              <a:buAutoNum type="arabicPeriod" startAt="9"/>
            </a:pPr>
            <a:endParaRPr lang="en-NZ" sz="2400"/>
          </a:p>
        </p:txBody>
      </p:sp>
    </p:spTree>
    <p:extLst>
      <p:ext uri="{BB962C8B-B14F-4D97-AF65-F5344CB8AC3E}">
        <p14:creationId xmlns:p14="http://schemas.microsoft.com/office/powerpoint/2010/main" val="16500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1309-6B85-454B-250E-7AA08C27C16A}"/>
              </a:ext>
            </a:extLst>
          </p:cNvPr>
          <p:cNvSpPr>
            <a:spLocks noGrp="1"/>
          </p:cNvSpPr>
          <p:nvPr>
            <p:ph type="ctrTitle"/>
          </p:nvPr>
        </p:nvSpPr>
        <p:spPr/>
        <p:txBody>
          <a:bodyPr/>
          <a:lstStyle/>
          <a:p>
            <a:r>
              <a:rPr lang="en-NZ"/>
              <a:t>Wrap Up and Reflection</a:t>
            </a:r>
          </a:p>
        </p:txBody>
      </p:sp>
      <p:sp>
        <p:nvSpPr>
          <p:cNvPr id="3" name="Subtitle 2">
            <a:extLst>
              <a:ext uri="{FF2B5EF4-FFF2-40B4-BE49-F238E27FC236}">
                <a16:creationId xmlns:a16="http://schemas.microsoft.com/office/drawing/2014/main" id="{89A1B47B-5E70-0CAB-40E0-566DB51B6B53}"/>
              </a:ext>
            </a:extLst>
          </p:cNvPr>
          <p:cNvSpPr>
            <a:spLocks noGrp="1"/>
          </p:cNvSpPr>
          <p:nvPr>
            <p:ph type="subTitle" idx="1"/>
          </p:nvPr>
        </p:nvSpPr>
        <p:spPr/>
        <p:txBody>
          <a:bodyPr/>
          <a:lstStyle/>
          <a:p>
            <a:endParaRPr lang="en-NZ"/>
          </a:p>
        </p:txBody>
      </p:sp>
      <p:sp>
        <p:nvSpPr>
          <p:cNvPr id="4" name="Content Placeholder 3">
            <a:extLst>
              <a:ext uri="{FF2B5EF4-FFF2-40B4-BE49-F238E27FC236}">
                <a16:creationId xmlns:a16="http://schemas.microsoft.com/office/drawing/2014/main" id="{2F96EA34-DEB0-5253-5F9B-C218194A12E3}"/>
              </a:ext>
            </a:extLst>
          </p:cNvPr>
          <p:cNvSpPr>
            <a:spLocks noGrp="1"/>
          </p:cNvSpPr>
          <p:nvPr>
            <p:ph idx="10"/>
          </p:nvPr>
        </p:nvSpPr>
        <p:spPr/>
        <p:txBody>
          <a:bodyPr/>
          <a:lstStyle/>
          <a:p>
            <a:endParaRPr lang="en-NZ"/>
          </a:p>
        </p:txBody>
      </p:sp>
    </p:spTree>
    <p:extLst>
      <p:ext uri="{BB962C8B-B14F-4D97-AF65-F5344CB8AC3E}">
        <p14:creationId xmlns:p14="http://schemas.microsoft.com/office/powerpoint/2010/main" val="307164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5E1-BB28-0E69-A5BA-F34FB318F6EC}"/>
              </a:ext>
            </a:extLst>
          </p:cNvPr>
          <p:cNvSpPr>
            <a:spLocks noGrp="1"/>
          </p:cNvSpPr>
          <p:nvPr>
            <p:ph type="title"/>
          </p:nvPr>
        </p:nvSpPr>
        <p:spPr/>
        <p:txBody>
          <a:bodyPr/>
          <a:lstStyle/>
          <a:p>
            <a:r>
              <a:rPr lang="en-NZ"/>
              <a:t>What We Covered Today</a:t>
            </a:r>
          </a:p>
        </p:txBody>
      </p:sp>
      <p:sp>
        <p:nvSpPr>
          <p:cNvPr id="3" name="Content Placeholder 2">
            <a:extLst>
              <a:ext uri="{FF2B5EF4-FFF2-40B4-BE49-F238E27FC236}">
                <a16:creationId xmlns:a16="http://schemas.microsoft.com/office/drawing/2014/main" id="{002DF524-2821-ECD6-F123-4669B3798CF3}"/>
              </a:ext>
            </a:extLst>
          </p:cNvPr>
          <p:cNvSpPr>
            <a:spLocks noGrp="1"/>
          </p:cNvSpPr>
          <p:nvPr>
            <p:ph idx="1"/>
          </p:nvPr>
        </p:nvSpPr>
        <p:spPr/>
        <p:txBody>
          <a:bodyPr/>
          <a:lstStyle/>
          <a:p>
            <a:r>
              <a:rPr lang="en-NZ"/>
              <a:t>Hosted flexible funding model</a:t>
            </a:r>
          </a:p>
          <a:p>
            <a:r>
              <a:rPr lang="en-NZ"/>
              <a:t>Roles &amp; responsibilities</a:t>
            </a:r>
          </a:p>
          <a:p>
            <a:r>
              <a:rPr lang="en-NZ"/>
              <a:t>My DSS Funding Plan</a:t>
            </a:r>
          </a:p>
          <a:p>
            <a:r>
              <a:rPr lang="en-NZ"/>
              <a:t>Host Tier Framework</a:t>
            </a:r>
          </a:p>
          <a:p>
            <a:r>
              <a:rPr lang="en-NZ"/>
              <a:t>Feedback loop</a:t>
            </a:r>
          </a:p>
          <a:p>
            <a:r>
              <a:rPr lang="en-NZ"/>
              <a:t>Person-directed conversations</a:t>
            </a:r>
          </a:p>
        </p:txBody>
      </p:sp>
    </p:spTree>
    <p:extLst>
      <p:ext uri="{BB962C8B-B14F-4D97-AF65-F5344CB8AC3E}">
        <p14:creationId xmlns:p14="http://schemas.microsoft.com/office/powerpoint/2010/main" val="40042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AEC-DB74-AAB7-6947-76644B97A762}"/>
              </a:ext>
            </a:extLst>
          </p:cNvPr>
          <p:cNvSpPr>
            <a:spLocks noGrp="1"/>
          </p:cNvSpPr>
          <p:nvPr>
            <p:ph type="title"/>
          </p:nvPr>
        </p:nvSpPr>
        <p:spPr/>
        <p:txBody>
          <a:bodyPr/>
          <a:lstStyle/>
          <a:p>
            <a:r>
              <a:rPr lang="en-NZ"/>
              <a:t>Reflection</a:t>
            </a:r>
          </a:p>
        </p:txBody>
      </p:sp>
      <p:sp>
        <p:nvSpPr>
          <p:cNvPr id="3" name="Content Placeholder 2">
            <a:extLst>
              <a:ext uri="{FF2B5EF4-FFF2-40B4-BE49-F238E27FC236}">
                <a16:creationId xmlns:a16="http://schemas.microsoft.com/office/drawing/2014/main" id="{A4BF6678-9F63-9123-2F9B-8EEF4D7CFE22}"/>
              </a:ext>
            </a:extLst>
          </p:cNvPr>
          <p:cNvSpPr>
            <a:spLocks noGrp="1"/>
          </p:cNvSpPr>
          <p:nvPr>
            <p:ph idx="1"/>
          </p:nvPr>
        </p:nvSpPr>
        <p:spPr/>
        <p:txBody>
          <a:bodyPr/>
          <a:lstStyle/>
          <a:p>
            <a:r>
              <a:rPr lang="en-NZ"/>
              <a:t>What new insights or perspectives did you gain?</a:t>
            </a:r>
          </a:p>
          <a:p>
            <a:r>
              <a:rPr lang="en-NZ"/>
              <a:t>What felt most useful or relevant to your role?</a:t>
            </a:r>
          </a:p>
          <a:p>
            <a:r>
              <a:rPr lang="en-NZ"/>
              <a:t>How will you apply today’s learning in your day-to-day work?</a:t>
            </a:r>
          </a:p>
        </p:txBody>
      </p:sp>
    </p:spTree>
    <p:extLst>
      <p:ext uri="{BB962C8B-B14F-4D97-AF65-F5344CB8AC3E}">
        <p14:creationId xmlns:p14="http://schemas.microsoft.com/office/powerpoint/2010/main" val="23557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0240-1011-6DEC-62D9-8A3ADD234F49}"/>
              </a:ext>
            </a:extLst>
          </p:cNvPr>
          <p:cNvSpPr>
            <a:spLocks noGrp="1"/>
          </p:cNvSpPr>
          <p:nvPr>
            <p:ph type="title"/>
          </p:nvPr>
        </p:nvSpPr>
        <p:spPr/>
        <p:txBody>
          <a:bodyPr/>
          <a:lstStyle/>
          <a:p>
            <a:r>
              <a:rPr lang="en-NZ"/>
              <a:t>Questions</a:t>
            </a:r>
          </a:p>
        </p:txBody>
      </p:sp>
      <p:sp>
        <p:nvSpPr>
          <p:cNvPr id="3" name="Content Placeholder 2">
            <a:extLst>
              <a:ext uri="{FF2B5EF4-FFF2-40B4-BE49-F238E27FC236}">
                <a16:creationId xmlns:a16="http://schemas.microsoft.com/office/drawing/2014/main" id="{294F6830-66D6-50BA-6484-6472EA34447F}"/>
              </a:ext>
            </a:extLst>
          </p:cNvPr>
          <p:cNvSpPr>
            <a:spLocks noGrp="1"/>
          </p:cNvSpPr>
          <p:nvPr>
            <p:ph idx="1"/>
          </p:nvPr>
        </p:nvSpPr>
        <p:spPr/>
        <p:txBody>
          <a:bodyPr/>
          <a:lstStyle/>
          <a:p>
            <a:r>
              <a:rPr lang="en-NZ"/>
              <a:t>DSS_Testing@msd.govt.nz</a:t>
            </a:r>
          </a:p>
        </p:txBody>
      </p:sp>
    </p:spTree>
    <p:extLst>
      <p:ext uri="{BB962C8B-B14F-4D97-AF65-F5344CB8AC3E}">
        <p14:creationId xmlns:p14="http://schemas.microsoft.com/office/powerpoint/2010/main" val="42164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CD64-2770-A9C2-BA29-B6B0826A14E7}"/>
              </a:ext>
            </a:extLst>
          </p:cNvPr>
          <p:cNvSpPr>
            <a:spLocks noGrp="1"/>
          </p:cNvSpPr>
          <p:nvPr>
            <p:ph type="ctrTitle"/>
          </p:nvPr>
        </p:nvSpPr>
        <p:spPr/>
        <p:txBody>
          <a:bodyPr/>
          <a:lstStyle/>
          <a:p>
            <a:r>
              <a:rPr lang="en-NZ"/>
              <a:t>Overview</a:t>
            </a:r>
          </a:p>
        </p:txBody>
      </p:sp>
    </p:spTree>
    <p:extLst>
      <p:ext uri="{BB962C8B-B14F-4D97-AF65-F5344CB8AC3E}">
        <p14:creationId xmlns:p14="http://schemas.microsoft.com/office/powerpoint/2010/main" val="219950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F2DA2A-0ED1-F207-5ACE-627701BCE5AD}"/>
              </a:ext>
            </a:extLst>
          </p:cNvPr>
          <p:cNvSpPr>
            <a:spLocks noGrp="1"/>
          </p:cNvSpPr>
          <p:nvPr>
            <p:ph type="title"/>
          </p:nvPr>
        </p:nvSpPr>
        <p:spPr>
          <a:xfrm>
            <a:off x="239713" y="374650"/>
            <a:ext cx="11725275" cy="647700"/>
          </a:xfrm>
        </p:spPr>
        <p:txBody>
          <a:bodyPr lIns="91440" tIns="45720" rIns="91440" bIns="45720" anchor="t"/>
          <a:lstStyle/>
          <a:p>
            <a:r>
              <a:rPr lang="en-NZ">
                <a:ea typeface="Verdana"/>
              </a:rPr>
              <a:t>Stabilisation key elements for flexible funding</a:t>
            </a:r>
            <a:endParaRPr lang="en-NZ"/>
          </a:p>
        </p:txBody>
      </p:sp>
      <p:sp>
        <p:nvSpPr>
          <p:cNvPr id="5" name="Content Placeholder 2">
            <a:extLst>
              <a:ext uri="{FF2B5EF4-FFF2-40B4-BE49-F238E27FC236}">
                <a16:creationId xmlns:a16="http://schemas.microsoft.com/office/drawing/2014/main" id="{60565831-8447-B347-C1B2-798E90DC9EF1}"/>
              </a:ext>
            </a:extLst>
          </p:cNvPr>
          <p:cNvSpPr>
            <a:spLocks noGrp="1"/>
          </p:cNvSpPr>
          <p:nvPr>
            <p:ph idx="1"/>
          </p:nvPr>
        </p:nvSpPr>
        <p:spPr>
          <a:xfrm>
            <a:off x="239713" y="1203325"/>
            <a:ext cx="11725275" cy="4716463"/>
          </a:xfrm>
        </p:spPr>
        <p:txBody>
          <a:bodyPr/>
          <a:lstStyle/>
          <a:p>
            <a:pPr>
              <a:spcAft>
                <a:spcPts val="1200"/>
              </a:spcAft>
            </a:pPr>
            <a:r>
              <a:rPr lang="en-NZ" sz="2400">
                <a:latin typeface="+mn-lt"/>
              </a:rPr>
              <a:t>Consistent national process</a:t>
            </a:r>
          </a:p>
          <a:p>
            <a:pPr>
              <a:spcAft>
                <a:spcPts val="1200"/>
              </a:spcAft>
            </a:pPr>
            <a:r>
              <a:rPr lang="en-NZ" sz="2400">
                <a:latin typeface="+mn-lt"/>
              </a:rPr>
              <a:t>Clear link between disability need and funded supports</a:t>
            </a:r>
          </a:p>
          <a:p>
            <a:pPr>
              <a:spcAft>
                <a:spcPts val="1200"/>
              </a:spcAft>
            </a:pPr>
            <a:r>
              <a:rPr lang="en-NZ" sz="2400">
                <a:latin typeface="+mn-lt"/>
              </a:rPr>
              <a:t>Transparent purpose of funding</a:t>
            </a:r>
          </a:p>
          <a:p>
            <a:pPr>
              <a:spcAft>
                <a:spcPts val="1200"/>
              </a:spcAft>
            </a:pPr>
            <a:r>
              <a:rPr lang="en-NZ" sz="2400">
                <a:latin typeface="+mn-lt"/>
              </a:rPr>
              <a:t>My DSS Funding Plan</a:t>
            </a:r>
          </a:p>
          <a:p>
            <a:pPr>
              <a:spcAft>
                <a:spcPts val="1200"/>
              </a:spcAft>
            </a:pPr>
            <a:r>
              <a:rPr lang="en-NZ" sz="2400">
                <a:latin typeface="+mn-lt"/>
              </a:rPr>
              <a:t>Host Tier Framework for hosted flexible funding </a:t>
            </a:r>
          </a:p>
          <a:p>
            <a:pPr>
              <a:spcAft>
                <a:spcPts val="1200"/>
              </a:spcAft>
            </a:pPr>
            <a:r>
              <a:rPr lang="en-NZ" sz="2400">
                <a:latin typeface="+mn-lt"/>
              </a:rPr>
              <a:t>Removal of March 2024 Purchasing Rules</a:t>
            </a:r>
          </a:p>
          <a:p>
            <a:pPr>
              <a:spcAft>
                <a:spcPts val="1200"/>
              </a:spcAft>
            </a:pPr>
            <a:r>
              <a:rPr lang="en-NZ" sz="2400">
                <a:latin typeface="+mn-lt"/>
              </a:rPr>
              <a:t>Staged, phased programme of improvements</a:t>
            </a:r>
          </a:p>
          <a:p>
            <a:pPr marL="0" indent="0">
              <a:spcAft>
                <a:spcPts val="1200"/>
              </a:spcAft>
              <a:buNone/>
            </a:pPr>
            <a:endParaRPr lang="en-NZ" sz="2400">
              <a:latin typeface="+mn-lt"/>
            </a:endParaRPr>
          </a:p>
        </p:txBody>
      </p:sp>
    </p:spTree>
    <p:extLst>
      <p:ext uri="{BB962C8B-B14F-4D97-AF65-F5344CB8AC3E}">
        <p14:creationId xmlns:p14="http://schemas.microsoft.com/office/powerpoint/2010/main" val="1889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4CF9-C417-FD2E-C918-2F8F4C226D23}"/>
              </a:ext>
            </a:extLst>
          </p:cNvPr>
          <p:cNvSpPr>
            <a:spLocks noGrp="1"/>
          </p:cNvSpPr>
          <p:nvPr>
            <p:ph type="title"/>
          </p:nvPr>
        </p:nvSpPr>
        <p:spPr/>
        <p:txBody>
          <a:bodyPr/>
          <a:lstStyle/>
          <a:p>
            <a:r>
              <a:rPr lang="en-NZ"/>
              <a:t>What stabilisation through AAFF will achieve</a:t>
            </a:r>
          </a:p>
        </p:txBody>
      </p:sp>
      <p:sp>
        <p:nvSpPr>
          <p:cNvPr id="3" name="Content Placeholder 2">
            <a:extLst>
              <a:ext uri="{FF2B5EF4-FFF2-40B4-BE49-F238E27FC236}">
                <a16:creationId xmlns:a16="http://schemas.microsoft.com/office/drawing/2014/main" id="{1A3ADF61-330B-B659-1932-8F45A99D874E}"/>
              </a:ext>
            </a:extLst>
          </p:cNvPr>
          <p:cNvSpPr>
            <a:spLocks noGrp="1"/>
          </p:cNvSpPr>
          <p:nvPr>
            <p:ph idx="1"/>
          </p:nvPr>
        </p:nvSpPr>
        <p:spPr>
          <a:xfrm>
            <a:off x="359587" y="1437002"/>
            <a:ext cx="5597076" cy="3148061"/>
          </a:xfrm>
        </p:spPr>
        <p:txBody>
          <a:bodyPr/>
          <a:lstStyle/>
          <a:p>
            <a:r>
              <a:rPr lang="en-NZ" sz="2400">
                <a:latin typeface="Roboto" panose="02000000000000000000" pitchFamily="2" charset="0"/>
                <a:ea typeface="Roboto" panose="02000000000000000000" pitchFamily="2" charset="0"/>
                <a:cs typeface="Roboto" panose="02000000000000000000" pitchFamily="2" charset="0"/>
              </a:rPr>
              <a:t>Improve disabled people’s experience</a:t>
            </a:r>
          </a:p>
          <a:p>
            <a:endParaRPr lang="en-NZ" sz="2400">
              <a:latin typeface="Roboto" panose="02000000000000000000" pitchFamily="2" charset="0"/>
              <a:ea typeface="Roboto" panose="02000000000000000000" pitchFamily="2" charset="0"/>
              <a:cs typeface="Roboto" panose="02000000000000000000" pitchFamily="2" charset="0"/>
            </a:endParaRPr>
          </a:p>
          <a:p>
            <a:r>
              <a:rPr lang="en-NZ" sz="2400">
                <a:latin typeface="Roboto" panose="02000000000000000000" pitchFamily="2" charset="0"/>
                <a:ea typeface="Roboto" panose="02000000000000000000" pitchFamily="2" charset="0"/>
                <a:cs typeface="Roboto" panose="02000000000000000000" pitchFamily="2" charset="0"/>
              </a:rPr>
              <a:t>Increase fairness and consistency</a:t>
            </a:r>
          </a:p>
          <a:p>
            <a:endParaRPr lang="en-NZ" sz="2400">
              <a:latin typeface="Roboto" panose="02000000000000000000" pitchFamily="2" charset="0"/>
              <a:ea typeface="Roboto" panose="02000000000000000000" pitchFamily="2" charset="0"/>
              <a:cs typeface="Roboto" panose="02000000000000000000" pitchFamily="2" charset="0"/>
            </a:endParaRPr>
          </a:p>
          <a:p>
            <a:r>
              <a:rPr lang="en-NZ" sz="2400">
                <a:latin typeface="Roboto" panose="02000000000000000000" pitchFamily="2" charset="0"/>
                <a:ea typeface="Roboto" panose="02000000000000000000" pitchFamily="2" charset="0"/>
                <a:cs typeface="Roboto" panose="02000000000000000000" pitchFamily="2" charset="0"/>
              </a:rPr>
              <a:t>Reflect community feedback</a:t>
            </a:r>
          </a:p>
          <a:p>
            <a:endParaRPr lang="en-NZ" sz="2400">
              <a:latin typeface="Roboto" panose="02000000000000000000" pitchFamily="2" charset="0"/>
              <a:ea typeface="Roboto" panose="02000000000000000000" pitchFamily="2" charset="0"/>
              <a:cs typeface="Roboto" panose="02000000000000000000" pitchFamily="2" charset="0"/>
            </a:endParaRPr>
          </a:p>
          <a:p>
            <a:pPr marL="457200" lvl="1" indent="0" algn="ctr">
              <a:buNone/>
            </a:pPr>
            <a:endParaRPr lang="en-NZ" sz="2000" b="1">
              <a:latin typeface="Roboto" panose="02000000000000000000" pitchFamily="2" charset="0"/>
              <a:ea typeface="Roboto" panose="02000000000000000000" pitchFamily="2" charset="0"/>
              <a:cs typeface="Roboto" panose="02000000000000000000" pitchFamily="2" charset="0"/>
            </a:endParaRPr>
          </a:p>
          <a:p>
            <a:pPr marL="0" indent="0">
              <a:buNone/>
            </a:pPr>
            <a:endParaRPr lang="en-NZ" sz="180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FB5122CC-9AFC-9F17-226D-96A973463094}"/>
              </a:ext>
            </a:extLst>
          </p:cNvPr>
          <p:cNvSpPr txBox="1"/>
          <p:nvPr/>
        </p:nvSpPr>
        <p:spPr>
          <a:xfrm>
            <a:off x="6426925" y="1437002"/>
            <a:ext cx="4794069" cy="3046988"/>
          </a:xfrm>
          <a:prstGeom prst="rect">
            <a:avLst/>
          </a:prstGeom>
          <a:noFill/>
        </p:spPr>
        <p:txBody>
          <a:bodyPr wrap="square" rtlCol="0">
            <a:spAutoFit/>
          </a:bodyPr>
          <a:lstStyle/>
          <a:p>
            <a:pPr marL="342900" indent="-342900">
              <a:buFont typeface="Arial" panose="020B0604020202020204" pitchFamily="34" charset="0"/>
              <a:buChar char="•"/>
            </a:pPr>
            <a:r>
              <a:rPr lang="en-NZ" sz="2400">
                <a:latin typeface="Roboto" panose="02000000000000000000" pitchFamily="2" charset="0"/>
                <a:ea typeface="Roboto" panose="02000000000000000000" pitchFamily="2" charset="0"/>
                <a:cs typeface="Roboto" panose="02000000000000000000" pitchFamily="2" charset="0"/>
              </a:rPr>
              <a:t>Funding plans tailored to disability needs</a:t>
            </a:r>
          </a:p>
          <a:p>
            <a:pPr marL="342900" indent="-342900">
              <a:buFont typeface="Arial" panose="020B0604020202020204" pitchFamily="34" charset="0"/>
              <a:buChar char="•"/>
            </a:pPr>
            <a:endParaRPr lang="en-NZ" sz="240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NZ" sz="2400">
                <a:latin typeface="Roboto" panose="02000000000000000000" pitchFamily="2" charset="0"/>
                <a:ea typeface="Roboto" panose="02000000000000000000" pitchFamily="2" charset="0"/>
                <a:cs typeface="Roboto" panose="02000000000000000000" pitchFamily="2" charset="0"/>
              </a:rPr>
              <a:t>More choice, control and flexibility in using funding</a:t>
            </a:r>
          </a:p>
          <a:p>
            <a:pPr marL="342900" indent="-342900">
              <a:buFont typeface="Arial" panose="020B0604020202020204" pitchFamily="34" charset="0"/>
              <a:buChar char="•"/>
            </a:pPr>
            <a:endParaRPr lang="en-NZ" sz="240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NZ" sz="2400">
                <a:latin typeface="Roboto" panose="02000000000000000000" pitchFamily="2" charset="0"/>
                <a:ea typeface="Roboto" panose="02000000000000000000" pitchFamily="2" charset="0"/>
                <a:cs typeface="Roboto" panose="02000000000000000000" pitchFamily="2" charset="0"/>
              </a:rPr>
              <a:t>Strengthen outcomes and learning</a:t>
            </a:r>
          </a:p>
        </p:txBody>
      </p:sp>
      <p:sp>
        <p:nvSpPr>
          <p:cNvPr id="6" name="Scroll: Horizontal 5">
            <a:extLst>
              <a:ext uri="{FF2B5EF4-FFF2-40B4-BE49-F238E27FC236}">
                <a16:creationId xmlns:a16="http://schemas.microsoft.com/office/drawing/2014/main" id="{D5934ADA-B747-9EB4-114F-9F2C75FAC134}"/>
              </a:ext>
            </a:extLst>
          </p:cNvPr>
          <p:cNvSpPr/>
          <p:nvPr/>
        </p:nvSpPr>
        <p:spPr>
          <a:xfrm>
            <a:off x="1954306" y="4898267"/>
            <a:ext cx="8337176" cy="974994"/>
          </a:xfrm>
          <a:custGeom>
            <a:avLst/>
            <a:gdLst>
              <a:gd name="csX0" fmla="*/ 8337176 w 8337176"/>
              <a:gd name="csY0" fmla="*/ 60937 h 974994"/>
              <a:gd name="csX1" fmla="*/ 8276239 w 8337176"/>
              <a:gd name="csY1" fmla="*/ 121874 h 974994"/>
              <a:gd name="csX2" fmla="*/ 8276239 w 8337176"/>
              <a:gd name="csY2" fmla="*/ 60937 h 974994"/>
              <a:gd name="csX3" fmla="*/ 8245770 w 8337176"/>
              <a:gd name="csY3" fmla="*/ 91406 h 974994"/>
              <a:gd name="csX4" fmla="*/ 8215301 w 8337176"/>
              <a:gd name="csY4" fmla="*/ 60937 h 974994"/>
              <a:gd name="csX5" fmla="*/ 8215302 w 8337176"/>
              <a:gd name="csY5" fmla="*/ 121874 h 974994"/>
              <a:gd name="csX6" fmla="*/ 7535772 w 8337176"/>
              <a:gd name="csY6" fmla="*/ 121874 h 974994"/>
              <a:gd name="csX7" fmla="*/ 6937785 w 8337176"/>
              <a:gd name="csY7" fmla="*/ 121874 h 974994"/>
              <a:gd name="csX8" fmla="*/ 6095167 w 8337176"/>
              <a:gd name="csY8" fmla="*/ 121874 h 974994"/>
              <a:gd name="csX9" fmla="*/ 5415637 w 8337176"/>
              <a:gd name="csY9" fmla="*/ 121874 h 974994"/>
              <a:gd name="csX10" fmla="*/ 4736106 w 8337176"/>
              <a:gd name="csY10" fmla="*/ 121874 h 974994"/>
              <a:gd name="csX11" fmla="*/ 3893489 w 8337176"/>
              <a:gd name="csY11" fmla="*/ 121874 h 974994"/>
              <a:gd name="csX12" fmla="*/ 3213958 w 8337176"/>
              <a:gd name="csY12" fmla="*/ 121874 h 974994"/>
              <a:gd name="csX13" fmla="*/ 2697515 w 8337176"/>
              <a:gd name="csY13" fmla="*/ 121874 h 974994"/>
              <a:gd name="csX14" fmla="*/ 1854897 w 8337176"/>
              <a:gd name="csY14" fmla="*/ 121874 h 974994"/>
              <a:gd name="csX15" fmla="*/ 1419998 w 8337176"/>
              <a:gd name="csY15" fmla="*/ 121874 h 974994"/>
              <a:gd name="csX16" fmla="*/ 740467 w 8337176"/>
              <a:gd name="csY16" fmla="*/ 121874 h 974994"/>
              <a:gd name="csX17" fmla="*/ 60937 w 8337176"/>
              <a:gd name="csY17" fmla="*/ 121874 h 974994"/>
              <a:gd name="csX18" fmla="*/ 0 w 8337176"/>
              <a:gd name="csY18" fmla="*/ 182811 h 974994"/>
              <a:gd name="csX19" fmla="*/ 0 w 8337176"/>
              <a:gd name="csY19" fmla="*/ 541122 h 974994"/>
              <a:gd name="csX20" fmla="*/ 0 w 8337176"/>
              <a:gd name="csY20" fmla="*/ 914057 h 974994"/>
              <a:gd name="csX21" fmla="*/ 60937 w 8337176"/>
              <a:gd name="csY21" fmla="*/ 974994 h 974994"/>
              <a:gd name="csX22" fmla="*/ 121874 w 8337176"/>
              <a:gd name="csY22" fmla="*/ 914057 h 974994"/>
              <a:gd name="csX23" fmla="*/ 121874 w 8337176"/>
              <a:gd name="csY23" fmla="*/ 853120 h 974994"/>
              <a:gd name="csX24" fmla="*/ 964492 w 8337176"/>
              <a:gd name="csY24" fmla="*/ 853120 h 974994"/>
              <a:gd name="csX25" fmla="*/ 1480935 w 8337176"/>
              <a:gd name="csY25" fmla="*/ 853120 h 974994"/>
              <a:gd name="csX26" fmla="*/ 1997378 w 8337176"/>
              <a:gd name="csY26" fmla="*/ 853120 h 974994"/>
              <a:gd name="csX27" fmla="*/ 2595365 w 8337176"/>
              <a:gd name="csY27" fmla="*/ 853120 h 974994"/>
              <a:gd name="csX28" fmla="*/ 3274895 w 8337176"/>
              <a:gd name="csY28" fmla="*/ 853120 h 974994"/>
              <a:gd name="csX29" fmla="*/ 4035969 w 8337176"/>
              <a:gd name="csY29" fmla="*/ 853120 h 974994"/>
              <a:gd name="csX30" fmla="*/ 4878587 w 8337176"/>
              <a:gd name="csY30" fmla="*/ 853120 h 974994"/>
              <a:gd name="csX31" fmla="*/ 5476574 w 8337176"/>
              <a:gd name="csY31" fmla="*/ 853120 h 974994"/>
              <a:gd name="csX32" fmla="*/ 5911473 w 8337176"/>
              <a:gd name="csY32" fmla="*/ 853120 h 974994"/>
              <a:gd name="csX33" fmla="*/ 6754091 w 8337176"/>
              <a:gd name="csY33" fmla="*/ 853120 h 974994"/>
              <a:gd name="csX34" fmla="*/ 7433621 w 8337176"/>
              <a:gd name="csY34" fmla="*/ 853120 h 974994"/>
              <a:gd name="csX35" fmla="*/ 8276239 w 8337176"/>
              <a:gd name="csY35" fmla="*/ 853120 h 974994"/>
              <a:gd name="csX36" fmla="*/ 8337176 w 8337176"/>
              <a:gd name="csY36" fmla="*/ 792183 h 974994"/>
              <a:gd name="csX37" fmla="*/ 8337176 w 8337176"/>
              <a:gd name="csY37" fmla="*/ 411935 h 974994"/>
              <a:gd name="csX38" fmla="*/ 8337176 w 8337176"/>
              <a:gd name="csY38" fmla="*/ 60937 h 974994"/>
              <a:gd name="csX39" fmla="*/ 60937 w 8337176"/>
              <a:gd name="csY39" fmla="*/ 243749 h 974994"/>
              <a:gd name="csX40" fmla="*/ 121874 w 8337176"/>
              <a:gd name="csY40" fmla="*/ 182812 h 974994"/>
              <a:gd name="csX41" fmla="*/ 91405 w 8337176"/>
              <a:gd name="csY41" fmla="*/ 152343 h 974994"/>
              <a:gd name="csX42" fmla="*/ 60936 w 8337176"/>
              <a:gd name="csY42" fmla="*/ 182812 h 974994"/>
              <a:gd name="csX43" fmla="*/ 60937 w 8337176"/>
              <a:gd name="csY43" fmla="*/ 243749 h 974994"/>
              <a:gd name="csX0" fmla="*/ 60937 w 8337176"/>
              <a:gd name="csY0" fmla="*/ 243749 h 974994"/>
              <a:gd name="csX1" fmla="*/ 121874 w 8337176"/>
              <a:gd name="csY1" fmla="*/ 182812 h 974994"/>
              <a:gd name="csX2" fmla="*/ 91405 w 8337176"/>
              <a:gd name="csY2" fmla="*/ 152343 h 974994"/>
              <a:gd name="csX3" fmla="*/ 60936 w 8337176"/>
              <a:gd name="csY3" fmla="*/ 182812 h 974994"/>
              <a:gd name="csX4" fmla="*/ 60937 w 8337176"/>
              <a:gd name="csY4" fmla="*/ 243749 h 974994"/>
              <a:gd name="csX5" fmla="*/ 8276239 w 8337176"/>
              <a:gd name="csY5" fmla="*/ 121874 h 974994"/>
              <a:gd name="csX6" fmla="*/ 8337176 w 8337176"/>
              <a:gd name="csY6" fmla="*/ 60937 h 974994"/>
              <a:gd name="csX7" fmla="*/ 8276239 w 8337176"/>
              <a:gd name="csY7" fmla="*/ 0 h 974994"/>
              <a:gd name="csX8" fmla="*/ 8215302 w 8337176"/>
              <a:gd name="csY8" fmla="*/ 60937 h 974994"/>
              <a:gd name="csX9" fmla="*/ 8245771 w 8337176"/>
              <a:gd name="csY9" fmla="*/ 91406 h 974994"/>
              <a:gd name="csX10" fmla="*/ 8276240 w 8337176"/>
              <a:gd name="csY10" fmla="*/ 60937 h 974994"/>
              <a:gd name="csX11" fmla="*/ 8276239 w 8337176"/>
              <a:gd name="csY11" fmla="*/ 121874 h 974994"/>
              <a:gd name="csX0" fmla="*/ 0 w 8337176"/>
              <a:gd name="csY0" fmla="*/ 182811 h 974994"/>
              <a:gd name="csX1" fmla="*/ 60937 w 8337176"/>
              <a:gd name="csY1" fmla="*/ 121874 h 974994"/>
              <a:gd name="csX2" fmla="*/ 495836 w 8337176"/>
              <a:gd name="csY2" fmla="*/ 121874 h 974994"/>
              <a:gd name="csX3" fmla="*/ 1175367 w 8337176"/>
              <a:gd name="csY3" fmla="*/ 121874 h 974994"/>
              <a:gd name="csX4" fmla="*/ 1773354 w 8337176"/>
              <a:gd name="csY4" fmla="*/ 121874 h 974994"/>
              <a:gd name="csX5" fmla="*/ 2615971 w 8337176"/>
              <a:gd name="csY5" fmla="*/ 121874 h 974994"/>
              <a:gd name="csX6" fmla="*/ 3377045 w 8337176"/>
              <a:gd name="csY6" fmla="*/ 121874 h 974994"/>
              <a:gd name="csX7" fmla="*/ 3975032 w 8337176"/>
              <a:gd name="csY7" fmla="*/ 121874 h 974994"/>
              <a:gd name="csX8" fmla="*/ 4409932 w 8337176"/>
              <a:gd name="csY8" fmla="*/ 121874 h 974994"/>
              <a:gd name="csX9" fmla="*/ 4926375 w 8337176"/>
              <a:gd name="csY9" fmla="*/ 121874 h 974994"/>
              <a:gd name="csX10" fmla="*/ 5442818 w 8337176"/>
              <a:gd name="csY10" fmla="*/ 121874 h 974994"/>
              <a:gd name="csX11" fmla="*/ 5959261 w 8337176"/>
              <a:gd name="csY11" fmla="*/ 121874 h 974994"/>
              <a:gd name="csX12" fmla="*/ 6638791 w 8337176"/>
              <a:gd name="csY12" fmla="*/ 121874 h 974994"/>
              <a:gd name="csX13" fmla="*/ 7073691 w 8337176"/>
              <a:gd name="csY13" fmla="*/ 121874 h 974994"/>
              <a:gd name="csX14" fmla="*/ 7590134 w 8337176"/>
              <a:gd name="csY14" fmla="*/ 121874 h 974994"/>
              <a:gd name="csX15" fmla="*/ 8215302 w 8337176"/>
              <a:gd name="csY15" fmla="*/ 121874 h 974994"/>
              <a:gd name="csX16" fmla="*/ 8215302 w 8337176"/>
              <a:gd name="csY16" fmla="*/ 60937 h 974994"/>
              <a:gd name="csX17" fmla="*/ 8276239 w 8337176"/>
              <a:gd name="csY17" fmla="*/ 0 h 974994"/>
              <a:gd name="csX18" fmla="*/ 8337176 w 8337176"/>
              <a:gd name="csY18" fmla="*/ 60937 h 974994"/>
              <a:gd name="csX19" fmla="*/ 8337176 w 8337176"/>
              <a:gd name="csY19" fmla="*/ 441185 h 974994"/>
              <a:gd name="csX20" fmla="*/ 8337176 w 8337176"/>
              <a:gd name="csY20" fmla="*/ 792183 h 974994"/>
              <a:gd name="csX21" fmla="*/ 8276239 w 8337176"/>
              <a:gd name="csY21" fmla="*/ 853120 h 974994"/>
              <a:gd name="csX22" fmla="*/ 7596709 w 8337176"/>
              <a:gd name="csY22" fmla="*/ 853120 h 974994"/>
              <a:gd name="csX23" fmla="*/ 6754091 w 8337176"/>
              <a:gd name="csY23" fmla="*/ 853120 h 974994"/>
              <a:gd name="csX24" fmla="*/ 6237648 w 8337176"/>
              <a:gd name="csY24" fmla="*/ 853120 h 974994"/>
              <a:gd name="csX25" fmla="*/ 5802748 w 8337176"/>
              <a:gd name="csY25" fmla="*/ 853120 h 974994"/>
              <a:gd name="csX26" fmla="*/ 5123218 w 8337176"/>
              <a:gd name="csY26" fmla="*/ 853120 h 974994"/>
              <a:gd name="csX27" fmla="*/ 4688318 w 8337176"/>
              <a:gd name="csY27" fmla="*/ 853120 h 974994"/>
              <a:gd name="csX28" fmla="*/ 3927244 w 8337176"/>
              <a:gd name="csY28" fmla="*/ 853120 h 974994"/>
              <a:gd name="csX29" fmla="*/ 3410801 w 8337176"/>
              <a:gd name="csY29" fmla="*/ 853120 h 974994"/>
              <a:gd name="csX30" fmla="*/ 2812814 w 8337176"/>
              <a:gd name="csY30" fmla="*/ 853120 h 974994"/>
              <a:gd name="csX31" fmla="*/ 1970197 w 8337176"/>
              <a:gd name="csY31" fmla="*/ 853120 h 974994"/>
              <a:gd name="csX32" fmla="*/ 1535297 w 8337176"/>
              <a:gd name="csY32" fmla="*/ 853120 h 974994"/>
              <a:gd name="csX33" fmla="*/ 855767 w 8337176"/>
              <a:gd name="csY33" fmla="*/ 853120 h 974994"/>
              <a:gd name="csX34" fmla="*/ 121874 w 8337176"/>
              <a:gd name="csY34" fmla="*/ 853120 h 974994"/>
              <a:gd name="csX35" fmla="*/ 121874 w 8337176"/>
              <a:gd name="csY35" fmla="*/ 914057 h 974994"/>
              <a:gd name="csX36" fmla="*/ 60937 w 8337176"/>
              <a:gd name="csY36" fmla="*/ 974994 h 974994"/>
              <a:gd name="csX37" fmla="*/ 0 w 8337176"/>
              <a:gd name="csY37" fmla="*/ 914057 h 974994"/>
              <a:gd name="csX38" fmla="*/ 0 w 8337176"/>
              <a:gd name="csY38" fmla="*/ 533809 h 974994"/>
              <a:gd name="csX39" fmla="*/ 0 w 8337176"/>
              <a:gd name="csY39" fmla="*/ 182811 h 974994"/>
              <a:gd name="csX40" fmla="*/ 8215302 w 8337176"/>
              <a:gd name="csY40" fmla="*/ 121874 h 974994"/>
              <a:gd name="csX41" fmla="*/ 8276239 w 8337176"/>
              <a:gd name="csY41" fmla="*/ 121874 h 974994"/>
              <a:gd name="csX42" fmla="*/ 8337176 w 8337176"/>
              <a:gd name="csY42" fmla="*/ 60937 h 974994"/>
              <a:gd name="csX43" fmla="*/ 8276239 w 8337176"/>
              <a:gd name="csY43" fmla="*/ 121874 h 974994"/>
              <a:gd name="csX44" fmla="*/ 8276239 w 8337176"/>
              <a:gd name="csY44" fmla="*/ 60937 h 974994"/>
              <a:gd name="csX45" fmla="*/ 8245770 w 8337176"/>
              <a:gd name="csY45" fmla="*/ 91406 h 974994"/>
              <a:gd name="csX46" fmla="*/ 8215301 w 8337176"/>
              <a:gd name="csY46" fmla="*/ 60937 h 974994"/>
              <a:gd name="csX47" fmla="*/ 60937 w 8337176"/>
              <a:gd name="csY47" fmla="*/ 243749 h 974994"/>
              <a:gd name="csX48" fmla="*/ 60937 w 8337176"/>
              <a:gd name="csY48" fmla="*/ 182811 h 974994"/>
              <a:gd name="csX49" fmla="*/ 91406 w 8337176"/>
              <a:gd name="csY49" fmla="*/ 152342 h 974994"/>
              <a:gd name="csX50" fmla="*/ 121875 w 8337176"/>
              <a:gd name="csY50" fmla="*/ 182811 h 974994"/>
              <a:gd name="csX51" fmla="*/ 60938 w 8337176"/>
              <a:gd name="csY51" fmla="*/ 243748 h 974994"/>
              <a:gd name="csX52" fmla="*/ 1 w 8337176"/>
              <a:gd name="csY52" fmla="*/ 182811 h 974994"/>
              <a:gd name="csX53" fmla="*/ 121874 w 8337176"/>
              <a:gd name="csY53" fmla="*/ 182811 h 974994"/>
              <a:gd name="csX54" fmla="*/ 121874 w 8337176"/>
              <a:gd name="csY54" fmla="*/ 853120 h 9749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8337176" h="974994" stroke="0" extrusionOk="0">
                <a:moveTo>
                  <a:pt x="8337176" y="60937"/>
                </a:moveTo>
                <a:cubicBezTo>
                  <a:pt x="8320930" y="81173"/>
                  <a:pt x="8292897" y="110760"/>
                  <a:pt x="8276239" y="121874"/>
                </a:cubicBezTo>
                <a:cubicBezTo>
                  <a:pt x="8278899" y="109194"/>
                  <a:pt x="8276618" y="80134"/>
                  <a:pt x="8276239" y="60937"/>
                </a:cubicBezTo>
                <a:cubicBezTo>
                  <a:pt x="8278028" y="76048"/>
                  <a:pt x="8261111" y="94063"/>
                  <a:pt x="8245770" y="91406"/>
                </a:cubicBezTo>
                <a:cubicBezTo>
                  <a:pt x="8227411" y="94934"/>
                  <a:pt x="8215269" y="76138"/>
                  <a:pt x="8215301" y="60937"/>
                </a:cubicBezTo>
                <a:cubicBezTo>
                  <a:pt x="8213627" y="79966"/>
                  <a:pt x="8213274" y="99545"/>
                  <a:pt x="8215302" y="121874"/>
                </a:cubicBezTo>
                <a:cubicBezTo>
                  <a:pt x="7892553" y="147924"/>
                  <a:pt x="7864965" y="131237"/>
                  <a:pt x="7535772" y="121874"/>
                </a:cubicBezTo>
                <a:cubicBezTo>
                  <a:pt x="7206579" y="112512"/>
                  <a:pt x="7144078" y="145751"/>
                  <a:pt x="6937785" y="121874"/>
                </a:cubicBezTo>
                <a:cubicBezTo>
                  <a:pt x="6731492" y="97997"/>
                  <a:pt x="6275193" y="85501"/>
                  <a:pt x="6095167" y="121874"/>
                </a:cubicBezTo>
                <a:cubicBezTo>
                  <a:pt x="5915141" y="158247"/>
                  <a:pt x="5628548" y="103469"/>
                  <a:pt x="5415637" y="121874"/>
                </a:cubicBezTo>
                <a:cubicBezTo>
                  <a:pt x="5202726" y="140280"/>
                  <a:pt x="4985823" y="103216"/>
                  <a:pt x="4736106" y="121874"/>
                </a:cubicBezTo>
                <a:cubicBezTo>
                  <a:pt x="4486389" y="140532"/>
                  <a:pt x="4269354" y="115385"/>
                  <a:pt x="3893489" y="121874"/>
                </a:cubicBezTo>
                <a:cubicBezTo>
                  <a:pt x="3517624" y="128363"/>
                  <a:pt x="3449945" y="110288"/>
                  <a:pt x="3213958" y="121874"/>
                </a:cubicBezTo>
                <a:cubicBezTo>
                  <a:pt x="2977971" y="133460"/>
                  <a:pt x="2941234" y="110117"/>
                  <a:pt x="2697515" y="121874"/>
                </a:cubicBezTo>
                <a:cubicBezTo>
                  <a:pt x="2453796" y="133631"/>
                  <a:pt x="2157209" y="123787"/>
                  <a:pt x="1854897" y="121874"/>
                </a:cubicBezTo>
                <a:cubicBezTo>
                  <a:pt x="1552585" y="119961"/>
                  <a:pt x="1631082" y="122584"/>
                  <a:pt x="1419998" y="121874"/>
                </a:cubicBezTo>
                <a:cubicBezTo>
                  <a:pt x="1208914" y="121164"/>
                  <a:pt x="920502" y="117329"/>
                  <a:pt x="740467" y="121874"/>
                </a:cubicBezTo>
                <a:cubicBezTo>
                  <a:pt x="560432" y="126419"/>
                  <a:pt x="272531" y="152937"/>
                  <a:pt x="60937" y="121874"/>
                </a:cubicBezTo>
                <a:cubicBezTo>
                  <a:pt x="30208" y="116010"/>
                  <a:pt x="6256" y="150614"/>
                  <a:pt x="0" y="182811"/>
                </a:cubicBezTo>
                <a:cubicBezTo>
                  <a:pt x="-14428" y="258113"/>
                  <a:pt x="-84" y="365648"/>
                  <a:pt x="0" y="541122"/>
                </a:cubicBezTo>
                <a:cubicBezTo>
                  <a:pt x="84" y="716596"/>
                  <a:pt x="-12850" y="793997"/>
                  <a:pt x="0" y="914057"/>
                </a:cubicBezTo>
                <a:cubicBezTo>
                  <a:pt x="-1065" y="948467"/>
                  <a:pt x="25653" y="977966"/>
                  <a:pt x="60937" y="974994"/>
                </a:cubicBezTo>
                <a:cubicBezTo>
                  <a:pt x="98957" y="970051"/>
                  <a:pt x="119514" y="953166"/>
                  <a:pt x="121874" y="914057"/>
                </a:cubicBezTo>
                <a:cubicBezTo>
                  <a:pt x="118986" y="886800"/>
                  <a:pt x="120147" y="869546"/>
                  <a:pt x="121874" y="853120"/>
                </a:cubicBezTo>
                <a:cubicBezTo>
                  <a:pt x="455073" y="826095"/>
                  <a:pt x="654660" y="878510"/>
                  <a:pt x="964492" y="853120"/>
                </a:cubicBezTo>
                <a:cubicBezTo>
                  <a:pt x="1274324" y="827730"/>
                  <a:pt x="1360201" y="862495"/>
                  <a:pt x="1480935" y="853120"/>
                </a:cubicBezTo>
                <a:cubicBezTo>
                  <a:pt x="1601669" y="843745"/>
                  <a:pt x="1788318" y="867535"/>
                  <a:pt x="1997378" y="853120"/>
                </a:cubicBezTo>
                <a:cubicBezTo>
                  <a:pt x="2206438" y="838705"/>
                  <a:pt x="2339687" y="845470"/>
                  <a:pt x="2595365" y="853120"/>
                </a:cubicBezTo>
                <a:cubicBezTo>
                  <a:pt x="2851043" y="860770"/>
                  <a:pt x="3061512" y="884979"/>
                  <a:pt x="3274895" y="853120"/>
                </a:cubicBezTo>
                <a:cubicBezTo>
                  <a:pt x="3488278" y="821262"/>
                  <a:pt x="3750468" y="852264"/>
                  <a:pt x="4035969" y="853120"/>
                </a:cubicBezTo>
                <a:cubicBezTo>
                  <a:pt x="4321470" y="853976"/>
                  <a:pt x="4702844" y="815155"/>
                  <a:pt x="4878587" y="853120"/>
                </a:cubicBezTo>
                <a:cubicBezTo>
                  <a:pt x="5054330" y="891085"/>
                  <a:pt x="5216468" y="877827"/>
                  <a:pt x="5476574" y="853120"/>
                </a:cubicBezTo>
                <a:cubicBezTo>
                  <a:pt x="5736680" y="828413"/>
                  <a:pt x="5811434" y="848655"/>
                  <a:pt x="5911473" y="853120"/>
                </a:cubicBezTo>
                <a:cubicBezTo>
                  <a:pt x="6011512" y="857585"/>
                  <a:pt x="6535891" y="880796"/>
                  <a:pt x="6754091" y="853120"/>
                </a:cubicBezTo>
                <a:cubicBezTo>
                  <a:pt x="6972291" y="825444"/>
                  <a:pt x="7159885" y="861623"/>
                  <a:pt x="7433621" y="853120"/>
                </a:cubicBezTo>
                <a:cubicBezTo>
                  <a:pt x="7707357" y="844618"/>
                  <a:pt x="8061912" y="842958"/>
                  <a:pt x="8276239" y="853120"/>
                </a:cubicBezTo>
                <a:cubicBezTo>
                  <a:pt x="8305455" y="859904"/>
                  <a:pt x="8340001" y="827819"/>
                  <a:pt x="8337176" y="792183"/>
                </a:cubicBezTo>
                <a:cubicBezTo>
                  <a:pt x="8330606" y="636912"/>
                  <a:pt x="8349884" y="582834"/>
                  <a:pt x="8337176" y="411935"/>
                </a:cubicBezTo>
                <a:cubicBezTo>
                  <a:pt x="8324468" y="241036"/>
                  <a:pt x="8348486" y="215676"/>
                  <a:pt x="8337176" y="60937"/>
                </a:cubicBezTo>
                <a:close/>
                <a:moveTo>
                  <a:pt x="60937" y="243749"/>
                </a:moveTo>
                <a:cubicBezTo>
                  <a:pt x="94775" y="245618"/>
                  <a:pt x="119944" y="220579"/>
                  <a:pt x="121874" y="182812"/>
                </a:cubicBezTo>
                <a:cubicBezTo>
                  <a:pt x="119206" y="164380"/>
                  <a:pt x="110452" y="155343"/>
                  <a:pt x="91405" y="152343"/>
                </a:cubicBezTo>
                <a:cubicBezTo>
                  <a:pt x="76688" y="151897"/>
                  <a:pt x="60972" y="165024"/>
                  <a:pt x="60936" y="182812"/>
                </a:cubicBezTo>
                <a:cubicBezTo>
                  <a:pt x="58884" y="199506"/>
                  <a:pt x="59181" y="226624"/>
                  <a:pt x="60937" y="243749"/>
                </a:cubicBezTo>
                <a:close/>
              </a:path>
              <a:path w="8337176" h="974994" fill="darkenLess" stroke="0" extrusionOk="0">
                <a:moveTo>
                  <a:pt x="60937" y="243749"/>
                </a:moveTo>
                <a:cubicBezTo>
                  <a:pt x="76213" y="230118"/>
                  <a:pt x="106182" y="202554"/>
                  <a:pt x="121874" y="182812"/>
                </a:cubicBezTo>
                <a:cubicBezTo>
                  <a:pt x="118426" y="164474"/>
                  <a:pt x="106569" y="155632"/>
                  <a:pt x="91405" y="152343"/>
                </a:cubicBezTo>
                <a:cubicBezTo>
                  <a:pt x="70895" y="154288"/>
                  <a:pt x="58997" y="168638"/>
                  <a:pt x="60936" y="182812"/>
                </a:cubicBezTo>
                <a:cubicBezTo>
                  <a:pt x="57271" y="200276"/>
                  <a:pt x="60480" y="222743"/>
                  <a:pt x="60937" y="243749"/>
                </a:cubicBezTo>
                <a:close/>
                <a:moveTo>
                  <a:pt x="8276239" y="121874"/>
                </a:moveTo>
                <a:cubicBezTo>
                  <a:pt x="8308735" y="119749"/>
                  <a:pt x="8342752" y="98711"/>
                  <a:pt x="8337176" y="60937"/>
                </a:cubicBezTo>
                <a:cubicBezTo>
                  <a:pt x="8343357" y="27545"/>
                  <a:pt x="8309563" y="-6805"/>
                  <a:pt x="8276239" y="0"/>
                </a:cubicBezTo>
                <a:cubicBezTo>
                  <a:pt x="8241995" y="2576"/>
                  <a:pt x="8216896" y="29963"/>
                  <a:pt x="8215302" y="60937"/>
                </a:cubicBezTo>
                <a:cubicBezTo>
                  <a:pt x="8216010" y="77542"/>
                  <a:pt x="8225548" y="93005"/>
                  <a:pt x="8245771" y="91406"/>
                </a:cubicBezTo>
                <a:cubicBezTo>
                  <a:pt x="8261021" y="90772"/>
                  <a:pt x="8276139" y="77126"/>
                  <a:pt x="8276240" y="60937"/>
                </a:cubicBezTo>
                <a:cubicBezTo>
                  <a:pt x="8278442" y="79673"/>
                  <a:pt x="8280472" y="102207"/>
                  <a:pt x="8276239" y="121874"/>
                </a:cubicBezTo>
                <a:close/>
              </a:path>
              <a:path w="8337176" h="974994" fill="none" extrusionOk="0">
                <a:moveTo>
                  <a:pt x="0" y="182811"/>
                </a:moveTo>
                <a:cubicBezTo>
                  <a:pt x="4907" y="150238"/>
                  <a:pt x="34784" y="122825"/>
                  <a:pt x="60937" y="121874"/>
                </a:cubicBezTo>
                <a:cubicBezTo>
                  <a:pt x="227300" y="125051"/>
                  <a:pt x="406942" y="108883"/>
                  <a:pt x="495836" y="121874"/>
                </a:cubicBezTo>
                <a:cubicBezTo>
                  <a:pt x="584730" y="134865"/>
                  <a:pt x="843578" y="93665"/>
                  <a:pt x="1175367" y="121874"/>
                </a:cubicBezTo>
                <a:cubicBezTo>
                  <a:pt x="1507156" y="150083"/>
                  <a:pt x="1590235" y="105457"/>
                  <a:pt x="1773354" y="121874"/>
                </a:cubicBezTo>
                <a:cubicBezTo>
                  <a:pt x="1956473" y="138291"/>
                  <a:pt x="2277662" y="123983"/>
                  <a:pt x="2615971" y="121874"/>
                </a:cubicBezTo>
                <a:cubicBezTo>
                  <a:pt x="2954280" y="119765"/>
                  <a:pt x="3006070" y="157205"/>
                  <a:pt x="3377045" y="121874"/>
                </a:cubicBezTo>
                <a:cubicBezTo>
                  <a:pt x="3748020" y="86543"/>
                  <a:pt x="3824307" y="132377"/>
                  <a:pt x="3975032" y="121874"/>
                </a:cubicBezTo>
                <a:cubicBezTo>
                  <a:pt x="4125757" y="111371"/>
                  <a:pt x="4277745" y="134668"/>
                  <a:pt x="4409932" y="121874"/>
                </a:cubicBezTo>
                <a:cubicBezTo>
                  <a:pt x="4542119" y="109080"/>
                  <a:pt x="4718490" y="104344"/>
                  <a:pt x="4926375" y="121874"/>
                </a:cubicBezTo>
                <a:cubicBezTo>
                  <a:pt x="5134260" y="139404"/>
                  <a:pt x="5257571" y="139707"/>
                  <a:pt x="5442818" y="121874"/>
                </a:cubicBezTo>
                <a:cubicBezTo>
                  <a:pt x="5628065" y="104041"/>
                  <a:pt x="5791664" y="124660"/>
                  <a:pt x="5959261" y="121874"/>
                </a:cubicBezTo>
                <a:cubicBezTo>
                  <a:pt x="6126858" y="119088"/>
                  <a:pt x="6462876" y="109763"/>
                  <a:pt x="6638791" y="121874"/>
                </a:cubicBezTo>
                <a:cubicBezTo>
                  <a:pt x="6814706" y="133986"/>
                  <a:pt x="6951788" y="110793"/>
                  <a:pt x="7073691" y="121874"/>
                </a:cubicBezTo>
                <a:cubicBezTo>
                  <a:pt x="7195594" y="132955"/>
                  <a:pt x="7353054" y="112493"/>
                  <a:pt x="7590134" y="121874"/>
                </a:cubicBezTo>
                <a:cubicBezTo>
                  <a:pt x="7827214" y="131255"/>
                  <a:pt x="8050955" y="111690"/>
                  <a:pt x="8215302" y="121874"/>
                </a:cubicBezTo>
                <a:cubicBezTo>
                  <a:pt x="8212793" y="94891"/>
                  <a:pt x="8216812" y="74198"/>
                  <a:pt x="8215302" y="60937"/>
                </a:cubicBezTo>
                <a:cubicBezTo>
                  <a:pt x="8218089" y="27183"/>
                  <a:pt x="8246883" y="-5781"/>
                  <a:pt x="8276239" y="0"/>
                </a:cubicBezTo>
                <a:cubicBezTo>
                  <a:pt x="8309250" y="4989"/>
                  <a:pt x="8329773" y="28679"/>
                  <a:pt x="8337176" y="60937"/>
                </a:cubicBezTo>
                <a:cubicBezTo>
                  <a:pt x="8338760" y="168070"/>
                  <a:pt x="8337743" y="305932"/>
                  <a:pt x="8337176" y="441185"/>
                </a:cubicBezTo>
                <a:cubicBezTo>
                  <a:pt x="8336609" y="576438"/>
                  <a:pt x="8346059" y="640456"/>
                  <a:pt x="8337176" y="792183"/>
                </a:cubicBezTo>
                <a:cubicBezTo>
                  <a:pt x="8332392" y="830736"/>
                  <a:pt x="8307376" y="850795"/>
                  <a:pt x="8276239" y="853120"/>
                </a:cubicBezTo>
                <a:cubicBezTo>
                  <a:pt x="8130707" y="825261"/>
                  <a:pt x="7827951" y="829704"/>
                  <a:pt x="7596709" y="853120"/>
                </a:cubicBezTo>
                <a:cubicBezTo>
                  <a:pt x="7365467" y="876537"/>
                  <a:pt x="6923612" y="867485"/>
                  <a:pt x="6754091" y="853120"/>
                </a:cubicBezTo>
                <a:cubicBezTo>
                  <a:pt x="6584570" y="838755"/>
                  <a:pt x="6366012" y="855296"/>
                  <a:pt x="6237648" y="853120"/>
                </a:cubicBezTo>
                <a:cubicBezTo>
                  <a:pt x="6109284" y="850944"/>
                  <a:pt x="5951272" y="837442"/>
                  <a:pt x="5802748" y="853120"/>
                </a:cubicBezTo>
                <a:cubicBezTo>
                  <a:pt x="5654224" y="868798"/>
                  <a:pt x="5349593" y="849322"/>
                  <a:pt x="5123218" y="853120"/>
                </a:cubicBezTo>
                <a:cubicBezTo>
                  <a:pt x="4896843" y="856919"/>
                  <a:pt x="4848699" y="831570"/>
                  <a:pt x="4688318" y="853120"/>
                </a:cubicBezTo>
                <a:cubicBezTo>
                  <a:pt x="4527937" y="874670"/>
                  <a:pt x="4195325" y="823125"/>
                  <a:pt x="3927244" y="853120"/>
                </a:cubicBezTo>
                <a:cubicBezTo>
                  <a:pt x="3659163" y="883115"/>
                  <a:pt x="3638040" y="837187"/>
                  <a:pt x="3410801" y="853120"/>
                </a:cubicBezTo>
                <a:cubicBezTo>
                  <a:pt x="3183562" y="869053"/>
                  <a:pt x="3083615" y="828124"/>
                  <a:pt x="2812814" y="853120"/>
                </a:cubicBezTo>
                <a:cubicBezTo>
                  <a:pt x="2542013" y="878116"/>
                  <a:pt x="2372638" y="840146"/>
                  <a:pt x="1970197" y="853120"/>
                </a:cubicBezTo>
                <a:cubicBezTo>
                  <a:pt x="1567756" y="866094"/>
                  <a:pt x="1749244" y="835489"/>
                  <a:pt x="1535297" y="853120"/>
                </a:cubicBezTo>
                <a:cubicBezTo>
                  <a:pt x="1321350" y="870751"/>
                  <a:pt x="1166837" y="878787"/>
                  <a:pt x="855767" y="853120"/>
                </a:cubicBezTo>
                <a:cubicBezTo>
                  <a:pt x="544697" y="827454"/>
                  <a:pt x="482498" y="870999"/>
                  <a:pt x="121874" y="853120"/>
                </a:cubicBezTo>
                <a:cubicBezTo>
                  <a:pt x="121653" y="870802"/>
                  <a:pt x="123975" y="893651"/>
                  <a:pt x="121874" y="914057"/>
                </a:cubicBezTo>
                <a:cubicBezTo>
                  <a:pt x="122030" y="946736"/>
                  <a:pt x="93767" y="975359"/>
                  <a:pt x="60937" y="974994"/>
                </a:cubicBezTo>
                <a:cubicBezTo>
                  <a:pt x="27380" y="975781"/>
                  <a:pt x="5273" y="952304"/>
                  <a:pt x="0" y="914057"/>
                </a:cubicBezTo>
                <a:cubicBezTo>
                  <a:pt x="-7998" y="810528"/>
                  <a:pt x="-12631" y="644824"/>
                  <a:pt x="0" y="533809"/>
                </a:cubicBezTo>
                <a:cubicBezTo>
                  <a:pt x="12631" y="422794"/>
                  <a:pt x="4852" y="306140"/>
                  <a:pt x="0" y="182811"/>
                </a:cubicBezTo>
                <a:close/>
                <a:moveTo>
                  <a:pt x="8215302" y="121874"/>
                </a:moveTo>
                <a:cubicBezTo>
                  <a:pt x="8242715" y="122784"/>
                  <a:pt x="8257069" y="118855"/>
                  <a:pt x="8276239" y="121874"/>
                </a:cubicBezTo>
                <a:cubicBezTo>
                  <a:pt x="8310675" y="117312"/>
                  <a:pt x="8332104" y="96729"/>
                  <a:pt x="8337176" y="60937"/>
                </a:cubicBezTo>
                <a:moveTo>
                  <a:pt x="8276239" y="121874"/>
                </a:moveTo>
                <a:cubicBezTo>
                  <a:pt x="8277312" y="92731"/>
                  <a:pt x="8276894" y="83762"/>
                  <a:pt x="8276239" y="60937"/>
                </a:cubicBezTo>
                <a:cubicBezTo>
                  <a:pt x="8272841" y="79058"/>
                  <a:pt x="8263117" y="91102"/>
                  <a:pt x="8245770" y="91406"/>
                </a:cubicBezTo>
                <a:cubicBezTo>
                  <a:pt x="8226353" y="92558"/>
                  <a:pt x="8217952" y="75105"/>
                  <a:pt x="8215301" y="60937"/>
                </a:cubicBezTo>
                <a:moveTo>
                  <a:pt x="60937" y="243749"/>
                </a:moveTo>
                <a:cubicBezTo>
                  <a:pt x="63468" y="220163"/>
                  <a:pt x="62879" y="211133"/>
                  <a:pt x="60937" y="182811"/>
                </a:cubicBezTo>
                <a:cubicBezTo>
                  <a:pt x="61147" y="165455"/>
                  <a:pt x="74335" y="155170"/>
                  <a:pt x="91406" y="152342"/>
                </a:cubicBezTo>
                <a:cubicBezTo>
                  <a:pt x="106484" y="154631"/>
                  <a:pt x="121378" y="169519"/>
                  <a:pt x="121875" y="182811"/>
                </a:cubicBezTo>
                <a:cubicBezTo>
                  <a:pt x="123375" y="219514"/>
                  <a:pt x="95444" y="246018"/>
                  <a:pt x="60938" y="243748"/>
                </a:cubicBezTo>
                <a:cubicBezTo>
                  <a:pt x="30973" y="247014"/>
                  <a:pt x="-776" y="216802"/>
                  <a:pt x="1" y="182811"/>
                </a:cubicBezTo>
                <a:moveTo>
                  <a:pt x="121874" y="182811"/>
                </a:moveTo>
                <a:cubicBezTo>
                  <a:pt x="134717" y="471778"/>
                  <a:pt x="153608" y="518551"/>
                  <a:pt x="121874" y="853120"/>
                </a:cubicBezTo>
              </a:path>
              <a:path w="8337176" h="974994" fill="none" stroke="0" extrusionOk="0">
                <a:moveTo>
                  <a:pt x="0" y="182811"/>
                </a:moveTo>
                <a:cubicBezTo>
                  <a:pt x="-3990" y="151164"/>
                  <a:pt x="27734" y="129970"/>
                  <a:pt x="60937" y="121874"/>
                </a:cubicBezTo>
                <a:cubicBezTo>
                  <a:pt x="289822" y="142048"/>
                  <a:pt x="404072" y="101687"/>
                  <a:pt x="658924" y="121874"/>
                </a:cubicBezTo>
                <a:cubicBezTo>
                  <a:pt x="913776" y="142061"/>
                  <a:pt x="1037876" y="153026"/>
                  <a:pt x="1338454" y="121874"/>
                </a:cubicBezTo>
                <a:cubicBezTo>
                  <a:pt x="1639032" y="90723"/>
                  <a:pt x="1711625" y="138674"/>
                  <a:pt x="1854897" y="121874"/>
                </a:cubicBezTo>
                <a:cubicBezTo>
                  <a:pt x="1998169" y="105074"/>
                  <a:pt x="2440303" y="120452"/>
                  <a:pt x="2697515" y="121874"/>
                </a:cubicBezTo>
                <a:cubicBezTo>
                  <a:pt x="2954727" y="123296"/>
                  <a:pt x="3042526" y="116002"/>
                  <a:pt x="3377045" y="121874"/>
                </a:cubicBezTo>
                <a:cubicBezTo>
                  <a:pt x="3711564" y="127747"/>
                  <a:pt x="3849375" y="115023"/>
                  <a:pt x="4138120" y="121874"/>
                </a:cubicBezTo>
                <a:cubicBezTo>
                  <a:pt x="4426866" y="128725"/>
                  <a:pt x="4440175" y="131447"/>
                  <a:pt x="4736106" y="121874"/>
                </a:cubicBezTo>
                <a:cubicBezTo>
                  <a:pt x="5032037" y="112301"/>
                  <a:pt x="5288557" y="100480"/>
                  <a:pt x="5578724" y="121874"/>
                </a:cubicBezTo>
                <a:cubicBezTo>
                  <a:pt x="5868891" y="143268"/>
                  <a:pt x="5869530" y="109242"/>
                  <a:pt x="6095167" y="121874"/>
                </a:cubicBezTo>
                <a:cubicBezTo>
                  <a:pt x="6320804" y="134506"/>
                  <a:pt x="6567054" y="153497"/>
                  <a:pt x="6774698" y="121874"/>
                </a:cubicBezTo>
                <a:cubicBezTo>
                  <a:pt x="6982342" y="90251"/>
                  <a:pt x="7162008" y="126020"/>
                  <a:pt x="7454228" y="121874"/>
                </a:cubicBezTo>
                <a:cubicBezTo>
                  <a:pt x="7746448" y="117729"/>
                  <a:pt x="7840557" y="93345"/>
                  <a:pt x="8215302" y="121874"/>
                </a:cubicBezTo>
                <a:cubicBezTo>
                  <a:pt x="8212390" y="105835"/>
                  <a:pt x="8218063" y="77956"/>
                  <a:pt x="8215302" y="60937"/>
                </a:cubicBezTo>
                <a:cubicBezTo>
                  <a:pt x="8212532" y="23212"/>
                  <a:pt x="8243429" y="2140"/>
                  <a:pt x="8276239" y="0"/>
                </a:cubicBezTo>
                <a:cubicBezTo>
                  <a:pt x="8309942" y="2606"/>
                  <a:pt x="8340382" y="26531"/>
                  <a:pt x="8337176" y="60937"/>
                </a:cubicBezTo>
                <a:cubicBezTo>
                  <a:pt x="8324402" y="180603"/>
                  <a:pt x="8351751" y="297307"/>
                  <a:pt x="8337176" y="426560"/>
                </a:cubicBezTo>
                <a:cubicBezTo>
                  <a:pt x="8322601" y="555813"/>
                  <a:pt x="8328777" y="659537"/>
                  <a:pt x="8337176" y="792183"/>
                </a:cubicBezTo>
                <a:cubicBezTo>
                  <a:pt x="8337549" y="827756"/>
                  <a:pt x="8306826" y="853508"/>
                  <a:pt x="8276239" y="853120"/>
                </a:cubicBezTo>
                <a:cubicBezTo>
                  <a:pt x="8034623" y="855498"/>
                  <a:pt x="7674968" y="846037"/>
                  <a:pt x="7433621" y="853120"/>
                </a:cubicBezTo>
                <a:cubicBezTo>
                  <a:pt x="7192274" y="860203"/>
                  <a:pt x="7083109" y="861528"/>
                  <a:pt x="6754091" y="853120"/>
                </a:cubicBezTo>
                <a:cubicBezTo>
                  <a:pt x="6425073" y="844713"/>
                  <a:pt x="6415910" y="840631"/>
                  <a:pt x="6237648" y="853120"/>
                </a:cubicBezTo>
                <a:cubicBezTo>
                  <a:pt x="6059386" y="865609"/>
                  <a:pt x="5711294" y="822200"/>
                  <a:pt x="5395030" y="853120"/>
                </a:cubicBezTo>
                <a:cubicBezTo>
                  <a:pt x="5078766" y="884040"/>
                  <a:pt x="5019307" y="852529"/>
                  <a:pt x="4878587" y="853120"/>
                </a:cubicBezTo>
                <a:cubicBezTo>
                  <a:pt x="4737867" y="853711"/>
                  <a:pt x="4411695" y="826481"/>
                  <a:pt x="4280600" y="853120"/>
                </a:cubicBezTo>
                <a:cubicBezTo>
                  <a:pt x="4149505" y="879759"/>
                  <a:pt x="3713303" y="852146"/>
                  <a:pt x="3519526" y="853120"/>
                </a:cubicBezTo>
                <a:cubicBezTo>
                  <a:pt x="3325749" y="854094"/>
                  <a:pt x="3117231" y="842130"/>
                  <a:pt x="2921539" y="853120"/>
                </a:cubicBezTo>
                <a:cubicBezTo>
                  <a:pt x="2725847" y="864110"/>
                  <a:pt x="2491981" y="873659"/>
                  <a:pt x="2242009" y="853120"/>
                </a:cubicBezTo>
                <a:cubicBezTo>
                  <a:pt x="1992037" y="832582"/>
                  <a:pt x="1899548" y="871003"/>
                  <a:pt x="1725566" y="853120"/>
                </a:cubicBezTo>
                <a:cubicBezTo>
                  <a:pt x="1551584" y="835237"/>
                  <a:pt x="1463660" y="843955"/>
                  <a:pt x="1290666" y="853120"/>
                </a:cubicBezTo>
                <a:cubicBezTo>
                  <a:pt x="1117672" y="862285"/>
                  <a:pt x="543043" y="844655"/>
                  <a:pt x="121874" y="853120"/>
                </a:cubicBezTo>
                <a:cubicBezTo>
                  <a:pt x="120025" y="883302"/>
                  <a:pt x="119320" y="891275"/>
                  <a:pt x="121874" y="914057"/>
                </a:cubicBezTo>
                <a:cubicBezTo>
                  <a:pt x="120543" y="953371"/>
                  <a:pt x="96382" y="976438"/>
                  <a:pt x="60937" y="974994"/>
                </a:cubicBezTo>
                <a:cubicBezTo>
                  <a:pt x="25228" y="978443"/>
                  <a:pt x="100" y="949074"/>
                  <a:pt x="0" y="914057"/>
                </a:cubicBezTo>
                <a:cubicBezTo>
                  <a:pt x="-12252" y="739606"/>
                  <a:pt x="6242" y="628261"/>
                  <a:pt x="0" y="548434"/>
                </a:cubicBezTo>
                <a:cubicBezTo>
                  <a:pt x="-6242" y="468607"/>
                  <a:pt x="13080" y="342760"/>
                  <a:pt x="0" y="182811"/>
                </a:cubicBezTo>
                <a:close/>
                <a:moveTo>
                  <a:pt x="8215302" y="121874"/>
                </a:moveTo>
                <a:cubicBezTo>
                  <a:pt x="8232838" y="124659"/>
                  <a:pt x="8264025" y="122509"/>
                  <a:pt x="8276239" y="121874"/>
                </a:cubicBezTo>
                <a:cubicBezTo>
                  <a:pt x="8313187" y="117100"/>
                  <a:pt x="8334372" y="97192"/>
                  <a:pt x="8337176" y="60937"/>
                </a:cubicBezTo>
                <a:moveTo>
                  <a:pt x="8276239" y="121874"/>
                </a:moveTo>
                <a:cubicBezTo>
                  <a:pt x="8275287" y="92997"/>
                  <a:pt x="8274084" y="80631"/>
                  <a:pt x="8276239" y="60937"/>
                </a:cubicBezTo>
                <a:cubicBezTo>
                  <a:pt x="8276333" y="79377"/>
                  <a:pt x="8259044" y="90896"/>
                  <a:pt x="8245770" y="91406"/>
                </a:cubicBezTo>
                <a:cubicBezTo>
                  <a:pt x="8228696" y="91905"/>
                  <a:pt x="8213706" y="78947"/>
                  <a:pt x="8215301" y="60937"/>
                </a:cubicBezTo>
                <a:moveTo>
                  <a:pt x="60937" y="243749"/>
                </a:moveTo>
                <a:cubicBezTo>
                  <a:pt x="63827" y="228438"/>
                  <a:pt x="61326" y="210077"/>
                  <a:pt x="60937" y="182811"/>
                </a:cubicBezTo>
                <a:cubicBezTo>
                  <a:pt x="59327" y="165811"/>
                  <a:pt x="77879" y="151466"/>
                  <a:pt x="91406" y="152342"/>
                </a:cubicBezTo>
                <a:cubicBezTo>
                  <a:pt x="106981" y="151905"/>
                  <a:pt x="120548" y="165695"/>
                  <a:pt x="121875" y="182811"/>
                </a:cubicBezTo>
                <a:cubicBezTo>
                  <a:pt x="124504" y="214168"/>
                  <a:pt x="90874" y="239692"/>
                  <a:pt x="60938" y="243748"/>
                </a:cubicBezTo>
                <a:cubicBezTo>
                  <a:pt x="34872" y="240807"/>
                  <a:pt x="-104" y="217808"/>
                  <a:pt x="1" y="182811"/>
                </a:cubicBezTo>
                <a:moveTo>
                  <a:pt x="121874" y="182811"/>
                </a:moveTo>
                <a:cubicBezTo>
                  <a:pt x="107314" y="487803"/>
                  <a:pt x="127180" y="666964"/>
                  <a:pt x="121874" y="853120"/>
                </a:cubicBezTo>
              </a:path>
            </a:pathLst>
          </a:custGeom>
          <a:solidFill>
            <a:srgbClr val="D61A61"/>
          </a:solidFill>
          <a:ln>
            <a:solidFill>
              <a:srgbClr val="D61A61"/>
            </a:solidFill>
            <a:extLst>
              <a:ext uri="{C807C97D-BFC1-408E-A445-0C87EB9F89A2}">
                <ask:lineSketchStyleProps xmlns:ask="http://schemas.microsoft.com/office/drawing/2018/sketchyshapes" sd="2547286945">
                  <a:prstGeom prst="horizontalScroll">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0ADD9DF2-2DED-2AEB-B8FF-3476576C31EB}"/>
              </a:ext>
            </a:extLst>
          </p:cNvPr>
          <p:cNvSpPr txBox="1"/>
          <p:nvPr/>
        </p:nvSpPr>
        <p:spPr>
          <a:xfrm>
            <a:off x="470263" y="5052305"/>
            <a:ext cx="10972799" cy="830997"/>
          </a:xfrm>
          <a:prstGeom prst="rect">
            <a:avLst/>
          </a:prstGeom>
          <a:noFill/>
        </p:spPr>
        <p:txBody>
          <a:bodyPr wrap="square" rtlCol="0">
            <a:spAutoFit/>
          </a:bodyPr>
          <a:lstStyle/>
          <a:p>
            <a:pPr algn="ctr"/>
            <a:r>
              <a:rPr lang="en-NZ" sz="2400" b="1">
                <a:solidFill>
                  <a:schemeClr val="bg1"/>
                </a:solidFill>
                <a:latin typeface="Roboto" panose="02000000000000000000" pitchFamily="2" charset="0"/>
                <a:ea typeface="Roboto" panose="02000000000000000000" pitchFamily="2" charset="0"/>
                <a:cs typeface="Roboto" panose="02000000000000000000" pitchFamily="2" charset="0"/>
              </a:rPr>
              <a:t>Aligns more closely with Enabling Good Lives principles</a:t>
            </a:r>
          </a:p>
          <a:p>
            <a:pPr algn="ctr"/>
            <a:endParaRPr lang="en-NZ" sz="2400"/>
          </a:p>
        </p:txBody>
      </p:sp>
    </p:spTree>
    <p:extLst>
      <p:ext uri="{BB962C8B-B14F-4D97-AF65-F5344CB8AC3E}">
        <p14:creationId xmlns:p14="http://schemas.microsoft.com/office/powerpoint/2010/main" val="31041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9055-7983-37AD-43F1-1400F4D193D3}"/>
              </a:ext>
            </a:extLst>
          </p:cNvPr>
          <p:cNvSpPr>
            <a:spLocks noGrp="1"/>
          </p:cNvSpPr>
          <p:nvPr>
            <p:ph type="title"/>
          </p:nvPr>
        </p:nvSpPr>
        <p:spPr/>
        <p:txBody>
          <a:bodyPr/>
          <a:lstStyle/>
          <a:p>
            <a:r>
              <a:rPr lang="en-NZ" sz="2400"/>
              <a:t>Hosted Flexible Funding Model – People assessed through OBIR from 1 April 2026</a:t>
            </a:r>
          </a:p>
        </p:txBody>
      </p:sp>
      <p:graphicFrame>
        <p:nvGraphicFramePr>
          <p:cNvPr id="4" name="Content Placeholder 3">
            <a:extLst>
              <a:ext uri="{FF2B5EF4-FFF2-40B4-BE49-F238E27FC236}">
                <a16:creationId xmlns:a16="http://schemas.microsoft.com/office/drawing/2014/main" id="{79A7D9B5-65F7-EA19-1155-21A7E7FB4876}"/>
              </a:ext>
            </a:extLst>
          </p:cNvPr>
          <p:cNvGraphicFramePr>
            <a:graphicFrameLocks noGrp="1"/>
          </p:cNvGraphicFramePr>
          <p:nvPr>
            <p:ph idx="1"/>
            <p:extLst>
              <p:ext uri="{D42A27DB-BD31-4B8C-83A1-F6EECF244321}">
                <p14:modId xmlns:p14="http://schemas.microsoft.com/office/powerpoint/2010/main" val="2880007256"/>
              </p:ext>
            </p:extLst>
          </p:nvPr>
        </p:nvGraphicFramePr>
        <p:xfrm>
          <a:off x="122272" y="1035631"/>
          <a:ext cx="7779489" cy="16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DA436B6C-7B4E-525C-0876-FCD43B1DAEAD}"/>
              </a:ext>
            </a:extLst>
          </p:cNvPr>
          <p:cNvGraphicFramePr>
            <a:graphicFrameLocks/>
          </p:cNvGraphicFramePr>
          <p:nvPr/>
        </p:nvGraphicFramePr>
        <p:xfrm>
          <a:off x="1167275" y="2918819"/>
          <a:ext cx="7779489" cy="15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Arrow: Curved Right 18">
            <a:extLst>
              <a:ext uri="{FF2B5EF4-FFF2-40B4-BE49-F238E27FC236}">
                <a16:creationId xmlns:a16="http://schemas.microsoft.com/office/drawing/2014/main" id="{7E20AF0A-7F6B-7AFA-3451-CEE8E3C86236}"/>
              </a:ext>
            </a:extLst>
          </p:cNvPr>
          <p:cNvSpPr/>
          <p:nvPr/>
        </p:nvSpPr>
        <p:spPr>
          <a:xfrm>
            <a:off x="454893" y="2909954"/>
            <a:ext cx="712382" cy="648072"/>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1" name="Arrow: Curved Left 20">
            <a:extLst>
              <a:ext uri="{FF2B5EF4-FFF2-40B4-BE49-F238E27FC236}">
                <a16:creationId xmlns:a16="http://schemas.microsoft.com/office/drawing/2014/main" id="{C12F073B-3161-24C3-08F3-9CEF69D08D19}"/>
              </a:ext>
            </a:extLst>
          </p:cNvPr>
          <p:cNvSpPr/>
          <p:nvPr/>
        </p:nvSpPr>
        <p:spPr>
          <a:xfrm>
            <a:off x="8434528" y="3936074"/>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Arrow: Curved Right 21">
            <a:extLst>
              <a:ext uri="{FF2B5EF4-FFF2-40B4-BE49-F238E27FC236}">
                <a16:creationId xmlns:a16="http://schemas.microsoft.com/office/drawing/2014/main" id="{A3E91205-2BC2-66C2-1146-FA0E7EB18364}"/>
              </a:ext>
            </a:extLst>
          </p:cNvPr>
          <p:cNvSpPr/>
          <p:nvPr/>
        </p:nvSpPr>
        <p:spPr>
          <a:xfrm>
            <a:off x="1329070" y="4668868"/>
            <a:ext cx="712382" cy="863248"/>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24" name="Straight Connector 23">
            <a:extLst>
              <a:ext uri="{FF2B5EF4-FFF2-40B4-BE49-F238E27FC236}">
                <a16:creationId xmlns:a16="http://schemas.microsoft.com/office/drawing/2014/main" id="{7A7C69C3-5E95-C857-58C3-74370AF58607}"/>
              </a:ext>
            </a:extLst>
          </p:cNvPr>
          <p:cNvCxnSpPr>
            <a:cxnSpLocks/>
          </p:cNvCxnSpPr>
          <p:nvPr/>
        </p:nvCxnSpPr>
        <p:spPr>
          <a:xfrm flipH="1">
            <a:off x="1800446" y="2785175"/>
            <a:ext cx="5092995"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5A60AE83-26E2-686B-1785-621FC4D5D6E3}"/>
              </a:ext>
            </a:extLst>
          </p:cNvPr>
          <p:cNvCxnSpPr>
            <a:cxnSpLocks/>
          </p:cNvCxnSpPr>
          <p:nvPr/>
        </p:nvCxnSpPr>
        <p:spPr>
          <a:xfrm flipH="1">
            <a:off x="2645520" y="4598294"/>
            <a:ext cx="5092995"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965E2CCA-8DA9-DED6-F678-317D6B1F1A79}"/>
              </a:ext>
            </a:extLst>
          </p:cNvPr>
          <p:cNvSpPr/>
          <p:nvPr/>
        </p:nvSpPr>
        <p:spPr>
          <a:xfrm>
            <a:off x="450113" y="6049926"/>
            <a:ext cx="11725639" cy="6480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 name="Content Placeholder 3">
            <a:extLst>
              <a:ext uri="{FF2B5EF4-FFF2-40B4-BE49-F238E27FC236}">
                <a16:creationId xmlns:a16="http://schemas.microsoft.com/office/drawing/2014/main" id="{6F421688-673D-DA49-BD96-E511A1ACE3F5}"/>
              </a:ext>
            </a:extLst>
          </p:cNvPr>
          <p:cNvGraphicFramePr>
            <a:graphicFrameLocks/>
          </p:cNvGraphicFramePr>
          <p:nvPr>
            <p:extLst>
              <p:ext uri="{D42A27DB-BD31-4B8C-83A1-F6EECF244321}">
                <p14:modId xmlns:p14="http://schemas.microsoft.com/office/powerpoint/2010/main" val="1736089585"/>
              </p:ext>
            </p:extLst>
          </p:nvPr>
        </p:nvGraphicFramePr>
        <p:xfrm>
          <a:off x="2041452" y="4675432"/>
          <a:ext cx="9424876" cy="201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Arrow: Curved Left 28">
            <a:extLst>
              <a:ext uri="{FF2B5EF4-FFF2-40B4-BE49-F238E27FC236}">
                <a16:creationId xmlns:a16="http://schemas.microsoft.com/office/drawing/2014/main" id="{E4C02857-53EC-930A-F377-F31FB2FF0027}"/>
              </a:ext>
            </a:extLst>
          </p:cNvPr>
          <p:cNvSpPr/>
          <p:nvPr/>
        </p:nvSpPr>
        <p:spPr>
          <a:xfrm>
            <a:off x="7447924" y="2146426"/>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7" name="Cloud 6">
            <a:extLst>
              <a:ext uri="{FF2B5EF4-FFF2-40B4-BE49-F238E27FC236}">
                <a16:creationId xmlns:a16="http://schemas.microsoft.com/office/drawing/2014/main" id="{1C900110-F091-C368-A0F1-43B67AECFAE4}"/>
              </a:ext>
            </a:extLst>
          </p:cNvPr>
          <p:cNvSpPr/>
          <p:nvPr/>
        </p:nvSpPr>
        <p:spPr>
          <a:xfrm>
            <a:off x="5011787" y="6111427"/>
            <a:ext cx="1301145" cy="502970"/>
          </a:xfrm>
          <a:prstGeom prst="cloud">
            <a:avLst/>
          </a:prstGeom>
          <a:solidFill>
            <a:srgbClr val="F7FA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600">
                <a:solidFill>
                  <a:schemeClr val="tx1"/>
                </a:solidFill>
              </a:rPr>
              <a:t>Increase person/Agent’s confidence and proficiency</a:t>
            </a:r>
          </a:p>
        </p:txBody>
      </p:sp>
      <p:sp>
        <p:nvSpPr>
          <p:cNvPr id="9" name="Arrow: Curved Left 8">
            <a:extLst>
              <a:ext uri="{FF2B5EF4-FFF2-40B4-BE49-F238E27FC236}">
                <a16:creationId xmlns:a16="http://schemas.microsoft.com/office/drawing/2014/main" id="{E51FF0D1-B7EB-A08A-105F-B92BE50CEFC5}"/>
              </a:ext>
            </a:extLst>
          </p:cNvPr>
          <p:cNvSpPr/>
          <p:nvPr/>
        </p:nvSpPr>
        <p:spPr>
          <a:xfrm rot="9748506" flipH="1">
            <a:off x="11441159" y="4368941"/>
            <a:ext cx="594182" cy="113209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0" name="Straight Connector 9">
            <a:extLst>
              <a:ext uri="{FF2B5EF4-FFF2-40B4-BE49-F238E27FC236}">
                <a16:creationId xmlns:a16="http://schemas.microsoft.com/office/drawing/2014/main" id="{8FED0E14-8C8A-C8B9-F4E0-6ACD7C5C1033}"/>
              </a:ext>
            </a:extLst>
          </p:cNvPr>
          <p:cNvCxnSpPr>
            <a:cxnSpLocks/>
          </p:cNvCxnSpPr>
          <p:nvPr/>
        </p:nvCxnSpPr>
        <p:spPr>
          <a:xfrm flipH="1">
            <a:off x="9093748" y="4586488"/>
            <a:ext cx="2161091" cy="11806"/>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136D9E31-6E6F-B085-7ADD-B8A4875B892D}"/>
              </a:ext>
            </a:extLst>
          </p:cNvPr>
          <p:cNvSpPr/>
          <p:nvPr/>
        </p:nvSpPr>
        <p:spPr>
          <a:xfrm>
            <a:off x="262470" y="939617"/>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468879C6-1C66-3CD6-EFE4-F1EE89F5BCDF}"/>
              </a:ext>
            </a:extLst>
          </p:cNvPr>
          <p:cNvSpPr/>
          <p:nvPr/>
        </p:nvSpPr>
        <p:spPr>
          <a:xfrm>
            <a:off x="2813377" y="960244"/>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4E8BE2E9-CCB7-3293-D404-B1E75C70D97C}"/>
              </a:ext>
            </a:extLst>
          </p:cNvPr>
          <p:cNvSpPr/>
          <p:nvPr/>
        </p:nvSpPr>
        <p:spPr>
          <a:xfrm>
            <a:off x="5481794" y="949764"/>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6EE62B58-46A0-33EA-8F2D-8CADED846D68}"/>
              </a:ext>
            </a:extLst>
          </p:cNvPr>
          <p:cNvSpPr/>
          <p:nvPr/>
        </p:nvSpPr>
        <p:spPr>
          <a:xfrm>
            <a:off x="1098632" y="2836504"/>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76B35841-8451-99AE-4957-BD6B60CB876C}"/>
              </a:ext>
            </a:extLst>
          </p:cNvPr>
          <p:cNvSpPr/>
          <p:nvPr/>
        </p:nvSpPr>
        <p:spPr>
          <a:xfrm>
            <a:off x="3700279" y="2842280"/>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30067488-DF8A-E768-B435-99D0C9FE99B3}"/>
              </a:ext>
            </a:extLst>
          </p:cNvPr>
          <p:cNvSpPr/>
          <p:nvPr/>
        </p:nvSpPr>
        <p:spPr>
          <a:xfrm>
            <a:off x="6295849" y="2834288"/>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5E657A3E-1E4B-616A-2985-F67338BD280A}"/>
              </a:ext>
            </a:extLst>
          </p:cNvPr>
          <p:cNvSpPr/>
          <p:nvPr/>
        </p:nvSpPr>
        <p:spPr>
          <a:xfrm>
            <a:off x="1734138" y="4798688"/>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B7F1BE7A-3A2E-9091-2B8C-A8FB5CD55776}"/>
              </a:ext>
            </a:extLst>
          </p:cNvPr>
          <p:cNvSpPr/>
          <p:nvPr/>
        </p:nvSpPr>
        <p:spPr>
          <a:xfrm>
            <a:off x="4278330" y="4806908"/>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490E5F20-2C7B-DCA0-CE2D-4261961FC6AA}"/>
              </a:ext>
            </a:extLst>
          </p:cNvPr>
          <p:cNvSpPr/>
          <p:nvPr/>
        </p:nvSpPr>
        <p:spPr>
          <a:xfrm>
            <a:off x="6534805" y="4790696"/>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a:extLst>
              <a:ext uri="{FF2B5EF4-FFF2-40B4-BE49-F238E27FC236}">
                <a16:creationId xmlns:a16="http://schemas.microsoft.com/office/drawing/2014/main" id="{37F96C40-F56C-5018-BB4B-19EED2BC1341}"/>
              </a:ext>
            </a:extLst>
          </p:cNvPr>
          <p:cNvSpPr/>
          <p:nvPr/>
        </p:nvSpPr>
        <p:spPr>
          <a:xfrm>
            <a:off x="9093827" y="4818790"/>
            <a:ext cx="2544192" cy="17477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088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1" nodeType="clickEffect">
                                  <p:stCondLst>
                                    <p:cond delay="0"/>
                                  </p:stCondLst>
                                  <p:childTnLst>
                                    <p:animEffect transition="out" filter="randombar(horizont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xit" presetSubtype="10" fill="hold" grpId="1" nodeType="clickEffect">
                                  <p:stCondLst>
                                    <p:cond delay="0"/>
                                  </p:stCondLst>
                                  <p:childTnLst>
                                    <p:animEffect transition="out" filter="randombar(horizontal)">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4" presetClass="exit" presetSubtype="10" fill="hold" grpId="1" nodeType="clickEffect">
                                  <p:stCondLst>
                                    <p:cond delay="0"/>
                                  </p:stCondLst>
                                  <p:childTnLst>
                                    <p:animEffect transition="out" filter="randombar(horizontal)">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xit" presetSubtype="10" fill="hold" grpId="1" nodeType="clickEffect">
                                  <p:stCondLst>
                                    <p:cond delay="0"/>
                                  </p:stCondLst>
                                  <p:childTnLst>
                                    <p:animEffect transition="out" filter="randombar(horizontal)">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000"/>
                                        <p:tgtEl>
                                          <p:spTgt spid="17"/>
                                        </p:tgtEl>
                                      </p:cBhvr>
                                    </p:animEffect>
                                    <p:anim calcmode="lin" valueType="num">
                                      <p:cBhvr>
                                        <p:cTn id="104" dur="1000" fill="hold"/>
                                        <p:tgtEl>
                                          <p:spTgt spid="17"/>
                                        </p:tgtEl>
                                        <p:attrNameLst>
                                          <p:attrName>ppt_x</p:attrName>
                                        </p:attrNameLst>
                                      </p:cBhvr>
                                      <p:tavLst>
                                        <p:tav tm="0">
                                          <p:val>
                                            <p:strVal val="#ppt_x"/>
                                          </p:val>
                                        </p:tav>
                                        <p:tav tm="100000">
                                          <p:val>
                                            <p:strVal val="#ppt_x"/>
                                          </p:val>
                                        </p:tav>
                                      </p:tavLst>
                                    </p:anim>
                                    <p:anim calcmode="lin" valueType="num">
                                      <p:cBhvr>
                                        <p:cTn id="10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xit" presetSubtype="10" fill="hold" grpId="1" nodeType="clickEffect">
                                  <p:stCondLst>
                                    <p:cond delay="0"/>
                                  </p:stCondLst>
                                  <p:childTnLst>
                                    <p:animEffect transition="out" filter="randombar(horizontal)">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0"/>
                                        <p:tgtEl>
                                          <p:spTgt spid="18"/>
                                        </p:tgtEl>
                                      </p:cBhvr>
                                    </p:animEffect>
                                    <p:anim calcmode="lin" valueType="num">
                                      <p:cBhvr>
                                        <p:cTn id="116" dur="1000" fill="hold"/>
                                        <p:tgtEl>
                                          <p:spTgt spid="18"/>
                                        </p:tgtEl>
                                        <p:attrNameLst>
                                          <p:attrName>ppt_x</p:attrName>
                                        </p:attrNameLst>
                                      </p:cBhvr>
                                      <p:tavLst>
                                        <p:tav tm="0">
                                          <p:val>
                                            <p:strVal val="#ppt_x"/>
                                          </p:val>
                                        </p:tav>
                                        <p:tav tm="100000">
                                          <p:val>
                                            <p:strVal val="#ppt_x"/>
                                          </p:val>
                                        </p:tav>
                                      </p:tavLst>
                                    </p:anim>
                                    <p:anim calcmode="lin" valueType="num">
                                      <p:cBhvr>
                                        <p:cTn id="1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4" presetClass="exit" presetSubtype="10" fill="hold" grpId="1" nodeType="clickEffect">
                                  <p:stCondLst>
                                    <p:cond delay="0"/>
                                  </p:stCondLst>
                                  <p:childTnLst>
                                    <p:animEffect transition="out" filter="randombar(horizontal)">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27046-BFFF-28F0-1E13-2601919D2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0B50D-0C46-D00B-CD21-E76A24E0A0DB}"/>
              </a:ext>
            </a:extLst>
          </p:cNvPr>
          <p:cNvSpPr>
            <a:spLocks noGrp="1"/>
          </p:cNvSpPr>
          <p:nvPr>
            <p:ph type="title"/>
          </p:nvPr>
        </p:nvSpPr>
        <p:spPr>
          <a:xfrm>
            <a:off x="233180" y="169413"/>
            <a:ext cx="11725639" cy="648072"/>
          </a:xfrm>
        </p:spPr>
        <p:txBody>
          <a:bodyPr/>
          <a:lstStyle/>
          <a:p>
            <a:r>
              <a:rPr lang="en-NZ" sz="2800"/>
              <a:t>Hosted Flexible Funding Model – Existing People on 1 April 2026</a:t>
            </a:r>
          </a:p>
        </p:txBody>
      </p:sp>
      <p:graphicFrame>
        <p:nvGraphicFramePr>
          <p:cNvPr id="4" name="Content Placeholder 3">
            <a:extLst>
              <a:ext uri="{FF2B5EF4-FFF2-40B4-BE49-F238E27FC236}">
                <a16:creationId xmlns:a16="http://schemas.microsoft.com/office/drawing/2014/main" id="{5C398E9D-3A23-3AA0-FD1B-77FF24C79CB5}"/>
              </a:ext>
            </a:extLst>
          </p:cNvPr>
          <p:cNvGraphicFramePr>
            <a:graphicFrameLocks noGrp="1"/>
          </p:cNvGraphicFramePr>
          <p:nvPr>
            <p:ph idx="1"/>
          </p:nvPr>
        </p:nvGraphicFramePr>
        <p:xfrm>
          <a:off x="150211" y="509256"/>
          <a:ext cx="7435701" cy="252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FD535308-9B39-5368-C3D2-E1074556359B}"/>
              </a:ext>
            </a:extLst>
          </p:cNvPr>
          <p:cNvGraphicFramePr>
            <a:graphicFrameLocks/>
          </p:cNvGraphicFramePr>
          <p:nvPr/>
        </p:nvGraphicFramePr>
        <p:xfrm>
          <a:off x="1016200" y="2519067"/>
          <a:ext cx="7779489" cy="23649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Arrow: Curved Right 18">
            <a:extLst>
              <a:ext uri="{FF2B5EF4-FFF2-40B4-BE49-F238E27FC236}">
                <a16:creationId xmlns:a16="http://schemas.microsoft.com/office/drawing/2014/main" id="{A2B52DE5-478F-889C-AE5F-E7347D69BAD4}"/>
              </a:ext>
            </a:extLst>
          </p:cNvPr>
          <p:cNvSpPr/>
          <p:nvPr/>
        </p:nvSpPr>
        <p:spPr>
          <a:xfrm>
            <a:off x="330399" y="2749832"/>
            <a:ext cx="712382" cy="648072"/>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1" name="Arrow: Curved Left 20">
            <a:extLst>
              <a:ext uri="{FF2B5EF4-FFF2-40B4-BE49-F238E27FC236}">
                <a16:creationId xmlns:a16="http://schemas.microsoft.com/office/drawing/2014/main" id="{250A9AC4-CC34-7A8F-7472-D66CA6E80863}"/>
              </a:ext>
            </a:extLst>
          </p:cNvPr>
          <p:cNvSpPr/>
          <p:nvPr/>
        </p:nvSpPr>
        <p:spPr>
          <a:xfrm>
            <a:off x="8466079" y="4237665"/>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Arrow: Curved Right 21">
            <a:extLst>
              <a:ext uri="{FF2B5EF4-FFF2-40B4-BE49-F238E27FC236}">
                <a16:creationId xmlns:a16="http://schemas.microsoft.com/office/drawing/2014/main" id="{90860B62-97CF-69B5-9E1E-C30E2E3336FD}"/>
              </a:ext>
            </a:extLst>
          </p:cNvPr>
          <p:cNvSpPr/>
          <p:nvPr/>
        </p:nvSpPr>
        <p:spPr>
          <a:xfrm>
            <a:off x="2336020" y="4884044"/>
            <a:ext cx="712382" cy="648072"/>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24" name="Straight Connector 23">
            <a:extLst>
              <a:ext uri="{FF2B5EF4-FFF2-40B4-BE49-F238E27FC236}">
                <a16:creationId xmlns:a16="http://schemas.microsoft.com/office/drawing/2014/main" id="{152831B9-C56C-5474-BFAD-DE446B10AEBF}"/>
              </a:ext>
            </a:extLst>
          </p:cNvPr>
          <p:cNvCxnSpPr>
            <a:cxnSpLocks/>
          </p:cNvCxnSpPr>
          <p:nvPr/>
        </p:nvCxnSpPr>
        <p:spPr>
          <a:xfrm flipH="1">
            <a:off x="1685261" y="2755678"/>
            <a:ext cx="5092995"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6D11D386-6D7D-5CA6-E83E-2D3AAB166791}"/>
              </a:ext>
            </a:extLst>
          </p:cNvPr>
          <p:cNvCxnSpPr>
            <a:cxnSpLocks/>
          </p:cNvCxnSpPr>
          <p:nvPr/>
        </p:nvCxnSpPr>
        <p:spPr>
          <a:xfrm flipH="1">
            <a:off x="3482671" y="4884044"/>
            <a:ext cx="4222388"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8A0240D4-7535-C724-B361-395D5758028D}"/>
              </a:ext>
            </a:extLst>
          </p:cNvPr>
          <p:cNvSpPr/>
          <p:nvPr/>
        </p:nvSpPr>
        <p:spPr>
          <a:xfrm>
            <a:off x="450113" y="6049926"/>
            <a:ext cx="11725639" cy="6480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 name="Content Placeholder 3">
            <a:extLst>
              <a:ext uri="{FF2B5EF4-FFF2-40B4-BE49-F238E27FC236}">
                <a16:creationId xmlns:a16="http://schemas.microsoft.com/office/drawing/2014/main" id="{ABF6202D-40A1-2AA1-54E9-8FBC3BF3F921}"/>
              </a:ext>
            </a:extLst>
          </p:cNvPr>
          <p:cNvGraphicFramePr>
            <a:graphicFrameLocks/>
          </p:cNvGraphicFramePr>
          <p:nvPr/>
        </p:nvGraphicFramePr>
        <p:xfrm>
          <a:off x="2293158" y="4977024"/>
          <a:ext cx="7351774" cy="17185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Arrow: Curved Left 28">
            <a:extLst>
              <a:ext uri="{FF2B5EF4-FFF2-40B4-BE49-F238E27FC236}">
                <a16:creationId xmlns:a16="http://schemas.microsoft.com/office/drawing/2014/main" id="{873EE62D-D21F-6EBB-6FE6-4AEC35379DF2}"/>
              </a:ext>
            </a:extLst>
          </p:cNvPr>
          <p:cNvSpPr/>
          <p:nvPr/>
        </p:nvSpPr>
        <p:spPr>
          <a:xfrm>
            <a:off x="7447924" y="2146426"/>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Cloud 7">
            <a:extLst>
              <a:ext uri="{FF2B5EF4-FFF2-40B4-BE49-F238E27FC236}">
                <a16:creationId xmlns:a16="http://schemas.microsoft.com/office/drawing/2014/main" id="{D9594F6C-2D6B-4509-BA54-115E406A68CB}"/>
              </a:ext>
            </a:extLst>
          </p:cNvPr>
          <p:cNvSpPr/>
          <p:nvPr/>
        </p:nvSpPr>
        <p:spPr>
          <a:xfrm>
            <a:off x="7008777" y="4189087"/>
            <a:ext cx="1301145" cy="502970"/>
          </a:xfrm>
          <a:prstGeom prst="cloud">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600">
                <a:solidFill>
                  <a:schemeClr val="tx1"/>
                </a:solidFill>
              </a:rPr>
              <a:t>Increase person/Agent’s confidence and proficiency</a:t>
            </a:r>
          </a:p>
        </p:txBody>
      </p:sp>
      <p:sp>
        <p:nvSpPr>
          <p:cNvPr id="10" name="Arrow: Curved Right 9">
            <a:extLst>
              <a:ext uri="{FF2B5EF4-FFF2-40B4-BE49-F238E27FC236}">
                <a16:creationId xmlns:a16="http://schemas.microsoft.com/office/drawing/2014/main" id="{A59B3457-6459-07BB-1CF7-538AE25FFF9F}"/>
              </a:ext>
            </a:extLst>
          </p:cNvPr>
          <p:cNvSpPr/>
          <p:nvPr/>
        </p:nvSpPr>
        <p:spPr>
          <a:xfrm rot="9864100">
            <a:off x="8085837" y="952868"/>
            <a:ext cx="1505427" cy="4768874"/>
          </a:xfrm>
          <a:prstGeom prst="curvedRightArrow">
            <a:avLst>
              <a:gd name="adj1" fmla="val 17763"/>
              <a:gd name="adj2" fmla="val 38459"/>
              <a:gd name="adj3" fmla="val 24608"/>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 name="Rectangle 2">
            <a:extLst>
              <a:ext uri="{FF2B5EF4-FFF2-40B4-BE49-F238E27FC236}">
                <a16:creationId xmlns:a16="http://schemas.microsoft.com/office/drawing/2014/main" id="{BF99DCEA-56E7-5E78-DEA5-93226335BAF0}"/>
              </a:ext>
            </a:extLst>
          </p:cNvPr>
          <p:cNvSpPr/>
          <p:nvPr/>
        </p:nvSpPr>
        <p:spPr>
          <a:xfrm>
            <a:off x="150211" y="838287"/>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824CFE30-D8F8-AA5E-2211-7EB1B237796B}"/>
              </a:ext>
            </a:extLst>
          </p:cNvPr>
          <p:cNvSpPr/>
          <p:nvPr/>
        </p:nvSpPr>
        <p:spPr>
          <a:xfrm>
            <a:off x="2626452" y="855929"/>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19F2ADDF-906B-5499-07CB-DA372E7CB2FD}"/>
              </a:ext>
            </a:extLst>
          </p:cNvPr>
          <p:cNvSpPr/>
          <p:nvPr/>
        </p:nvSpPr>
        <p:spPr>
          <a:xfrm>
            <a:off x="5121461" y="861160"/>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D8321FAC-AB57-B41C-86E5-201A2A6CB5C2}"/>
              </a:ext>
            </a:extLst>
          </p:cNvPr>
          <p:cNvSpPr/>
          <p:nvPr/>
        </p:nvSpPr>
        <p:spPr>
          <a:xfrm>
            <a:off x="1016200" y="2762665"/>
            <a:ext cx="2846828"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ABF91980-2163-31A0-5A45-99C99A8B67FB}"/>
              </a:ext>
            </a:extLst>
          </p:cNvPr>
          <p:cNvSpPr/>
          <p:nvPr/>
        </p:nvSpPr>
        <p:spPr>
          <a:xfrm>
            <a:off x="3712393" y="2762664"/>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B5E69D6-16BC-C0C8-5DA0-13C10D1AA13A}"/>
              </a:ext>
            </a:extLst>
          </p:cNvPr>
          <p:cNvSpPr/>
          <p:nvPr/>
        </p:nvSpPr>
        <p:spPr>
          <a:xfrm>
            <a:off x="6269935" y="2906586"/>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6BD654D0-F314-6973-0E85-BCD67D4B4307}"/>
              </a:ext>
            </a:extLst>
          </p:cNvPr>
          <p:cNvSpPr/>
          <p:nvPr/>
        </p:nvSpPr>
        <p:spPr>
          <a:xfrm>
            <a:off x="3409505" y="4884044"/>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3F9418ED-F60A-BC53-C054-844BA34188CF}"/>
              </a:ext>
            </a:extLst>
          </p:cNvPr>
          <p:cNvSpPr/>
          <p:nvPr/>
        </p:nvSpPr>
        <p:spPr>
          <a:xfrm>
            <a:off x="6018568" y="4877058"/>
            <a:ext cx="2525754" cy="1818563"/>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385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4" presetClass="exit" presetSubtype="10" fill="hold" grpId="1" nodeType="afterEffect">
                                  <p:stCondLst>
                                    <p:cond delay="0"/>
                                  </p:stCondLst>
                                  <p:childTnLst>
                                    <p:animEffect transition="out" filter="randombar(horizontal)">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14" presetClass="exit" presetSubtype="10" fill="hold" grpId="1" nodeType="afterEffect">
                                  <p:stCondLst>
                                    <p:cond delay="0"/>
                                  </p:stCondLst>
                                  <p:childTnLst>
                                    <p:animEffect transition="out" filter="randombar(horizontal)">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14" presetClass="exit" presetSubtype="10" fill="hold" grpId="1" nodeType="afterEffect">
                                  <p:stCondLst>
                                    <p:cond delay="0"/>
                                  </p:stCondLst>
                                  <p:childTnLst>
                                    <p:animEffect transition="out" filter="randombar(horizontal)">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par>
                          <p:cTn id="70" fill="hold">
                            <p:stCondLst>
                              <p:cond delay="4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14" presetClass="exit" presetSubtype="10" fill="hold" grpId="1" nodeType="afterEffect">
                                  <p:stCondLst>
                                    <p:cond delay="0"/>
                                  </p:stCondLst>
                                  <p:childTnLst>
                                    <p:animEffect transition="out" filter="randombar(horizontal)">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15"/>
                                        </p:tgtEl>
                                      </p:cBhvr>
                                    </p:animEffect>
                                    <p:set>
                                      <p:cBhvr>
                                        <p:cTn id="9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theme/theme1.xml><?xml version="1.0" encoding="utf-8"?>
<a:theme xmlns:a="http://schemas.openxmlformats.org/drawingml/2006/main" name="Office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19196F"/>
      </a:accent3>
      <a:accent4>
        <a:srgbClr val="5E3979"/>
      </a:accent4>
      <a:accent5>
        <a:srgbClr val="AF3405"/>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SD Document" ma:contentTypeID="0x01010014B2F14D4206874692704EA8BD97492F00E509311C23F1FB47A18C17190B40CE9E" ma:contentTypeVersion="13" ma:contentTypeDescription="Create a new document." ma:contentTypeScope="" ma:versionID="ff243442f69bd79e3f27d4727583d32a">
  <xsd:schema xmlns:xsd="http://www.w3.org/2001/XMLSchema" xmlns:xs="http://www.w3.org/2001/XMLSchema" xmlns:p="http://schemas.microsoft.com/office/2006/metadata/properties" xmlns:ns2="24a4208d-6389-4ccf-93db-5bf6e7a6ca4d" xmlns:ns3="0e3b9c88-989c-42bb-9d54-1773e9afb719" targetNamespace="http://schemas.microsoft.com/office/2006/metadata/properties" ma:root="true" ma:fieldsID="914860e5d67c1db73e3e5683d820df89" ns2:_="" ns3:_="">
    <xsd:import namespace="24a4208d-6389-4ccf-93db-5bf6e7a6ca4d"/>
    <xsd:import namespace="0e3b9c88-989c-42bb-9d54-1773e9afb719"/>
    <xsd:element name="properties">
      <xsd:complexType>
        <xsd:sequence>
          <xsd:element name="documentManagement">
            <xsd:complexType>
              <xsd:all>
                <xsd:element ref="ns2:b1b07801cc1f48bc97eb71b42ffad3e3" minOccurs="0"/>
                <xsd:element ref="ns2:TaxCatchAll" minOccurs="0"/>
                <xsd:element ref="ns2:TaxCatchAllLabel" minOccurs="0"/>
                <xsd:element ref="ns2:n3e7d51dc9ed4717829e532813330b6f" minOccurs="0"/>
                <xsd:element ref="ns2:m9723a55395648e4be2eca5940cd18ad" minOccurs="0"/>
                <xsd:element ref="ns3:_dlc_DocIdPersistId" minOccurs="0"/>
                <xsd:element ref="ns3:_dlc_DocId" minOccurs="0"/>
                <xsd:element ref="ns3:_dlc_DocIdUrl"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4208d-6389-4ccf-93db-5bf6e7a6ca4d" elementFormDefault="qualified">
    <xsd:import namespace="http://schemas.microsoft.com/office/2006/documentManagement/types"/>
    <xsd:import namespace="http://schemas.microsoft.com/office/infopath/2007/PartnerControls"/>
    <xsd:element name="b1b07801cc1f48bc97eb71b42ffad3e3" ma:index="8" nillable="true" ma:taxonomy="true" ma:internalName="b1b07801cc1f48bc97eb71b42ffad3e3" ma:taxonomyFieldName="DocumentType" ma:displayName="Document Type" ma:default="" ma:fieldId="{b1b07801-cc1f-48bc-97eb-71b42ffad3e3}" ma:sspId="a5349594-bd3e-4347-a84f-2427756b12f8" ma:termSetId="6ccacb0e-5b64-4b22-a443-fe3198360e9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e102af1-0d53-4b4b-9bac-7856cb27bcc5}" ma:internalName="TaxCatchAll" ma:showField="CatchAllData" ma:web="0e3b9c88-989c-42bb-9d54-1773e9afb71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e102af1-0d53-4b4b-9bac-7856cb27bcc5}" ma:internalName="TaxCatchAllLabel" ma:readOnly="true" ma:showField="CatchAllDataLabel" ma:web="0e3b9c88-989c-42bb-9d54-1773e9afb719">
      <xsd:complexType>
        <xsd:complexContent>
          <xsd:extension base="dms:MultiChoiceLookup">
            <xsd:sequence>
              <xsd:element name="Value" type="dms:Lookup" maxOccurs="unbounded" minOccurs="0" nillable="true"/>
            </xsd:sequence>
          </xsd:extension>
        </xsd:complexContent>
      </xsd:complexType>
    </xsd:element>
    <xsd:element name="n3e7d51dc9ed4717829e532813330b6f" ma:index="12" nillable="true" ma:taxonomy="true" ma:internalName="n3e7d51dc9ed4717829e532813330b6f" ma:taxonomyFieldName="Topic" ma:displayName="Topic" ma:readOnly="false" ma:default="" ma:fieldId="{73e7d51d-c9ed-4717-829e-532813330b6f}" ma:sspId="a5349594-bd3e-4347-a84f-2427756b12f8" ma:termSetId="9fc66c39-3c46-4f79-b204-cf430591c199" ma:anchorId="00000000-0000-0000-0000-000000000000" ma:open="true" ma:isKeyword="false">
      <xsd:complexType>
        <xsd:sequence>
          <xsd:element ref="pc:Terms" minOccurs="0" maxOccurs="1"/>
        </xsd:sequence>
      </xsd:complexType>
    </xsd:element>
    <xsd:element name="m9723a55395648e4be2eca5940cd18ad" ma:index="14" nillable="true" ma:taxonomy="true" ma:internalName="m9723a55395648e4be2eca5940cd18ad" ma:taxonomyFieldName="BCS" ma:displayName="BCS" ma:readOnly="false" ma:default="" ma:fieldId="{69723a55-3956-48e4-be2e-ca5940cd18ad}"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3b9c88-989c-42bb-9d54-1773e9afb719" elementFormDefault="qualified">
    <xsd:import namespace="http://schemas.microsoft.com/office/2006/documentManagement/types"/>
    <xsd:import namespace="http://schemas.microsoft.com/office/infopath/2007/PartnerControls"/>
    <xsd:element name="_dlc_DocIdPersistId" ma:index="16" nillable="true" ma:displayName="Persist ID" ma:description="Keep ID on add." ma:hidden="true" ma:internalName="_dlc_DocIdPersistId" ma:readOnly="true">
      <xsd:simpleType>
        <xsd:restriction base="dms:Boolea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i0f84bba906045b4af568ee102a52dcb" ma:index="19" nillable="true" ma:taxonomy="true" ma:internalName="i0f84bba906045b4af568ee102a52dcb" ma:taxonomyFieldName="RevIMBCS" ma:displayName="AvePoint Classification" ma:indexed="true" ma:default="" ma:fieldId="{20f84bba-9060-45b4-af56-8ee102a52dcb}"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e3b9c88-989c-42bb-9d54-1773e9afb719">Q62QKACV7WWA-1347002677-487</_dlc_DocId>
    <_dlc_DocIdUrl xmlns="0e3b9c88-989c-42bb-9d54-1773e9afb719">
      <Url>https://msdgovtnz.sharepoint.com/sites/PRJ-DSSIFHost/_layouts/15/DocIdRedir.aspx?ID=Q62QKACV7WWA-1347002677-487</Url>
      <Description>Q62QKACV7WWA-1347002677-487</Description>
    </_dlc_DocIdUrl>
    <_dlc_DocIdPersistId xmlns="0e3b9c88-989c-42bb-9d54-1773e9afb719">false</_dlc_DocIdPersistId>
    <n3e7d51dc9ed4717829e532813330b6f xmlns="24a4208d-6389-4ccf-93db-5bf6e7a6ca4d">
      <Terms xmlns="http://schemas.microsoft.com/office/infopath/2007/PartnerControls"/>
    </n3e7d51dc9ed4717829e532813330b6f>
    <m9723a55395648e4be2eca5940cd18ad xmlns="24a4208d-6389-4ccf-93db-5bf6e7a6ca4d">
      <Terms xmlns="http://schemas.microsoft.com/office/infopath/2007/PartnerControls"/>
    </m9723a55395648e4be2eca5940cd18ad>
    <b1b07801cc1f48bc97eb71b42ffad3e3 xmlns="24a4208d-6389-4ccf-93db-5bf6e7a6ca4d">
      <Terms xmlns="http://schemas.microsoft.com/office/infopath/2007/PartnerControls"/>
    </b1b07801cc1f48bc97eb71b42ffad3e3>
    <TaxCatchAll xmlns="24a4208d-6389-4ccf-93db-5bf6e7a6ca4d" xsi:nil="true"/>
    <i0f84bba906045b4af568ee102a52dcb xmlns="0e3b9c88-989c-42bb-9d54-1773e9afb719">
      <Terms xmlns="http://schemas.microsoft.com/office/infopath/2007/PartnerControls"/>
    </i0f84bba906045b4af568ee102a52dcb>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8E2E22E-D22F-4593-82AE-7CDB324BD831}">
  <ds:schemaRefs>
    <ds:schemaRef ds:uri="0e3b9c88-989c-42bb-9d54-1773e9afb719"/>
    <ds:schemaRef ds:uri="24a4208d-6389-4ccf-93db-5bf6e7a6c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205FB3-A23D-4FDE-8DE5-2BAE0B84BCCC}">
  <ds:schemaRefs>
    <ds:schemaRef ds:uri="http://schemas.microsoft.com/sharepoint/v3/contenttype/forms"/>
  </ds:schemaRefs>
</ds:datastoreItem>
</file>

<file path=customXml/itemProps3.xml><?xml version="1.0" encoding="utf-8"?>
<ds:datastoreItem xmlns:ds="http://schemas.openxmlformats.org/officeDocument/2006/customXml" ds:itemID="{60747634-7C12-4B4B-AC86-4881D765C04C}">
  <ds:schemaRefs>
    <ds:schemaRef ds:uri="0e3b9c88-989c-42bb-9d54-1773e9afb719"/>
    <ds:schemaRef ds:uri="24a4208d-6389-4ccf-93db-5bf6e7a6ca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74A14C7-7FF5-4D45-8F5D-99A70B98CAC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42</Notes>
  <HiddenSlides>1</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Nau mai, haere mai</vt:lpstr>
      <vt:lpstr>Today’s timetable</vt:lpstr>
      <vt:lpstr>Train The Trainer – Manawanui &amp; Access</vt:lpstr>
      <vt:lpstr>Overview</vt:lpstr>
      <vt:lpstr>Stabilisation key elements for flexible funding</vt:lpstr>
      <vt:lpstr>What stabilisation through AAFF will achieve</vt:lpstr>
      <vt:lpstr>Hosted Flexible Funding Model – People assessed through OBIR from 1 April 2026</vt:lpstr>
      <vt:lpstr>Hosted Flexible Funding Model – Existing People on 1 April 2026</vt:lpstr>
      <vt:lpstr>Roles &amp; Responsibilities</vt:lpstr>
      <vt:lpstr>Disabled People</vt:lpstr>
      <vt:lpstr>Agents/Welfare Guardians</vt:lpstr>
      <vt:lpstr>Flexible Funding Hosts</vt:lpstr>
      <vt:lpstr>NASCs &amp; EGL sites</vt:lpstr>
      <vt:lpstr>DSS</vt:lpstr>
      <vt:lpstr>10 Minute Break</vt:lpstr>
      <vt:lpstr>My DSS Funding Plan</vt:lpstr>
      <vt:lpstr>Development of My DSS Funding Plan</vt:lpstr>
      <vt:lpstr>Removal of Purchase Rules</vt:lpstr>
      <vt:lpstr>Consider Wellbeing of Carers</vt:lpstr>
      <vt:lpstr>Overview of My DSS Funding Plan</vt:lpstr>
      <vt:lpstr>PowerPoint Presentation</vt:lpstr>
      <vt:lpstr>Overview of My DSS Funding Plan</vt:lpstr>
      <vt:lpstr>Office Use Only</vt:lpstr>
      <vt:lpstr>Guidance for Supporting Plan Implementation</vt:lpstr>
      <vt:lpstr>5 Minute Break</vt:lpstr>
      <vt:lpstr>Host Tier Framework</vt:lpstr>
      <vt:lpstr>Introduction</vt:lpstr>
      <vt:lpstr>Host Tier Matrix</vt:lpstr>
      <vt:lpstr>Host Tier Allocation Tool Walkthrough</vt:lpstr>
      <vt:lpstr>Activity #1: Understanding the Host Tier Allocation Tool</vt:lpstr>
      <vt:lpstr>Host Tier Review</vt:lpstr>
      <vt:lpstr>PowerPoint Presentation</vt:lpstr>
      <vt:lpstr>Talking About Tiers</vt:lpstr>
      <vt:lpstr>Activity #2: Managing Claims</vt:lpstr>
      <vt:lpstr>Lunch Break</vt:lpstr>
      <vt:lpstr>Feedback loop</vt:lpstr>
      <vt:lpstr>Feedback Loop</vt:lpstr>
      <vt:lpstr>Escalation Pathway</vt:lpstr>
      <vt:lpstr>Person Directed Conversations</vt:lpstr>
      <vt:lpstr>Self Determination</vt:lpstr>
      <vt:lpstr>Activity #3: How We Think About…</vt:lpstr>
      <vt:lpstr>How We Think About…</vt:lpstr>
      <vt:lpstr>Wrap Up and Reflection</vt:lpstr>
      <vt:lpstr>What We Covered Today</vt:lpstr>
      <vt:lpstr>Reflection</vt:lpstr>
      <vt:lpstr>Questions</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 Unity Pattern PowerPoint Template</dc:title>
  <dc:creator>Michelle D'Souza</dc:creator>
  <cp:keywords>PowerPoint Template, Unity pattern</cp:keywords>
  <cp:revision>2</cp:revision>
  <cp:lastPrinted>2019-04-02T21:31:29Z</cp:lastPrinted>
  <dcterms:created xsi:type="dcterms:W3CDTF">2019-01-07T02:20:51Z</dcterms:created>
  <dcterms:modified xsi:type="dcterms:W3CDTF">2026-03-18T23:09:12Z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2024-03-04T21:34:23Z</vt:lpwstr>
  </property>
  <property fmtid="{D5CDD505-2E9C-101B-9397-08002B2CF9AE}" pid="4" name="MSIP_Label_f43e46a9-9901-46e9-bfae-bb6189d4cb66_Method">
    <vt:lpwstr>Privileged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38a9489f-932f-4c49-9c7f-73519752a8a2</vt:lpwstr>
  </property>
  <property fmtid="{D5CDD505-2E9C-101B-9397-08002B2CF9AE}" pid="8" name="MSIP_Label_f43e46a9-9901-46e9-bfae-bb6189d4cb66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IN-CONFIDENCE</vt:lpwstr>
  </property>
  <property fmtid="{D5CDD505-2E9C-101B-9397-08002B2CF9AE}" pid="11" name="ContentTypeId">
    <vt:lpwstr>0x01010014B2F14D4206874692704EA8BD97492F00E509311C23F1FB47A18C17190B40CE9E</vt:lpwstr>
  </property>
  <property fmtid="{D5CDD505-2E9C-101B-9397-08002B2CF9AE}" pid="12" name="_dlc_DocIdItemGuid">
    <vt:lpwstr>ee562c9d-55f3-4542-878c-c77f26c445f5</vt:lpwstr>
  </property>
  <property fmtid="{D5CDD505-2E9C-101B-9397-08002B2CF9AE}" pid="13" name="Topic">
    <vt:lpwstr/>
  </property>
  <property fmtid="{D5CDD505-2E9C-101B-9397-08002B2CF9AE}" pid="14" name="m9723a55395648e4be2eca5940cd18ad">
    <vt:lpwstr/>
  </property>
  <property fmtid="{D5CDD505-2E9C-101B-9397-08002B2CF9AE}" pid="15" name="MediaServiceImageTags">
    <vt:lpwstr/>
  </property>
  <property fmtid="{D5CDD505-2E9C-101B-9397-08002B2CF9AE}" pid="16" name="BCS">
    <vt:lpwstr/>
  </property>
  <property fmtid="{D5CDD505-2E9C-101B-9397-08002B2CF9AE}" pid="17" name="DocumentType">
    <vt:lpwstr/>
  </property>
  <property fmtid="{D5CDD505-2E9C-101B-9397-08002B2CF9AE}" pid="18" name="b1b07801cc1f48bc97eb71b42ffad3e3">
    <vt:lpwstr/>
  </property>
  <property fmtid="{D5CDD505-2E9C-101B-9397-08002B2CF9AE}" pid="19" name="n3e7d51dc9ed4717829e532813330b6f">
    <vt:lpwstr/>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xd_Signature">
    <vt:bool>false</vt:bool>
  </property>
  <property fmtid="{D5CDD505-2E9C-101B-9397-08002B2CF9AE}" pid="26" name="ObjectiveFolderPath">
    <vt:lpwstr/>
  </property>
  <property fmtid="{D5CDD505-2E9C-101B-9397-08002B2CF9AE}" pid="27" name="abe53b9722184f3a80529765dd5eb953">
    <vt:lpwstr/>
  </property>
  <property fmtid="{D5CDD505-2E9C-101B-9397-08002B2CF9AE}" pid="28" name="RevIMBCS">
    <vt:lpwstr/>
  </property>
</Properties>
</file>